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7" r:id="rId6"/>
    <p:sldMasterId id="2147483690" r:id="rId7"/>
  </p:sldMasterIdLst>
  <p:notesMasterIdLst>
    <p:notesMasterId r:id="rId67"/>
  </p:notesMasterIdLst>
  <p:sldIdLst>
    <p:sldId id="409" r:id="rId8"/>
    <p:sldId id="11088864" r:id="rId9"/>
    <p:sldId id="274" r:id="rId10"/>
    <p:sldId id="11088868" r:id="rId11"/>
    <p:sldId id="11088867" r:id="rId12"/>
    <p:sldId id="11088869" r:id="rId13"/>
    <p:sldId id="11088896" r:id="rId14"/>
    <p:sldId id="635" r:id="rId15"/>
    <p:sldId id="661" r:id="rId16"/>
    <p:sldId id="665" r:id="rId17"/>
    <p:sldId id="11088858" r:id="rId18"/>
    <p:sldId id="667" r:id="rId19"/>
    <p:sldId id="668" r:id="rId20"/>
    <p:sldId id="680" r:id="rId21"/>
    <p:sldId id="11088900" r:id="rId22"/>
    <p:sldId id="11088906" r:id="rId23"/>
    <p:sldId id="11088910" r:id="rId24"/>
    <p:sldId id="11088856" r:id="rId25"/>
    <p:sldId id="11088905" r:id="rId26"/>
    <p:sldId id="11088859" r:id="rId27"/>
    <p:sldId id="11088860" r:id="rId28"/>
    <p:sldId id="11088861" r:id="rId29"/>
    <p:sldId id="11088902" r:id="rId30"/>
    <p:sldId id="11088907" r:id="rId31"/>
    <p:sldId id="11088912" r:id="rId32"/>
    <p:sldId id="11088908" r:id="rId33"/>
    <p:sldId id="11088911" r:id="rId34"/>
    <p:sldId id="11088909" r:id="rId35"/>
    <p:sldId id="11088881" r:id="rId36"/>
    <p:sldId id="11088876" r:id="rId37"/>
    <p:sldId id="11088880" r:id="rId38"/>
    <p:sldId id="11088894" r:id="rId39"/>
    <p:sldId id="11088890" r:id="rId40"/>
    <p:sldId id="11088882" r:id="rId41"/>
    <p:sldId id="11088887" r:id="rId42"/>
    <p:sldId id="11088878" r:id="rId43"/>
    <p:sldId id="11088888" r:id="rId44"/>
    <p:sldId id="11088875" r:id="rId45"/>
    <p:sldId id="11088884" r:id="rId46"/>
    <p:sldId id="681" r:id="rId47"/>
    <p:sldId id="11088855" r:id="rId48"/>
    <p:sldId id="11088853" r:id="rId49"/>
    <p:sldId id="11088874" r:id="rId50"/>
    <p:sldId id="11088897" r:id="rId51"/>
    <p:sldId id="11088898" r:id="rId52"/>
    <p:sldId id="11088899" r:id="rId53"/>
    <p:sldId id="11088893" r:id="rId54"/>
    <p:sldId id="11088885" r:id="rId55"/>
    <p:sldId id="11088886" r:id="rId56"/>
    <p:sldId id="11088891" r:id="rId57"/>
    <p:sldId id="11088903" r:id="rId58"/>
    <p:sldId id="694" r:id="rId59"/>
    <p:sldId id="11088923" r:id="rId60"/>
    <p:sldId id="11088924" r:id="rId61"/>
    <p:sldId id="11088926" r:id="rId62"/>
    <p:sldId id="11088925" r:id="rId63"/>
    <p:sldId id="11088892" r:id="rId64"/>
    <p:sldId id="11088914" r:id="rId65"/>
    <p:sldId id="604"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kets-古敏" initials="M" lastIdx="1" clrIdx="6">
    <p:extLst>
      <p:ext uri="{19B8F6BF-5375-455C-9EA6-DF929625EA0E}">
        <p15:presenceInfo xmlns:p15="http://schemas.microsoft.com/office/powerpoint/2012/main" userId="S-1-5-21-1311520706-2441795889-1750776126-4441" providerId="AD"/>
      </p:ext>
    </p:extLst>
  </p:cmAuthor>
  <p:cmAuthor id="1" name="SALES-曾坤强" initials="S" lastIdx="13" clrIdx="0">
    <p:extLst>
      <p:ext uri="{19B8F6BF-5375-455C-9EA6-DF929625EA0E}">
        <p15:presenceInfo xmlns:p15="http://schemas.microsoft.com/office/powerpoint/2012/main" userId="S-1-5-21-1311520706-2441795889-1750776126-1324" providerId="AD"/>
      </p:ext>
    </p:extLst>
  </p:cmAuthor>
  <p:cmAuthor id="2" name="Thomas Rottach" initials="TR" lastIdx="6" clrIdx="1">
    <p:extLst>
      <p:ext uri="{19B8F6BF-5375-455C-9EA6-DF929625EA0E}">
        <p15:presenceInfo xmlns:p15="http://schemas.microsoft.com/office/powerpoint/2012/main" userId="6f3074e49f43982d" providerId="Windows Live"/>
      </p:ext>
    </p:extLst>
  </p:cmAuthor>
  <p:cmAuthor id="3" name="Derek Song" initials="D.S." lastIdx="8" clrIdx="2">
    <p:extLst>
      <p:ext uri="{19B8F6BF-5375-455C-9EA6-DF929625EA0E}">
        <p15:presenceInfo xmlns:p15="http://schemas.microsoft.com/office/powerpoint/2012/main" userId="Derek Song" providerId="None"/>
      </p:ext>
    </p:extLst>
  </p:cmAuthor>
  <p:cmAuthor id="4" name="Patrik Gold" initials="PG" lastIdx="8" clrIdx="3">
    <p:extLst>
      <p:ext uri="{19B8F6BF-5375-455C-9EA6-DF929625EA0E}">
        <p15:presenceInfo xmlns:p15="http://schemas.microsoft.com/office/powerpoint/2012/main" userId="179bc8f1580e072a" providerId="Windows Live"/>
      </p:ext>
    </p:extLst>
  </p:cmAuthor>
  <p:cmAuthor id="5" name="唐 满丽" initials="唐" lastIdx="34" clrIdx="4">
    <p:extLst>
      <p:ext uri="{19B8F6BF-5375-455C-9EA6-DF929625EA0E}">
        <p15:presenceInfo xmlns:p15="http://schemas.microsoft.com/office/powerpoint/2012/main" userId="93dfa2669db325f8" providerId="Windows Live"/>
      </p:ext>
    </p:extLst>
  </p:cmAuthor>
  <p:cmAuthor id="6" name="Administrator" initials="A" lastIdx="20" clrIdx="5">
    <p:extLst>
      <p:ext uri="{19B8F6BF-5375-455C-9EA6-DF929625EA0E}">
        <p15:presenceInfo xmlns:p15="http://schemas.microsoft.com/office/powerpoint/2012/main" userId="1775e912637ac1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90"/>
    <a:srgbClr val="F08300"/>
    <a:srgbClr val="393C43"/>
    <a:srgbClr val="646A76"/>
    <a:srgbClr val="474B53"/>
    <a:srgbClr val="E9EDF1"/>
    <a:srgbClr val="C9D6DF"/>
    <a:srgbClr val="383838"/>
    <a:srgbClr val="F2F2F2"/>
    <a:srgbClr val="FA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27" autoAdjust="0"/>
    <p:restoredTop sz="55758" autoAdjust="0"/>
  </p:normalViewPr>
  <p:slideViewPr>
    <p:cSldViewPr snapToGrid="0" showGuides="1">
      <p:cViewPr>
        <p:scale>
          <a:sx n="75" d="100"/>
          <a:sy n="75" d="100"/>
        </p:scale>
        <p:origin x="1056" y="449"/>
      </p:cViewPr>
      <p:guideLst>
        <p:guide orient="horz" pos="1661"/>
        <p:guide pos="3840"/>
      </p:guideLst>
    </p:cSldViewPr>
  </p:slideViewPr>
  <p:notesTextViewPr>
    <p:cViewPr>
      <p:scale>
        <a:sx n="3" d="2"/>
        <a:sy n="3" d="2"/>
      </p:scale>
      <p:origin x="0" y="0"/>
    </p:cViewPr>
  </p:notesTextViewPr>
  <p:sorterViewPr>
    <p:cViewPr varScale="1">
      <p:scale>
        <a:sx n="100" d="100"/>
        <a:sy n="100" d="100"/>
      </p:scale>
      <p:origin x="0" y="-2942"/>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E023F-8882-4CF3-9BDF-2A84E9C1A70C}" type="datetimeFigureOut">
              <a:rPr lang="zh-CN" altLang="en-US" smtClean="0"/>
              <a:t>2024/8/1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38725-88B0-4898-8583-8FBE9EABD7B3}" type="slidenum">
              <a:rPr lang="zh-CN" altLang="en-US" smtClean="0"/>
              <a:t>‹#›</a:t>
            </a:fld>
            <a:endParaRPr lang="zh-CN" altLang="en-US"/>
          </a:p>
        </p:txBody>
      </p:sp>
    </p:spTree>
    <p:extLst>
      <p:ext uri="{BB962C8B-B14F-4D97-AF65-F5344CB8AC3E}">
        <p14:creationId xmlns:p14="http://schemas.microsoft.com/office/powerpoint/2010/main" val="226114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4020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26</a:t>
            </a:fld>
            <a:endParaRPr lang="zh-CN" altLang="en-US"/>
          </a:p>
        </p:txBody>
      </p:sp>
    </p:spTree>
    <p:extLst>
      <p:ext uri="{BB962C8B-B14F-4D97-AF65-F5344CB8AC3E}">
        <p14:creationId xmlns:p14="http://schemas.microsoft.com/office/powerpoint/2010/main" val="139752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44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205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85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2688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a:ea typeface="微软雅黑"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a:ea typeface="微软雅黑" pitchFamily="34" charset="-122"/>
              <a:cs typeface="+mn-cs"/>
            </a:endParaRPr>
          </a:p>
        </p:txBody>
      </p:sp>
    </p:spTree>
    <p:extLst>
      <p:ext uri="{BB962C8B-B14F-4D97-AF65-F5344CB8AC3E}">
        <p14:creationId xmlns:p14="http://schemas.microsoft.com/office/powerpoint/2010/main" val="10294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834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151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25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108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9</a:t>
            </a:fld>
            <a:endParaRPr lang="zh-CN" altLang="en-US"/>
          </a:p>
        </p:txBody>
      </p:sp>
    </p:spTree>
    <p:extLst>
      <p:ext uri="{BB962C8B-B14F-4D97-AF65-F5344CB8AC3E}">
        <p14:creationId xmlns:p14="http://schemas.microsoft.com/office/powerpoint/2010/main" val="404471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10</a:t>
            </a:fld>
            <a:endParaRPr lang="zh-CN" altLang="en-US"/>
          </a:p>
        </p:txBody>
      </p:sp>
    </p:spTree>
    <p:extLst>
      <p:ext uri="{BB962C8B-B14F-4D97-AF65-F5344CB8AC3E}">
        <p14:creationId xmlns:p14="http://schemas.microsoft.com/office/powerpoint/2010/main" val="310620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385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 measuring harmonic characteristics, network analyzer must ensure that the harmonics generated by its source and receiver will not exceed the measured harmonics. SNA6000A can generate source signals with minimal harmonics for distortion testing.</a:t>
            </a:r>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21</a:t>
            </a:fld>
            <a:endParaRPr lang="zh-CN" altLang="en-US"/>
          </a:p>
        </p:txBody>
      </p:sp>
    </p:spTree>
    <p:extLst>
      <p:ext uri="{BB962C8B-B14F-4D97-AF65-F5344CB8AC3E}">
        <p14:creationId xmlns:p14="http://schemas.microsoft.com/office/powerpoint/2010/main" val="426709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E2D853-FEB1-4293-98A5-4C0676459D6A}" type="datetime1">
              <a:rPr lang="zh-CN" altLang="en-US" smtClean="0"/>
              <a:t>2024/8/1</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1324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158901-601B-4090-A6B2-75FF5852EB58}" type="datetime1">
              <a:rPr lang="zh-CN" altLang="en-US" smtClean="0"/>
              <a:t>2024/8/1</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97886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C9A23D8-5A5A-4748-BAC5-84A2607321D4}" type="datetime1">
              <a:rPr lang="zh-CN" altLang="en-US" smtClean="0"/>
              <a:t>2024/8/1</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908913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1AECA3-64EE-4D54-9D34-2C98161932F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404647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E9F06D-7819-4873-907A-9F6215E6F5A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385995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EF03D-C05E-4F5C-A86E-0DCD1591950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86365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F1CAE8-05F4-4F1E-AF40-6313E683175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209907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A2E72-EF0D-4180-B789-DC2C8D81A8A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932201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164E2-2CF0-4134-BA2D-B5DAF8529C98}"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12316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2024/8/1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26813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72324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DED94DC-9E7A-46DB-8DF8-B27DAC652605}" type="datetime1">
              <a:rPr lang="zh-CN" altLang="en-US" smtClean="0"/>
              <a:t>2024/8/1</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87522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874808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2024/8/1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065677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2024/8/1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27828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2024/8/1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91752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799"/>
            <a:ext cx="10363200" cy="914400"/>
          </a:xfrm>
          <a:prstGeom prst="rect">
            <a:avLst/>
          </a:prstGeom>
        </p:spPr>
        <p:txBody>
          <a:bodyPr lIns="121899" tIns="60949" rIns="121899" bIns="60949"/>
          <a:lstStyle/>
          <a:p>
            <a:r>
              <a:rPr lang="en-US"/>
              <a:t>Click to edit Master title style</a:t>
            </a:r>
          </a:p>
        </p:txBody>
      </p:sp>
      <p:sp>
        <p:nvSpPr>
          <p:cNvPr id="3" name="ClipArt Placeholder 2"/>
          <p:cNvSpPr>
            <a:spLocks noGrp="1"/>
          </p:cNvSpPr>
          <p:nvPr>
            <p:ph type="clipArt" sz="half" idx="1"/>
          </p:nvPr>
        </p:nvSpPr>
        <p:spPr>
          <a:xfrm>
            <a:off x="914400" y="1981201"/>
            <a:ext cx="5080000" cy="4114800"/>
          </a:xfrm>
          <a:prstGeom prst="rect">
            <a:avLst/>
          </a:prstGeom>
        </p:spPr>
        <p:txBody>
          <a:bodyPr lIns="121899" tIns="60949" rIns="121899" bIns="60949"/>
          <a:lstStyle/>
          <a:p>
            <a:pPr lvl="0"/>
            <a:endParaRPr lang="en-US" noProof="0"/>
          </a:p>
        </p:txBody>
      </p:sp>
      <p:sp>
        <p:nvSpPr>
          <p:cNvPr id="4" name="Text Placeholder 3"/>
          <p:cNvSpPr>
            <a:spLocks noGrp="1"/>
          </p:cNvSpPr>
          <p:nvPr>
            <p:ph type="body" sz="half" idx="2"/>
          </p:nvPr>
        </p:nvSpPr>
        <p:spPr>
          <a:xfrm>
            <a:off x="6197600" y="1981201"/>
            <a:ext cx="5080000" cy="4114800"/>
          </a:xfrm>
          <a:prstGeom prst="rect">
            <a:avLst/>
          </a:prstGeom>
        </p:spPr>
        <p:txBody>
          <a:bodyPr lIns="121899" tIns="60949" rIns="121899" bIns="6094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6248588"/>
            <a:ext cx="12192000" cy="609412"/>
          </a:xfrm>
          <a:prstGeom prst="rect">
            <a:avLst/>
          </a:prstGeom>
        </p:spPr>
        <p:txBody>
          <a:bodyPr lIns="121899" tIns="60949" rIns="121899" bIns="60949"/>
          <a:lstStyle>
            <a:lvl1pPr>
              <a:defRPr/>
            </a:lvl1pPr>
          </a:lstStyle>
          <a:p>
            <a:pPr>
              <a:defRPr/>
            </a:pPr>
            <a:endParaRPr lang="en-US"/>
          </a:p>
        </p:txBody>
      </p:sp>
    </p:spTree>
    <p:extLst>
      <p:ext uri="{BB962C8B-B14F-4D97-AF65-F5344CB8AC3E}">
        <p14:creationId xmlns:p14="http://schemas.microsoft.com/office/powerpoint/2010/main" val="3521071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1927980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3487729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1282440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2400148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63754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0F4227-F096-45DB-8626-1D2985968BD8}" type="datetime1">
              <a:rPr lang="zh-CN" altLang="en-US" smtClean="0"/>
              <a:t>2024/8/1</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445629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3736773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2458147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4288508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1049097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3456976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2024/8/1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3575798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A1A4A2-3445-C7C9-2009-CA2CDE79F9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2307" y="2"/>
            <a:ext cx="2434224" cy="459793"/>
          </a:xfrm>
          <a:prstGeom prst="rect">
            <a:avLst/>
          </a:prstGeom>
        </p:spPr>
      </p:pic>
    </p:spTree>
    <p:extLst>
      <p:ext uri="{BB962C8B-B14F-4D97-AF65-F5344CB8AC3E}">
        <p14:creationId xmlns:p14="http://schemas.microsoft.com/office/powerpoint/2010/main" val="80969468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2024/8/1</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299945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3878843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2024/8/1</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50380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975CF24-550B-4596-9A8F-6ED2491066AB}" type="datetime1">
              <a:rPr lang="zh-CN" altLang="en-US" smtClean="0"/>
              <a:t>2024/8/1</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287167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620F05-E5AF-4D7D-B4CF-6286FDCD2B38}" type="datetime1">
              <a:rPr lang="zh-CN" altLang="en-US" smtClean="0"/>
              <a:t>2024/8/1</a:t>
            </a:fld>
            <a:endParaRPr lang="zh-CN" altLang="en-US"/>
          </a:p>
        </p:txBody>
      </p:sp>
      <p:sp>
        <p:nvSpPr>
          <p:cNvPr id="8" name="页脚占位符 7"/>
          <p:cNvSpPr>
            <a:spLocks noGrp="1"/>
          </p:cNvSpPr>
          <p:nvPr>
            <p:ph type="ftr" sz="quarter" idx="11"/>
          </p:nvPr>
        </p:nvSpPr>
        <p:spPr/>
        <p:txBody>
          <a:bodyPr/>
          <a:lstStyle/>
          <a:p>
            <a:r>
              <a:rPr lang="en-US" altLang="zh-CN"/>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502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853CF3-D1BD-4626-AF9F-89EBF7501A3C}" type="datetime1">
              <a:rPr lang="zh-CN" altLang="en-US" smtClean="0"/>
              <a:t>2024/8/1</a:t>
            </a:fld>
            <a:endParaRPr lang="zh-CN" altLang="en-US"/>
          </a:p>
        </p:txBody>
      </p:sp>
      <p:sp>
        <p:nvSpPr>
          <p:cNvPr id="4" name="页脚占位符 3"/>
          <p:cNvSpPr>
            <a:spLocks noGrp="1"/>
          </p:cNvSpPr>
          <p:nvPr>
            <p:ph type="ftr" sz="quarter" idx="11"/>
          </p:nvPr>
        </p:nvSpPr>
        <p:spPr/>
        <p:txBody>
          <a:bodyPr/>
          <a:lstStyle/>
          <a:p>
            <a:r>
              <a:rPr lang="en-US" altLang="zh-CN"/>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60531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8B97B4-EC17-4B2C-BF22-BF5F4E4CAE24}" type="datetime1">
              <a:rPr lang="zh-CN" altLang="en-US" smtClean="0"/>
              <a:t>2024/8/1</a:t>
            </a:fld>
            <a:endParaRPr lang="zh-CN" altLang="en-US"/>
          </a:p>
        </p:txBody>
      </p:sp>
      <p:sp>
        <p:nvSpPr>
          <p:cNvPr id="3" name="页脚占位符 2"/>
          <p:cNvSpPr>
            <a:spLocks noGrp="1"/>
          </p:cNvSpPr>
          <p:nvPr>
            <p:ph type="ftr" sz="quarter" idx="11"/>
          </p:nvPr>
        </p:nvSpPr>
        <p:spPr/>
        <p:txBody>
          <a:bodyPr/>
          <a:lstStyle/>
          <a:p>
            <a:r>
              <a:rPr lang="en-US" altLang="zh-CN"/>
              <a:t>Company Confidential</a:t>
            </a:r>
            <a:endParaRPr lang="zh-CN" altLang="en-US"/>
          </a:p>
        </p:txBody>
      </p:sp>
      <p:sp>
        <p:nvSpPr>
          <p:cNvPr id="4" name="灯片编号占位符 3"/>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00231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DFEE001-C6FF-4982-A07F-FDBBED5A1A7E}" type="datetime1">
              <a:rPr lang="zh-CN" altLang="en-US" smtClean="0"/>
              <a:t>2024/8/1</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30680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D19568-5FAE-4BF8-8CB1-3A062AB458C5}" type="datetime1">
              <a:rPr lang="zh-CN" altLang="en-US" smtClean="0"/>
              <a:t>2024/8/1</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5432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2024/8/1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89098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167144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713612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398293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a typeface="微软雅黑" pitchFamily="34" charset="-122"/>
            </a:endParaRPr>
          </a:p>
        </p:txBody>
      </p:sp>
      <p:sp>
        <p:nvSpPr>
          <p:cNvPr id="7" name="同侧圆角矩形 6"/>
          <p:cNvSpPr/>
          <p:nvPr userDrawn="1"/>
        </p:nvSpPr>
        <p:spPr>
          <a:xfrm rot="10800000">
            <a:off x="9423097"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pic>
        <p:nvPicPr>
          <p:cNvPr id="3" name="图片 2"/>
          <p:cNvPicPr>
            <a:picLocks noChangeAspect="1"/>
          </p:cNvPicPr>
          <p:nvPr userDrawn="1"/>
        </p:nvPicPr>
        <p:blipFill>
          <a:blip r:embed="rId6"/>
          <a:stretch>
            <a:fillRect/>
          </a:stretch>
        </p:blipFill>
        <p:spPr>
          <a:xfrm>
            <a:off x="9423098" y="84882"/>
            <a:ext cx="2178968" cy="506083"/>
          </a:xfrm>
          <a:prstGeom prst="rect">
            <a:avLst/>
          </a:prstGeom>
        </p:spPr>
      </p:pic>
    </p:spTree>
    <p:extLst>
      <p:ext uri="{BB962C8B-B14F-4D97-AF65-F5344CB8AC3E}">
        <p14:creationId xmlns:p14="http://schemas.microsoft.com/office/powerpoint/2010/main" val="335150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EF86F-5E8C-4E04-B954-E6A9E136FFFF}" type="datetimeFigureOut">
              <a:rPr lang="zh-CN" altLang="en-US" smtClean="0"/>
              <a:t>2024/8/1</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9967156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E2E6E8"/>
            </a:gs>
            <a:gs pos="100000">
              <a:srgbClr val="353E4B"/>
            </a:gs>
          </a:gsLst>
          <a:lin ang="5400000" scaled="1"/>
          <a:tileRect/>
        </a:gra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7237906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2.png"/><Relationship Id="rId1" Type="http://schemas.openxmlformats.org/officeDocument/2006/relationships/slideLayout" Target="../slideLayouts/slideLayout22.xml"/><Relationship Id="rId6" Type="http://schemas.openxmlformats.org/officeDocument/2006/relationships/image" Target="../media/image630.png"/><Relationship Id="rId5" Type="http://schemas.openxmlformats.org/officeDocument/2006/relationships/image" Target="../media/image6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6.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7.png"/><Relationship Id="rId7" Type="http://schemas.openxmlformats.org/officeDocument/2006/relationships/image" Target="../media/image81.pn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5" Type="http://schemas.openxmlformats.org/officeDocument/2006/relationships/image" Target="../media/image95.png"/><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5" Type="http://schemas.openxmlformats.org/officeDocument/2006/relationships/image" Target="../media/image96.png"/><Relationship Id="rId4" Type="http://schemas.openxmlformats.org/officeDocument/2006/relationships/image" Target="../media/image62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1.xml"/><Relationship Id="rId6" Type="http://schemas.openxmlformats.org/officeDocument/2006/relationships/image" Target="../media/image101.png"/><Relationship Id="rId5" Type="http://schemas.openxmlformats.org/officeDocument/2006/relationships/image" Target="../media/image100.emf"/><Relationship Id="rId4" Type="http://schemas.openxmlformats.org/officeDocument/2006/relationships/image" Target="../media/image99.png"/><Relationship Id="rId9" Type="http://schemas.openxmlformats.org/officeDocument/2006/relationships/image" Target="../media/image104.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image" Target="../media/image105.png"/><Relationship Id="rId1" Type="http://schemas.openxmlformats.org/officeDocument/2006/relationships/slideLayout" Target="../slideLayouts/slideLayout14.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11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6.png"/><Relationship Id="rId7"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2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5.pn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image" Target="../media/image126.png"/><Relationship Id="rId1" Type="http://schemas.openxmlformats.org/officeDocument/2006/relationships/slideLayout" Target="../slideLayouts/slideLayout2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60033"/>
          </a:xfrm>
        </p:spPr>
      </p:pic>
    </p:spTree>
    <p:extLst>
      <p:ext uri="{BB962C8B-B14F-4D97-AF65-F5344CB8AC3E}">
        <p14:creationId xmlns:p14="http://schemas.microsoft.com/office/powerpoint/2010/main" val="199440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6CB1BB-5E7C-827A-79F4-0D8EBAD83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827" y="1690208"/>
            <a:ext cx="3249474" cy="2166774"/>
          </a:xfrm>
          <a:prstGeom prst="rect">
            <a:avLst/>
          </a:prstGeom>
        </p:spPr>
      </p:pic>
      <p:grpSp>
        <p:nvGrpSpPr>
          <p:cNvPr id="2" name="组合 1">
            <a:extLst>
              <a:ext uri="{FF2B5EF4-FFF2-40B4-BE49-F238E27FC236}">
                <a16:creationId xmlns:a16="http://schemas.microsoft.com/office/drawing/2014/main" id="{0074D052-BD12-4404-9314-B3FF74CC9465}"/>
              </a:ext>
            </a:extLst>
          </p:cNvPr>
          <p:cNvGrpSpPr/>
          <p:nvPr/>
        </p:nvGrpSpPr>
        <p:grpSpPr>
          <a:xfrm>
            <a:off x="-417388" y="3962278"/>
            <a:ext cx="4450545" cy="168443"/>
            <a:chOff x="-408316" y="3280825"/>
            <a:chExt cx="4450545" cy="168443"/>
          </a:xfrm>
        </p:grpSpPr>
        <p:cxnSp>
          <p:nvCxnSpPr>
            <p:cNvPr id="3" name="Straight Connector 2"/>
            <p:cNvCxnSpPr>
              <a:cxnSpLocks/>
            </p:cNvCxnSpPr>
            <p:nvPr/>
          </p:nvCxnSpPr>
          <p:spPr>
            <a:xfrm>
              <a:off x="-408316" y="3429000"/>
              <a:ext cx="4450545" cy="2026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riangle 6"/>
            <p:cNvSpPr/>
            <p:nvPr/>
          </p:nvSpPr>
          <p:spPr>
            <a:xfrm rot="10800000">
              <a:off x="2395016" y="3280825"/>
              <a:ext cx="168443" cy="168443"/>
            </a:xfrm>
            <a:prstGeom prst="triangle">
              <a:avLst/>
            </a:prstGeom>
            <a:solidFill>
              <a:srgbClr val="000000"/>
            </a:solid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dirty="0">
                <a:cs typeface="+mn-ea"/>
                <a:sym typeface="+mn-lt"/>
              </a:endParaRPr>
            </a:p>
          </p:txBody>
        </p:sp>
      </p:grpSp>
      <p:sp>
        <p:nvSpPr>
          <p:cNvPr id="21" name="TextBox 20"/>
          <p:cNvSpPr txBox="1"/>
          <p:nvPr/>
        </p:nvSpPr>
        <p:spPr>
          <a:xfrm>
            <a:off x="1883305" y="3487650"/>
            <a:ext cx="1173719" cy="369332"/>
          </a:xfrm>
          <a:prstGeom prst="rect">
            <a:avLst/>
          </a:prstGeom>
          <a:noFill/>
        </p:spPr>
        <p:txBody>
          <a:bodyPr wrap="none" rtlCol="0">
            <a:spAutoFit/>
          </a:bodyPr>
          <a:lstStyle/>
          <a:p>
            <a:pPr algn="ctr"/>
            <a:r>
              <a:rPr lang="en-US" dirty="0">
                <a:solidFill>
                  <a:schemeClr val="tx2"/>
                </a:solidFill>
                <a:latin typeface="Univers Condensed" panose="020B0506020202050204" pitchFamily="34" charset="0"/>
                <a:cs typeface="+mn-ea"/>
                <a:sym typeface="+mn-lt"/>
              </a:rPr>
              <a:t>SNA6000A</a:t>
            </a:r>
          </a:p>
        </p:txBody>
      </p:sp>
      <p:sp>
        <p:nvSpPr>
          <p:cNvPr id="4" name="矩形 3">
            <a:extLst>
              <a:ext uri="{FF2B5EF4-FFF2-40B4-BE49-F238E27FC236}">
                <a16:creationId xmlns:a16="http://schemas.microsoft.com/office/drawing/2014/main" id="{34FBDC5E-D570-7B05-CAF6-60FC6509617A}"/>
              </a:ext>
            </a:extLst>
          </p:cNvPr>
          <p:cNvSpPr/>
          <p:nvPr/>
        </p:nvSpPr>
        <p:spPr>
          <a:xfrm>
            <a:off x="0" y="497126"/>
            <a:ext cx="12192000" cy="523220"/>
          </a:xfrm>
          <a:prstGeom prst="rect">
            <a:avLst/>
          </a:prstGeom>
        </p:spPr>
        <p:txBody>
          <a:bodyPr wrap="square">
            <a:spAutoFit/>
          </a:bodyPr>
          <a:lstStyle/>
          <a:p>
            <a:pPr algn="ctr"/>
            <a:r>
              <a:rPr lang="en-US" altLang="zh-CN" sz="2800" b="1" dirty="0">
                <a:latin typeface="Univers Condensed" panose="020B0506020202050204" pitchFamily="34" charset="0"/>
                <a:ea typeface="阿里巴巴普惠体 R" panose="00020600040101010101" pitchFamily="18" charset="-122"/>
                <a:cs typeface="Arial" panose="020B0604020202020204" pitchFamily="34" charset="0"/>
                <a:sym typeface="+mn-lt"/>
              </a:rPr>
              <a:t>SIGLENT</a:t>
            </a:r>
            <a:r>
              <a:rPr lang="en-US" altLang="zh-CN" sz="2800" b="1" dirty="0">
                <a:solidFill>
                  <a:schemeClr val="tx1">
                    <a:lumMod val="50000"/>
                    <a:lumOff val="50000"/>
                  </a:schemeClr>
                </a:solidFill>
                <a:latin typeface="Univers Condensed" panose="020B0506020202050204" pitchFamily="34" charset="0"/>
                <a:ea typeface="阿里巴巴普惠体 R" panose="00020600040101010101" pitchFamily="18" charset="-122"/>
                <a:cs typeface="Arial" panose="020B0604020202020204" pitchFamily="34" charset="0"/>
                <a:sym typeface="+mn-lt"/>
              </a:rPr>
              <a:t> </a:t>
            </a:r>
            <a:r>
              <a:rPr lang="en-US" altLang="zh-CN" sz="2800" b="1" dirty="0">
                <a:solidFill>
                  <a:srgbClr val="F08300"/>
                </a:solidFill>
                <a:latin typeface="Univers Condensed" panose="020B0506020202050204" pitchFamily="34" charset="0"/>
                <a:ea typeface="阿里巴巴普惠体 R" panose="00020600040101010101" pitchFamily="18" charset="-122"/>
                <a:cs typeface="Arial" panose="020B0604020202020204" pitchFamily="34" charset="0"/>
                <a:sym typeface="+mn-lt"/>
              </a:rPr>
              <a:t>Vector Network Analyzer </a:t>
            </a:r>
            <a:r>
              <a:rPr lang="en-US" altLang="zh-CN" sz="2800" b="1" dirty="0">
                <a:latin typeface="Univers Condensed" panose="020B0506020202050204" pitchFamily="34" charset="0"/>
                <a:ea typeface="阿里巴巴普惠体 R" panose="00020600040101010101" pitchFamily="18" charset="-122"/>
                <a:cs typeface="Arial" panose="020B0604020202020204" pitchFamily="34" charset="0"/>
                <a:sym typeface="+mn-lt"/>
              </a:rPr>
              <a:t>Technology Roadmap</a:t>
            </a:r>
            <a:endParaRPr lang="zh-CN" altLang="en-US" sz="2800" b="1" dirty="0">
              <a:latin typeface="Univers Condensed" panose="020B0506020202050204" pitchFamily="34" charset="0"/>
              <a:ea typeface="阿里巴巴普惠体 R" panose="00020600040101010101" pitchFamily="18" charset="-122"/>
              <a:cs typeface="Arial" panose="020B0604020202020204" pitchFamily="34" charset="0"/>
              <a:sym typeface="+mn-lt"/>
            </a:endParaRPr>
          </a:p>
        </p:txBody>
      </p:sp>
      <p:sp>
        <p:nvSpPr>
          <p:cNvPr id="5" name="矩形 4">
            <a:extLst>
              <a:ext uri="{FF2B5EF4-FFF2-40B4-BE49-F238E27FC236}">
                <a16:creationId xmlns:a16="http://schemas.microsoft.com/office/drawing/2014/main" id="{3DDACCED-7681-5290-98AE-78B030219FD4}"/>
              </a:ext>
            </a:extLst>
          </p:cNvPr>
          <p:cNvSpPr/>
          <p:nvPr/>
        </p:nvSpPr>
        <p:spPr>
          <a:xfrm>
            <a:off x="850037" y="1095213"/>
            <a:ext cx="10490200" cy="592150"/>
          </a:xfrm>
          <a:prstGeom prst="rect">
            <a:avLst/>
          </a:prstGeom>
        </p:spPr>
        <p:txBody>
          <a:bodyPr wrap="square">
            <a:spAutoFit/>
          </a:bodyPr>
          <a:lstStyle/>
          <a:p>
            <a:pPr algn="ctr">
              <a:lnSpc>
                <a:spcPct val="120000"/>
              </a:lnSpc>
              <a:spcAft>
                <a:spcPts val="600"/>
              </a:spcAft>
            </a:pPr>
            <a:r>
              <a:rPr lang="en-US" altLang="zh-CN" sz="1400" dirty="0">
                <a:solidFill>
                  <a:schemeClr val="bg1">
                    <a:lumMod val="50000"/>
                  </a:schemeClr>
                </a:solidFill>
                <a:latin typeface="Univers Condensed" panose="020B0506020202050204" pitchFamily="34" charset="0"/>
                <a:cs typeface="Arial" panose="020B0604020202020204" pitchFamily="34" charset="0"/>
                <a:sym typeface="+mn-lt"/>
              </a:rPr>
              <a:t>SIGLENT Vector Network Analyzer is a multi-functional RF measuring instrument, which adopts mature RF and digital IF processing technology, with rich functions, excellent performance and convenient operation.</a:t>
            </a:r>
            <a:endParaRPr lang="zh-CN" altLang="en-US" sz="1400" dirty="0">
              <a:solidFill>
                <a:schemeClr val="bg1">
                  <a:lumMod val="50000"/>
                </a:schemeClr>
              </a:solidFill>
              <a:latin typeface="Univers Condensed" panose="020B0506020202050204" pitchFamily="34" charset="0"/>
              <a:cs typeface="Arial" panose="020B0604020202020204" pitchFamily="34" charset="0"/>
              <a:sym typeface="+mn-lt"/>
            </a:endParaRPr>
          </a:p>
        </p:txBody>
      </p:sp>
      <p:grpSp>
        <p:nvGrpSpPr>
          <p:cNvPr id="36" name="组合 35">
            <a:extLst>
              <a:ext uri="{FF2B5EF4-FFF2-40B4-BE49-F238E27FC236}">
                <a16:creationId xmlns:a16="http://schemas.microsoft.com/office/drawing/2014/main" id="{E2BFF106-DB8B-E693-BD47-6F8D268CEE7F}"/>
              </a:ext>
            </a:extLst>
          </p:cNvPr>
          <p:cNvGrpSpPr/>
          <p:nvPr/>
        </p:nvGrpSpPr>
        <p:grpSpPr>
          <a:xfrm>
            <a:off x="3310885" y="3807555"/>
            <a:ext cx="1536801" cy="646331"/>
            <a:chOff x="3340617" y="3484390"/>
            <a:chExt cx="1536801" cy="646331"/>
          </a:xfrm>
        </p:grpSpPr>
        <p:sp>
          <p:nvSpPr>
            <p:cNvPr id="13" name="文本框 12">
              <a:extLst>
                <a:ext uri="{FF2B5EF4-FFF2-40B4-BE49-F238E27FC236}">
                  <a16:creationId xmlns:a16="http://schemas.microsoft.com/office/drawing/2014/main" id="{8B0F712C-277C-D2E0-4A61-1FC843226AEF}"/>
                </a:ext>
              </a:extLst>
            </p:cNvPr>
            <p:cNvSpPr txBox="1"/>
            <p:nvPr/>
          </p:nvSpPr>
          <p:spPr>
            <a:xfrm>
              <a:off x="3868847" y="3484390"/>
              <a:ext cx="1008571" cy="646331"/>
            </a:xfrm>
            <a:prstGeom prst="rect">
              <a:avLst/>
            </a:prstGeom>
            <a:noFill/>
            <a:ln>
              <a:noFill/>
            </a:ln>
          </p:spPr>
          <p:txBody>
            <a:bodyPr wrap="square">
              <a:spAutoFit/>
            </a:bodyPr>
            <a:lstStyle/>
            <a:p>
              <a:pPr algn="just"/>
              <a:r>
                <a:rPr lang="en-US" altLang="zh-CN" dirty="0">
                  <a:solidFill>
                    <a:srgbClr val="1F497D"/>
                  </a:solidFill>
                  <a:latin typeface="Univers Condensed" panose="020B0506020202050204" pitchFamily="34" charset="0"/>
                </a:rPr>
                <a:t>67GHz</a:t>
              </a:r>
            </a:p>
            <a:p>
              <a:pPr algn="just"/>
              <a:r>
                <a:rPr lang="en-US" altLang="zh-CN" dirty="0">
                  <a:solidFill>
                    <a:srgbClr val="1F497D"/>
                  </a:solidFill>
                  <a:latin typeface="Univers Condensed" panose="020B0506020202050204" pitchFamily="34" charset="0"/>
                </a:rPr>
                <a:t>44GHz</a:t>
              </a:r>
            </a:p>
          </p:txBody>
        </p:sp>
        <p:grpSp>
          <p:nvGrpSpPr>
            <p:cNvPr id="14" name="Group 1321">
              <a:extLst>
                <a:ext uri="{FF2B5EF4-FFF2-40B4-BE49-F238E27FC236}">
                  <a16:creationId xmlns:a16="http://schemas.microsoft.com/office/drawing/2014/main" id="{EF853EF1-8A8B-D41F-F7C0-F65830546757}"/>
                </a:ext>
              </a:extLst>
            </p:cNvPr>
            <p:cNvGrpSpPr>
              <a:grpSpLocks noChangeAspect="1"/>
            </p:cNvGrpSpPr>
            <p:nvPr/>
          </p:nvGrpSpPr>
          <p:grpSpPr>
            <a:xfrm>
              <a:off x="3340617" y="3588511"/>
              <a:ext cx="516114" cy="417633"/>
              <a:chOff x="1209675" y="6354763"/>
              <a:chExt cx="449263" cy="363538"/>
            </a:xfrm>
            <a:solidFill>
              <a:srgbClr val="1F497D"/>
            </a:solidFill>
          </p:grpSpPr>
          <p:sp>
            <p:nvSpPr>
              <p:cNvPr id="15" name="Freeform 205">
                <a:extLst>
                  <a:ext uri="{FF2B5EF4-FFF2-40B4-BE49-F238E27FC236}">
                    <a16:creationId xmlns:a16="http://schemas.microsoft.com/office/drawing/2014/main" id="{D8A357DE-50E9-26BB-A65F-C43306635305}"/>
                  </a:ext>
                </a:extLst>
              </p:cNvPr>
              <p:cNvSpPr/>
              <p:nvPr/>
            </p:nvSpPr>
            <p:spPr bwMode="auto">
              <a:xfrm>
                <a:off x="1560513" y="6529388"/>
                <a:ext cx="96838" cy="188913"/>
              </a:xfrm>
              <a:custGeom>
                <a:avLst/>
                <a:gdLst>
                  <a:gd name="T0" fmla="*/ 31 w 126"/>
                  <a:gd name="T1" fmla="*/ 0 h 245"/>
                  <a:gd name="T2" fmla="*/ 0 w 126"/>
                  <a:gd name="T3" fmla="*/ 39 h 245"/>
                  <a:gd name="T4" fmla="*/ 0 w 126"/>
                  <a:gd name="T5" fmla="*/ 245 h 245"/>
                  <a:gd name="T6" fmla="*/ 126 w 126"/>
                  <a:gd name="T7" fmla="*/ 245 h 245"/>
                  <a:gd name="T8" fmla="*/ 125 w 126"/>
                  <a:gd name="T9" fmla="*/ 74 h 245"/>
                  <a:gd name="T10" fmla="*/ 31 w 126"/>
                  <a:gd name="T11" fmla="*/ 0 h 245"/>
                </a:gdLst>
                <a:ahLst/>
                <a:cxnLst>
                  <a:cxn ang="0">
                    <a:pos x="T0" y="T1"/>
                  </a:cxn>
                  <a:cxn ang="0">
                    <a:pos x="T2" y="T3"/>
                  </a:cxn>
                  <a:cxn ang="0">
                    <a:pos x="T4" y="T5"/>
                  </a:cxn>
                  <a:cxn ang="0">
                    <a:pos x="T6" y="T7"/>
                  </a:cxn>
                  <a:cxn ang="0">
                    <a:pos x="T8" y="T9"/>
                  </a:cxn>
                  <a:cxn ang="0">
                    <a:pos x="T10" y="T11"/>
                  </a:cxn>
                </a:cxnLst>
                <a:rect l="0" t="0" r="r" b="b"/>
                <a:pathLst>
                  <a:path w="126" h="245">
                    <a:moveTo>
                      <a:pt x="31" y="0"/>
                    </a:moveTo>
                    <a:cubicBezTo>
                      <a:pt x="0" y="39"/>
                      <a:pt x="0" y="39"/>
                      <a:pt x="0" y="39"/>
                    </a:cubicBezTo>
                    <a:cubicBezTo>
                      <a:pt x="0" y="245"/>
                      <a:pt x="0" y="245"/>
                      <a:pt x="0" y="245"/>
                    </a:cubicBezTo>
                    <a:cubicBezTo>
                      <a:pt x="126" y="245"/>
                      <a:pt x="126" y="245"/>
                      <a:pt x="126" y="245"/>
                    </a:cubicBezTo>
                    <a:cubicBezTo>
                      <a:pt x="125" y="74"/>
                      <a:pt x="125" y="74"/>
                      <a:pt x="125" y="74"/>
                    </a:cubicBezTo>
                    <a:cubicBezTo>
                      <a:pt x="99" y="52"/>
                      <a:pt x="31" y="0"/>
                      <a:pt x="31" y="0"/>
                    </a:cubicBezTo>
                    <a:close/>
                  </a:path>
                </a:pathLst>
              </a:custGeom>
              <a:grpFill/>
              <a:ln>
                <a:noFill/>
              </a:ln>
            </p:spPr>
            <p:txBody>
              <a:bodyPr vert="horz" wrap="square" lIns="91440" tIns="45720" rIns="91440" bIns="45720" numCol="1" anchor="t" anchorCtr="0" compatLnSpc="1"/>
              <a:lstStyle/>
              <a:p>
                <a:endParaRPr lang="en-AU" sz="3025" dirty="0">
                  <a:solidFill>
                    <a:srgbClr val="F18101"/>
                  </a:solidFill>
                  <a:latin typeface="Univers Condensed" panose="020B0506020202050204" pitchFamily="34" charset="0"/>
                  <a:ea typeface="思源黑体 CN Bold" panose="020B0800000000000000" pitchFamily="34" charset="-122"/>
                </a:endParaRPr>
              </a:p>
            </p:txBody>
          </p:sp>
          <p:sp>
            <p:nvSpPr>
              <p:cNvPr id="16" name="Freeform 207">
                <a:extLst>
                  <a:ext uri="{FF2B5EF4-FFF2-40B4-BE49-F238E27FC236}">
                    <a16:creationId xmlns:a16="http://schemas.microsoft.com/office/drawing/2014/main" id="{3A949128-7125-564A-7A7B-2675CB509071}"/>
                  </a:ext>
                </a:extLst>
              </p:cNvPr>
              <p:cNvSpPr/>
              <p:nvPr/>
            </p:nvSpPr>
            <p:spPr bwMode="auto">
              <a:xfrm>
                <a:off x="1209675" y="6354763"/>
                <a:ext cx="449263" cy="339725"/>
              </a:xfrm>
              <a:custGeom>
                <a:avLst/>
                <a:gdLst>
                  <a:gd name="T0" fmla="*/ 236 w 585"/>
                  <a:gd name="T1" fmla="*/ 248 h 442"/>
                  <a:gd name="T2" fmla="*/ 76 w 585"/>
                  <a:gd name="T3" fmla="*/ 428 h 442"/>
                  <a:gd name="T4" fmla="*/ 46 w 585"/>
                  <a:gd name="T5" fmla="*/ 442 h 442"/>
                  <a:gd name="T6" fmla="*/ 18 w 585"/>
                  <a:gd name="T7" fmla="*/ 432 h 442"/>
                  <a:gd name="T8" fmla="*/ 15 w 585"/>
                  <a:gd name="T9" fmla="*/ 374 h 442"/>
                  <a:gd name="T10" fmla="*/ 206 w 585"/>
                  <a:gd name="T11" fmla="*/ 158 h 442"/>
                  <a:gd name="T12" fmla="*/ 237 w 585"/>
                  <a:gd name="T13" fmla="*/ 144 h 442"/>
                  <a:gd name="T14" fmla="*/ 268 w 585"/>
                  <a:gd name="T15" fmla="*/ 158 h 442"/>
                  <a:gd name="T16" fmla="*/ 323 w 585"/>
                  <a:gd name="T17" fmla="*/ 224 h 442"/>
                  <a:gd name="T18" fmla="*/ 425 w 585"/>
                  <a:gd name="T19" fmla="*/ 101 h 442"/>
                  <a:gd name="T20" fmla="*/ 330 w 585"/>
                  <a:gd name="T21" fmla="*/ 19 h 442"/>
                  <a:gd name="T22" fmla="*/ 566 w 585"/>
                  <a:gd name="T23" fmla="*/ 0 h 442"/>
                  <a:gd name="T24" fmla="*/ 585 w 585"/>
                  <a:gd name="T25" fmla="*/ 239 h 442"/>
                  <a:gd name="T26" fmla="*/ 487 w 585"/>
                  <a:gd name="T27" fmla="*/ 154 h 442"/>
                  <a:gd name="T28" fmla="*/ 355 w 585"/>
                  <a:gd name="T29" fmla="*/ 314 h 442"/>
                  <a:gd name="T30" fmla="*/ 324 w 585"/>
                  <a:gd name="T31" fmla="*/ 329 h 442"/>
                  <a:gd name="T32" fmla="*/ 292 w 585"/>
                  <a:gd name="T33" fmla="*/ 314 h 442"/>
                  <a:gd name="T34" fmla="*/ 236 w 585"/>
                  <a:gd name="T35"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5" h="442">
                    <a:moveTo>
                      <a:pt x="236" y="248"/>
                    </a:moveTo>
                    <a:cubicBezTo>
                      <a:pt x="76" y="428"/>
                      <a:pt x="76" y="428"/>
                      <a:pt x="76" y="428"/>
                    </a:cubicBezTo>
                    <a:cubicBezTo>
                      <a:pt x="68" y="438"/>
                      <a:pt x="57" y="442"/>
                      <a:pt x="46" y="442"/>
                    </a:cubicBezTo>
                    <a:cubicBezTo>
                      <a:pt x="36" y="442"/>
                      <a:pt x="26" y="439"/>
                      <a:pt x="18" y="432"/>
                    </a:cubicBezTo>
                    <a:cubicBezTo>
                      <a:pt x="1" y="417"/>
                      <a:pt x="0" y="391"/>
                      <a:pt x="15" y="374"/>
                    </a:cubicBezTo>
                    <a:cubicBezTo>
                      <a:pt x="206" y="158"/>
                      <a:pt x="206" y="158"/>
                      <a:pt x="206" y="158"/>
                    </a:cubicBezTo>
                    <a:cubicBezTo>
                      <a:pt x="214" y="149"/>
                      <a:pt x="225" y="143"/>
                      <a:pt x="237" y="144"/>
                    </a:cubicBezTo>
                    <a:cubicBezTo>
                      <a:pt x="249" y="144"/>
                      <a:pt x="260" y="149"/>
                      <a:pt x="268" y="158"/>
                    </a:cubicBezTo>
                    <a:cubicBezTo>
                      <a:pt x="323" y="224"/>
                      <a:pt x="323" y="224"/>
                      <a:pt x="323" y="224"/>
                    </a:cubicBezTo>
                    <a:cubicBezTo>
                      <a:pt x="425" y="101"/>
                      <a:pt x="425" y="101"/>
                      <a:pt x="425" y="101"/>
                    </a:cubicBezTo>
                    <a:cubicBezTo>
                      <a:pt x="330" y="19"/>
                      <a:pt x="330" y="19"/>
                      <a:pt x="330" y="19"/>
                    </a:cubicBezTo>
                    <a:cubicBezTo>
                      <a:pt x="566" y="0"/>
                      <a:pt x="566" y="0"/>
                      <a:pt x="566" y="0"/>
                    </a:cubicBezTo>
                    <a:cubicBezTo>
                      <a:pt x="585" y="239"/>
                      <a:pt x="585" y="239"/>
                      <a:pt x="585" y="239"/>
                    </a:cubicBezTo>
                    <a:cubicBezTo>
                      <a:pt x="487" y="154"/>
                      <a:pt x="487" y="154"/>
                      <a:pt x="487" y="154"/>
                    </a:cubicBezTo>
                    <a:cubicBezTo>
                      <a:pt x="355" y="314"/>
                      <a:pt x="355" y="314"/>
                      <a:pt x="355" y="314"/>
                    </a:cubicBezTo>
                    <a:cubicBezTo>
                      <a:pt x="348" y="323"/>
                      <a:pt x="336" y="329"/>
                      <a:pt x="324" y="329"/>
                    </a:cubicBezTo>
                    <a:cubicBezTo>
                      <a:pt x="311" y="329"/>
                      <a:pt x="300" y="324"/>
                      <a:pt x="292" y="314"/>
                    </a:cubicBezTo>
                    <a:lnTo>
                      <a:pt x="236" y="248"/>
                    </a:lnTo>
                    <a:close/>
                  </a:path>
                </a:pathLst>
              </a:custGeom>
              <a:grpFill/>
              <a:ln>
                <a:noFill/>
              </a:ln>
            </p:spPr>
            <p:txBody>
              <a:bodyPr vert="horz" wrap="square" lIns="91440" tIns="45720" rIns="91440" bIns="45720" numCol="1" anchor="t" anchorCtr="0" compatLnSpc="1"/>
              <a:lstStyle/>
              <a:p>
                <a:endParaRPr lang="en-AU" sz="3025" dirty="0">
                  <a:solidFill>
                    <a:srgbClr val="F18101"/>
                  </a:solidFill>
                  <a:latin typeface="Univers Condensed" panose="020B0506020202050204" pitchFamily="34" charset="0"/>
                  <a:ea typeface="思源黑体 CN Bold" panose="020B0800000000000000" pitchFamily="34" charset="-122"/>
                </a:endParaRPr>
              </a:p>
            </p:txBody>
          </p:sp>
          <p:sp>
            <p:nvSpPr>
              <p:cNvPr id="17" name="Freeform 208">
                <a:extLst>
                  <a:ext uri="{FF2B5EF4-FFF2-40B4-BE49-F238E27FC236}">
                    <a16:creationId xmlns:a16="http://schemas.microsoft.com/office/drawing/2014/main" id="{084654A4-792E-6B61-E6CE-7EADCAEB046B}"/>
                  </a:ext>
                </a:extLst>
              </p:cNvPr>
              <p:cNvSpPr/>
              <p:nvPr/>
            </p:nvSpPr>
            <p:spPr bwMode="auto">
              <a:xfrm>
                <a:off x="1417638" y="6589713"/>
                <a:ext cx="119063" cy="127000"/>
              </a:xfrm>
              <a:custGeom>
                <a:avLst/>
                <a:gdLst>
                  <a:gd name="T0" fmla="*/ 98 w 153"/>
                  <a:gd name="T1" fmla="*/ 64 h 167"/>
                  <a:gd name="T2" fmla="*/ 62 w 153"/>
                  <a:gd name="T3" fmla="*/ 83 h 167"/>
                  <a:gd name="T4" fmla="*/ 1 w 153"/>
                  <a:gd name="T5" fmla="*/ 56 h 167"/>
                  <a:gd name="T6" fmla="*/ 0 w 153"/>
                  <a:gd name="T7" fmla="*/ 167 h 167"/>
                  <a:gd name="T8" fmla="*/ 150 w 153"/>
                  <a:gd name="T9" fmla="*/ 167 h 167"/>
                  <a:gd name="T10" fmla="*/ 153 w 153"/>
                  <a:gd name="T11" fmla="*/ 0 h 167"/>
                  <a:gd name="T12" fmla="*/ 98 w 153"/>
                  <a:gd name="T13" fmla="*/ 64 h 167"/>
                </a:gdLst>
                <a:ahLst/>
                <a:cxnLst>
                  <a:cxn ang="0">
                    <a:pos x="T0" y="T1"/>
                  </a:cxn>
                  <a:cxn ang="0">
                    <a:pos x="T2" y="T3"/>
                  </a:cxn>
                  <a:cxn ang="0">
                    <a:pos x="T4" y="T5"/>
                  </a:cxn>
                  <a:cxn ang="0">
                    <a:pos x="T6" y="T7"/>
                  </a:cxn>
                  <a:cxn ang="0">
                    <a:pos x="T8" y="T9"/>
                  </a:cxn>
                  <a:cxn ang="0">
                    <a:pos x="T10" y="T11"/>
                  </a:cxn>
                  <a:cxn ang="0">
                    <a:pos x="T12" y="T13"/>
                  </a:cxn>
                </a:cxnLst>
                <a:rect l="0" t="0" r="r" b="b"/>
                <a:pathLst>
                  <a:path w="153" h="167">
                    <a:moveTo>
                      <a:pt x="98" y="64"/>
                    </a:moveTo>
                    <a:cubicBezTo>
                      <a:pt x="76" y="83"/>
                      <a:pt x="62" y="83"/>
                      <a:pt x="62" y="83"/>
                    </a:cubicBezTo>
                    <a:cubicBezTo>
                      <a:pt x="43" y="86"/>
                      <a:pt x="15" y="67"/>
                      <a:pt x="1" y="56"/>
                    </a:cubicBezTo>
                    <a:cubicBezTo>
                      <a:pt x="0" y="167"/>
                      <a:pt x="0" y="167"/>
                      <a:pt x="0" y="167"/>
                    </a:cubicBezTo>
                    <a:cubicBezTo>
                      <a:pt x="150" y="167"/>
                      <a:pt x="150" y="167"/>
                      <a:pt x="150" y="167"/>
                    </a:cubicBezTo>
                    <a:cubicBezTo>
                      <a:pt x="153" y="0"/>
                      <a:pt x="153" y="0"/>
                      <a:pt x="153" y="0"/>
                    </a:cubicBezTo>
                    <a:cubicBezTo>
                      <a:pt x="132" y="24"/>
                      <a:pt x="116" y="47"/>
                      <a:pt x="98" y="64"/>
                    </a:cubicBezTo>
                    <a:close/>
                  </a:path>
                </a:pathLst>
              </a:custGeom>
              <a:grpFill/>
              <a:ln>
                <a:noFill/>
              </a:ln>
            </p:spPr>
            <p:txBody>
              <a:bodyPr vert="horz" wrap="square" lIns="91440" tIns="45720" rIns="91440" bIns="45720" numCol="1" anchor="t" anchorCtr="0" compatLnSpc="1"/>
              <a:lstStyle/>
              <a:p>
                <a:endParaRPr lang="en-AU" sz="3025" dirty="0">
                  <a:solidFill>
                    <a:srgbClr val="F18101"/>
                  </a:solidFill>
                  <a:latin typeface="Univers Condensed" panose="020B0506020202050204" pitchFamily="34" charset="0"/>
                  <a:ea typeface="思源黑体 CN Bold" panose="020B0800000000000000" pitchFamily="34" charset="-122"/>
                </a:endParaRPr>
              </a:p>
            </p:txBody>
          </p:sp>
          <p:sp>
            <p:nvSpPr>
              <p:cNvPr id="18" name="Freeform 209">
                <a:extLst>
                  <a:ext uri="{FF2B5EF4-FFF2-40B4-BE49-F238E27FC236}">
                    <a16:creationId xmlns:a16="http://schemas.microsoft.com/office/drawing/2014/main" id="{9E8BDFBC-E961-82FA-8E05-A5F6801225F3}"/>
                  </a:ext>
                </a:extLst>
              </p:cNvPr>
              <p:cNvSpPr/>
              <p:nvPr/>
            </p:nvSpPr>
            <p:spPr bwMode="auto">
              <a:xfrm>
                <a:off x="1295400" y="6600825"/>
                <a:ext cx="96838" cy="115888"/>
              </a:xfrm>
              <a:custGeom>
                <a:avLst/>
                <a:gdLst>
                  <a:gd name="T0" fmla="*/ 0 w 61"/>
                  <a:gd name="T1" fmla="*/ 73 h 73"/>
                  <a:gd name="T2" fmla="*/ 61 w 61"/>
                  <a:gd name="T3" fmla="*/ 73 h 73"/>
                  <a:gd name="T4" fmla="*/ 61 w 61"/>
                  <a:gd name="T5" fmla="*/ 0 h 73"/>
                  <a:gd name="T6" fmla="*/ 0 w 61"/>
                  <a:gd name="T7" fmla="*/ 70 h 73"/>
                  <a:gd name="T8" fmla="*/ 0 w 61"/>
                  <a:gd name="T9" fmla="*/ 73 h 73"/>
                </a:gdLst>
                <a:ahLst/>
                <a:cxnLst>
                  <a:cxn ang="0">
                    <a:pos x="T0" y="T1"/>
                  </a:cxn>
                  <a:cxn ang="0">
                    <a:pos x="T2" y="T3"/>
                  </a:cxn>
                  <a:cxn ang="0">
                    <a:pos x="T4" y="T5"/>
                  </a:cxn>
                  <a:cxn ang="0">
                    <a:pos x="T6" y="T7"/>
                  </a:cxn>
                  <a:cxn ang="0">
                    <a:pos x="T8" y="T9"/>
                  </a:cxn>
                </a:cxnLst>
                <a:rect l="0" t="0" r="r" b="b"/>
                <a:pathLst>
                  <a:path w="61" h="73">
                    <a:moveTo>
                      <a:pt x="0" y="73"/>
                    </a:moveTo>
                    <a:lnTo>
                      <a:pt x="61" y="73"/>
                    </a:lnTo>
                    <a:lnTo>
                      <a:pt x="61" y="0"/>
                    </a:lnTo>
                    <a:lnTo>
                      <a:pt x="0" y="70"/>
                    </a:lnTo>
                    <a:lnTo>
                      <a:pt x="0" y="73"/>
                    </a:lnTo>
                    <a:close/>
                  </a:path>
                </a:pathLst>
              </a:custGeom>
              <a:grpFill/>
              <a:ln>
                <a:noFill/>
              </a:ln>
            </p:spPr>
            <p:txBody>
              <a:bodyPr vert="horz" wrap="square" lIns="91440" tIns="45720" rIns="91440" bIns="45720" numCol="1" anchor="t" anchorCtr="0" compatLnSpc="1"/>
              <a:lstStyle/>
              <a:p>
                <a:endParaRPr lang="en-AU" sz="3025" dirty="0">
                  <a:solidFill>
                    <a:srgbClr val="F18101"/>
                  </a:solidFill>
                  <a:latin typeface="Univers Condensed" panose="020B0506020202050204" pitchFamily="34" charset="0"/>
                  <a:ea typeface="思源黑体 CN Bold" panose="020B0800000000000000" pitchFamily="34" charset="-122"/>
                </a:endParaRPr>
              </a:p>
            </p:txBody>
          </p:sp>
        </p:grpSp>
      </p:grpSp>
      <p:graphicFrame>
        <p:nvGraphicFramePr>
          <p:cNvPr id="38" name="表格 37">
            <a:extLst>
              <a:ext uri="{FF2B5EF4-FFF2-40B4-BE49-F238E27FC236}">
                <a16:creationId xmlns:a16="http://schemas.microsoft.com/office/drawing/2014/main" id="{32080268-AB0B-12A6-1951-11E1F77C5BE4}"/>
              </a:ext>
            </a:extLst>
          </p:cNvPr>
          <p:cNvGraphicFramePr>
            <a:graphicFrameLocks noGrp="1"/>
          </p:cNvGraphicFramePr>
          <p:nvPr>
            <p:extLst>
              <p:ext uri="{D42A27DB-BD31-4B8C-83A1-F6EECF244321}">
                <p14:modId xmlns:p14="http://schemas.microsoft.com/office/powerpoint/2010/main" val="1069446526"/>
              </p:ext>
            </p:extLst>
          </p:nvPr>
        </p:nvGraphicFramePr>
        <p:xfrm>
          <a:off x="4678367" y="1818000"/>
          <a:ext cx="7256323" cy="4968000"/>
        </p:xfrm>
        <a:graphic>
          <a:graphicData uri="http://schemas.openxmlformats.org/drawingml/2006/table">
            <a:tbl>
              <a:tblPr firstRow="1" bandRow="1"/>
              <a:tblGrid>
                <a:gridCol w="2072323">
                  <a:extLst>
                    <a:ext uri="{9D8B030D-6E8A-4147-A177-3AD203B41FA5}">
                      <a16:colId xmlns:a16="http://schemas.microsoft.com/office/drawing/2014/main" val="1977879303"/>
                    </a:ext>
                  </a:extLst>
                </a:gridCol>
                <a:gridCol w="1296000">
                  <a:extLst>
                    <a:ext uri="{9D8B030D-6E8A-4147-A177-3AD203B41FA5}">
                      <a16:colId xmlns:a16="http://schemas.microsoft.com/office/drawing/2014/main" val="803314165"/>
                    </a:ext>
                  </a:extLst>
                </a:gridCol>
                <a:gridCol w="1296000">
                  <a:extLst>
                    <a:ext uri="{9D8B030D-6E8A-4147-A177-3AD203B41FA5}">
                      <a16:colId xmlns:a16="http://schemas.microsoft.com/office/drawing/2014/main" val="2607023209"/>
                    </a:ext>
                  </a:extLst>
                </a:gridCol>
                <a:gridCol w="1296000">
                  <a:extLst>
                    <a:ext uri="{9D8B030D-6E8A-4147-A177-3AD203B41FA5}">
                      <a16:colId xmlns:a16="http://schemas.microsoft.com/office/drawing/2014/main" val="1237946330"/>
                    </a:ext>
                  </a:extLst>
                </a:gridCol>
                <a:gridCol w="1296000">
                  <a:extLst>
                    <a:ext uri="{9D8B030D-6E8A-4147-A177-3AD203B41FA5}">
                      <a16:colId xmlns:a16="http://schemas.microsoft.com/office/drawing/2014/main" val="418904862"/>
                    </a:ext>
                  </a:extLst>
                </a:gridCol>
              </a:tblGrid>
              <a:tr h="648000">
                <a:tc>
                  <a:txBody>
                    <a:bodyPr/>
                    <a:lstStyle>
                      <a:lvl1pPr marL="0" algn="l" defTabSz="914400" rtl="0" eaLnBrk="1" latinLnBrk="0" hangingPunct="1">
                        <a:defRPr sz="1800" b="1" kern="1200">
                          <a:solidFill>
                            <a:schemeClr val="tx1"/>
                          </a:solidFill>
                          <a:latin typeface="等线" panose="020F0502020204030204"/>
                        </a:defRPr>
                      </a:lvl1pPr>
                      <a:lvl2pPr marL="457200" algn="l" defTabSz="914400" rtl="0" eaLnBrk="1" latinLnBrk="0" hangingPunct="1">
                        <a:defRPr sz="1800" b="1" kern="1200">
                          <a:solidFill>
                            <a:schemeClr val="tx1"/>
                          </a:solidFill>
                          <a:latin typeface="等线" panose="020F0502020204030204"/>
                        </a:defRPr>
                      </a:lvl2pPr>
                      <a:lvl3pPr marL="914400" algn="l" defTabSz="914400" rtl="0" eaLnBrk="1" latinLnBrk="0" hangingPunct="1">
                        <a:defRPr sz="1800" b="1" kern="1200">
                          <a:solidFill>
                            <a:schemeClr val="tx1"/>
                          </a:solidFill>
                          <a:latin typeface="等线" panose="020F0502020204030204"/>
                        </a:defRPr>
                      </a:lvl3pPr>
                      <a:lvl4pPr marL="1371600" algn="l" defTabSz="914400" rtl="0" eaLnBrk="1" latinLnBrk="0" hangingPunct="1">
                        <a:defRPr sz="1800" b="1" kern="1200">
                          <a:solidFill>
                            <a:schemeClr val="tx1"/>
                          </a:solidFill>
                          <a:latin typeface="等线" panose="020F0502020204030204"/>
                        </a:defRPr>
                      </a:lvl4pPr>
                      <a:lvl5pPr marL="1828800" algn="l" defTabSz="914400" rtl="0" eaLnBrk="1" latinLnBrk="0" hangingPunct="1">
                        <a:defRPr sz="1800" b="1" kern="1200">
                          <a:solidFill>
                            <a:schemeClr val="tx1"/>
                          </a:solidFill>
                          <a:latin typeface="等线" panose="020F0502020204030204"/>
                        </a:defRPr>
                      </a:lvl5pPr>
                      <a:lvl6pPr marL="2286000" algn="l" defTabSz="914400" rtl="0" eaLnBrk="1" latinLnBrk="0" hangingPunct="1">
                        <a:defRPr sz="1800" b="1" kern="1200">
                          <a:solidFill>
                            <a:schemeClr val="tx1"/>
                          </a:solidFill>
                          <a:latin typeface="等线" panose="020F0502020204030204"/>
                        </a:defRPr>
                      </a:lvl6pPr>
                      <a:lvl7pPr marL="2743200" algn="l" defTabSz="914400" rtl="0" eaLnBrk="1" latinLnBrk="0" hangingPunct="1">
                        <a:defRPr sz="1800" b="1" kern="1200">
                          <a:solidFill>
                            <a:schemeClr val="tx1"/>
                          </a:solidFill>
                          <a:latin typeface="等线" panose="020F0502020204030204"/>
                        </a:defRPr>
                      </a:lvl7pPr>
                      <a:lvl8pPr marL="3200400" algn="l" defTabSz="914400" rtl="0" eaLnBrk="1" latinLnBrk="0" hangingPunct="1">
                        <a:defRPr sz="1800" b="1" kern="1200">
                          <a:solidFill>
                            <a:schemeClr val="tx1"/>
                          </a:solidFill>
                          <a:latin typeface="等线" panose="020F0502020204030204"/>
                        </a:defRPr>
                      </a:lvl8pPr>
                      <a:lvl9pPr marL="3657600" algn="l" defTabSz="914400" rtl="0" eaLnBrk="1" latinLnBrk="0" hangingPunct="1">
                        <a:defRPr sz="1800" b="1" kern="1200">
                          <a:solidFill>
                            <a:schemeClr val="tx1"/>
                          </a:solidFill>
                          <a:latin typeface="等线" panose="020F0502020204030204"/>
                        </a:defRPr>
                      </a:lvl9pPr>
                    </a:lstStyle>
                    <a:p>
                      <a:pPr indent="0" algn="l"/>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Model</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b="1" kern="1200">
                          <a:solidFill>
                            <a:schemeClr val="tx1"/>
                          </a:solidFill>
                          <a:latin typeface="等线" panose="020F0502020204030204"/>
                        </a:defRPr>
                      </a:lvl1pPr>
                      <a:lvl2pPr marL="457200" algn="l" defTabSz="914400" rtl="0" eaLnBrk="1" latinLnBrk="0" hangingPunct="1">
                        <a:defRPr sz="1800" b="1" kern="1200">
                          <a:solidFill>
                            <a:schemeClr val="tx1"/>
                          </a:solidFill>
                          <a:latin typeface="等线" panose="020F0502020204030204"/>
                        </a:defRPr>
                      </a:lvl2pPr>
                      <a:lvl3pPr marL="914400" algn="l" defTabSz="914400" rtl="0" eaLnBrk="1" latinLnBrk="0" hangingPunct="1">
                        <a:defRPr sz="1800" b="1" kern="1200">
                          <a:solidFill>
                            <a:schemeClr val="tx1"/>
                          </a:solidFill>
                          <a:latin typeface="等线" panose="020F0502020204030204"/>
                        </a:defRPr>
                      </a:lvl3pPr>
                      <a:lvl4pPr marL="1371600" algn="l" defTabSz="914400" rtl="0" eaLnBrk="1" latinLnBrk="0" hangingPunct="1">
                        <a:defRPr sz="1800" b="1" kern="1200">
                          <a:solidFill>
                            <a:schemeClr val="tx1"/>
                          </a:solidFill>
                          <a:latin typeface="等线" panose="020F0502020204030204"/>
                        </a:defRPr>
                      </a:lvl4pPr>
                      <a:lvl5pPr marL="1828800" algn="l" defTabSz="914400" rtl="0" eaLnBrk="1" latinLnBrk="0" hangingPunct="1">
                        <a:defRPr sz="1800" b="1" kern="1200">
                          <a:solidFill>
                            <a:schemeClr val="tx1"/>
                          </a:solidFill>
                          <a:latin typeface="等线" panose="020F0502020204030204"/>
                        </a:defRPr>
                      </a:lvl5pPr>
                      <a:lvl6pPr marL="2286000" algn="l" defTabSz="914400" rtl="0" eaLnBrk="1" latinLnBrk="0" hangingPunct="1">
                        <a:defRPr sz="1800" b="1" kern="1200">
                          <a:solidFill>
                            <a:schemeClr val="tx1"/>
                          </a:solidFill>
                          <a:latin typeface="等线" panose="020F0502020204030204"/>
                        </a:defRPr>
                      </a:lvl6pPr>
                      <a:lvl7pPr marL="2743200" algn="l" defTabSz="914400" rtl="0" eaLnBrk="1" latinLnBrk="0" hangingPunct="1">
                        <a:defRPr sz="1800" b="1" kern="1200">
                          <a:solidFill>
                            <a:schemeClr val="tx1"/>
                          </a:solidFill>
                          <a:latin typeface="等线" panose="020F0502020204030204"/>
                        </a:defRPr>
                      </a:lvl7pPr>
                      <a:lvl8pPr marL="3200400" algn="l" defTabSz="914400" rtl="0" eaLnBrk="1" latinLnBrk="0" hangingPunct="1">
                        <a:defRPr sz="1800" b="1" kern="1200">
                          <a:solidFill>
                            <a:schemeClr val="tx1"/>
                          </a:solidFill>
                          <a:latin typeface="等线" panose="020F0502020204030204"/>
                        </a:defRPr>
                      </a:lvl8pPr>
                      <a:lvl9pPr marL="3657600" algn="l" defTabSz="914400" rtl="0" eaLnBrk="1" latinLnBrk="0" hangingPunct="1">
                        <a:defRPr sz="1800" b="1" kern="1200">
                          <a:solidFill>
                            <a:schemeClr val="tx1"/>
                          </a:solidFill>
                          <a:latin typeface="等线" panose="020F0502020204030204"/>
                        </a:defRPr>
                      </a:lvl9pPr>
                    </a:lstStyle>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SNA6034A </a:t>
                      </a:r>
                    </a:p>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SNA6134A</a:t>
                      </a:r>
                      <a:endParaRPr lang="zh-CN" alt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b="1" kern="1200">
                          <a:solidFill>
                            <a:schemeClr val="tx1"/>
                          </a:solidFill>
                          <a:latin typeface="等线" panose="020F0502020204030204"/>
                        </a:defRPr>
                      </a:lvl1pPr>
                      <a:lvl2pPr marL="457200" algn="l" defTabSz="914400" rtl="0" eaLnBrk="1" latinLnBrk="0" hangingPunct="1">
                        <a:defRPr sz="1800" b="1" kern="1200">
                          <a:solidFill>
                            <a:schemeClr val="tx1"/>
                          </a:solidFill>
                          <a:latin typeface="等线" panose="020F0502020204030204"/>
                        </a:defRPr>
                      </a:lvl2pPr>
                      <a:lvl3pPr marL="914400" algn="l" defTabSz="914400" rtl="0" eaLnBrk="1" latinLnBrk="0" hangingPunct="1">
                        <a:defRPr sz="1800" b="1" kern="1200">
                          <a:solidFill>
                            <a:schemeClr val="tx1"/>
                          </a:solidFill>
                          <a:latin typeface="等线" panose="020F0502020204030204"/>
                        </a:defRPr>
                      </a:lvl3pPr>
                      <a:lvl4pPr marL="1371600" algn="l" defTabSz="914400" rtl="0" eaLnBrk="1" latinLnBrk="0" hangingPunct="1">
                        <a:defRPr sz="1800" b="1" kern="1200">
                          <a:solidFill>
                            <a:schemeClr val="tx1"/>
                          </a:solidFill>
                          <a:latin typeface="等线" panose="020F0502020204030204"/>
                        </a:defRPr>
                      </a:lvl4pPr>
                      <a:lvl5pPr marL="1828800" algn="l" defTabSz="914400" rtl="0" eaLnBrk="1" latinLnBrk="0" hangingPunct="1">
                        <a:defRPr sz="1800" b="1" kern="1200">
                          <a:solidFill>
                            <a:schemeClr val="tx1"/>
                          </a:solidFill>
                          <a:latin typeface="等线" panose="020F0502020204030204"/>
                        </a:defRPr>
                      </a:lvl5pPr>
                      <a:lvl6pPr marL="2286000" algn="l" defTabSz="914400" rtl="0" eaLnBrk="1" latinLnBrk="0" hangingPunct="1">
                        <a:defRPr sz="1800" b="1" kern="1200">
                          <a:solidFill>
                            <a:schemeClr val="tx1"/>
                          </a:solidFill>
                          <a:latin typeface="等线" panose="020F0502020204030204"/>
                        </a:defRPr>
                      </a:lvl6pPr>
                      <a:lvl7pPr marL="2743200" algn="l" defTabSz="914400" rtl="0" eaLnBrk="1" latinLnBrk="0" hangingPunct="1">
                        <a:defRPr sz="1800" b="1" kern="1200">
                          <a:solidFill>
                            <a:schemeClr val="tx1"/>
                          </a:solidFill>
                          <a:latin typeface="等线" panose="020F0502020204030204"/>
                        </a:defRPr>
                      </a:lvl7pPr>
                      <a:lvl8pPr marL="3200400" algn="l" defTabSz="914400" rtl="0" eaLnBrk="1" latinLnBrk="0" hangingPunct="1">
                        <a:defRPr sz="1800" b="1" kern="1200">
                          <a:solidFill>
                            <a:schemeClr val="tx1"/>
                          </a:solidFill>
                          <a:latin typeface="等线" panose="020F0502020204030204"/>
                        </a:defRPr>
                      </a:lvl8pPr>
                      <a:lvl9pPr marL="3657600" algn="l" defTabSz="914400" rtl="0" eaLnBrk="1" latinLnBrk="0" hangingPunct="1">
                        <a:defRPr sz="1800" b="1" kern="1200">
                          <a:solidFill>
                            <a:schemeClr val="tx1"/>
                          </a:solidFill>
                          <a:latin typeface="等线" panose="020F0502020204030204"/>
                        </a:defRPr>
                      </a:lvl9pPr>
                    </a:lstStyle>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SNA6032A </a:t>
                      </a:r>
                    </a:p>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SNA6132A</a:t>
                      </a:r>
                      <a:endParaRPr lang="zh-CN" altLang="en-US" sz="14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b="1" kern="1200">
                          <a:solidFill>
                            <a:schemeClr val="tx1"/>
                          </a:solidFill>
                          <a:latin typeface="等线" panose="020F0502020204030204"/>
                        </a:defRPr>
                      </a:lvl1pPr>
                      <a:lvl2pPr marL="457200" algn="l" defTabSz="914400" rtl="0" eaLnBrk="1" latinLnBrk="0" hangingPunct="1">
                        <a:defRPr sz="1800" b="1" kern="1200">
                          <a:solidFill>
                            <a:schemeClr val="tx1"/>
                          </a:solidFill>
                          <a:latin typeface="等线" panose="020F0502020204030204"/>
                        </a:defRPr>
                      </a:lvl2pPr>
                      <a:lvl3pPr marL="914400" algn="l" defTabSz="914400" rtl="0" eaLnBrk="1" latinLnBrk="0" hangingPunct="1">
                        <a:defRPr sz="1800" b="1" kern="1200">
                          <a:solidFill>
                            <a:schemeClr val="tx1"/>
                          </a:solidFill>
                          <a:latin typeface="等线" panose="020F0502020204030204"/>
                        </a:defRPr>
                      </a:lvl3pPr>
                      <a:lvl4pPr marL="1371600" algn="l" defTabSz="914400" rtl="0" eaLnBrk="1" latinLnBrk="0" hangingPunct="1">
                        <a:defRPr sz="1800" b="1" kern="1200">
                          <a:solidFill>
                            <a:schemeClr val="tx1"/>
                          </a:solidFill>
                          <a:latin typeface="等线" panose="020F0502020204030204"/>
                        </a:defRPr>
                      </a:lvl4pPr>
                      <a:lvl5pPr marL="1828800" algn="l" defTabSz="914400" rtl="0" eaLnBrk="1" latinLnBrk="0" hangingPunct="1">
                        <a:defRPr sz="1800" b="1" kern="1200">
                          <a:solidFill>
                            <a:schemeClr val="tx1"/>
                          </a:solidFill>
                          <a:latin typeface="等线" panose="020F0502020204030204"/>
                        </a:defRPr>
                      </a:lvl5pPr>
                      <a:lvl6pPr marL="2286000" algn="l" defTabSz="914400" rtl="0" eaLnBrk="1" latinLnBrk="0" hangingPunct="1">
                        <a:defRPr sz="1800" b="1" kern="1200">
                          <a:solidFill>
                            <a:schemeClr val="tx1"/>
                          </a:solidFill>
                          <a:latin typeface="等线" panose="020F0502020204030204"/>
                        </a:defRPr>
                      </a:lvl6pPr>
                      <a:lvl7pPr marL="2743200" algn="l" defTabSz="914400" rtl="0" eaLnBrk="1" latinLnBrk="0" hangingPunct="1">
                        <a:defRPr sz="1800" b="1" kern="1200">
                          <a:solidFill>
                            <a:schemeClr val="tx1"/>
                          </a:solidFill>
                          <a:latin typeface="等线" panose="020F0502020204030204"/>
                        </a:defRPr>
                      </a:lvl7pPr>
                      <a:lvl8pPr marL="3200400" algn="l" defTabSz="914400" rtl="0" eaLnBrk="1" latinLnBrk="0" hangingPunct="1">
                        <a:defRPr sz="1800" b="1" kern="1200">
                          <a:solidFill>
                            <a:schemeClr val="tx1"/>
                          </a:solidFill>
                          <a:latin typeface="等线" panose="020F0502020204030204"/>
                        </a:defRPr>
                      </a:lvl8pPr>
                      <a:lvl9pPr marL="3657600" algn="l" defTabSz="914400" rtl="0" eaLnBrk="1" latinLnBrk="0" hangingPunct="1">
                        <a:defRPr sz="1800" b="1" kern="1200">
                          <a:solidFill>
                            <a:schemeClr val="tx1"/>
                          </a:solidFill>
                          <a:latin typeface="等线" panose="020F0502020204030204"/>
                        </a:defRPr>
                      </a:lvl9pPr>
                    </a:lstStyle>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SNA6024A </a:t>
                      </a:r>
                    </a:p>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SNA6124A</a:t>
                      </a:r>
                      <a:endParaRPr lang="zh-CN" alt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SNA6022A </a:t>
                      </a:r>
                    </a:p>
                    <a:p>
                      <a:pPr indent="0" algn="ctr">
                        <a:lnSpc>
                          <a:spcPct val="150000"/>
                        </a:lnSpc>
                      </a:pPr>
                      <a:r>
                        <a:rPr 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rPr>
                        <a:t>SNA6122A</a:t>
                      </a:r>
                      <a:endParaRPr lang="zh-CN" altLang="en-US" sz="1200" b="1" kern="1200" dirty="0">
                        <a:solidFill>
                          <a:schemeClr val="bg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3610223853"/>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Frequency range</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gridSpan="2">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100 kHz - 26.5 GHz</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hMerge="1">
                  <a:txBody>
                    <a:bodyPr/>
                    <a:lstStyle/>
                    <a:p>
                      <a:pPr indent="127000" algn="ctr"/>
                      <a:endParaRPr lang="zh-CN" altLang="en-US" sz="1400" kern="1200" dirty="0">
                        <a:solidFill>
                          <a:schemeClr val="bg1"/>
                        </a:solidFill>
                        <a:latin typeface="思源黑体 CN Bold" panose="020B0800000000000000" pitchFamily="34" charset="-122"/>
                        <a:ea typeface="思源黑体 CN Bold" panose="020B0800000000000000" pitchFamily="34" charset="-122"/>
                        <a:cs typeface="+mn-cs"/>
                      </a:endParaRPr>
                    </a:p>
                  </a:txBody>
                  <a:tcPr marL="68580" marR="68580" marT="0" marB="0" anchor="ctr"/>
                </a:tc>
                <a:tc gridSpan="2">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100 kHz - 13.5 GHz</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hMerge="1">
                  <a:txBody>
                    <a:bodyPr/>
                    <a:lstStyle/>
                    <a:p>
                      <a:endParaRPr lang="zh-CN" altLang="en-US"/>
                    </a:p>
                  </a:txBody>
                  <a:tcPr/>
                </a:tc>
                <a:extLst>
                  <a:ext uri="{0D108BD9-81ED-4DB2-BD59-A6C34878D82A}">
                    <a16:rowId xmlns:a16="http://schemas.microsoft.com/office/drawing/2014/main" val="2180820344"/>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Ports</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4</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2</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4</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2</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606061"/>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Frequency resolution</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 Hz</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lnT w="12700" cap="flat" cmpd="sng" algn="ctr">
                      <a:solidFill>
                        <a:srgbClr val="A5A5A5"/>
                      </a:solidFill>
                      <a:prstDash val="solid"/>
                      <a:round/>
                      <a:headEnd type="none" w="med" len="med"/>
                      <a:tailEnd type="none" w="med" len="med"/>
                    </a:lnT>
                  </a:tcPr>
                </a:tc>
                <a:tc hMerge="1">
                  <a:txBody>
                    <a:bodyPr/>
                    <a:lstStyle/>
                    <a:p>
                      <a:endParaRPr lang="zh-CN" altLang="en-US"/>
                    </a:p>
                  </a:txBody>
                  <a:tcPr/>
                </a:tc>
                <a:extLst>
                  <a:ext uri="{0D108BD9-81ED-4DB2-BD59-A6C34878D82A}">
                    <a16:rowId xmlns:a16="http://schemas.microsoft.com/office/drawing/2014/main" val="1221024062"/>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Level resolution</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0.05 dB</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3368749709"/>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Range of IFBW</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 Hz ~ 10 MHz</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743564089"/>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Setting range of output level</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-55 dBm ~ +10 dBm</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2342278764"/>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Dynamic range</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135 dB</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3897748447"/>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Bias-Tees</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Standard</a:t>
                      </a: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413498110"/>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Interface</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LAN</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 </a:t>
                      </a: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USB Device</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 </a:t>
                      </a: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USB Host</a:t>
                      </a:r>
                      <a:r>
                        <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 </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(USB-GPIB)</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0000"/>
                      </a:schemeClr>
                    </a:solid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4285830528"/>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Remote control</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SCPI/Labview/IVI based on USB-TMC/VXI-11/Socket/Telnet/WebServer</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285393596"/>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l"/>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Size</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indent="0" algn="ct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W</a:t>
                      </a:r>
                      <a:r>
                        <a:rPr lang="zh-CN"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H</a:t>
                      </a:r>
                      <a:r>
                        <a:rPr lang="zh-CN"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D=426</a:t>
                      </a:r>
                      <a:r>
                        <a:rPr lang="zh-CN"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251</a:t>
                      </a:r>
                      <a:r>
                        <a:rPr lang="zh-CN"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280 mm</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1958767571"/>
                  </a:ext>
                </a:extLst>
              </a:tr>
              <a:tr h="360000">
                <a:tc>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Weight/</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Display</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等线" panose="020F0502020204030204"/>
                        </a:defRPr>
                      </a:lvl1pPr>
                      <a:lvl2pPr marL="457200" algn="l" defTabSz="914400" rtl="0" eaLnBrk="1" latinLnBrk="0" hangingPunct="1">
                        <a:defRPr sz="1800" kern="1200">
                          <a:solidFill>
                            <a:schemeClr val="tx1"/>
                          </a:solidFill>
                          <a:latin typeface="等线" panose="020F0502020204030204"/>
                        </a:defRPr>
                      </a:lvl2pPr>
                      <a:lvl3pPr marL="914400" algn="l" defTabSz="914400" rtl="0" eaLnBrk="1" latinLnBrk="0" hangingPunct="1">
                        <a:defRPr sz="1800" kern="1200">
                          <a:solidFill>
                            <a:schemeClr val="tx1"/>
                          </a:solidFill>
                          <a:latin typeface="等线" panose="020F0502020204030204"/>
                        </a:defRPr>
                      </a:lvl3pPr>
                      <a:lvl4pPr marL="1371600" algn="l" defTabSz="914400" rtl="0" eaLnBrk="1" latinLnBrk="0" hangingPunct="1">
                        <a:defRPr sz="1800" kern="1200">
                          <a:solidFill>
                            <a:schemeClr val="tx1"/>
                          </a:solidFill>
                          <a:latin typeface="等线" panose="020F0502020204030204"/>
                        </a:defRPr>
                      </a:lvl4pPr>
                      <a:lvl5pPr marL="1828800" algn="l" defTabSz="914400" rtl="0" eaLnBrk="1" latinLnBrk="0" hangingPunct="1">
                        <a:defRPr sz="1800" kern="1200">
                          <a:solidFill>
                            <a:schemeClr val="tx1"/>
                          </a:solidFill>
                          <a:latin typeface="等线" panose="020F0502020204030204"/>
                        </a:defRPr>
                      </a:lvl5pPr>
                      <a:lvl6pPr marL="2286000" algn="l" defTabSz="914400" rtl="0" eaLnBrk="1" latinLnBrk="0" hangingPunct="1">
                        <a:defRPr sz="1800" kern="1200">
                          <a:solidFill>
                            <a:schemeClr val="tx1"/>
                          </a:solidFill>
                          <a:latin typeface="等线" panose="020F0502020204030204"/>
                        </a:defRPr>
                      </a:lvl6pPr>
                      <a:lvl7pPr marL="2743200" algn="l" defTabSz="914400" rtl="0" eaLnBrk="1" latinLnBrk="0" hangingPunct="1">
                        <a:defRPr sz="1800" kern="1200">
                          <a:solidFill>
                            <a:schemeClr val="tx1"/>
                          </a:solidFill>
                          <a:latin typeface="等线" panose="020F0502020204030204"/>
                        </a:defRPr>
                      </a:lvl7pPr>
                      <a:lvl8pPr marL="3200400" algn="l" defTabSz="914400" rtl="0" eaLnBrk="1" latinLnBrk="0" hangingPunct="1">
                        <a:defRPr sz="1800" kern="1200">
                          <a:solidFill>
                            <a:schemeClr val="tx1"/>
                          </a:solidFill>
                          <a:latin typeface="等线" panose="020F0502020204030204"/>
                        </a:defRPr>
                      </a:lvl8pPr>
                      <a:lvl9pPr marL="3657600" algn="l" defTabSz="914400" rtl="0" eaLnBrk="1" latinLnBrk="0" hangingPunct="1">
                        <a:defRPr sz="1800" kern="1200">
                          <a:solidFill>
                            <a:schemeClr val="tx1"/>
                          </a:solidFill>
                          <a:latin typeface="等线"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4 ports, 19 kg, 12.1</a:t>
                      </a:r>
                      <a:r>
                        <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 </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inch</a:t>
                      </a:r>
                      <a:endPar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endParaRPr>
                    </a:p>
                  </a:txBody>
                  <a:tcPr marL="68580" marR="68580" marT="0" marB="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12700" cap="flat" cmpd="sng" algn="ctr">
                      <a:solidFill>
                        <a:srgbClr val="A5A5A5"/>
                      </a:solidFill>
                      <a:prstDash val="solid"/>
                      <a:round/>
                      <a:headEnd type="none" w="med" len="med"/>
                      <a:tailEnd type="none" w="med" len="med"/>
                    </a:lnL>
                  </a:tcPr>
                </a:tc>
                <a:tc hMerge="1">
                  <a:txBody>
                    <a:bodyPr/>
                    <a:lstStyle/>
                    <a:p>
                      <a:endParaRPr lang="zh-CN" altLang="en-US"/>
                    </a:p>
                  </a:txBody>
                  <a:tcPr/>
                </a:tc>
                <a:extLst>
                  <a:ext uri="{0D108BD9-81ED-4DB2-BD59-A6C34878D82A}">
                    <a16:rowId xmlns:a16="http://schemas.microsoft.com/office/drawing/2014/main" val="62253401"/>
                  </a:ext>
                </a:extLst>
              </a:tr>
            </a:tbl>
          </a:graphicData>
        </a:graphic>
      </p:graphicFrame>
      <p:graphicFrame>
        <p:nvGraphicFramePr>
          <p:cNvPr id="39" name="表格 38">
            <a:extLst>
              <a:ext uri="{FF2B5EF4-FFF2-40B4-BE49-F238E27FC236}">
                <a16:creationId xmlns:a16="http://schemas.microsoft.com/office/drawing/2014/main" id="{7F460CF8-6140-562D-47E9-DD3C7C97CC85}"/>
              </a:ext>
            </a:extLst>
          </p:cNvPr>
          <p:cNvGraphicFramePr>
            <a:graphicFrameLocks noGrp="1"/>
          </p:cNvGraphicFramePr>
          <p:nvPr>
            <p:extLst>
              <p:ext uri="{D42A27DB-BD31-4B8C-83A1-F6EECF244321}">
                <p14:modId xmlns:p14="http://schemas.microsoft.com/office/powerpoint/2010/main" val="3537334482"/>
              </p:ext>
            </p:extLst>
          </p:nvPr>
        </p:nvGraphicFramePr>
        <p:xfrm>
          <a:off x="-6863" y="4115463"/>
          <a:ext cx="3924000" cy="2772000"/>
        </p:xfrm>
        <a:graphic>
          <a:graphicData uri="http://schemas.openxmlformats.org/drawingml/2006/table">
            <a:tbl>
              <a:tblPr firstRow="1" bandRow="1">
                <a:tableStyleId>{9D7B26C5-4107-4FEC-AEDC-1716B250A1EF}</a:tableStyleId>
              </a:tblPr>
              <a:tblGrid>
                <a:gridCol w="1404000">
                  <a:extLst>
                    <a:ext uri="{9D8B030D-6E8A-4147-A177-3AD203B41FA5}">
                      <a16:colId xmlns:a16="http://schemas.microsoft.com/office/drawing/2014/main" val="1953189860"/>
                    </a:ext>
                  </a:extLst>
                </a:gridCol>
                <a:gridCol w="2520000">
                  <a:extLst>
                    <a:ext uri="{9D8B030D-6E8A-4147-A177-3AD203B41FA5}">
                      <a16:colId xmlns:a16="http://schemas.microsoft.com/office/drawing/2014/main" val="2421274969"/>
                    </a:ext>
                  </a:extLst>
                </a:gridCol>
              </a:tblGrid>
              <a:tr h="57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Frequency</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US" sz="1200" b="0" i="0" dirty="0">
                          <a:solidFill>
                            <a:schemeClr val="tx1"/>
                          </a:solidFill>
                          <a:effectLst/>
                          <a:latin typeface="Univers Condensed" panose="020B0506020202050204" pitchFamily="34" charset="0"/>
                          <a:cs typeface="Arial" panose="020B0604020202020204" pitchFamily="34" charset="0"/>
                        </a:rPr>
                        <a:t>100 kHz ~ 13.5/26.5 GHz</a:t>
                      </a:r>
                      <a:endParaRPr lang="en-US" sz="3600" dirty="0">
                        <a:solidFill>
                          <a:schemeClr val="tx1"/>
                        </a:solidFill>
                        <a:effectLst/>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526075179"/>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Ports</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noFill/>
                  </a:tcPr>
                </a:tc>
                <a:tc>
                  <a:txBody>
                    <a:bodyPr/>
                    <a:lstStyle/>
                    <a:p>
                      <a:pPr algn="ctr"/>
                      <a:r>
                        <a:rPr lang="en-US" altLang="zh-CN" sz="1200" b="0" i="0" dirty="0">
                          <a:solidFill>
                            <a:schemeClr val="tx1"/>
                          </a:solidFill>
                          <a:effectLst/>
                          <a:latin typeface="Univers Condensed" panose="020B0506020202050204" pitchFamily="34" charset="0"/>
                          <a:cs typeface="Arial" panose="020B0604020202020204" pitchFamily="34" charset="0"/>
                        </a:rPr>
                        <a:t>2/4</a:t>
                      </a:r>
                      <a:endParaRPr lang="zh-CN" altLang="en-US" sz="3600" dirty="0">
                        <a:solidFill>
                          <a:schemeClr val="tx1"/>
                        </a:solidFill>
                        <a:effectLst/>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solidFill>
                      <a:schemeClr val="bg1">
                        <a:lumMod val="75000"/>
                        <a:alpha val="20000"/>
                      </a:schemeClr>
                    </a:solidFill>
                  </a:tcPr>
                </a:tc>
                <a:extLst>
                  <a:ext uri="{0D108BD9-81ED-4DB2-BD59-A6C34878D82A}">
                    <a16:rowId xmlns:a16="http://schemas.microsoft.com/office/drawing/2014/main" val="2443954933"/>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IFBW</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noFill/>
                  </a:tcPr>
                </a:tc>
                <a:tc>
                  <a:txBody>
                    <a:bodyPr/>
                    <a:lstStyle/>
                    <a:p>
                      <a:pPr algn="ctr">
                        <a:spcBef>
                          <a:spcPts val="0"/>
                        </a:spcBef>
                        <a:spcAft>
                          <a:spcPts val="0"/>
                        </a:spcAft>
                      </a:pPr>
                      <a:r>
                        <a:rPr lang="en-US" sz="1200" b="0" i="0" dirty="0">
                          <a:solidFill>
                            <a:schemeClr val="tx1"/>
                          </a:solidFill>
                          <a:effectLst/>
                          <a:latin typeface="Univers Condensed" panose="020B0506020202050204" pitchFamily="34" charset="0"/>
                          <a:cs typeface="Arial" panose="020B0604020202020204" pitchFamily="34" charset="0"/>
                        </a:rPr>
                        <a:t>1 Hz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i="0" dirty="0">
                          <a:solidFill>
                            <a:schemeClr val="tx1"/>
                          </a:solidFill>
                          <a:effectLst/>
                          <a:latin typeface="Univers Condensed" panose="020B0506020202050204" pitchFamily="34" charset="0"/>
                          <a:cs typeface="Arial" panose="020B0604020202020204" pitchFamily="34" charset="0"/>
                        </a:rPr>
                        <a:t> 10 MHz</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extLst>
                  <a:ext uri="{0D108BD9-81ED-4DB2-BD59-A6C34878D82A}">
                    <a16:rowId xmlns:a16="http://schemas.microsoft.com/office/drawing/2014/main" val="1378632327"/>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Output Power</a:t>
                      </a:r>
                    </a:p>
                  </a:txBody>
                  <a:tcPr anchor="ctr">
                    <a:noFill/>
                  </a:tcPr>
                </a:tc>
                <a:tc>
                  <a:txBody>
                    <a:bodyPr/>
                    <a:lstStyle/>
                    <a:p>
                      <a:pPr algn="ctr">
                        <a:spcBef>
                          <a:spcPts val="0"/>
                        </a:spcBef>
                        <a:spcAft>
                          <a:spcPts val="0"/>
                        </a:spcAft>
                      </a:pPr>
                      <a:r>
                        <a:rPr lang="en-US" sz="1200" b="0" i="0" dirty="0">
                          <a:solidFill>
                            <a:schemeClr val="tx1"/>
                          </a:solidFill>
                          <a:effectLst/>
                          <a:latin typeface="Univers Condensed" panose="020B0506020202050204" pitchFamily="34" charset="0"/>
                          <a:cs typeface="Arial" panose="020B0604020202020204" pitchFamily="34" charset="0"/>
                        </a:rPr>
                        <a:t>-55 dBm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i="0" dirty="0">
                          <a:solidFill>
                            <a:schemeClr val="tx1"/>
                          </a:solidFill>
                          <a:effectLst/>
                          <a:latin typeface="Univers Condensed" panose="020B0506020202050204" pitchFamily="34" charset="0"/>
                          <a:cs typeface="Arial" panose="020B0604020202020204" pitchFamily="34" charset="0"/>
                        </a:rPr>
                        <a:t> +10 dBm</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extLst>
                  <a:ext uri="{0D108BD9-81ED-4DB2-BD59-A6C34878D82A}">
                    <a16:rowId xmlns:a16="http://schemas.microsoft.com/office/drawing/2014/main" val="4070409015"/>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Dynamic Range </a:t>
                      </a:r>
                    </a:p>
                  </a:txBody>
                  <a:tcPr anchor="ctr">
                    <a:noFill/>
                  </a:tcPr>
                </a:tc>
                <a:tc>
                  <a:txBody>
                    <a:bodyPr/>
                    <a:lstStyle/>
                    <a:p>
                      <a:pPr algn="ctr">
                        <a:spcBef>
                          <a:spcPts val="0"/>
                        </a:spcBef>
                        <a:spcAft>
                          <a:spcPts val="0"/>
                        </a:spcAft>
                      </a:pPr>
                      <a:r>
                        <a:rPr lang="en-US" sz="1200" b="0" i="0" dirty="0">
                          <a:solidFill>
                            <a:schemeClr val="tx1"/>
                          </a:solidFill>
                          <a:effectLst/>
                          <a:latin typeface="Univers Condensed" panose="020B0506020202050204" pitchFamily="34" charset="0"/>
                          <a:cs typeface="Arial" panose="020B0604020202020204" pitchFamily="34" charset="0"/>
                        </a:rPr>
                        <a:t>135 dB</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extLst>
                  <a:ext uri="{0D108BD9-81ED-4DB2-BD59-A6C34878D82A}">
                    <a16:rowId xmlns:a16="http://schemas.microsoft.com/office/drawing/2014/main" val="2508232403"/>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TDR</a:t>
                      </a:r>
                    </a:p>
                  </a:txBody>
                  <a:tcPr anchor="ctr">
                    <a:no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O</a:t>
                      </a:r>
                      <a:r>
                        <a:rPr lang="en-US" altLang="zh-CN" sz="1200" b="0" dirty="0">
                          <a:solidFill>
                            <a:schemeClr val="tx1"/>
                          </a:solidFill>
                          <a:effectLst/>
                          <a:latin typeface="Univers Condensed" panose="020B0506020202050204" pitchFamily="34" charset="0"/>
                          <a:cs typeface="Arial" panose="020B0604020202020204" pitchFamily="34" charset="0"/>
                        </a:rPr>
                        <a:t>ption</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extLst>
                  <a:ext uri="{0D108BD9-81ED-4DB2-BD59-A6C34878D82A}">
                    <a16:rowId xmlns:a16="http://schemas.microsoft.com/office/drawing/2014/main" val="889721698"/>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DC Bias</a:t>
                      </a:r>
                    </a:p>
                  </a:txBody>
                  <a:tcPr anchor="ctr">
                    <a:noFill/>
                  </a:tcPr>
                </a:tc>
                <a:tc>
                  <a:txBody>
                    <a:bodyPr/>
                    <a:lstStyle/>
                    <a:p>
                      <a:pPr algn="ctr">
                        <a:spcBef>
                          <a:spcPts val="0"/>
                        </a:spcBef>
                        <a:spcAft>
                          <a:spcPts val="0"/>
                        </a:spcAft>
                      </a:pP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Arial" panose="020B0604020202020204" pitchFamily="34" charset="0"/>
                        </a:rPr>
                        <a:t>Standard</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extLst>
                  <a:ext uri="{0D108BD9-81ED-4DB2-BD59-A6C34878D82A}">
                    <a16:rowId xmlns:a16="http://schemas.microsoft.com/office/drawing/2014/main" val="3637351379"/>
                  </a:ext>
                </a:extLst>
              </a:tr>
              <a:tr h="360000">
                <a:tc>
                  <a:txBody>
                    <a:bodyPr/>
                    <a:lstStyle/>
                    <a:p>
                      <a:pPr algn="r">
                        <a:spcBef>
                          <a:spcPts val="0"/>
                        </a:spcBef>
                        <a:spcAft>
                          <a:spcPts val="0"/>
                        </a:spcAft>
                      </a:pP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Display</a:t>
                      </a:r>
                      <a:endParaRPr lang="en-US" altLang="zh-CN" sz="1200" b="0" dirty="0">
                        <a:solidFill>
                          <a:schemeClr val="tx1"/>
                        </a:solidFill>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noFill/>
                  </a:tcPr>
                </a:tc>
                <a:tc>
                  <a:txBody>
                    <a:bodyPr/>
                    <a:lstStyle/>
                    <a:p>
                      <a:pPr algn="ctr">
                        <a:spcBef>
                          <a:spcPts val="0"/>
                        </a:spcBef>
                        <a:spcAft>
                          <a:spcPts val="0"/>
                        </a:spcAft>
                      </a:pP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12.1</a:t>
                      </a:r>
                      <a:r>
                        <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 </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inch</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65213956"/>
                  </a:ext>
                </a:extLst>
              </a:tr>
            </a:tbl>
          </a:graphicData>
        </a:graphic>
      </p:graphicFrame>
    </p:spTree>
    <p:extLst>
      <p:ext uri="{BB962C8B-B14F-4D97-AF65-F5344CB8AC3E}">
        <p14:creationId xmlns:p14="http://schemas.microsoft.com/office/powerpoint/2010/main" val="355184118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a:extLst>
              <a:ext uri="{FF2B5EF4-FFF2-40B4-BE49-F238E27FC236}">
                <a16:creationId xmlns:a16="http://schemas.microsoft.com/office/drawing/2014/main" id="{B931C290-5E67-9B44-F890-2BAB1101E78B}"/>
              </a:ext>
            </a:extLst>
          </p:cNvPr>
          <p:cNvSpPr txBox="1">
            <a:spLocks/>
          </p:cNvSpPr>
          <p:nvPr/>
        </p:nvSpPr>
        <p:spPr bwMode="auto">
          <a:xfrm>
            <a:off x="387254" y="1184822"/>
            <a:ext cx="6472932" cy="553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defTabSz="914400" rtl="0" eaLnBrk="0" fontAlgn="base" latinLnBrk="0" hangingPunct="0">
              <a:lnSpc>
                <a:spcPct val="100000"/>
              </a:lnSpc>
              <a:spcBef>
                <a:spcPct val="20000"/>
              </a:spcBef>
              <a:spcAft>
                <a:spcPts val="600"/>
              </a:spcAft>
              <a:buClrTx/>
              <a:buSzTx/>
              <a:buFontTx/>
              <a:buNone/>
              <a:tabLst/>
              <a:defRPr/>
            </a:pPr>
            <a:r>
              <a:rPr kumimoji="0" lang="en-US" altLang="zh-CN" sz="1800" b="1" i="0" u="none" strike="noStrike" kern="1200" cap="none" spc="0" normalizeH="0" baseline="0" noProof="0" dirty="0">
                <a:ln>
                  <a:noFill/>
                </a:ln>
                <a:solidFill>
                  <a:schemeClr val="tx1">
                    <a:lumMod val="85000"/>
                    <a:lumOff val="15000"/>
                  </a:schemeClr>
                </a:solidFill>
                <a:effectLst/>
                <a:uLnTx/>
                <a:uFillTx/>
                <a:latin typeface="Univers Condensed" panose="020B0506020202050204" pitchFamily="34" charset="0"/>
                <a:ea typeface="宋体" panose="02010600030101010101" pitchFamily="2" charset="-122"/>
                <a:cs typeface="Arial" panose="020B0604020202020204" pitchFamily="34" charset="0"/>
              </a:rPr>
              <a:t>New SIGLENT SNA Series Microwave High Performance Vector Network Analyzer.</a:t>
            </a:r>
          </a:p>
          <a:p>
            <a:pPr marL="0" marR="0" lvl="0" indent="0" defTabSz="914400" rtl="0" eaLnBrk="0" fontAlgn="base" latinLnBrk="0" hangingPunct="0">
              <a:lnSpc>
                <a:spcPct val="100000"/>
              </a:lnSpc>
              <a:spcBef>
                <a:spcPct val="20000"/>
              </a:spcBef>
              <a:spcAft>
                <a:spcPts val="600"/>
              </a:spcAft>
              <a:buClrTx/>
              <a:buSzTx/>
              <a:buFontTx/>
              <a:buNone/>
              <a:tabLst/>
              <a:defRPr/>
            </a:pPr>
            <a:endParaRPr kumimoji="0" lang="en-US" altLang="zh-CN" sz="700" b="1"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endParaRPr>
          </a:p>
          <a:p>
            <a:pPr marL="457051" marR="0" lvl="0" indent="-457051" defTabSz="914400" rtl="0" eaLnBrk="0" fontAlgn="base" latinLnBrk="0" hangingPunct="0">
              <a:lnSpc>
                <a:spcPct val="100000"/>
              </a:lnSpc>
              <a:spcBef>
                <a:spcPct val="20000"/>
              </a:spcBef>
              <a:spcAft>
                <a:spcPts val="600"/>
              </a:spcAft>
              <a:buClrTx/>
              <a:buSzTx/>
              <a:buFontTx/>
              <a:buBlip>
                <a:blip r:embed="rId2"/>
              </a:buBlip>
              <a:tabLst/>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Aiming at the application of RF microwave device testing. </a:t>
            </a:r>
          </a:p>
          <a:p>
            <a:pPr marL="468000" marR="0" lvl="0" indent="0" defTabSz="914400" rtl="0" eaLnBrk="0" fontAlgn="base" latinLnBrk="0" hangingPunct="0">
              <a:lnSpc>
                <a:spcPct val="100000"/>
              </a:lnSpc>
              <a:spcBef>
                <a:spcPct val="20000"/>
              </a:spcBef>
              <a:spcAft>
                <a:spcPts val="600"/>
              </a:spcAft>
              <a:buClrTx/>
              <a:buSzTx/>
              <a:buFontTx/>
              <a:buNone/>
              <a:tabLst/>
              <a:defRPr/>
            </a:pPr>
            <a:r>
              <a:rPr lang="en-US" altLang="zh-CN" dirty="0">
                <a:solidFill>
                  <a:prstClr val="black">
                    <a:lumMod val="85000"/>
                    <a:lumOff val="15000"/>
                  </a:prstClr>
                </a:solidFill>
                <a:latin typeface="Univers Condensed" panose="020B0506020202050204" pitchFamily="34" charset="0"/>
                <a:ea typeface="宋体" panose="02010600030101010101" pitchFamily="2" charset="-122"/>
                <a:cs typeface="Arial" panose="020B0604020202020204" pitchFamily="34" charset="0"/>
              </a:rPr>
              <a:t>T</a:t>
            </a:r>
            <a:r>
              <a:rPr kumimoji="0" lang="en-US" altLang="zh-CN" sz="1800"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he integrated and flexible microwave test engine for measuring amplifiers, mixers, multiport devices, pulse devices, differential devices and so on.</a:t>
            </a:r>
          </a:p>
          <a:p>
            <a:pPr marL="457051" marR="0" lvl="0" indent="-457051" defTabSz="914400" rtl="0" eaLnBrk="0" fontAlgn="base" latinLnBrk="0" hangingPunct="0">
              <a:lnSpc>
                <a:spcPct val="100000"/>
              </a:lnSpc>
              <a:spcBef>
                <a:spcPct val="20000"/>
              </a:spcBef>
              <a:spcAft>
                <a:spcPts val="600"/>
              </a:spcAft>
              <a:buClrTx/>
              <a:buSzTx/>
              <a:buFontTx/>
              <a:buBlip>
                <a:blip r:embed="rId2"/>
              </a:buBlip>
              <a:tabLst/>
              <a:defRPr/>
            </a:pPr>
            <a:r>
              <a:rPr kumimoji="0" lang="fr-FR" altLang="zh-CN" sz="1800" b="1"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Complete source configuration mode</a:t>
            </a:r>
          </a:p>
          <a:p>
            <a:pPr marL="468000" marR="0" lvl="0" indent="0" defTabSz="914400" rtl="0" eaLnBrk="0" fontAlgn="base" latinLnBrk="0" hangingPunct="0">
              <a:lnSpc>
                <a:spcPct val="100000"/>
              </a:lnSpc>
              <a:spcBef>
                <a:spcPct val="20000"/>
              </a:spcBef>
              <a:spcAft>
                <a:spcPts val="600"/>
              </a:spcAft>
              <a:buClrTx/>
              <a:buSzTx/>
              <a:buFontTx/>
              <a:buNone/>
              <a:tabLst/>
              <a:defRPr/>
            </a:pPr>
            <a:r>
              <a:rPr kumimoji="0" lang="en-US" altLang="zh-CN" sz="1800"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Dual source configuration, single tone, dual tone, swept frequency dual tone, continuous wave form or pulse modulation form.</a:t>
            </a:r>
          </a:p>
          <a:p>
            <a:pPr marL="457051" marR="0" lvl="0" indent="-457051" defTabSz="914400" rtl="0" eaLnBrk="0" fontAlgn="base" latinLnBrk="0" hangingPunct="0">
              <a:lnSpc>
                <a:spcPct val="100000"/>
              </a:lnSpc>
              <a:spcBef>
                <a:spcPct val="20000"/>
              </a:spcBef>
              <a:spcAft>
                <a:spcPts val="600"/>
              </a:spcAft>
              <a:buClrTx/>
              <a:buSzTx/>
              <a:buFontTx/>
              <a:buBlip>
                <a:blip r:embed="rId2"/>
              </a:buBlip>
              <a:tabLst/>
              <a:defRPr/>
            </a:pPr>
            <a:r>
              <a:rPr kumimoji="0" lang="en-US" altLang="zh-CN" sz="1800" b="1"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Complete test function</a:t>
            </a:r>
            <a:r>
              <a:rPr kumimoji="0" lang="en-US" altLang="zh-CN" sz="1800"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 linear/nonlinear parameters.</a:t>
            </a:r>
          </a:p>
          <a:p>
            <a:pPr marL="457051" marR="0" lvl="0" indent="-457051" defTabSz="914400" rtl="0" eaLnBrk="0" fontAlgn="base" latinLnBrk="0" hangingPunct="0">
              <a:lnSpc>
                <a:spcPct val="100000"/>
              </a:lnSpc>
              <a:spcBef>
                <a:spcPct val="20000"/>
              </a:spcBef>
              <a:spcAft>
                <a:spcPts val="600"/>
              </a:spcAft>
              <a:buClrTx/>
              <a:buSzTx/>
              <a:buFontTx/>
              <a:buBlip>
                <a:blip r:embed="rId2"/>
              </a:buBlip>
              <a:tabLst/>
              <a:defRPr/>
            </a:pPr>
            <a:r>
              <a:rPr kumimoji="0" lang="en-US" altLang="zh-CN" sz="1800"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Advanced receiver processing technology, large dynamic range and high test accuracy.</a:t>
            </a:r>
          </a:p>
          <a:p>
            <a:pPr marL="457051" marR="0" lvl="0" indent="-457051" defTabSz="914400" rtl="0" eaLnBrk="0" fontAlgn="base" latinLnBrk="0" hangingPunct="0">
              <a:lnSpc>
                <a:spcPct val="100000"/>
              </a:lnSpc>
              <a:spcBef>
                <a:spcPct val="20000"/>
              </a:spcBef>
              <a:spcAft>
                <a:spcPts val="600"/>
              </a:spcAft>
              <a:buClrTx/>
              <a:buSzTx/>
              <a:buFontTx/>
              <a:buBlip>
                <a:blip r:embed="rId2"/>
              </a:buBlip>
              <a:tabLst/>
              <a:defRPr/>
            </a:pPr>
            <a:r>
              <a:rPr kumimoji="0" lang="en-US" altLang="zh-CN" sz="1800"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Flexible configuration mode.</a:t>
            </a:r>
          </a:p>
          <a:p>
            <a:pPr marL="457051" marR="0" lvl="0" indent="-457051" defTabSz="914400" rtl="0" eaLnBrk="0" fontAlgn="base" latinLnBrk="0" hangingPunct="0">
              <a:lnSpc>
                <a:spcPct val="100000"/>
              </a:lnSpc>
              <a:spcBef>
                <a:spcPct val="20000"/>
              </a:spcBef>
              <a:spcAft>
                <a:spcPts val="600"/>
              </a:spcAft>
              <a:buClrTx/>
              <a:buSzTx/>
              <a:buFontTx/>
              <a:buBlip>
                <a:blip r:embed="rId2"/>
              </a:buBlip>
              <a:tabLst/>
              <a:defRPr/>
            </a:pPr>
            <a:r>
              <a:rPr kumimoji="0" lang="en-US" altLang="zh-CN" sz="1800"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Large touch screen display, convenient and simple operation.</a:t>
            </a:r>
          </a:p>
        </p:txBody>
      </p:sp>
      <p:sp>
        <p:nvSpPr>
          <p:cNvPr id="11" name="TextBox 40">
            <a:extLst>
              <a:ext uri="{FF2B5EF4-FFF2-40B4-BE49-F238E27FC236}">
                <a16:creationId xmlns:a16="http://schemas.microsoft.com/office/drawing/2014/main" id="{62DC4485-FDD0-B75C-B1C3-897C702A8193}"/>
              </a:ext>
            </a:extLst>
          </p:cNvPr>
          <p:cNvSpPr txBox="1"/>
          <p:nvPr/>
        </p:nvSpPr>
        <p:spPr>
          <a:xfrm>
            <a:off x="387254" y="397606"/>
            <a:ext cx="91704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Univers Condensed" panose="020B0506020202050204" pitchFamily="34" charset="0"/>
                <a:ea typeface="微软雅黑" panose="020B0503020204020204" pitchFamily="34" charset="-122"/>
                <a:cs typeface="Arial" panose="020B0604020202020204" pitchFamily="34" charset="0"/>
              </a:rPr>
              <a:t>26.5GHz </a:t>
            </a:r>
            <a:r>
              <a:rPr kumimoji="0" lang="en-US" altLang="zh-CN" sz="3200" b="1" i="0" u="none" strike="noStrike" kern="1200" cap="none" spc="0" normalizeH="0" baseline="0" noProof="0" dirty="0">
                <a:ln>
                  <a:noFill/>
                </a:ln>
                <a:solidFill>
                  <a:prstClr val="black"/>
                </a:solidFill>
                <a:effectLst/>
                <a:uLnTx/>
                <a:uFillTx/>
                <a:latin typeface="Univers Condensed" panose="020B0506020202050204" pitchFamily="34" charset="0"/>
                <a:ea typeface="微软雅黑" panose="020B0503020204020204" pitchFamily="34" charset="-122"/>
                <a:cs typeface="Arial" panose="020B0604020202020204" pitchFamily="34" charset="0"/>
              </a:rPr>
              <a:t>High Performance Vector Network Analyzer</a:t>
            </a:r>
          </a:p>
        </p:txBody>
      </p:sp>
      <p:grpSp>
        <p:nvGrpSpPr>
          <p:cNvPr id="12" name="组合 11">
            <a:extLst>
              <a:ext uri="{FF2B5EF4-FFF2-40B4-BE49-F238E27FC236}">
                <a16:creationId xmlns:a16="http://schemas.microsoft.com/office/drawing/2014/main" id="{60964EF1-0A12-4202-4B61-3D7838A120E5}"/>
              </a:ext>
            </a:extLst>
          </p:cNvPr>
          <p:cNvGrpSpPr/>
          <p:nvPr/>
        </p:nvGrpSpPr>
        <p:grpSpPr>
          <a:xfrm>
            <a:off x="6860186" y="1051333"/>
            <a:ext cx="4701633" cy="5937173"/>
            <a:chOff x="6874700" y="920827"/>
            <a:chExt cx="4701633" cy="5937173"/>
          </a:xfrm>
        </p:grpSpPr>
        <p:pic>
          <p:nvPicPr>
            <p:cNvPr id="13" name="图片 12">
              <a:extLst>
                <a:ext uri="{FF2B5EF4-FFF2-40B4-BE49-F238E27FC236}">
                  <a16:creationId xmlns:a16="http://schemas.microsoft.com/office/drawing/2014/main" id="{3EEA7673-A1EB-A726-DB16-6A96409E01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74700" y="920827"/>
              <a:ext cx="4701633" cy="3135085"/>
            </a:xfrm>
            <a:prstGeom prst="rect">
              <a:avLst/>
            </a:prstGeom>
          </p:spPr>
        </p:pic>
        <p:pic>
          <p:nvPicPr>
            <p:cNvPr id="14" name="图片 13">
              <a:extLst>
                <a:ext uri="{FF2B5EF4-FFF2-40B4-BE49-F238E27FC236}">
                  <a16:creationId xmlns:a16="http://schemas.microsoft.com/office/drawing/2014/main" id="{711F8F7A-8475-8F5D-E9E9-16E75EEE83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74700" y="3722915"/>
              <a:ext cx="4701633" cy="3135085"/>
            </a:xfrm>
            <a:prstGeom prst="rect">
              <a:avLst/>
            </a:prstGeom>
          </p:spPr>
        </p:pic>
        <p:sp>
          <p:nvSpPr>
            <p:cNvPr id="15" name="文本框 14">
              <a:extLst>
                <a:ext uri="{FF2B5EF4-FFF2-40B4-BE49-F238E27FC236}">
                  <a16:creationId xmlns:a16="http://schemas.microsoft.com/office/drawing/2014/main" id="{2C09944D-E6F6-B072-254A-B6FAC70E5F58}"/>
                </a:ext>
              </a:extLst>
            </p:cNvPr>
            <p:cNvSpPr txBox="1"/>
            <p:nvPr/>
          </p:nvSpPr>
          <p:spPr>
            <a:xfrm>
              <a:off x="8099891" y="3688501"/>
              <a:ext cx="2148115" cy="338554"/>
            </a:xfrm>
            <a:prstGeom prst="rect">
              <a:avLst/>
            </a:prstGeom>
            <a:solidFill>
              <a:sysClr val="window" lastClr="FFFFFF">
                <a:lumMod val="85000"/>
              </a:sys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0" dirty="0">
                  <a:solidFill>
                    <a:prstClr val="black"/>
                  </a:solidFill>
                  <a:latin typeface="Univers Condensed" panose="020B0506020202050204" pitchFamily="34" charset="0"/>
                  <a:ea typeface="宋体" panose="02010600030101010101" pitchFamily="2" charset="-122"/>
                </a:rPr>
                <a:t>b</a:t>
              </a:r>
              <a:r>
                <a:rPr kumimoji="0" lang="zh-CN" altLang="en-US" sz="1600" b="1" i="0" u="none" strike="noStrike" kern="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uilt-in </a:t>
              </a:r>
              <a:r>
                <a:rPr kumimoji="0" lang="en-US" altLang="zh-CN" sz="1600" b="1" i="0" u="none" strike="noStrike" kern="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two</a:t>
              </a:r>
              <a:r>
                <a:rPr kumimoji="0" lang="zh-CN" altLang="en-US" sz="1600" b="1" i="0" u="none" strike="noStrike" kern="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 </a:t>
              </a:r>
              <a:r>
                <a:rPr lang="en-US" altLang="zh-CN" sz="1600" b="1" kern="0" dirty="0">
                  <a:solidFill>
                    <a:prstClr val="black"/>
                  </a:solidFill>
                  <a:latin typeface="Univers Condensed" panose="020B0506020202050204" pitchFamily="34" charset="0"/>
                  <a:ea typeface="宋体" panose="02010600030101010101" pitchFamily="2" charset="-122"/>
                </a:rPr>
                <a:t>s</a:t>
              </a:r>
              <a:r>
                <a:rPr kumimoji="0" lang="zh-CN" altLang="en-US" sz="1600" b="1" i="0" u="none" strike="noStrike" kern="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ource</a:t>
              </a:r>
              <a:r>
                <a:rPr kumimoji="0" lang="en-US" altLang="zh-CN" sz="1600" b="1" i="0" u="none" strike="noStrike" kern="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s</a:t>
              </a:r>
              <a:endParaRPr kumimoji="0" lang="zh-CN" altLang="en-US" sz="1600" b="1" i="0" u="none" strike="noStrike" kern="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p:txBody>
        </p:sp>
        <p:cxnSp>
          <p:nvCxnSpPr>
            <p:cNvPr id="16" name="直接箭头连接符 15">
              <a:extLst>
                <a:ext uri="{FF2B5EF4-FFF2-40B4-BE49-F238E27FC236}">
                  <a16:creationId xmlns:a16="http://schemas.microsoft.com/office/drawing/2014/main" id="{A431F72A-22D4-4D9C-CD5F-2A42EFADC729}"/>
                </a:ext>
              </a:extLst>
            </p:cNvPr>
            <p:cNvCxnSpPr>
              <a:cxnSpLocks/>
            </p:cNvCxnSpPr>
            <p:nvPr/>
          </p:nvCxnSpPr>
          <p:spPr>
            <a:xfrm flipH="1" flipV="1">
              <a:off x="8965575" y="3429001"/>
              <a:ext cx="208374" cy="245108"/>
            </a:xfrm>
            <a:prstGeom prst="straightConnector1">
              <a:avLst/>
            </a:prstGeom>
            <a:noFill/>
            <a:ln w="28575" cap="flat" cmpd="sng" algn="ctr">
              <a:solidFill>
                <a:srgbClr val="003B90"/>
              </a:solidFill>
              <a:prstDash val="solid"/>
              <a:tailEnd type="triangle"/>
            </a:ln>
            <a:effectLst/>
          </p:spPr>
        </p:cxnSp>
        <p:cxnSp>
          <p:nvCxnSpPr>
            <p:cNvPr id="17" name="直接箭头连接符 16">
              <a:extLst>
                <a:ext uri="{FF2B5EF4-FFF2-40B4-BE49-F238E27FC236}">
                  <a16:creationId xmlns:a16="http://schemas.microsoft.com/office/drawing/2014/main" id="{04FF0EBA-3C0A-F7C6-FE81-60E3CD46061D}"/>
                </a:ext>
              </a:extLst>
            </p:cNvPr>
            <p:cNvCxnSpPr>
              <a:cxnSpLocks/>
              <a:stCxn id="15" idx="2"/>
            </p:cNvCxnSpPr>
            <p:nvPr/>
          </p:nvCxnSpPr>
          <p:spPr>
            <a:xfrm>
              <a:off x="9173949" y="4027055"/>
              <a:ext cx="126375" cy="194667"/>
            </a:xfrm>
            <a:prstGeom prst="straightConnector1">
              <a:avLst/>
            </a:prstGeom>
            <a:noFill/>
            <a:ln w="28575" cap="flat" cmpd="sng" algn="ctr">
              <a:solidFill>
                <a:srgbClr val="003B90"/>
              </a:solidFill>
              <a:prstDash val="solid"/>
              <a:tailEnd type="triangle"/>
            </a:ln>
            <a:effectLst/>
          </p:spPr>
        </p:cxnSp>
      </p:grpSp>
    </p:spTree>
    <p:extLst>
      <p:ext uri="{BB962C8B-B14F-4D97-AF65-F5344CB8AC3E}">
        <p14:creationId xmlns:p14="http://schemas.microsoft.com/office/powerpoint/2010/main" val="349450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619DB005-E8AD-2B5E-2463-01CCBD01F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883" y="383343"/>
            <a:ext cx="9709929" cy="6474657"/>
          </a:xfrm>
          <a:prstGeom prst="rect">
            <a:avLst/>
          </a:prstGeom>
        </p:spPr>
      </p:pic>
      <p:sp>
        <p:nvSpPr>
          <p:cNvPr id="38" name="矩形 37">
            <a:extLst>
              <a:ext uri="{FF2B5EF4-FFF2-40B4-BE49-F238E27FC236}">
                <a16:creationId xmlns:a16="http://schemas.microsoft.com/office/drawing/2014/main" id="{6AE2E8AA-F9FA-CB4F-BE83-DC3248D2994B}"/>
              </a:ext>
            </a:extLst>
          </p:cNvPr>
          <p:cNvSpPr/>
          <p:nvPr/>
        </p:nvSpPr>
        <p:spPr>
          <a:xfrm>
            <a:off x="428625" y="0"/>
            <a:ext cx="279617" cy="609600"/>
          </a:xfrm>
          <a:prstGeom prst="rect">
            <a:avLst/>
          </a:prstGeom>
          <a:solidFill>
            <a:srgbClr val="003B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7221FDCE-F421-213A-517E-FD1D275BEA00}"/>
              </a:ext>
            </a:extLst>
          </p:cNvPr>
          <p:cNvSpPr/>
          <p:nvPr/>
        </p:nvSpPr>
        <p:spPr>
          <a:xfrm>
            <a:off x="428625" y="645090"/>
            <a:ext cx="279617" cy="78082"/>
          </a:xfrm>
          <a:prstGeom prst="rect">
            <a:avLst/>
          </a:prstGeom>
          <a:solidFill>
            <a:srgbClr val="003B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标题 4">
            <a:extLst>
              <a:ext uri="{FF2B5EF4-FFF2-40B4-BE49-F238E27FC236}">
                <a16:creationId xmlns:a16="http://schemas.microsoft.com/office/drawing/2014/main" id="{1146837F-22F8-3451-62E1-19CD4881E42A}"/>
              </a:ext>
            </a:extLst>
          </p:cNvPr>
          <p:cNvSpPr txBox="1"/>
          <p:nvPr/>
        </p:nvSpPr>
        <p:spPr>
          <a:xfrm>
            <a:off x="708242" y="344345"/>
            <a:ext cx="3667815" cy="49381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900" b="1" dirty="0">
                <a:solidFill>
                  <a:srgbClr val="003B90"/>
                </a:solidFill>
                <a:latin typeface="Univers Condensed" panose="020B0506020202050204" pitchFamily="34" charset="0"/>
                <a:cs typeface="Arial" panose="020B0604020202020204" pitchFamily="34" charset="0"/>
              </a:rPr>
              <a:t>Front Panel Tour</a:t>
            </a:r>
          </a:p>
          <a:p>
            <a:r>
              <a:rPr lang="en-US" altLang="zh-CN" sz="1600" dirty="0">
                <a:solidFill>
                  <a:schemeClr val="bg1">
                    <a:lumMod val="50000"/>
                  </a:schemeClr>
                </a:solidFill>
                <a:latin typeface="Univers Condensed" panose="020B0506020202050204" pitchFamily="34" charset="0"/>
                <a:cs typeface="Arial" panose="020B0604020202020204" pitchFamily="34" charset="0"/>
              </a:rPr>
              <a:t>Flexible large screen touch operation</a:t>
            </a:r>
            <a:endParaRPr lang="zh-CN" altLang="en-US" sz="1600" b="1" dirty="0">
              <a:solidFill>
                <a:srgbClr val="102542"/>
              </a:solidFill>
              <a:latin typeface="Univers Condensed" panose="020B0506020202050204" pitchFamily="34" charset="0"/>
              <a:cs typeface="Arial" panose="020B0604020202020204" pitchFamily="34" charset="0"/>
            </a:endParaRPr>
          </a:p>
        </p:txBody>
      </p:sp>
      <p:sp>
        <p:nvSpPr>
          <p:cNvPr id="41" name="矩形 40">
            <a:extLst>
              <a:ext uri="{FF2B5EF4-FFF2-40B4-BE49-F238E27FC236}">
                <a16:creationId xmlns:a16="http://schemas.microsoft.com/office/drawing/2014/main" id="{C8EAB7F1-F9B6-AC08-AD3E-5D08B896EA4E}"/>
              </a:ext>
            </a:extLst>
          </p:cNvPr>
          <p:cNvSpPr/>
          <p:nvPr/>
        </p:nvSpPr>
        <p:spPr>
          <a:xfrm>
            <a:off x="2273522" y="2025754"/>
            <a:ext cx="4545106" cy="2632956"/>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2" name="矩形 41">
            <a:extLst>
              <a:ext uri="{FF2B5EF4-FFF2-40B4-BE49-F238E27FC236}">
                <a16:creationId xmlns:a16="http://schemas.microsoft.com/office/drawing/2014/main" id="{87FD2370-7A19-E079-7BC2-78B5BCB43A6D}"/>
              </a:ext>
            </a:extLst>
          </p:cNvPr>
          <p:cNvSpPr/>
          <p:nvPr/>
        </p:nvSpPr>
        <p:spPr>
          <a:xfrm>
            <a:off x="7816277" y="2797235"/>
            <a:ext cx="1279963" cy="941193"/>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3" name="矩形 42">
            <a:extLst>
              <a:ext uri="{FF2B5EF4-FFF2-40B4-BE49-F238E27FC236}">
                <a16:creationId xmlns:a16="http://schemas.microsoft.com/office/drawing/2014/main" id="{F00AC78E-A0D4-FF78-DF36-CBBD2D305A34}"/>
              </a:ext>
            </a:extLst>
          </p:cNvPr>
          <p:cNvSpPr/>
          <p:nvPr/>
        </p:nvSpPr>
        <p:spPr>
          <a:xfrm>
            <a:off x="7063490" y="4500622"/>
            <a:ext cx="2032750" cy="316789"/>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4" name="矩形 43">
            <a:extLst>
              <a:ext uri="{FF2B5EF4-FFF2-40B4-BE49-F238E27FC236}">
                <a16:creationId xmlns:a16="http://schemas.microsoft.com/office/drawing/2014/main" id="{5B644C6F-707B-8D78-EED0-EFC01B268DEE}"/>
              </a:ext>
            </a:extLst>
          </p:cNvPr>
          <p:cNvSpPr/>
          <p:nvPr/>
        </p:nvSpPr>
        <p:spPr>
          <a:xfrm>
            <a:off x="7807563" y="1828104"/>
            <a:ext cx="1288677" cy="895631"/>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6" name="矩形 45">
            <a:extLst>
              <a:ext uri="{FF2B5EF4-FFF2-40B4-BE49-F238E27FC236}">
                <a16:creationId xmlns:a16="http://schemas.microsoft.com/office/drawing/2014/main" id="{40F207FD-E1D2-78DF-AF2F-006C158DAB2D}"/>
              </a:ext>
            </a:extLst>
          </p:cNvPr>
          <p:cNvSpPr/>
          <p:nvPr/>
        </p:nvSpPr>
        <p:spPr>
          <a:xfrm>
            <a:off x="2453398" y="4909723"/>
            <a:ext cx="648505" cy="685109"/>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7" name="矩形 46">
            <a:extLst>
              <a:ext uri="{FF2B5EF4-FFF2-40B4-BE49-F238E27FC236}">
                <a16:creationId xmlns:a16="http://schemas.microsoft.com/office/drawing/2014/main" id="{1B11BE67-0505-CC37-9CF1-25FE7B24D84F}"/>
              </a:ext>
            </a:extLst>
          </p:cNvPr>
          <p:cNvSpPr/>
          <p:nvPr/>
        </p:nvSpPr>
        <p:spPr>
          <a:xfrm>
            <a:off x="4170855" y="4909723"/>
            <a:ext cx="648505" cy="685109"/>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8" name="矩形 47">
            <a:extLst>
              <a:ext uri="{FF2B5EF4-FFF2-40B4-BE49-F238E27FC236}">
                <a16:creationId xmlns:a16="http://schemas.microsoft.com/office/drawing/2014/main" id="{951C6D72-D72D-F749-A1F0-31813BD052C3}"/>
              </a:ext>
            </a:extLst>
          </p:cNvPr>
          <p:cNvSpPr/>
          <p:nvPr/>
        </p:nvSpPr>
        <p:spPr>
          <a:xfrm>
            <a:off x="5888313" y="4911405"/>
            <a:ext cx="648505" cy="685109"/>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49" name="矩形 48">
            <a:extLst>
              <a:ext uri="{FF2B5EF4-FFF2-40B4-BE49-F238E27FC236}">
                <a16:creationId xmlns:a16="http://schemas.microsoft.com/office/drawing/2014/main" id="{C9ADECAC-E776-759A-9828-C12E42ECD3F9}"/>
              </a:ext>
            </a:extLst>
          </p:cNvPr>
          <p:cNvSpPr/>
          <p:nvPr/>
        </p:nvSpPr>
        <p:spPr>
          <a:xfrm>
            <a:off x="7563735" y="4901590"/>
            <a:ext cx="648505" cy="685109"/>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cxnSp>
        <p:nvCxnSpPr>
          <p:cNvPr id="50" name="直接箭头连接符 49">
            <a:extLst>
              <a:ext uri="{FF2B5EF4-FFF2-40B4-BE49-F238E27FC236}">
                <a16:creationId xmlns:a16="http://schemas.microsoft.com/office/drawing/2014/main" id="{F1664C12-EA3C-DBF5-4C14-D9BE542C86E4}"/>
              </a:ext>
            </a:extLst>
          </p:cNvPr>
          <p:cNvCxnSpPr>
            <a:cxnSpLocks/>
          </p:cNvCxnSpPr>
          <p:nvPr/>
        </p:nvCxnSpPr>
        <p:spPr>
          <a:xfrm flipH="1">
            <a:off x="8745716" y="2597766"/>
            <a:ext cx="1590240" cy="0"/>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C89EAC35-74AC-3EB2-8636-46A794509788}"/>
              </a:ext>
            </a:extLst>
          </p:cNvPr>
          <p:cNvCxnSpPr>
            <a:cxnSpLocks/>
          </p:cNvCxnSpPr>
          <p:nvPr/>
        </p:nvCxnSpPr>
        <p:spPr>
          <a:xfrm flipH="1">
            <a:off x="8745716" y="3476390"/>
            <a:ext cx="1590240" cy="0"/>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E600D44E-F05F-1224-988F-64DBE4F913E3}"/>
              </a:ext>
            </a:extLst>
          </p:cNvPr>
          <p:cNvCxnSpPr>
            <a:cxnSpLocks/>
          </p:cNvCxnSpPr>
          <p:nvPr/>
        </p:nvCxnSpPr>
        <p:spPr>
          <a:xfrm flipH="1">
            <a:off x="8745716" y="4150372"/>
            <a:ext cx="1590240" cy="0"/>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3" name="组合 52">
            <a:extLst>
              <a:ext uri="{FF2B5EF4-FFF2-40B4-BE49-F238E27FC236}">
                <a16:creationId xmlns:a16="http://schemas.microsoft.com/office/drawing/2014/main" id="{9D34BD9F-53B1-54B3-7705-1559BCCEA62A}"/>
              </a:ext>
            </a:extLst>
          </p:cNvPr>
          <p:cNvGrpSpPr/>
          <p:nvPr/>
        </p:nvGrpSpPr>
        <p:grpSpPr>
          <a:xfrm>
            <a:off x="7062205" y="1796278"/>
            <a:ext cx="2032750" cy="2665801"/>
            <a:chOff x="7546615" y="1795182"/>
            <a:chExt cx="2079125" cy="2600360"/>
          </a:xfrm>
        </p:grpSpPr>
        <p:cxnSp>
          <p:nvCxnSpPr>
            <p:cNvPr id="54" name="连接符: 肘形 53">
              <a:extLst>
                <a:ext uri="{FF2B5EF4-FFF2-40B4-BE49-F238E27FC236}">
                  <a16:creationId xmlns:a16="http://schemas.microsoft.com/office/drawing/2014/main" id="{80018D57-DE73-F8B6-0A0E-36B86016B653}"/>
                </a:ext>
              </a:extLst>
            </p:cNvPr>
            <p:cNvCxnSpPr>
              <a:cxnSpLocks/>
            </p:cNvCxnSpPr>
            <p:nvPr/>
          </p:nvCxnSpPr>
          <p:spPr>
            <a:xfrm rot="16200000" flipH="1">
              <a:off x="7637310" y="2404230"/>
              <a:ext cx="2595433" cy="1377338"/>
            </a:xfrm>
            <a:prstGeom prst="bentConnector3">
              <a:avLst>
                <a:gd name="adj1" fmla="val 77157"/>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cxnSp>
          <p:nvCxnSpPr>
            <p:cNvPr id="55" name="连接符: 肘形 54">
              <a:extLst>
                <a:ext uri="{FF2B5EF4-FFF2-40B4-BE49-F238E27FC236}">
                  <a16:creationId xmlns:a16="http://schemas.microsoft.com/office/drawing/2014/main" id="{7D61A1DA-22C1-1F60-56E5-AF776F8AF8E5}"/>
                </a:ext>
              </a:extLst>
            </p:cNvPr>
            <p:cNvCxnSpPr>
              <a:cxnSpLocks/>
            </p:cNvCxnSpPr>
            <p:nvPr/>
          </p:nvCxnSpPr>
          <p:spPr>
            <a:xfrm rot="16200000" flipV="1">
              <a:off x="7285998" y="2055799"/>
              <a:ext cx="2600360" cy="2079125"/>
            </a:xfrm>
            <a:prstGeom prst="bentConnector3">
              <a:avLst>
                <a:gd name="adj1" fmla="val 184"/>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E3EB3F62-6483-0C6A-70F7-C55D8C15A108}"/>
                </a:ext>
              </a:extLst>
            </p:cNvPr>
            <p:cNvCxnSpPr/>
            <p:nvPr/>
          </p:nvCxnSpPr>
          <p:spPr>
            <a:xfrm>
              <a:off x="7546615" y="1806013"/>
              <a:ext cx="705765" cy="0"/>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57" name="矩形 56">
            <a:extLst>
              <a:ext uri="{FF2B5EF4-FFF2-40B4-BE49-F238E27FC236}">
                <a16:creationId xmlns:a16="http://schemas.microsoft.com/office/drawing/2014/main" id="{D9A55E03-A978-7052-82F3-28A856CCEDAA}"/>
              </a:ext>
            </a:extLst>
          </p:cNvPr>
          <p:cNvSpPr/>
          <p:nvPr/>
        </p:nvSpPr>
        <p:spPr>
          <a:xfrm>
            <a:off x="3166567" y="4921012"/>
            <a:ext cx="935123" cy="673820"/>
          </a:xfrm>
          <a:prstGeom prst="rect">
            <a:avLst/>
          </a:prstGeom>
          <a:noFill/>
          <a:ln w="28575">
            <a:solidFill>
              <a:srgbClr val="F18101"/>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58" name="矩形 57">
            <a:extLst>
              <a:ext uri="{FF2B5EF4-FFF2-40B4-BE49-F238E27FC236}">
                <a16:creationId xmlns:a16="http://schemas.microsoft.com/office/drawing/2014/main" id="{8A68F04B-5FF9-35B1-912E-FBBEF71C63DF}"/>
              </a:ext>
            </a:extLst>
          </p:cNvPr>
          <p:cNvSpPr/>
          <p:nvPr/>
        </p:nvSpPr>
        <p:spPr>
          <a:xfrm>
            <a:off x="8257917" y="4902102"/>
            <a:ext cx="884697" cy="704019"/>
          </a:xfrm>
          <a:prstGeom prst="rect">
            <a:avLst/>
          </a:prstGeom>
          <a:noFill/>
          <a:ln w="28575">
            <a:solidFill>
              <a:srgbClr val="F18101"/>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59" name="矩形 58">
            <a:extLst>
              <a:ext uri="{FF2B5EF4-FFF2-40B4-BE49-F238E27FC236}">
                <a16:creationId xmlns:a16="http://schemas.microsoft.com/office/drawing/2014/main" id="{AB71BBD6-DBEF-C1F0-3405-62DA2AE5B787}"/>
              </a:ext>
            </a:extLst>
          </p:cNvPr>
          <p:cNvSpPr/>
          <p:nvPr/>
        </p:nvSpPr>
        <p:spPr>
          <a:xfrm>
            <a:off x="6580134" y="4901591"/>
            <a:ext cx="935123" cy="685110"/>
          </a:xfrm>
          <a:prstGeom prst="rect">
            <a:avLst/>
          </a:prstGeom>
          <a:noFill/>
          <a:ln w="28575">
            <a:solidFill>
              <a:srgbClr val="F18101"/>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60" name="矩形 59">
            <a:extLst>
              <a:ext uri="{FF2B5EF4-FFF2-40B4-BE49-F238E27FC236}">
                <a16:creationId xmlns:a16="http://schemas.microsoft.com/office/drawing/2014/main" id="{60ED25C4-D281-7426-73C9-EB120F9FC6E1}"/>
              </a:ext>
            </a:extLst>
          </p:cNvPr>
          <p:cNvSpPr/>
          <p:nvPr/>
        </p:nvSpPr>
        <p:spPr>
          <a:xfrm>
            <a:off x="4877518" y="4921012"/>
            <a:ext cx="935123" cy="668375"/>
          </a:xfrm>
          <a:prstGeom prst="rect">
            <a:avLst/>
          </a:prstGeom>
          <a:noFill/>
          <a:ln w="28575">
            <a:solidFill>
              <a:srgbClr val="F18101"/>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cxnSp>
        <p:nvCxnSpPr>
          <p:cNvPr id="61" name="直接箭头连接符 60">
            <a:extLst>
              <a:ext uri="{FF2B5EF4-FFF2-40B4-BE49-F238E27FC236}">
                <a16:creationId xmlns:a16="http://schemas.microsoft.com/office/drawing/2014/main" id="{B9332E52-07DC-D1CD-3A06-F6E9F28ACDA0}"/>
              </a:ext>
            </a:extLst>
          </p:cNvPr>
          <p:cNvCxnSpPr>
            <a:cxnSpLocks/>
          </p:cNvCxnSpPr>
          <p:nvPr/>
        </p:nvCxnSpPr>
        <p:spPr>
          <a:xfrm flipV="1">
            <a:off x="2699858" y="5529599"/>
            <a:ext cx="0" cy="414001"/>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8FC859B6-B077-3E83-6921-28712C8C5BE0}"/>
              </a:ext>
            </a:extLst>
          </p:cNvPr>
          <p:cNvSpPr txBox="1"/>
          <p:nvPr/>
        </p:nvSpPr>
        <p:spPr>
          <a:xfrm>
            <a:off x="9658085" y="2170577"/>
            <a:ext cx="1800000" cy="307777"/>
          </a:xfrm>
          <a:prstGeom prst="rect">
            <a:avLst/>
          </a:prstGeom>
          <a:solidFill>
            <a:schemeClr val="tx1"/>
          </a:solidFill>
        </p:spPr>
        <p:txBody>
          <a:bodyPr wrap="square" rtlCol="0">
            <a:spAutoFit/>
          </a:bodyPr>
          <a:lstStyle/>
          <a:p>
            <a:pPr algn="ctr"/>
            <a:r>
              <a:rPr lang="en-US" altLang="zh-CN" sz="1400" b="1" dirty="0">
                <a:solidFill>
                  <a:schemeClr val="bg1"/>
                </a:solidFill>
                <a:latin typeface="Univers Condensed" panose="020B0506020202050204" pitchFamily="34" charset="0"/>
                <a:cs typeface="Arial" panose="020B0604020202020204" pitchFamily="34" charset="0"/>
              </a:rPr>
              <a:t>Knob and  Navigation</a:t>
            </a:r>
            <a:endParaRPr lang="zh-CN" altLang="en-US" sz="1400" b="1" dirty="0">
              <a:solidFill>
                <a:schemeClr val="bg1"/>
              </a:solidFill>
              <a:latin typeface="Univers Condensed" panose="020B0506020202050204" pitchFamily="34" charset="0"/>
              <a:cs typeface="Arial" panose="020B0604020202020204" pitchFamily="34" charset="0"/>
            </a:endParaRPr>
          </a:p>
        </p:txBody>
      </p:sp>
      <p:sp>
        <p:nvSpPr>
          <p:cNvPr id="64" name="文本框 63">
            <a:extLst>
              <a:ext uri="{FF2B5EF4-FFF2-40B4-BE49-F238E27FC236}">
                <a16:creationId xmlns:a16="http://schemas.microsoft.com/office/drawing/2014/main" id="{47ABE216-B482-F7F3-84B0-455A00829F45}"/>
              </a:ext>
            </a:extLst>
          </p:cNvPr>
          <p:cNvSpPr txBox="1"/>
          <p:nvPr/>
        </p:nvSpPr>
        <p:spPr>
          <a:xfrm>
            <a:off x="10023116" y="3085422"/>
            <a:ext cx="1440000" cy="307777"/>
          </a:xfrm>
          <a:prstGeom prst="rect">
            <a:avLst/>
          </a:prstGeom>
          <a:solidFill>
            <a:schemeClr val="tx1"/>
          </a:solidFill>
        </p:spPr>
        <p:txBody>
          <a:bodyPr wrap="square" rtlCol="0">
            <a:spAutoFit/>
          </a:bodyPr>
          <a:lstStyle/>
          <a:p>
            <a:pPr algn="ctr"/>
            <a:r>
              <a:rPr lang="en-US" altLang="zh-CN" sz="1400" b="1" dirty="0">
                <a:solidFill>
                  <a:schemeClr val="bg1"/>
                </a:solidFill>
                <a:latin typeface="Univers Condensed" panose="020B0506020202050204" pitchFamily="34" charset="0"/>
                <a:cs typeface="Arial" panose="020B0604020202020204" pitchFamily="34" charset="0"/>
              </a:rPr>
              <a:t>Numeric Keys</a:t>
            </a:r>
            <a:endParaRPr lang="zh-CN" altLang="en-US" sz="1400" b="1" dirty="0">
              <a:solidFill>
                <a:schemeClr val="bg1"/>
              </a:solidFill>
              <a:latin typeface="Univers Condensed" panose="020B0506020202050204" pitchFamily="34" charset="0"/>
              <a:cs typeface="Arial" panose="020B0604020202020204" pitchFamily="34" charset="0"/>
            </a:endParaRPr>
          </a:p>
        </p:txBody>
      </p:sp>
      <p:sp>
        <p:nvSpPr>
          <p:cNvPr id="65" name="文本框 64">
            <a:extLst>
              <a:ext uri="{FF2B5EF4-FFF2-40B4-BE49-F238E27FC236}">
                <a16:creationId xmlns:a16="http://schemas.microsoft.com/office/drawing/2014/main" id="{3A936126-E3BD-C72E-B598-C054D181D1C8}"/>
              </a:ext>
            </a:extLst>
          </p:cNvPr>
          <p:cNvSpPr txBox="1"/>
          <p:nvPr/>
        </p:nvSpPr>
        <p:spPr>
          <a:xfrm>
            <a:off x="10023116" y="3743341"/>
            <a:ext cx="1440000" cy="307777"/>
          </a:xfrm>
          <a:prstGeom prst="rect">
            <a:avLst/>
          </a:prstGeom>
          <a:solidFill>
            <a:schemeClr val="tx1"/>
          </a:solidFill>
        </p:spPr>
        <p:txBody>
          <a:bodyPr wrap="square" rtlCol="0">
            <a:spAutoFit/>
          </a:bodyPr>
          <a:lstStyle/>
          <a:p>
            <a:pPr algn="ctr"/>
            <a:r>
              <a:rPr lang="en-US" altLang="zh-CN" sz="1400" b="1" dirty="0">
                <a:solidFill>
                  <a:schemeClr val="bg1"/>
                </a:solidFill>
                <a:latin typeface="Univers Condensed" panose="020B0506020202050204" pitchFamily="34" charset="0"/>
                <a:cs typeface="Arial" panose="020B0604020202020204" pitchFamily="34" charset="0"/>
              </a:rPr>
              <a:t>Front Panel Keys</a:t>
            </a:r>
            <a:endParaRPr lang="zh-CN" altLang="en-US" sz="1400" b="1" dirty="0">
              <a:solidFill>
                <a:schemeClr val="bg1"/>
              </a:solidFill>
              <a:latin typeface="Univers Condensed" panose="020B0506020202050204" pitchFamily="34" charset="0"/>
              <a:cs typeface="Arial" panose="020B0604020202020204" pitchFamily="34" charset="0"/>
            </a:endParaRPr>
          </a:p>
        </p:txBody>
      </p:sp>
      <p:sp>
        <p:nvSpPr>
          <p:cNvPr id="68" name="文本框 67">
            <a:extLst>
              <a:ext uri="{FF2B5EF4-FFF2-40B4-BE49-F238E27FC236}">
                <a16:creationId xmlns:a16="http://schemas.microsoft.com/office/drawing/2014/main" id="{8E85EF67-715E-F8AD-B004-C9439A9EE2E5}"/>
              </a:ext>
            </a:extLst>
          </p:cNvPr>
          <p:cNvSpPr txBox="1"/>
          <p:nvPr/>
        </p:nvSpPr>
        <p:spPr>
          <a:xfrm>
            <a:off x="5132467" y="5995706"/>
            <a:ext cx="3604823" cy="738664"/>
          </a:xfrm>
          <a:prstGeom prst="rect">
            <a:avLst/>
          </a:prstGeom>
          <a:solidFill>
            <a:schemeClr val="tx1"/>
          </a:solidFill>
        </p:spPr>
        <p:txBody>
          <a:bodyPr wrap="square" rtlCol="0">
            <a:spAutoFit/>
          </a:bodyPr>
          <a:lstStyle/>
          <a:p>
            <a:pPr algn="ctr"/>
            <a:r>
              <a:rPr lang="en-US" altLang="zh-CN" sz="1400" b="1" dirty="0">
                <a:solidFill>
                  <a:srgbClr val="FA8800"/>
                </a:solidFill>
                <a:latin typeface="Univers Condensed" panose="020B0506020202050204" pitchFamily="34" charset="0"/>
                <a:cs typeface="Arial" panose="020B0604020202020204" pitchFamily="34" charset="0"/>
              </a:rPr>
              <a:t>Jumper Interface</a:t>
            </a:r>
          </a:p>
          <a:p>
            <a:pPr algn="ctr"/>
            <a:r>
              <a:rPr lang="en-US" altLang="zh-CN" sz="1400" b="1" dirty="0">
                <a:solidFill>
                  <a:schemeClr val="bg1"/>
                </a:solidFill>
                <a:latin typeface="Univers Condensed" panose="020B0506020202050204" pitchFamily="34" charset="0"/>
                <a:cs typeface="Arial" panose="020B0604020202020204" pitchFamily="34" charset="0"/>
              </a:rPr>
              <a:t>Flexible Use of Couplers</a:t>
            </a:r>
          </a:p>
          <a:p>
            <a:pPr algn="ctr"/>
            <a:r>
              <a:rPr lang="en-US" altLang="zh-CN" sz="1400" b="1" dirty="0">
                <a:solidFill>
                  <a:schemeClr val="bg1"/>
                </a:solidFill>
                <a:latin typeface="Univers Condensed" panose="020B0506020202050204" pitchFamily="34" charset="0"/>
                <a:cs typeface="Arial" panose="020B0604020202020204" pitchFamily="34" charset="0"/>
              </a:rPr>
              <a:t>Configurable Test Set Available on All Models</a:t>
            </a:r>
          </a:p>
        </p:txBody>
      </p:sp>
      <p:cxnSp>
        <p:nvCxnSpPr>
          <p:cNvPr id="69" name="直接箭头连接符 68">
            <a:extLst>
              <a:ext uri="{FF2B5EF4-FFF2-40B4-BE49-F238E27FC236}">
                <a16:creationId xmlns:a16="http://schemas.microsoft.com/office/drawing/2014/main" id="{F11EC7D4-B169-6D74-A458-B2BE1E68B3E8}"/>
              </a:ext>
            </a:extLst>
          </p:cNvPr>
          <p:cNvCxnSpPr>
            <a:cxnSpLocks/>
          </p:cNvCxnSpPr>
          <p:nvPr/>
        </p:nvCxnSpPr>
        <p:spPr>
          <a:xfrm flipH="1">
            <a:off x="8745715" y="4661360"/>
            <a:ext cx="1590241" cy="0"/>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16BDA29D-7479-AC06-C544-D8755A52B222}"/>
              </a:ext>
            </a:extLst>
          </p:cNvPr>
          <p:cNvSpPr txBox="1"/>
          <p:nvPr/>
        </p:nvSpPr>
        <p:spPr>
          <a:xfrm>
            <a:off x="10594085" y="4457028"/>
            <a:ext cx="864000" cy="307777"/>
          </a:xfrm>
          <a:prstGeom prst="rect">
            <a:avLst/>
          </a:prstGeom>
          <a:solidFill>
            <a:schemeClr val="tx1"/>
          </a:solidFill>
        </p:spPr>
        <p:txBody>
          <a:bodyPr wrap="square" rtlCol="0">
            <a:spAutoFit/>
          </a:bodyPr>
          <a:lstStyle/>
          <a:p>
            <a:pPr algn="ctr"/>
            <a:r>
              <a:rPr lang="en-US" altLang="zh-CN" sz="1400" b="1" dirty="0">
                <a:solidFill>
                  <a:schemeClr val="bg1"/>
                </a:solidFill>
                <a:latin typeface="Univers Condensed" panose="020B0506020202050204" pitchFamily="34" charset="0"/>
                <a:cs typeface="Arial" panose="020B0604020202020204" pitchFamily="34" charset="0"/>
              </a:rPr>
              <a:t>USB Hub</a:t>
            </a:r>
            <a:endParaRPr lang="zh-CN" altLang="en-US" sz="1400" b="1" dirty="0">
              <a:solidFill>
                <a:schemeClr val="bg1"/>
              </a:solidFill>
              <a:latin typeface="Univers Condensed" panose="020B0506020202050204" pitchFamily="34" charset="0"/>
              <a:cs typeface="Arial" panose="020B0604020202020204" pitchFamily="34" charset="0"/>
            </a:endParaRPr>
          </a:p>
        </p:txBody>
      </p:sp>
      <p:sp>
        <p:nvSpPr>
          <p:cNvPr id="72" name="文本框 71">
            <a:extLst>
              <a:ext uri="{FF2B5EF4-FFF2-40B4-BE49-F238E27FC236}">
                <a16:creationId xmlns:a16="http://schemas.microsoft.com/office/drawing/2014/main" id="{7D4C50E0-DDC4-A226-2915-B85D25E1938F}"/>
              </a:ext>
            </a:extLst>
          </p:cNvPr>
          <p:cNvSpPr txBox="1"/>
          <p:nvPr/>
        </p:nvSpPr>
        <p:spPr>
          <a:xfrm>
            <a:off x="1843344" y="5990435"/>
            <a:ext cx="1713028" cy="523220"/>
          </a:xfrm>
          <a:prstGeom prst="rect">
            <a:avLst/>
          </a:prstGeom>
          <a:solidFill>
            <a:schemeClr val="tx1"/>
          </a:solidFill>
        </p:spPr>
        <p:txBody>
          <a:bodyPr wrap="square" rtlCol="0">
            <a:spAutoFit/>
          </a:bodyPr>
          <a:lstStyle/>
          <a:p>
            <a:pPr algn="ctr"/>
            <a:r>
              <a:rPr lang="en-US" altLang="zh-CN" sz="1400" b="1" dirty="0">
                <a:solidFill>
                  <a:schemeClr val="bg1"/>
                </a:solidFill>
                <a:latin typeface="Univers Condensed" panose="020B0506020202050204" pitchFamily="34" charset="0"/>
                <a:cs typeface="Arial" panose="020B0604020202020204" pitchFamily="34" charset="0"/>
              </a:rPr>
              <a:t>2/4 Ports Available</a:t>
            </a:r>
          </a:p>
          <a:p>
            <a:pPr algn="ctr"/>
            <a:r>
              <a:rPr lang="en-US" altLang="zh-CN" sz="1400" b="1" dirty="0">
                <a:solidFill>
                  <a:srgbClr val="FA8800"/>
                </a:solidFill>
                <a:latin typeface="Univers Condensed" panose="020B0506020202050204" pitchFamily="34" charset="0"/>
                <a:cs typeface="Arial" panose="020B0604020202020204" pitchFamily="34" charset="0"/>
              </a:rPr>
              <a:t>3.5mm NMD (male)</a:t>
            </a:r>
          </a:p>
        </p:txBody>
      </p:sp>
      <p:sp>
        <p:nvSpPr>
          <p:cNvPr id="94" name="矩形 93">
            <a:extLst>
              <a:ext uri="{FF2B5EF4-FFF2-40B4-BE49-F238E27FC236}">
                <a16:creationId xmlns:a16="http://schemas.microsoft.com/office/drawing/2014/main" id="{10653DFE-A018-0B2C-0988-6F9B06C45FF7}"/>
              </a:ext>
            </a:extLst>
          </p:cNvPr>
          <p:cNvSpPr/>
          <p:nvPr/>
        </p:nvSpPr>
        <p:spPr>
          <a:xfrm>
            <a:off x="2273522" y="1828104"/>
            <a:ext cx="1977914" cy="153096"/>
          </a:xfrm>
          <a:prstGeom prst="rect">
            <a:avLst/>
          </a:prstGeom>
          <a:noFill/>
          <a:ln w="19050">
            <a:solidFill>
              <a:srgbClr val="F1810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Univers Condensed" panose="020B0506020202050204" pitchFamily="34" charset="0"/>
              <a:ea typeface="思源黑体 CN Bold" panose="020B0800000000000000" pitchFamily="34" charset="-122"/>
            </a:endParaRPr>
          </a:p>
        </p:txBody>
      </p:sp>
      <p:sp>
        <p:nvSpPr>
          <p:cNvPr id="95" name="文本框 94">
            <a:extLst>
              <a:ext uri="{FF2B5EF4-FFF2-40B4-BE49-F238E27FC236}">
                <a16:creationId xmlns:a16="http://schemas.microsoft.com/office/drawing/2014/main" id="{DB10CA37-F338-DACD-505D-A9C566F592BB}"/>
              </a:ext>
            </a:extLst>
          </p:cNvPr>
          <p:cNvSpPr txBox="1"/>
          <p:nvPr/>
        </p:nvSpPr>
        <p:spPr>
          <a:xfrm>
            <a:off x="2273522" y="969899"/>
            <a:ext cx="4413147" cy="307777"/>
          </a:xfrm>
          <a:prstGeom prst="rect">
            <a:avLst/>
          </a:prstGeom>
          <a:solidFill>
            <a:schemeClr val="tx1"/>
          </a:solidFill>
        </p:spPr>
        <p:txBody>
          <a:bodyPr wrap="square" rtlCol="0">
            <a:spAutoFit/>
          </a:bodyPr>
          <a:lstStyle/>
          <a:p>
            <a:pPr algn="ctr"/>
            <a:r>
              <a:rPr lang="en-US" altLang="zh-CN" sz="1400" b="1" dirty="0">
                <a:solidFill>
                  <a:schemeClr val="bg1"/>
                </a:solidFill>
                <a:latin typeface="Univers Condensed" panose="020B0506020202050204" pitchFamily="34" charset="0"/>
                <a:cs typeface="Arial" panose="020B0604020202020204" pitchFamily="34" charset="0"/>
              </a:rPr>
              <a:t>Useful Shortcuts Simplify Setup Steps for Efficient Testing</a:t>
            </a:r>
          </a:p>
        </p:txBody>
      </p:sp>
      <p:cxnSp>
        <p:nvCxnSpPr>
          <p:cNvPr id="96" name="直接箭头连接符 95">
            <a:extLst>
              <a:ext uri="{FF2B5EF4-FFF2-40B4-BE49-F238E27FC236}">
                <a16:creationId xmlns:a16="http://schemas.microsoft.com/office/drawing/2014/main" id="{370A96B4-7CA4-A762-5DB0-DE8404C28908}"/>
              </a:ext>
            </a:extLst>
          </p:cNvPr>
          <p:cNvCxnSpPr>
            <a:cxnSpLocks/>
          </p:cNvCxnSpPr>
          <p:nvPr/>
        </p:nvCxnSpPr>
        <p:spPr>
          <a:xfrm>
            <a:off x="3863904" y="1277676"/>
            <a:ext cx="0" cy="529706"/>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60C93995-BA77-7B1E-C13A-57E998AA9EAC}"/>
              </a:ext>
            </a:extLst>
          </p:cNvPr>
          <p:cNvSpPr txBox="1"/>
          <p:nvPr/>
        </p:nvSpPr>
        <p:spPr>
          <a:xfrm>
            <a:off x="2271522" y="3070868"/>
            <a:ext cx="45451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Univers Condensed" panose="020B0506020202050204" pitchFamily="34" charset="0"/>
                <a:cs typeface="Arial" panose="020B0604020202020204" pitchFamily="34" charset="0"/>
              </a:rPr>
              <a:t>12.1 inch Big Touch Screen</a:t>
            </a:r>
            <a:endParaRPr kumimoji="0" lang="zh-CN" altLang="en-US" sz="1600" b="1" i="0" u="none" strike="noStrike" kern="1200" cap="none" spc="0" normalizeH="0" baseline="0" noProof="0" dirty="0">
              <a:ln>
                <a:noFill/>
              </a:ln>
              <a:solidFill>
                <a:prstClr val="white"/>
              </a:solidFill>
              <a:effectLst/>
              <a:uLnTx/>
              <a:uFillTx/>
              <a:latin typeface="Univers Condensed" panose="020B0506020202050204" pitchFamily="34" charset="0"/>
              <a:cs typeface="Arial" panose="020B0604020202020204" pitchFamily="34" charset="0"/>
            </a:endParaRPr>
          </a:p>
        </p:txBody>
      </p:sp>
      <p:cxnSp>
        <p:nvCxnSpPr>
          <p:cNvPr id="111" name="直接箭头连接符 110">
            <a:extLst>
              <a:ext uri="{FF2B5EF4-FFF2-40B4-BE49-F238E27FC236}">
                <a16:creationId xmlns:a16="http://schemas.microsoft.com/office/drawing/2014/main" id="{11FF5A50-AE57-83F9-2430-73485A0C025A}"/>
              </a:ext>
            </a:extLst>
          </p:cNvPr>
          <p:cNvCxnSpPr>
            <a:cxnSpLocks/>
          </p:cNvCxnSpPr>
          <p:nvPr/>
        </p:nvCxnSpPr>
        <p:spPr>
          <a:xfrm flipV="1">
            <a:off x="6862555" y="5514187"/>
            <a:ext cx="0" cy="414001"/>
          </a:xfrm>
          <a:prstGeom prst="straightConnector1">
            <a:avLst/>
          </a:prstGeom>
          <a:ln w="19050">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20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childTnLst>
                                </p:cTn>
                              </p:par>
                              <p:par>
                                <p:cTn id="35" presetID="10"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1000"/>
                                        <p:tgtEl>
                                          <p:spTgt spid="52"/>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10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1000"/>
                                        <p:tgtEl>
                                          <p:spTgt spid="60"/>
                                        </p:tgtEl>
                                      </p:cBhvr>
                                    </p:animEffect>
                                  </p:childTnLst>
                                </p:cTn>
                              </p:par>
                              <p:par>
                                <p:cTn id="53" presetID="10"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1000"/>
                                        <p:tgtEl>
                                          <p:spTgt spid="6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1000"/>
                                        <p:tgtEl>
                                          <p:spTgt spid="6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1000"/>
                                        <p:tgtEl>
                                          <p:spTgt spid="68"/>
                                        </p:tgtEl>
                                      </p:cBhvr>
                                    </p:animEffect>
                                  </p:childTnLst>
                                </p:cTn>
                              </p:par>
                              <p:par>
                                <p:cTn id="68" presetID="10" presetClass="entr" presetSubtype="0" fill="hold"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1000"/>
                                        <p:tgtEl>
                                          <p:spTgt spid="6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1000"/>
                                        <p:tgtEl>
                                          <p:spTgt spid="7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fade">
                                      <p:cBhvr>
                                        <p:cTn id="79" dur="1000"/>
                                        <p:tgtEl>
                                          <p:spTgt spid="9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5"/>
                                        </p:tgtEl>
                                        <p:attrNameLst>
                                          <p:attrName>style.visibility</p:attrName>
                                        </p:attrNameLst>
                                      </p:cBhvr>
                                      <p:to>
                                        <p:strVal val="visible"/>
                                      </p:to>
                                    </p:set>
                                    <p:animEffect transition="in" filter="fade">
                                      <p:cBhvr>
                                        <p:cTn id="82" dur="1000"/>
                                        <p:tgtEl>
                                          <p:spTgt spid="95"/>
                                        </p:tgtEl>
                                      </p:cBhvr>
                                    </p:animEffect>
                                  </p:childTnLst>
                                </p:cTn>
                              </p:par>
                              <p:par>
                                <p:cTn id="83" presetID="10" presetClass="entr" presetSubtype="0" fill="hold" nodeType="withEffect">
                                  <p:stCondLst>
                                    <p:cond delay="0"/>
                                  </p:stCondLst>
                                  <p:childTnLst>
                                    <p:set>
                                      <p:cBhvr>
                                        <p:cTn id="84" dur="1" fill="hold">
                                          <p:stCondLst>
                                            <p:cond delay="0"/>
                                          </p:stCondLst>
                                        </p:cTn>
                                        <p:tgtEl>
                                          <p:spTgt spid="96"/>
                                        </p:tgtEl>
                                        <p:attrNameLst>
                                          <p:attrName>style.visibility</p:attrName>
                                        </p:attrNameLst>
                                      </p:cBhvr>
                                      <p:to>
                                        <p:strVal val="visible"/>
                                      </p:to>
                                    </p:set>
                                    <p:animEffect transition="in" filter="fade">
                                      <p:cBhvr>
                                        <p:cTn id="85" dur="1000"/>
                                        <p:tgtEl>
                                          <p:spTgt spid="9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1000"/>
                                        <p:tgtEl>
                                          <p:spTgt spid="99"/>
                                        </p:tgtEl>
                                      </p:cBhvr>
                                    </p:animEffect>
                                  </p:childTnLst>
                                </p:cTn>
                              </p:par>
                              <p:par>
                                <p:cTn id="89" presetID="10" presetClass="entr" presetSubtype="0" fill="hold" nodeType="withEffect">
                                  <p:stCondLst>
                                    <p:cond delay="0"/>
                                  </p:stCondLst>
                                  <p:childTnLst>
                                    <p:set>
                                      <p:cBhvr>
                                        <p:cTn id="90" dur="1" fill="hold">
                                          <p:stCondLst>
                                            <p:cond delay="0"/>
                                          </p:stCondLst>
                                        </p:cTn>
                                        <p:tgtEl>
                                          <p:spTgt spid="111"/>
                                        </p:tgtEl>
                                        <p:attrNameLst>
                                          <p:attrName>style.visibility</p:attrName>
                                        </p:attrNameLst>
                                      </p:cBhvr>
                                      <p:to>
                                        <p:strVal val="visible"/>
                                      </p:to>
                                    </p:set>
                                    <p:animEffect transition="in" filter="fade">
                                      <p:cBhvr>
                                        <p:cTn id="91"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6" grpId="0" animBg="1"/>
      <p:bldP spid="47" grpId="0" animBg="1"/>
      <p:bldP spid="48" grpId="0" animBg="1"/>
      <p:bldP spid="49" grpId="0" animBg="1"/>
      <p:bldP spid="57" grpId="0" animBg="1"/>
      <p:bldP spid="58" grpId="0" animBg="1"/>
      <p:bldP spid="59" grpId="0" animBg="1"/>
      <p:bldP spid="60" grpId="0" animBg="1"/>
      <p:bldP spid="63" grpId="0" animBg="1"/>
      <p:bldP spid="64" grpId="0" animBg="1"/>
      <p:bldP spid="65" grpId="0" animBg="1"/>
      <p:bldP spid="68" grpId="0" animBg="1"/>
      <p:bldP spid="70" grpId="0" animBg="1"/>
      <p:bldP spid="72" grpId="0" animBg="1"/>
      <p:bldP spid="94" grpId="0" animBg="1"/>
      <p:bldP spid="95" grpId="0" animBg="1"/>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75E37D-52D6-34DF-02EE-E237E7D86A9C}"/>
              </a:ext>
            </a:extLst>
          </p:cNvPr>
          <p:cNvSpPr/>
          <p:nvPr/>
        </p:nvSpPr>
        <p:spPr>
          <a:xfrm>
            <a:off x="428625" y="0"/>
            <a:ext cx="279617" cy="609600"/>
          </a:xfrm>
          <a:prstGeom prst="rect">
            <a:avLst/>
          </a:prstGeom>
          <a:solidFill>
            <a:srgbClr val="003B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Univers Condensed" panose="020B0506020202050204" pitchFamily="34" charset="0"/>
            </a:endParaRPr>
          </a:p>
        </p:txBody>
      </p:sp>
      <p:sp>
        <p:nvSpPr>
          <p:cNvPr id="3" name="矩形 2">
            <a:extLst>
              <a:ext uri="{FF2B5EF4-FFF2-40B4-BE49-F238E27FC236}">
                <a16:creationId xmlns:a16="http://schemas.microsoft.com/office/drawing/2014/main" id="{0745919C-8EE5-DBCA-0FE1-7708B7D47B3D}"/>
              </a:ext>
            </a:extLst>
          </p:cNvPr>
          <p:cNvSpPr/>
          <p:nvPr/>
        </p:nvSpPr>
        <p:spPr>
          <a:xfrm>
            <a:off x="428625" y="645090"/>
            <a:ext cx="279617" cy="78082"/>
          </a:xfrm>
          <a:prstGeom prst="rect">
            <a:avLst/>
          </a:prstGeom>
          <a:solidFill>
            <a:srgbClr val="003B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Univers Condensed" panose="020B0506020202050204" pitchFamily="34" charset="0"/>
            </a:endParaRPr>
          </a:p>
        </p:txBody>
      </p:sp>
      <p:pic>
        <p:nvPicPr>
          <p:cNvPr id="5" name="图片 4">
            <a:extLst>
              <a:ext uri="{FF2B5EF4-FFF2-40B4-BE49-F238E27FC236}">
                <a16:creationId xmlns:a16="http://schemas.microsoft.com/office/drawing/2014/main" id="{EBA688DE-1607-F666-16B2-CD6A0AB480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0" t="10191" r="8223" b="10697"/>
          <a:stretch/>
        </p:blipFill>
        <p:spPr>
          <a:xfrm>
            <a:off x="1926657" y="1151059"/>
            <a:ext cx="8338685" cy="5323135"/>
          </a:xfrm>
          <a:prstGeom prst="rect">
            <a:avLst/>
          </a:prstGeom>
        </p:spPr>
      </p:pic>
      <p:sp>
        <p:nvSpPr>
          <p:cNvPr id="6" name="文本框 5">
            <a:extLst>
              <a:ext uri="{FF2B5EF4-FFF2-40B4-BE49-F238E27FC236}">
                <a16:creationId xmlns:a16="http://schemas.microsoft.com/office/drawing/2014/main" id="{08A59AA5-621E-04D5-4A7A-A7FF7289D46F}"/>
              </a:ext>
            </a:extLst>
          </p:cNvPr>
          <p:cNvSpPr txBox="1">
            <a:spLocks noChangeAspect="1"/>
          </p:cNvSpPr>
          <p:nvPr/>
        </p:nvSpPr>
        <p:spPr>
          <a:xfrm>
            <a:off x="6407999" y="2551357"/>
            <a:ext cx="725767"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2</a:t>
            </a:r>
            <a:r>
              <a:rPr lang="zh-CN" altLang="en-US" sz="1200" b="1" dirty="0">
                <a:solidFill>
                  <a:schemeClr val="bg1"/>
                </a:solidFill>
                <a:latin typeface="Univers Condensed" panose="020B0506020202050204" pitchFamily="34" charset="0"/>
              </a:rPr>
              <a:t>*</a:t>
            </a:r>
            <a:r>
              <a:rPr lang="en-US" altLang="zh-CN" sz="1200" b="1" dirty="0">
                <a:solidFill>
                  <a:schemeClr val="bg1"/>
                </a:solidFill>
                <a:latin typeface="Univers Condensed" panose="020B0506020202050204" pitchFamily="34" charset="0"/>
              </a:rPr>
              <a:t>LAN</a:t>
            </a:r>
            <a:endParaRPr lang="zh-CN" altLang="en-US" sz="1200" b="1" dirty="0">
              <a:solidFill>
                <a:schemeClr val="bg1"/>
              </a:solidFill>
              <a:latin typeface="Univers Condensed" panose="020B0506020202050204" pitchFamily="34" charset="0"/>
            </a:endParaRPr>
          </a:p>
        </p:txBody>
      </p:sp>
      <p:sp>
        <p:nvSpPr>
          <p:cNvPr id="7" name="文本框 6">
            <a:extLst>
              <a:ext uri="{FF2B5EF4-FFF2-40B4-BE49-F238E27FC236}">
                <a16:creationId xmlns:a16="http://schemas.microsoft.com/office/drawing/2014/main" id="{89BAAA22-5B6E-F242-CBFE-52E9C31786E9}"/>
              </a:ext>
            </a:extLst>
          </p:cNvPr>
          <p:cNvSpPr txBox="1">
            <a:spLocks noChangeAspect="1"/>
          </p:cNvSpPr>
          <p:nvPr/>
        </p:nvSpPr>
        <p:spPr>
          <a:xfrm>
            <a:off x="7284538" y="2545704"/>
            <a:ext cx="393622" cy="276999"/>
          </a:xfrm>
          <a:prstGeom prst="rect">
            <a:avLst/>
          </a:prstGeom>
          <a:solidFill>
            <a:schemeClr val="tx1"/>
          </a:solidFill>
        </p:spPr>
        <p:txBody>
          <a:bodyPr wrap="square" rtlCol="0">
            <a:spAutoFit/>
          </a:bodyPr>
          <a:lstStyle/>
          <a:p>
            <a:r>
              <a:rPr lang="en-US" altLang="zh-CN" sz="1200" b="1" dirty="0">
                <a:solidFill>
                  <a:schemeClr val="bg1"/>
                </a:solidFill>
                <a:latin typeface="Univers Condensed" panose="020B0506020202050204" pitchFamily="34" charset="0"/>
              </a:rPr>
              <a:t>DP</a:t>
            </a:r>
            <a:endParaRPr lang="zh-CN" altLang="en-US" sz="1200" b="1" dirty="0">
              <a:solidFill>
                <a:schemeClr val="bg1"/>
              </a:solidFill>
              <a:latin typeface="Univers Condensed" panose="020B0506020202050204" pitchFamily="34" charset="0"/>
            </a:endParaRPr>
          </a:p>
        </p:txBody>
      </p:sp>
      <p:sp>
        <p:nvSpPr>
          <p:cNvPr id="8" name="文本框 7">
            <a:extLst>
              <a:ext uri="{FF2B5EF4-FFF2-40B4-BE49-F238E27FC236}">
                <a16:creationId xmlns:a16="http://schemas.microsoft.com/office/drawing/2014/main" id="{C0D27E93-725A-92B2-0673-6DDF50AAD7A0}"/>
              </a:ext>
            </a:extLst>
          </p:cNvPr>
          <p:cNvSpPr txBox="1">
            <a:spLocks noChangeAspect="1"/>
          </p:cNvSpPr>
          <p:nvPr/>
        </p:nvSpPr>
        <p:spPr>
          <a:xfrm>
            <a:off x="7859824" y="2545703"/>
            <a:ext cx="523049"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COM</a:t>
            </a:r>
            <a:endParaRPr lang="zh-CN" altLang="en-US" sz="1200" b="1" dirty="0">
              <a:solidFill>
                <a:schemeClr val="bg1"/>
              </a:solidFill>
              <a:latin typeface="Univers Condensed" panose="020B0506020202050204" pitchFamily="34" charset="0"/>
            </a:endParaRPr>
          </a:p>
        </p:txBody>
      </p:sp>
      <p:sp>
        <p:nvSpPr>
          <p:cNvPr id="9" name="文本框 8">
            <a:extLst>
              <a:ext uri="{FF2B5EF4-FFF2-40B4-BE49-F238E27FC236}">
                <a16:creationId xmlns:a16="http://schemas.microsoft.com/office/drawing/2014/main" id="{37F3B94A-96B3-E09E-F7F8-4A62728C55AE}"/>
              </a:ext>
            </a:extLst>
          </p:cNvPr>
          <p:cNvSpPr txBox="1">
            <a:spLocks/>
          </p:cNvSpPr>
          <p:nvPr/>
        </p:nvSpPr>
        <p:spPr>
          <a:xfrm>
            <a:off x="8969543" y="2884296"/>
            <a:ext cx="792000" cy="225767"/>
          </a:xfrm>
          <a:prstGeom prst="rect">
            <a:avLst/>
          </a:prstGeom>
          <a:solidFill>
            <a:schemeClr val="tx1"/>
          </a:solidFill>
        </p:spPr>
        <p:txBody>
          <a:bodyPr wrap="square" rtlCol="0">
            <a:spAutoFit/>
          </a:bodyPr>
          <a:lstStyle/>
          <a:p>
            <a:pPr algn="ctr">
              <a:lnSpc>
                <a:spcPts val="1000"/>
              </a:lnSpc>
            </a:pPr>
            <a:r>
              <a:rPr lang="en-US" altLang="zh-CN" sz="1200" b="1" dirty="0">
                <a:solidFill>
                  <a:schemeClr val="bg1"/>
                </a:solidFill>
                <a:latin typeface="Univers Condensed" panose="020B0506020202050204" pitchFamily="34" charset="0"/>
              </a:rPr>
              <a:t>LINE IN</a:t>
            </a:r>
            <a:endParaRPr lang="zh-CN" altLang="en-US" sz="1200" b="1" dirty="0">
              <a:solidFill>
                <a:schemeClr val="bg1"/>
              </a:solidFill>
              <a:latin typeface="Univers Condensed" panose="020B0506020202050204" pitchFamily="34" charset="0"/>
            </a:endParaRPr>
          </a:p>
        </p:txBody>
      </p:sp>
      <p:sp>
        <p:nvSpPr>
          <p:cNvPr id="12" name="文本框 11">
            <a:extLst>
              <a:ext uri="{FF2B5EF4-FFF2-40B4-BE49-F238E27FC236}">
                <a16:creationId xmlns:a16="http://schemas.microsoft.com/office/drawing/2014/main" id="{9AE98779-9537-B993-5507-E610A400BC2E}"/>
              </a:ext>
            </a:extLst>
          </p:cNvPr>
          <p:cNvSpPr txBox="1">
            <a:spLocks noChangeAspect="1"/>
          </p:cNvSpPr>
          <p:nvPr/>
        </p:nvSpPr>
        <p:spPr>
          <a:xfrm>
            <a:off x="7908624" y="3769342"/>
            <a:ext cx="447923"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DVI</a:t>
            </a:r>
            <a:endParaRPr lang="zh-CN" altLang="en-US" sz="1200" b="1" dirty="0">
              <a:solidFill>
                <a:schemeClr val="bg1"/>
              </a:solidFill>
              <a:latin typeface="Univers Condensed" panose="020B0506020202050204" pitchFamily="34" charset="0"/>
            </a:endParaRPr>
          </a:p>
        </p:txBody>
      </p:sp>
      <p:sp>
        <p:nvSpPr>
          <p:cNvPr id="13" name="文本框 12">
            <a:extLst>
              <a:ext uri="{FF2B5EF4-FFF2-40B4-BE49-F238E27FC236}">
                <a16:creationId xmlns:a16="http://schemas.microsoft.com/office/drawing/2014/main" id="{FACE7F85-F641-008D-EDC6-F404E8480914}"/>
              </a:ext>
            </a:extLst>
          </p:cNvPr>
          <p:cNvSpPr txBox="1">
            <a:spLocks noChangeAspect="1"/>
          </p:cNvSpPr>
          <p:nvPr/>
        </p:nvSpPr>
        <p:spPr>
          <a:xfrm>
            <a:off x="7179646" y="3770005"/>
            <a:ext cx="600528"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HDMI</a:t>
            </a:r>
            <a:endParaRPr lang="zh-CN" altLang="en-US" sz="1200" b="1" dirty="0">
              <a:solidFill>
                <a:schemeClr val="bg1"/>
              </a:solidFill>
              <a:latin typeface="Univers Condensed" panose="020B0506020202050204" pitchFamily="34" charset="0"/>
            </a:endParaRPr>
          </a:p>
        </p:txBody>
      </p:sp>
      <p:sp>
        <p:nvSpPr>
          <p:cNvPr id="14" name="文本框 13">
            <a:extLst>
              <a:ext uri="{FF2B5EF4-FFF2-40B4-BE49-F238E27FC236}">
                <a16:creationId xmlns:a16="http://schemas.microsoft.com/office/drawing/2014/main" id="{C177ADCE-20C1-100F-5BAE-118744985827}"/>
              </a:ext>
            </a:extLst>
          </p:cNvPr>
          <p:cNvSpPr txBox="1">
            <a:spLocks noChangeAspect="1"/>
          </p:cNvSpPr>
          <p:nvPr/>
        </p:nvSpPr>
        <p:spPr>
          <a:xfrm>
            <a:off x="5760453" y="3766473"/>
            <a:ext cx="1373313"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4</a:t>
            </a:r>
            <a:r>
              <a:rPr lang="zh-CN" altLang="en-US" sz="1200" b="1" dirty="0">
                <a:solidFill>
                  <a:schemeClr val="bg1"/>
                </a:solidFill>
                <a:latin typeface="Univers Condensed" panose="020B0506020202050204" pitchFamily="34" charset="0"/>
              </a:rPr>
              <a:t>*</a:t>
            </a:r>
            <a:r>
              <a:rPr lang="en-US" altLang="zh-CN" sz="1200" b="1" dirty="0">
                <a:solidFill>
                  <a:schemeClr val="bg1"/>
                </a:solidFill>
                <a:latin typeface="Univers Condensed" panose="020B0506020202050204" pitchFamily="34" charset="0"/>
              </a:rPr>
              <a:t>USB 3.1Gen 1/2</a:t>
            </a:r>
            <a:endParaRPr lang="zh-CN" altLang="en-US" sz="1200" b="1" dirty="0">
              <a:solidFill>
                <a:schemeClr val="bg1"/>
              </a:solidFill>
              <a:latin typeface="Univers Condensed" panose="020B0506020202050204" pitchFamily="34" charset="0"/>
            </a:endParaRPr>
          </a:p>
        </p:txBody>
      </p:sp>
      <p:sp>
        <p:nvSpPr>
          <p:cNvPr id="15" name="文本框 14">
            <a:extLst>
              <a:ext uri="{FF2B5EF4-FFF2-40B4-BE49-F238E27FC236}">
                <a16:creationId xmlns:a16="http://schemas.microsoft.com/office/drawing/2014/main" id="{75904E42-7386-349E-4633-B892536AFE4B}"/>
              </a:ext>
            </a:extLst>
          </p:cNvPr>
          <p:cNvSpPr txBox="1">
            <a:spLocks/>
          </p:cNvSpPr>
          <p:nvPr/>
        </p:nvSpPr>
        <p:spPr>
          <a:xfrm>
            <a:off x="3566160" y="4649496"/>
            <a:ext cx="564955"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OCXO</a:t>
            </a:r>
            <a:endParaRPr lang="zh-CN" altLang="en-US" sz="1200" b="1" dirty="0">
              <a:solidFill>
                <a:schemeClr val="bg1"/>
              </a:solidFill>
              <a:latin typeface="Univers Condensed" panose="020B0506020202050204" pitchFamily="34" charset="0"/>
            </a:endParaRPr>
          </a:p>
        </p:txBody>
      </p:sp>
      <p:cxnSp>
        <p:nvCxnSpPr>
          <p:cNvPr id="16" name="直接连接符 15">
            <a:extLst>
              <a:ext uri="{FF2B5EF4-FFF2-40B4-BE49-F238E27FC236}">
                <a16:creationId xmlns:a16="http://schemas.microsoft.com/office/drawing/2014/main" id="{2BC12744-46F7-C8DC-6407-3DB4F9710C4E}"/>
              </a:ext>
            </a:extLst>
          </p:cNvPr>
          <p:cNvCxnSpPr>
            <a:cxnSpLocks noChangeAspect="1"/>
          </p:cNvCxnSpPr>
          <p:nvPr/>
        </p:nvCxnSpPr>
        <p:spPr>
          <a:xfrm>
            <a:off x="6512621" y="3669324"/>
            <a:ext cx="493087" cy="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E3FC401F-BA43-F4E0-09D6-39A7DBDF7756}"/>
              </a:ext>
            </a:extLst>
          </p:cNvPr>
          <p:cNvSpPr txBox="1">
            <a:spLocks/>
          </p:cNvSpPr>
          <p:nvPr/>
        </p:nvSpPr>
        <p:spPr>
          <a:xfrm>
            <a:off x="7464070" y="5380867"/>
            <a:ext cx="886580"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4*BIAS IN</a:t>
            </a:r>
            <a:endParaRPr lang="zh-CN" altLang="en-US" sz="1200" b="1" dirty="0">
              <a:solidFill>
                <a:schemeClr val="bg1"/>
              </a:solidFill>
              <a:latin typeface="Univers Condensed" panose="020B0506020202050204" pitchFamily="34" charset="0"/>
            </a:endParaRPr>
          </a:p>
        </p:txBody>
      </p:sp>
      <p:sp>
        <p:nvSpPr>
          <p:cNvPr id="23" name="文本框 22">
            <a:extLst>
              <a:ext uri="{FF2B5EF4-FFF2-40B4-BE49-F238E27FC236}">
                <a16:creationId xmlns:a16="http://schemas.microsoft.com/office/drawing/2014/main" id="{41C6468E-0A58-EF21-0D62-EC88E2ED932A}"/>
              </a:ext>
            </a:extLst>
          </p:cNvPr>
          <p:cNvSpPr txBox="1">
            <a:spLocks/>
          </p:cNvSpPr>
          <p:nvPr/>
        </p:nvSpPr>
        <p:spPr>
          <a:xfrm>
            <a:off x="4477829" y="4149121"/>
            <a:ext cx="936000"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DIGITAL I/O</a:t>
            </a:r>
            <a:endParaRPr lang="zh-CN" altLang="en-US" sz="1200" b="1" dirty="0">
              <a:solidFill>
                <a:schemeClr val="bg1"/>
              </a:solidFill>
              <a:latin typeface="Univers Condensed" panose="020B0506020202050204" pitchFamily="34" charset="0"/>
            </a:endParaRPr>
          </a:p>
        </p:txBody>
      </p:sp>
      <p:cxnSp>
        <p:nvCxnSpPr>
          <p:cNvPr id="25" name="直接连接符 24">
            <a:extLst>
              <a:ext uri="{FF2B5EF4-FFF2-40B4-BE49-F238E27FC236}">
                <a16:creationId xmlns:a16="http://schemas.microsoft.com/office/drawing/2014/main" id="{A0203D9A-0A72-9431-CCF9-542DA78167E3}"/>
              </a:ext>
            </a:extLst>
          </p:cNvPr>
          <p:cNvCxnSpPr>
            <a:cxnSpLocks noChangeAspect="1"/>
          </p:cNvCxnSpPr>
          <p:nvPr/>
        </p:nvCxnSpPr>
        <p:spPr>
          <a:xfrm flipV="1">
            <a:off x="7892096" y="5289299"/>
            <a:ext cx="0" cy="91568"/>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23994952-14A2-1000-2420-A1B52DA3A026}"/>
              </a:ext>
            </a:extLst>
          </p:cNvPr>
          <p:cNvCxnSpPr>
            <a:cxnSpLocks/>
          </p:cNvCxnSpPr>
          <p:nvPr/>
        </p:nvCxnSpPr>
        <p:spPr>
          <a:xfrm flipV="1">
            <a:off x="6169275" y="4356367"/>
            <a:ext cx="120701" cy="103577"/>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277F0A77-7A02-8B5A-4DFB-D177C152DB93}"/>
              </a:ext>
            </a:extLst>
          </p:cNvPr>
          <p:cNvCxnSpPr>
            <a:cxnSpLocks/>
          </p:cNvCxnSpPr>
          <p:nvPr/>
        </p:nvCxnSpPr>
        <p:spPr>
          <a:xfrm>
            <a:off x="5413829" y="4287621"/>
            <a:ext cx="176592" cy="0"/>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9874D89-8A1E-63A6-9E36-89F175767986}"/>
              </a:ext>
            </a:extLst>
          </p:cNvPr>
          <p:cNvCxnSpPr>
            <a:cxnSpLocks/>
          </p:cNvCxnSpPr>
          <p:nvPr/>
        </p:nvCxnSpPr>
        <p:spPr>
          <a:xfrm flipV="1">
            <a:off x="6980464" y="4338184"/>
            <a:ext cx="184018" cy="128622"/>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ABA82F3F-E80C-0E73-E37D-F7E0810C64AC}"/>
              </a:ext>
            </a:extLst>
          </p:cNvPr>
          <p:cNvCxnSpPr>
            <a:cxnSpLocks/>
          </p:cNvCxnSpPr>
          <p:nvPr/>
        </p:nvCxnSpPr>
        <p:spPr>
          <a:xfrm flipV="1">
            <a:off x="7464070" y="4353090"/>
            <a:ext cx="154737" cy="126955"/>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6A0716DB-AB36-EC16-B615-AF489817A4BD}"/>
              </a:ext>
            </a:extLst>
          </p:cNvPr>
          <p:cNvCxnSpPr>
            <a:cxnSpLocks/>
          </p:cNvCxnSpPr>
          <p:nvPr/>
        </p:nvCxnSpPr>
        <p:spPr>
          <a:xfrm flipH="1" flipV="1">
            <a:off x="8196783" y="4355657"/>
            <a:ext cx="202959" cy="109315"/>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3F47E8FB-585D-4E84-A587-16A9FBF315FE}"/>
              </a:ext>
            </a:extLst>
          </p:cNvPr>
          <p:cNvCxnSpPr>
            <a:cxnSpLocks/>
          </p:cNvCxnSpPr>
          <p:nvPr/>
        </p:nvCxnSpPr>
        <p:spPr>
          <a:xfrm flipH="1" flipV="1">
            <a:off x="8623747" y="4329157"/>
            <a:ext cx="345796" cy="130787"/>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4AF1FB9E-8690-840F-B9A2-CE90C2F2A12E}"/>
              </a:ext>
            </a:extLst>
          </p:cNvPr>
          <p:cNvCxnSpPr>
            <a:cxnSpLocks/>
          </p:cNvCxnSpPr>
          <p:nvPr/>
        </p:nvCxnSpPr>
        <p:spPr>
          <a:xfrm flipH="1" flipV="1">
            <a:off x="7288416" y="5149311"/>
            <a:ext cx="0" cy="13998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EB36BE7D-768D-E857-2C20-287DC1114445}"/>
              </a:ext>
            </a:extLst>
          </p:cNvPr>
          <p:cNvCxnSpPr>
            <a:cxnSpLocks/>
          </p:cNvCxnSpPr>
          <p:nvPr/>
        </p:nvCxnSpPr>
        <p:spPr>
          <a:xfrm flipH="1" flipV="1">
            <a:off x="7722756" y="5156931"/>
            <a:ext cx="0" cy="13998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4AD9B0DC-52A5-3924-E08C-852BD41BCCA2}"/>
              </a:ext>
            </a:extLst>
          </p:cNvPr>
          <p:cNvCxnSpPr>
            <a:cxnSpLocks/>
          </p:cNvCxnSpPr>
          <p:nvPr/>
        </p:nvCxnSpPr>
        <p:spPr>
          <a:xfrm flipV="1">
            <a:off x="8095138" y="5163217"/>
            <a:ext cx="0" cy="126082"/>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56287678-93FC-BFF5-AE6C-8DB54C68DD66}"/>
              </a:ext>
            </a:extLst>
          </p:cNvPr>
          <p:cNvCxnSpPr>
            <a:cxnSpLocks/>
          </p:cNvCxnSpPr>
          <p:nvPr/>
        </p:nvCxnSpPr>
        <p:spPr>
          <a:xfrm flipH="1" flipV="1">
            <a:off x="8534723" y="5149311"/>
            <a:ext cx="0" cy="13998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5DE71E4D-A982-FC95-5C29-5438549CDA53}"/>
              </a:ext>
            </a:extLst>
          </p:cNvPr>
          <p:cNvCxnSpPr>
            <a:cxnSpLocks/>
          </p:cNvCxnSpPr>
          <p:nvPr/>
        </p:nvCxnSpPr>
        <p:spPr>
          <a:xfrm flipH="1" flipV="1">
            <a:off x="8090064" y="3614403"/>
            <a:ext cx="0" cy="13998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9CE581AA-0A12-F4E9-3435-61B195F36420}"/>
              </a:ext>
            </a:extLst>
          </p:cNvPr>
          <p:cNvCxnSpPr>
            <a:cxnSpLocks/>
          </p:cNvCxnSpPr>
          <p:nvPr/>
        </p:nvCxnSpPr>
        <p:spPr>
          <a:xfrm flipH="1" flipV="1">
            <a:off x="7464070" y="3612386"/>
            <a:ext cx="0" cy="13998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F1733385-4520-A692-EAA9-A245AC1DE1F1}"/>
              </a:ext>
            </a:extLst>
          </p:cNvPr>
          <p:cNvCxnSpPr>
            <a:cxnSpLocks/>
          </p:cNvCxnSpPr>
          <p:nvPr/>
        </p:nvCxnSpPr>
        <p:spPr>
          <a:xfrm flipV="1">
            <a:off x="7005708" y="3482710"/>
            <a:ext cx="0" cy="186614"/>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B54F2F8A-09C2-9491-E4F3-16D62B645A3B}"/>
              </a:ext>
            </a:extLst>
          </p:cNvPr>
          <p:cNvCxnSpPr>
            <a:cxnSpLocks/>
          </p:cNvCxnSpPr>
          <p:nvPr/>
        </p:nvCxnSpPr>
        <p:spPr>
          <a:xfrm flipV="1">
            <a:off x="6524359" y="3482710"/>
            <a:ext cx="0" cy="19836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FFA45DC1-80E4-63C3-7029-94AEC9B8CCAE}"/>
              </a:ext>
            </a:extLst>
          </p:cNvPr>
          <p:cNvCxnSpPr>
            <a:cxnSpLocks noChangeAspect="1"/>
          </p:cNvCxnSpPr>
          <p:nvPr/>
        </p:nvCxnSpPr>
        <p:spPr>
          <a:xfrm flipV="1">
            <a:off x="6762204" y="3659505"/>
            <a:ext cx="0" cy="100489"/>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D6B79339-90DB-C149-DE39-3E47F3E10821}"/>
              </a:ext>
            </a:extLst>
          </p:cNvPr>
          <p:cNvCxnSpPr>
            <a:cxnSpLocks/>
          </p:cNvCxnSpPr>
          <p:nvPr/>
        </p:nvCxnSpPr>
        <p:spPr>
          <a:xfrm>
            <a:off x="6524359" y="2925505"/>
            <a:ext cx="0" cy="19836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7327CEF4-305A-BB14-1608-DFBEAB5890CA}"/>
              </a:ext>
            </a:extLst>
          </p:cNvPr>
          <p:cNvCxnSpPr>
            <a:cxnSpLocks/>
          </p:cNvCxnSpPr>
          <p:nvPr/>
        </p:nvCxnSpPr>
        <p:spPr>
          <a:xfrm>
            <a:off x="7001274" y="2931343"/>
            <a:ext cx="0" cy="198368"/>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AC02E7AE-67A6-4CD9-AF95-4EF2834348F9}"/>
              </a:ext>
            </a:extLst>
          </p:cNvPr>
          <p:cNvCxnSpPr>
            <a:cxnSpLocks noChangeAspect="1"/>
          </p:cNvCxnSpPr>
          <p:nvPr/>
        </p:nvCxnSpPr>
        <p:spPr>
          <a:xfrm>
            <a:off x="6515407" y="2925505"/>
            <a:ext cx="493087" cy="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52CD75F8-6B39-695B-DAF9-E5CD47FE3AE5}"/>
              </a:ext>
            </a:extLst>
          </p:cNvPr>
          <p:cNvCxnSpPr>
            <a:cxnSpLocks noChangeAspect="1"/>
          </p:cNvCxnSpPr>
          <p:nvPr/>
        </p:nvCxnSpPr>
        <p:spPr>
          <a:xfrm flipV="1">
            <a:off x="6755290" y="2843299"/>
            <a:ext cx="0" cy="90846"/>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6D579720-0DFB-E78A-EC20-CAA4D63F43AE}"/>
              </a:ext>
            </a:extLst>
          </p:cNvPr>
          <p:cNvCxnSpPr>
            <a:cxnSpLocks/>
            <a:stCxn id="9" idx="1"/>
          </p:cNvCxnSpPr>
          <p:nvPr/>
        </p:nvCxnSpPr>
        <p:spPr>
          <a:xfrm flipH="1" flipV="1">
            <a:off x="8749097" y="2992296"/>
            <a:ext cx="220446" cy="4884"/>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F389882A-08D8-A598-100A-E0942496A8B5}"/>
              </a:ext>
            </a:extLst>
          </p:cNvPr>
          <p:cNvCxnSpPr>
            <a:cxnSpLocks/>
          </p:cNvCxnSpPr>
          <p:nvPr/>
        </p:nvCxnSpPr>
        <p:spPr>
          <a:xfrm flipH="1" flipV="1">
            <a:off x="8749097" y="3287035"/>
            <a:ext cx="249890" cy="1"/>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EE29D76B-7B31-4DDA-420B-125126DFAC6C}"/>
              </a:ext>
            </a:extLst>
          </p:cNvPr>
          <p:cNvCxnSpPr>
            <a:cxnSpLocks/>
          </p:cNvCxnSpPr>
          <p:nvPr/>
        </p:nvCxnSpPr>
        <p:spPr>
          <a:xfrm flipH="1" flipV="1">
            <a:off x="8749097" y="3570964"/>
            <a:ext cx="249890" cy="1"/>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B4B302A6-4AEF-BB35-D1EB-964C6F2241C1}"/>
              </a:ext>
            </a:extLst>
          </p:cNvPr>
          <p:cNvCxnSpPr>
            <a:cxnSpLocks/>
          </p:cNvCxnSpPr>
          <p:nvPr/>
        </p:nvCxnSpPr>
        <p:spPr>
          <a:xfrm>
            <a:off x="7478189" y="2847598"/>
            <a:ext cx="4552" cy="290056"/>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58DEA360-D803-F855-8F8A-20B210720BBF}"/>
              </a:ext>
            </a:extLst>
          </p:cNvPr>
          <p:cNvCxnSpPr>
            <a:cxnSpLocks/>
          </p:cNvCxnSpPr>
          <p:nvPr/>
        </p:nvCxnSpPr>
        <p:spPr>
          <a:xfrm>
            <a:off x="8090064" y="2847598"/>
            <a:ext cx="0" cy="282113"/>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FB2F3FB9-5B03-774E-3EBF-E3F5AA2A3000}"/>
              </a:ext>
            </a:extLst>
          </p:cNvPr>
          <p:cNvCxnSpPr>
            <a:cxnSpLocks/>
          </p:cNvCxnSpPr>
          <p:nvPr/>
        </p:nvCxnSpPr>
        <p:spPr>
          <a:xfrm flipV="1">
            <a:off x="3853124" y="4459944"/>
            <a:ext cx="0" cy="189552"/>
          </a:xfrm>
          <a:prstGeom prst="straightConnector1">
            <a:avLst/>
          </a:prstGeom>
          <a:ln w="19050">
            <a:solidFill>
              <a:srgbClr val="F18101"/>
            </a:solidFill>
            <a:tailEnd type="ova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931430D8-3FA5-B0B6-F802-A35E912BB699}"/>
              </a:ext>
            </a:extLst>
          </p:cNvPr>
          <p:cNvSpPr txBox="1">
            <a:spLocks/>
          </p:cNvSpPr>
          <p:nvPr/>
        </p:nvSpPr>
        <p:spPr>
          <a:xfrm>
            <a:off x="8969543" y="3194044"/>
            <a:ext cx="792000" cy="225767"/>
          </a:xfrm>
          <a:prstGeom prst="rect">
            <a:avLst/>
          </a:prstGeom>
          <a:solidFill>
            <a:schemeClr val="tx1"/>
          </a:solidFill>
        </p:spPr>
        <p:txBody>
          <a:bodyPr wrap="square" rtlCol="0">
            <a:spAutoFit/>
          </a:bodyPr>
          <a:lstStyle/>
          <a:p>
            <a:pPr algn="ctr">
              <a:lnSpc>
                <a:spcPts val="1000"/>
              </a:lnSpc>
            </a:pPr>
            <a:r>
              <a:rPr lang="en-US" altLang="zh-CN" sz="1200" b="1" dirty="0">
                <a:solidFill>
                  <a:schemeClr val="bg1"/>
                </a:solidFill>
                <a:latin typeface="Univers Condensed" panose="020B0506020202050204" pitchFamily="34" charset="0"/>
              </a:rPr>
              <a:t>LINE OUT</a:t>
            </a:r>
            <a:endParaRPr lang="zh-CN" altLang="en-US" sz="1200" b="1" dirty="0">
              <a:solidFill>
                <a:schemeClr val="bg1"/>
              </a:solidFill>
              <a:latin typeface="Univers Condensed" panose="020B0506020202050204" pitchFamily="34" charset="0"/>
            </a:endParaRPr>
          </a:p>
        </p:txBody>
      </p:sp>
      <p:sp>
        <p:nvSpPr>
          <p:cNvPr id="11" name="文本框 10">
            <a:extLst>
              <a:ext uri="{FF2B5EF4-FFF2-40B4-BE49-F238E27FC236}">
                <a16:creationId xmlns:a16="http://schemas.microsoft.com/office/drawing/2014/main" id="{B9CB5969-54ED-9EB2-67AC-BE01F42D72A5}"/>
              </a:ext>
            </a:extLst>
          </p:cNvPr>
          <p:cNvSpPr txBox="1">
            <a:spLocks/>
          </p:cNvSpPr>
          <p:nvPr/>
        </p:nvSpPr>
        <p:spPr>
          <a:xfrm>
            <a:off x="8969543" y="3482710"/>
            <a:ext cx="792000" cy="225767"/>
          </a:xfrm>
          <a:prstGeom prst="rect">
            <a:avLst/>
          </a:prstGeom>
          <a:solidFill>
            <a:schemeClr val="tx1"/>
          </a:solidFill>
        </p:spPr>
        <p:txBody>
          <a:bodyPr wrap="square" rtlCol="0">
            <a:spAutoFit/>
          </a:bodyPr>
          <a:lstStyle/>
          <a:p>
            <a:pPr algn="ctr">
              <a:lnSpc>
                <a:spcPts val="1000"/>
              </a:lnSpc>
            </a:pPr>
            <a:r>
              <a:rPr lang="en-US" altLang="zh-CN" sz="1200" b="1" dirty="0">
                <a:solidFill>
                  <a:schemeClr val="bg1"/>
                </a:solidFill>
                <a:latin typeface="Univers Condensed" panose="020B0506020202050204" pitchFamily="34" charset="0"/>
              </a:rPr>
              <a:t>MIC IN</a:t>
            </a:r>
            <a:endParaRPr lang="zh-CN" altLang="en-US" sz="1200" b="1" dirty="0">
              <a:solidFill>
                <a:schemeClr val="bg1"/>
              </a:solidFill>
              <a:latin typeface="Univers Condensed" panose="020B0506020202050204" pitchFamily="34" charset="0"/>
            </a:endParaRPr>
          </a:p>
        </p:txBody>
      </p:sp>
      <p:sp>
        <p:nvSpPr>
          <p:cNvPr id="17" name="文本框 16">
            <a:extLst>
              <a:ext uri="{FF2B5EF4-FFF2-40B4-BE49-F238E27FC236}">
                <a16:creationId xmlns:a16="http://schemas.microsoft.com/office/drawing/2014/main" id="{F88AFADA-962B-DF8A-B019-D3E024930799}"/>
              </a:ext>
            </a:extLst>
          </p:cNvPr>
          <p:cNvSpPr txBox="1">
            <a:spLocks/>
          </p:cNvSpPr>
          <p:nvPr/>
        </p:nvSpPr>
        <p:spPr>
          <a:xfrm>
            <a:off x="6305815" y="4468941"/>
            <a:ext cx="750523"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TRIN_IN</a:t>
            </a:r>
            <a:endParaRPr lang="zh-CN" altLang="en-US" sz="1200" b="1" dirty="0">
              <a:solidFill>
                <a:schemeClr val="bg1"/>
              </a:solidFill>
              <a:latin typeface="Univers Condensed" panose="020B0506020202050204" pitchFamily="34" charset="0"/>
            </a:endParaRPr>
          </a:p>
        </p:txBody>
      </p:sp>
      <p:sp>
        <p:nvSpPr>
          <p:cNvPr id="18" name="文本框 17">
            <a:extLst>
              <a:ext uri="{FF2B5EF4-FFF2-40B4-BE49-F238E27FC236}">
                <a16:creationId xmlns:a16="http://schemas.microsoft.com/office/drawing/2014/main" id="{6ACB1645-7E7E-8495-369B-7561D34D658C}"/>
              </a:ext>
            </a:extLst>
          </p:cNvPr>
          <p:cNvSpPr txBox="1">
            <a:spLocks/>
          </p:cNvSpPr>
          <p:nvPr/>
        </p:nvSpPr>
        <p:spPr>
          <a:xfrm>
            <a:off x="7119616" y="4466806"/>
            <a:ext cx="750521"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TRI_OUT</a:t>
            </a:r>
            <a:endParaRPr lang="zh-CN" altLang="en-US" sz="1200" b="1" dirty="0">
              <a:solidFill>
                <a:schemeClr val="bg1"/>
              </a:solidFill>
              <a:latin typeface="Univers Condensed" panose="020B0506020202050204" pitchFamily="34" charset="0"/>
            </a:endParaRPr>
          </a:p>
        </p:txBody>
      </p:sp>
      <p:sp>
        <p:nvSpPr>
          <p:cNvPr id="24" name="文本框 23">
            <a:extLst>
              <a:ext uri="{FF2B5EF4-FFF2-40B4-BE49-F238E27FC236}">
                <a16:creationId xmlns:a16="http://schemas.microsoft.com/office/drawing/2014/main" id="{9C270313-3C3A-5B02-0489-D4065FDD4674}"/>
              </a:ext>
            </a:extLst>
          </p:cNvPr>
          <p:cNvSpPr txBox="1">
            <a:spLocks/>
          </p:cNvSpPr>
          <p:nvPr/>
        </p:nvSpPr>
        <p:spPr>
          <a:xfrm>
            <a:off x="5281241" y="4466806"/>
            <a:ext cx="972000"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USB DEVICE</a:t>
            </a:r>
            <a:endParaRPr lang="zh-CN" altLang="en-US" sz="1200" b="1" dirty="0">
              <a:solidFill>
                <a:schemeClr val="bg1"/>
              </a:solidFill>
              <a:latin typeface="Univers Condensed" panose="020B0506020202050204" pitchFamily="34" charset="0"/>
            </a:endParaRPr>
          </a:p>
        </p:txBody>
      </p:sp>
      <p:sp>
        <p:nvSpPr>
          <p:cNvPr id="19" name="文本框 18">
            <a:extLst>
              <a:ext uri="{FF2B5EF4-FFF2-40B4-BE49-F238E27FC236}">
                <a16:creationId xmlns:a16="http://schemas.microsoft.com/office/drawing/2014/main" id="{A6DFD6C2-9064-BFEA-E85F-82C38FE6E0CC}"/>
              </a:ext>
            </a:extLst>
          </p:cNvPr>
          <p:cNvSpPr txBox="1">
            <a:spLocks/>
          </p:cNvSpPr>
          <p:nvPr/>
        </p:nvSpPr>
        <p:spPr>
          <a:xfrm>
            <a:off x="7926136" y="4467960"/>
            <a:ext cx="871896"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10M_OUT</a:t>
            </a:r>
            <a:endParaRPr lang="zh-CN" altLang="en-US" sz="1200" b="1" dirty="0">
              <a:solidFill>
                <a:schemeClr val="bg1"/>
              </a:solidFill>
              <a:latin typeface="Univers Condensed" panose="020B0506020202050204" pitchFamily="34" charset="0"/>
            </a:endParaRPr>
          </a:p>
        </p:txBody>
      </p:sp>
      <p:sp>
        <p:nvSpPr>
          <p:cNvPr id="20" name="文本框 19">
            <a:extLst>
              <a:ext uri="{FF2B5EF4-FFF2-40B4-BE49-F238E27FC236}">
                <a16:creationId xmlns:a16="http://schemas.microsoft.com/office/drawing/2014/main" id="{64E21B50-4D17-CDEF-8CFE-C019C5E3A695}"/>
              </a:ext>
            </a:extLst>
          </p:cNvPr>
          <p:cNvSpPr txBox="1">
            <a:spLocks/>
          </p:cNvSpPr>
          <p:nvPr/>
        </p:nvSpPr>
        <p:spPr>
          <a:xfrm>
            <a:off x="8835038" y="4465960"/>
            <a:ext cx="792000" cy="276999"/>
          </a:xfrm>
          <a:prstGeom prst="rect">
            <a:avLst/>
          </a:prstGeom>
          <a:solidFill>
            <a:schemeClr val="tx1"/>
          </a:solidFill>
        </p:spPr>
        <p:txBody>
          <a:bodyPr wrap="square" rtlCol="0">
            <a:spAutoFit/>
          </a:bodyPr>
          <a:lstStyle/>
          <a:p>
            <a:pPr algn="ctr"/>
            <a:r>
              <a:rPr lang="en-US" altLang="zh-CN" sz="1200" b="1" dirty="0">
                <a:solidFill>
                  <a:schemeClr val="bg1"/>
                </a:solidFill>
                <a:latin typeface="Univers Condensed" panose="020B0506020202050204" pitchFamily="34" charset="0"/>
              </a:rPr>
              <a:t>10M_ IN</a:t>
            </a:r>
            <a:endParaRPr lang="zh-CN" altLang="en-US" sz="1200" b="1" dirty="0">
              <a:solidFill>
                <a:schemeClr val="bg1"/>
              </a:solidFill>
              <a:latin typeface="Univers Condensed" panose="020B0506020202050204" pitchFamily="34" charset="0"/>
            </a:endParaRPr>
          </a:p>
        </p:txBody>
      </p:sp>
      <p:cxnSp>
        <p:nvCxnSpPr>
          <p:cNvPr id="21" name="直接连接符 20">
            <a:extLst>
              <a:ext uri="{FF2B5EF4-FFF2-40B4-BE49-F238E27FC236}">
                <a16:creationId xmlns:a16="http://schemas.microsoft.com/office/drawing/2014/main" id="{BBDB6438-C816-B760-1E07-76DFD389273B}"/>
              </a:ext>
            </a:extLst>
          </p:cNvPr>
          <p:cNvCxnSpPr>
            <a:cxnSpLocks noChangeAspect="1"/>
          </p:cNvCxnSpPr>
          <p:nvPr/>
        </p:nvCxnSpPr>
        <p:spPr>
          <a:xfrm>
            <a:off x="7284538" y="5289299"/>
            <a:ext cx="1260748" cy="0"/>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sp>
        <p:nvSpPr>
          <p:cNvPr id="52" name="标题 4">
            <a:extLst>
              <a:ext uri="{FF2B5EF4-FFF2-40B4-BE49-F238E27FC236}">
                <a16:creationId xmlns:a16="http://schemas.microsoft.com/office/drawing/2014/main" id="{B1031A8A-786D-E004-EDFC-03EF18D3EAF0}"/>
              </a:ext>
            </a:extLst>
          </p:cNvPr>
          <p:cNvSpPr txBox="1"/>
          <p:nvPr/>
        </p:nvSpPr>
        <p:spPr>
          <a:xfrm>
            <a:off x="708242" y="344345"/>
            <a:ext cx="3667815" cy="49381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900" b="1" dirty="0">
                <a:solidFill>
                  <a:srgbClr val="003B90"/>
                </a:solidFill>
                <a:latin typeface="Univers Condensed" panose="020B0506020202050204" pitchFamily="34" charset="0"/>
                <a:cs typeface="Arial" panose="020B0604020202020204" pitchFamily="34" charset="0"/>
              </a:rPr>
              <a:t>Rear Panel Tour</a:t>
            </a:r>
          </a:p>
          <a:p>
            <a:r>
              <a:rPr lang="en-US" altLang="zh-CN" sz="1600" dirty="0">
                <a:solidFill>
                  <a:schemeClr val="bg1">
                    <a:lumMod val="50000"/>
                  </a:schemeClr>
                </a:solidFill>
                <a:latin typeface="Univers Condensed" panose="020B0506020202050204" pitchFamily="34" charset="0"/>
                <a:cs typeface="Arial" panose="020B0604020202020204" pitchFamily="34" charset="0"/>
              </a:rPr>
              <a:t>Multiple control and function extension interfaces</a:t>
            </a:r>
          </a:p>
        </p:txBody>
      </p:sp>
    </p:spTree>
    <p:extLst>
      <p:ext uri="{BB962C8B-B14F-4D97-AF65-F5344CB8AC3E}">
        <p14:creationId xmlns:p14="http://schemas.microsoft.com/office/powerpoint/2010/main" val="220957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par>
                                <p:cTn id="83" presetID="10"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ntr" presetSubtype="0"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par>
                                <p:cTn id="89" presetID="10"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0" presetClass="entr" presetSubtype="0"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10"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10" presetClass="entr" presetSubtype="0"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10" presetClass="entr" presetSubtype="0"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childTnLst>
                                </p:cTn>
                              </p:par>
                              <p:par>
                                <p:cTn id="107" presetID="10" presetClass="entr" presetSubtype="0"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500"/>
                                        <p:tgtEl>
                                          <p:spTgt spid="48"/>
                                        </p:tgtEl>
                                      </p:cBhvr>
                                    </p:animEffect>
                                  </p:childTnLst>
                                </p:cTn>
                              </p:par>
                              <p:par>
                                <p:cTn id="110" presetID="10" presetClass="entr" presetSubtype="0"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par>
                                <p:cTn id="113" presetID="10" presetClass="entr" presetSubtype="0"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500"/>
                                        <p:tgtEl>
                                          <p:spTgt spid="5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500"/>
                                        <p:tgtEl>
                                          <p:spTgt spid="1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500"/>
                                        <p:tgtEl>
                                          <p:spTgt spid="1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500"/>
                                        <p:tgtEl>
                                          <p:spTgt spid="1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500"/>
                                        <p:tgtEl>
                                          <p:spTgt spid="1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fade">
                                      <p:cBhvr>
                                        <p:cTn id="130" dur="500"/>
                                        <p:tgtEl>
                                          <p:spTgt spid="2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9"/>
                                        </p:tgtEl>
                                        <p:attrNameLst>
                                          <p:attrName>style.visibility</p:attrName>
                                        </p:attrNameLst>
                                      </p:cBhvr>
                                      <p:to>
                                        <p:strVal val="visible"/>
                                      </p:to>
                                    </p:set>
                                    <p:animEffect transition="in" filter="fade">
                                      <p:cBhvr>
                                        <p:cTn id="133" dur="500"/>
                                        <p:tgtEl>
                                          <p:spTgt spid="1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500"/>
                                        <p:tgtEl>
                                          <p:spTgt spid="20"/>
                                        </p:tgtEl>
                                      </p:cBhvr>
                                    </p:animEffect>
                                  </p:childTnLst>
                                </p:cTn>
                              </p:par>
                              <p:par>
                                <p:cTn id="137" presetID="10" presetClass="entr" presetSubtype="0" fill="hold" nodeType="with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fade">
                                      <p:cBhvr>
                                        <p:cTn id="1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15" grpId="0" animBg="1"/>
      <p:bldP spid="22" grpId="0" animBg="1"/>
      <p:bldP spid="23" grpId="0" animBg="1"/>
      <p:bldP spid="10" grpId="0" animBg="1"/>
      <p:bldP spid="11" grpId="0" animBg="1"/>
      <p:bldP spid="17" grpId="0" animBg="1"/>
      <p:bldP spid="18" grpId="0" animBg="1"/>
      <p:bldP spid="24"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Univers Condensed" panose="020B0506020202050204" pitchFamily="34" charset="0"/>
                <a:ea typeface="Gadugi" panose="020B0502040204020203" pitchFamily="34" charset="0"/>
              </a:rPr>
              <a:t>02</a:t>
            </a:r>
            <a:endParaRPr kumimoji="0" lang="zh-CN" altLang="en-US" sz="72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14" name="TextBox 11"/>
          <p:cNvSpPr txBox="1"/>
          <p:nvPr/>
        </p:nvSpPr>
        <p:spPr>
          <a:xfrm>
            <a:off x="4252018" y="3662698"/>
            <a:ext cx="78447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Technical </a:t>
            </a:r>
            <a:r>
              <a:rPr kumimoji="0" lang="en-US" altLang="zh-CN" sz="4800" b="1" i="0" u="none" strike="noStrike" kern="1200" cap="none" spc="0" normalizeH="0" baseline="0" noProof="0" dirty="0">
                <a:ln>
                  <a:noFill/>
                </a:ln>
                <a:solidFill>
                  <a:srgbClr val="F08300"/>
                </a:solidFill>
                <a:effectLst/>
                <a:uLnTx/>
                <a:uFillTx/>
                <a:latin typeface="Univers Condensed" panose="020B0506020202050204" pitchFamily="34" charset="0"/>
                <a:ea typeface="微软雅黑" panose="020B0503020204020204" pitchFamily="34" charset="-122"/>
                <a:cs typeface="Arial" panose="020B0604020202020204" pitchFamily="34" charset="0"/>
              </a:rPr>
              <a:t>High</a:t>
            </a: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lights</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6" name="文本框 5">
            <a:extLst>
              <a:ext uri="{FF2B5EF4-FFF2-40B4-BE49-F238E27FC236}">
                <a16:creationId xmlns:a16="http://schemas.microsoft.com/office/drawing/2014/main" id="{4F211E9F-00AE-6DF8-D93E-BF36BAD18E55}"/>
              </a:ext>
            </a:extLst>
          </p:cNvPr>
          <p:cNvSpPr txBox="1"/>
          <p:nvPr/>
        </p:nvSpPr>
        <p:spPr>
          <a:xfrm>
            <a:off x="1133170" y="2533944"/>
            <a:ext cx="22645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PART  TWO</a:t>
            </a:r>
            <a:endParaRPr kumimoji="0" lang="zh-CN" altLang="en-US"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1B489D68-50E2-2591-196F-85E877D46E4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Univers Condensed" panose="020B0506020202050204" pitchFamily="34" charset="0"/>
              <a:ea typeface="宋体" panose="02010600030101010101" pitchFamily="2" charset="-122"/>
            </a:endParaRPr>
          </a:p>
        </p:txBody>
      </p:sp>
      <p:sp>
        <p:nvSpPr>
          <p:cNvPr id="2" name="文本框 1">
            <a:extLst>
              <a:ext uri="{FF2B5EF4-FFF2-40B4-BE49-F238E27FC236}">
                <a16:creationId xmlns:a16="http://schemas.microsoft.com/office/drawing/2014/main" id="{C2E2710A-9265-D365-D809-A460CBC4B591}"/>
              </a:ext>
            </a:extLst>
          </p:cNvPr>
          <p:cNvSpPr txBox="1"/>
          <p:nvPr/>
        </p:nvSpPr>
        <p:spPr>
          <a:xfrm>
            <a:off x="4310742" y="4732702"/>
            <a:ext cx="68046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Performance parameters and specific advantages of SNA</a:t>
            </a:r>
            <a:r>
              <a:rPr lang="en-US" altLang="zh-CN" dirty="0">
                <a:solidFill>
                  <a:prstClr val="white">
                    <a:lumMod val="50000"/>
                  </a:prstClr>
                </a:solidFill>
                <a:latin typeface="Univers Condensed" panose="020B0506020202050204" pitchFamily="34" charset="0"/>
                <a:ea typeface="宋体" panose="02010600030101010101" pitchFamily="2" charset="-122"/>
                <a:cs typeface="Arial" panose="020B0604020202020204" pitchFamily="34" charset="0"/>
              </a:rPr>
              <a:t>60</a:t>
            </a: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00A</a:t>
            </a:r>
            <a:endParaRPr kumimoji="0" lang="zh-CN" altLang="en-US"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711284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BB2E877A-5B95-9E1D-40D9-074382871AE5}"/>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Friendly User Interface</a:t>
            </a:r>
          </a:p>
        </p:txBody>
      </p:sp>
      <p:sp>
        <p:nvSpPr>
          <p:cNvPr id="3" name="内容占位符 2">
            <a:extLst>
              <a:ext uri="{FF2B5EF4-FFF2-40B4-BE49-F238E27FC236}">
                <a16:creationId xmlns:a16="http://schemas.microsoft.com/office/drawing/2014/main" id="{BF350B7F-B7E2-3C98-5B9E-32CFF94FD9E5}"/>
              </a:ext>
            </a:extLst>
          </p:cNvPr>
          <p:cNvSpPr txBox="1">
            <a:spLocks/>
          </p:cNvSpPr>
          <p:nvPr/>
        </p:nvSpPr>
        <p:spPr bwMode="auto">
          <a:xfrm>
            <a:off x="6008914" y="1968996"/>
            <a:ext cx="5900057" cy="457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Virtual Keypad</a:t>
            </a:r>
          </a:p>
          <a:p>
            <a:pPr algn="just">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The instrument can be operated without operating the function buttons on the front panel.</a:t>
            </a:r>
          </a:p>
          <a:p>
            <a:pPr algn="just"/>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Information Display Area</a:t>
            </a:r>
          </a:p>
          <a:p>
            <a:pPr algn="just">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Touch and click for quick setting of corresponding parameters.</a:t>
            </a:r>
            <a:endParaRPr lang="zh-CN" altLang="en-US" sz="1600" dirty="0">
              <a:latin typeface="Univers Condensed" panose="020B0506020202050204" pitchFamily="34" charset="0"/>
              <a:ea typeface="思源黑体 CN Medium" panose="020B0600000000000000" pitchFamily="34" charset="-122"/>
              <a:cs typeface="Arial" panose="020B0604020202020204" pitchFamily="34" charset="0"/>
            </a:endParaRPr>
          </a:p>
          <a:p>
            <a:pPr algn="just"/>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Screensavers</a:t>
            </a:r>
          </a:p>
          <a:p>
            <a:pPr algn="just">
              <a:buFont typeface="Univers Condensed" panose="020B0506020202050204" pitchFamily="34" charset="0"/>
              <a:buChar char="–"/>
            </a:pPr>
            <a:r>
              <a:rPr kumimoji="0" lang="en-US" altLang="zh-CN" sz="1600" b="0" i="0" u="none" strike="noStrike" kern="1200" cap="none" spc="0" normalizeH="0" baseline="0" noProof="0" dirty="0">
                <a:ln>
                  <a:noFill/>
                </a:ln>
                <a:solidFill>
                  <a:prstClr val="black"/>
                </a:solidFill>
                <a:effectLst/>
                <a:uLnTx/>
                <a:uFillTx/>
                <a:latin typeface="Univers Condensed" panose="020B0506020202050204" pitchFamily="34" charset="0"/>
                <a:ea typeface="思源黑体 CN Medium" panose="020B0600000000000000" pitchFamily="34" charset="-122"/>
                <a:cs typeface="Arial" panose="020B0604020202020204" pitchFamily="34" charset="0"/>
              </a:rPr>
              <a:t>With hibernation power-saving function, hibernation time can be set, effectively extend operating time and battery life.</a:t>
            </a:r>
            <a:endPar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endParaRPr>
          </a:p>
          <a:p>
            <a:pPr algn="just"/>
            <a:r>
              <a:rPr lang="en-US" altLang="zh-CN" sz="1600" b="1" i="0" dirty="0">
                <a:solidFill>
                  <a:srgbClr val="000000"/>
                </a:solidFill>
                <a:effectLst/>
                <a:latin typeface="Univers Condensed" panose="020B0506020202050204" pitchFamily="34" charset="0"/>
              </a:rPr>
              <a:t>Graffiti Function</a:t>
            </a:r>
          </a:p>
          <a:p>
            <a:pPr algn="just">
              <a:buFont typeface="Univers Condensed" panose="020B0506020202050204" pitchFamily="34" charset="0"/>
              <a:buChar char="–"/>
            </a:pPr>
            <a:r>
              <a:rPr kumimoji="0" lang="en-US" altLang="zh-CN" sz="16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Draw graphics and mark information to help users focus better.</a:t>
            </a:r>
            <a:endParaRPr lang="en-US" altLang="zh-CN" sz="1600" b="1" i="0" dirty="0">
              <a:solidFill>
                <a:srgbClr val="000000"/>
              </a:solidFill>
              <a:effectLst/>
              <a:latin typeface="Univers Condensed" panose="020B0506020202050204" pitchFamily="34" charset="0"/>
            </a:endParaRPr>
          </a:p>
          <a:p>
            <a:pPr algn="just"/>
            <a:r>
              <a:rPr lang="en-US" altLang="zh-CN" sz="1600" b="1" i="0" dirty="0">
                <a:solidFill>
                  <a:srgbClr val="000000"/>
                </a:solidFill>
                <a:effectLst/>
                <a:latin typeface="Univers Condensed" panose="020B0506020202050204" pitchFamily="34" charset="0"/>
              </a:rPr>
              <a:t>Theme Management</a:t>
            </a:r>
          </a:p>
          <a:p>
            <a:pPr algn="just">
              <a:buFont typeface="Univers Condensed" panose="020B0506020202050204" pitchFamily="34" charset="0"/>
              <a:buChar char="–"/>
            </a:pPr>
            <a:r>
              <a:rPr lang="en-US" altLang="zh-CN" sz="1600" b="0" i="0" dirty="0">
                <a:solidFill>
                  <a:srgbClr val="000000"/>
                </a:solidFill>
                <a:effectLst/>
                <a:latin typeface="Univers Condensed" panose="020B0506020202050204" pitchFamily="34" charset="0"/>
              </a:rPr>
              <a:t>Flexible configuration of trace color thickness, XY axis font style, view grid style and other parameters.</a:t>
            </a:r>
            <a:endParaRPr lang="en-US" altLang="zh-CN" sz="1600" b="1" i="0" dirty="0">
              <a:solidFill>
                <a:srgbClr val="000000"/>
              </a:solidFill>
              <a:effectLst/>
              <a:latin typeface="Univers Condensed" panose="020B0506020202050204" pitchFamily="34" charset="0"/>
            </a:endParaRPr>
          </a:p>
          <a:p>
            <a:pPr algn="just"/>
            <a:r>
              <a:rPr lang="en-US" altLang="zh-CN" sz="1600" b="1" i="0" dirty="0">
                <a:solidFill>
                  <a:srgbClr val="000000"/>
                </a:solidFill>
                <a:effectLst/>
                <a:latin typeface="Univers Condensed" panose="020B0506020202050204" pitchFamily="34" charset="0"/>
              </a:rPr>
              <a:t>Color Setting</a:t>
            </a:r>
          </a:p>
          <a:p>
            <a:pPr algn="just">
              <a:buFont typeface="Univers Condensed" panose="020B0506020202050204" pitchFamily="34" charset="0"/>
              <a:buChar char="–"/>
            </a:pPr>
            <a:r>
              <a:rPr lang="en-US" altLang="zh-CN" sz="1600" dirty="0">
                <a:latin typeface="Univers Condensed" panose="020B0506020202050204" pitchFamily="34" charset="0"/>
              </a:rPr>
              <a:t>S</a:t>
            </a:r>
            <a:r>
              <a:rPr lang="en-US" altLang="zh-CN" sz="1600" b="0" i="0" dirty="0">
                <a:solidFill>
                  <a:srgbClr val="000000"/>
                </a:solidFill>
                <a:effectLst/>
                <a:latin typeface="Univers Condensed" panose="020B0506020202050204" pitchFamily="34" charset="0"/>
              </a:rPr>
              <a:t>et the colors of current traces, historical memory traces, test window backgrounds, grid lines, axis text, and other object.</a:t>
            </a:r>
          </a:p>
          <a:p>
            <a:pPr marL="468000" indent="0">
              <a:buNone/>
            </a:pPr>
            <a:br>
              <a:rPr lang="zh-CN" altLang="en-US" sz="1600" dirty="0">
                <a:latin typeface="Univers Condensed" panose="020B0506020202050204" pitchFamily="34" charset="0"/>
              </a:rPr>
            </a:br>
            <a:endParaRPr lang="zh-CN" altLang="en-US" sz="1600" dirty="0">
              <a:latin typeface="Univers Condensed" panose="020B0506020202050204" pitchFamily="34" charset="0"/>
              <a:ea typeface="思源黑体 CN Medium" panose="020B0600000000000000" pitchFamily="34" charset="-122"/>
              <a:cs typeface="Arial" panose="020B0604020202020204" pitchFamily="34" charset="0"/>
            </a:endParaRPr>
          </a:p>
        </p:txBody>
      </p:sp>
      <p:grpSp>
        <p:nvGrpSpPr>
          <p:cNvPr id="53" name="组合 52">
            <a:extLst>
              <a:ext uri="{FF2B5EF4-FFF2-40B4-BE49-F238E27FC236}">
                <a16:creationId xmlns:a16="http://schemas.microsoft.com/office/drawing/2014/main" id="{246AD19C-04C3-8D0F-9917-57F8CFDED2D4}"/>
              </a:ext>
            </a:extLst>
          </p:cNvPr>
          <p:cNvGrpSpPr/>
          <p:nvPr/>
        </p:nvGrpSpPr>
        <p:grpSpPr>
          <a:xfrm>
            <a:off x="500191" y="1130394"/>
            <a:ext cx="5311840" cy="5151719"/>
            <a:chOff x="500191" y="1059681"/>
            <a:chExt cx="5311840" cy="5151719"/>
          </a:xfrm>
        </p:grpSpPr>
        <p:grpSp>
          <p:nvGrpSpPr>
            <p:cNvPr id="10" name="组合 9">
              <a:extLst>
                <a:ext uri="{FF2B5EF4-FFF2-40B4-BE49-F238E27FC236}">
                  <a16:creationId xmlns:a16="http://schemas.microsoft.com/office/drawing/2014/main" id="{4E09DFF3-23B5-72AE-EFF7-806E373F1B21}"/>
                </a:ext>
              </a:extLst>
            </p:cNvPr>
            <p:cNvGrpSpPr>
              <a:grpSpLocks noChangeAspect="1"/>
            </p:cNvGrpSpPr>
            <p:nvPr/>
          </p:nvGrpSpPr>
          <p:grpSpPr>
            <a:xfrm>
              <a:off x="505870" y="1437861"/>
              <a:ext cx="5306161" cy="3200508"/>
              <a:chOff x="387254" y="2050617"/>
              <a:chExt cx="6755015" cy="4074411"/>
            </a:xfrm>
          </p:grpSpPr>
          <p:pic>
            <p:nvPicPr>
              <p:cNvPr id="4" name="图片 3">
                <a:extLst>
                  <a:ext uri="{FF2B5EF4-FFF2-40B4-BE49-F238E27FC236}">
                    <a16:creationId xmlns:a16="http://schemas.microsoft.com/office/drawing/2014/main" id="{63C7F510-65C1-8D85-E72D-95356FF3F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254" y="2050617"/>
                <a:ext cx="6129840" cy="4074411"/>
              </a:xfrm>
              <a:prstGeom prst="rect">
                <a:avLst/>
              </a:prstGeom>
            </p:spPr>
          </p:pic>
          <p:pic>
            <p:nvPicPr>
              <p:cNvPr id="6" name="图片 5">
                <a:extLst>
                  <a:ext uri="{FF2B5EF4-FFF2-40B4-BE49-F238E27FC236}">
                    <a16:creationId xmlns:a16="http://schemas.microsoft.com/office/drawing/2014/main" id="{70A64E8F-AF32-FE8C-F564-00CF42DED0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410"/>
              <a:stretch/>
            </p:blipFill>
            <p:spPr>
              <a:xfrm>
                <a:off x="6517095" y="2050617"/>
                <a:ext cx="625174" cy="4074411"/>
              </a:xfrm>
              <a:prstGeom prst="rect">
                <a:avLst/>
              </a:prstGeom>
            </p:spPr>
          </p:pic>
          <p:pic>
            <p:nvPicPr>
              <p:cNvPr id="8" name="图片 7">
                <a:extLst>
                  <a:ext uri="{FF2B5EF4-FFF2-40B4-BE49-F238E27FC236}">
                    <a16:creationId xmlns:a16="http://schemas.microsoft.com/office/drawing/2014/main" id="{AFF5E68A-431A-A5D5-BED6-41897FA53CB6}"/>
                  </a:ext>
                </a:extLst>
              </p:cNvPr>
              <p:cNvPicPr>
                <a:picLocks noChangeAspect="1"/>
              </p:cNvPicPr>
              <p:nvPr/>
            </p:nvPicPr>
            <p:blipFill>
              <a:blip r:embed="rId6"/>
              <a:stretch>
                <a:fillRect/>
              </a:stretch>
            </p:blipFill>
            <p:spPr>
              <a:xfrm>
                <a:off x="5461587" y="2050617"/>
                <a:ext cx="1055507" cy="207587"/>
              </a:xfrm>
              <a:prstGeom prst="rect">
                <a:avLst/>
              </a:prstGeom>
            </p:spPr>
          </p:pic>
          <p:pic>
            <p:nvPicPr>
              <p:cNvPr id="9" name="图片 8">
                <a:extLst>
                  <a:ext uri="{FF2B5EF4-FFF2-40B4-BE49-F238E27FC236}">
                    <a16:creationId xmlns:a16="http://schemas.microsoft.com/office/drawing/2014/main" id="{C5D7EFD5-B379-58E9-7DCE-6F12F0EAE44C}"/>
                  </a:ext>
                </a:extLst>
              </p:cNvPr>
              <p:cNvPicPr>
                <a:picLocks noChangeAspect="1"/>
              </p:cNvPicPr>
              <p:nvPr/>
            </p:nvPicPr>
            <p:blipFill>
              <a:blip r:embed="rId6"/>
              <a:stretch>
                <a:fillRect/>
              </a:stretch>
            </p:blipFill>
            <p:spPr>
              <a:xfrm>
                <a:off x="5461587" y="5917441"/>
                <a:ext cx="1055507" cy="207587"/>
              </a:xfrm>
              <a:prstGeom prst="rect">
                <a:avLst/>
              </a:prstGeom>
            </p:spPr>
          </p:pic>
        </p:grpSp>
        <p:sp>
          <p:nvSpPr>
            <p:cNvPr id="16" name="文本框 15">
              <a:extLst>
                <a:ext uri="{FF2B5EF4-FFF2-40B4-BE49-F238E27FC236}">
                  <a16:creationId xmlns:a16="http://schemas.microsoft.com/office/drawing/2014/main" id="{F7A9BF9A-44B4-CAFF-3534-779C6DC3528F}"/>
                </a:ext>
              </a:extLst>
            </p:cNvPr>
            <p:cNvSpPr txBox="1"/>
            <p:nvPr/>
          </p:nvSpPr>
          <p:spPr>
            <a:xfrm>
              <a:off x="505869" y="1059681"/>
              <a:ext cx="5306162" cy="378180"/>
            </a:xfrm>
            <a:prstGeom prst="rect">
              <a:avLst/>
            </a:prstGeom>
            <a:noFill/>
          </p:spPr>
          <p:txBody>
            <a:bodyPr wrap="square">
              <a:spAutoFit/>
            </a:bodyPr>
            <a:lstStyle/>
            <a:p>
              <a:pPr algn="ctr">
                <a:lnSpc>
                  <a:spcPct val="150000"/>
                </a:lnSpc>
              </a:pPr>
              <a:r>
                <a:rPr lang="en-US" altLang="zh-CN" sz="1400" b="1" dirty="0">
                  <a:latin typeface="Univers Condensed" panose="020B0506020202050204" pitchFamily="34" charset="0"/>
                  <a:ea typeface="微软雅黑" panose="020B0503020204020204" pitchFamily="34" charset="-122"/>
                </a:rPr>
                <a:t>Flexible Feature Integration and Shortcut Key Functionality</a:t>
              </a:r>
              <a:endParaRPr lang="zh-CN" altLang="en-US" sz="1400" b="1" dirty="0">
                <a:latin typeface="Univers Condensed" panose="020B0506020202050204" pitchFamily="34" charset="0"/>
              </a:endParaRPr>
            </a:p>
          </p:txBody>
        </p:sp>
        <p:sp>
          <p:nvSpPr>
            <p:cNvPr id="42" name="矩形 41">
              <a:extLst>
                <a:ext uri="{FF2B5EF4-FFF2-40B4-BE49-F238E27FC236}">
                  <a16:creationId xmlns:a16="http://schemas.microsoft.com/office/drawing/2014/main" id="{D3633A73-FDBA-FF15-961D-9C8539C6FC07}"/>
                </a:ext>
              </a:extLst>
            </p:cNvPr>
            <p:cNvSpPr/>
            <p:nvPr/>
          </p:nvSpPr>
          <p:spPr>
            <a:xfrm>
              <a:off x="903514" y="1437861"/>
              <a:ext cx="1774372" cy="16306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24FBB6E6-456D-697C-B2F0-0AF3459290C1}"/>
                </a:ext>
              </a:extLst>
            </p:cNvPr>
            <p:cNvSpPr/>
            <p:nvPr/>
          </p:nvSpPr>
          <p:spPr>
            <a:xfrm>
              <a:off x="5294085" y="1600924"/>
              <a:ext cx="517945" cy="287438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pic>
          <p:nvPicPr>
            <p:cNvPr id="45" name="图片 44">
              <a:extLst>
                <a:ext uri="{FF2B5EF4-FFF2-40B4-BE49-F238E27FC236}">
                  <a16:creationId xmlns:a16="http://schemas.microsoft.com/office/drawing/2014/main" id="{47264965-6302-ABF7-7A3A-BB526EE2010B}"/>
                </a:ext>
              </a:extLst>
            </p:cNvPr>
            <p:cNvPicPr>
              <a:picLocks noChangeAspect="1"/>
            </p:cNvPicPr>
            <p:nvPr/>
          </p:nvPicPr>
          <p:blipFill>
            <a:blip r:embed="rId7"/>
            <a:stretch>
              <a:fillRect/>
            </a:stretch>
          </p:blipFill>
          <p:spPr>
            <a:xfrm>
              <a:off x="500191" y="4705450"/>
              <a:ext cx="1814574" cy="1270201"/>
            </a:xfrm>
            <a:prstGeom prst="rect">
              <a:avLst/>
            </a:prstGeom>
          </p:spPr>
        </p:pic>
        <p:pic>
          <p:nvPicPr>
            <p:cNvPr id="47" name="图片 46">
              <a:extLst>
                <a:ext uri="{FF2B5EF4-FFF2-40B4-BE49-F238E27FC236}">
                  <a16:creationId xmlns:a16="http://schemas.microsoft.com/office/drawing/2014/main" id="{92D333EE-3F97-51BA-EA8A-FAEA86EB52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437" t="22434" r="19643" b="10264"/>
            <a:stretch/>
          </p:blipFill>
          <p:spPr>
            <a:xfrm>
              <a:off x="4032808" y="4705450"/>
              <a:ext cx="1779222" cy="1270201"/>
            </a:xfrm>
            <a:prstGeom prst="rect">
              <a:avLst/>
            </a:prstGeom>
          </p:spPr>
        </p:pic>
        <p:pic>
          <p:nvPicPr>
            <p:cNvPr id="49" name="图片 48">
              <a:extLst>
                <a:ext uri="{FF2B5EF4-FFF2-40B4-BE49-F238E27FC236}">
                  <a16:creationId xmlns:a16="http://schemas.microsoft.com/office/drawing/2014/main" id="{275F9D09-97D4-02B4-E85C-B26660D144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76" t="7725" r="40450" b="45032"/>
            <a:stretch/>
          </p:blipFill>
          <p:spPr>
            <a:xfrm>
              <a:off x="2344812" y="4705450"/>
              <a:ext cx="1663745" cy="1270201"/>
            </a:xfrm>
            <a:prstGeom prst="rect">
              <a:avLst/>
            </a:prstGeom>
          </p:spPr>
        </p:pic>
        <p:sp>
          <p:nvSpPr>
            <p:cNvPr id="50" name="文本框 49">
              <a:extLst>
                <a:ext uri="{FF2B5EF4-FFF2-40B4-BE49-F238E27FC236}">
                  <a16:creationId xmlns:a16="http://schemas.microsoft.com/office/drawing/2014/main" id="{FA8F2153-0F7E-E9ED-E509-D980237BF326}"/>
                </a:ext>
              </a:extLst>
            </p:cNvPr>
            <p:cNvSpPr txBox="1"/>
            <p:nvPr/>
          </p:nvSpPr>
          <p:spPr>
            <a:xfrm>
              <a:off x="559794" y="5874064"/>
              <a:ext cx="1779222" cy="337336"/>
            </a:xfrm>
            <a:prstGeom prst="rect">
              <a:avLst/>
            </a:prstGeom>
            <a:noFill/>
          </p:spPr>
          <p:txBody>
            <a:bodyPr wrap="square">
              <a:spAutoFit/>
            </a:bodyPr>
            <a:lstStyle/>
            <a:p>
              <a:pPr algn="ctr">
                <a:lnSpc>
                  <a:spcPct val="150000"/>
                </a:lnSpc>
              </a:pPr>
              <a:r>
                <a:rPr lang="en-US" altLang="zh-CN" sz="1200" b="1" dirty="0">
                  <a:latin typeface="Univers Condensed" panose="020B0506020202050204" pitchFamily="34" charset="0"/>
                  <a:ea typeface="微软雅黑" panose="020B0503020204020204" pitchFamily="34" charset="-122"/>
                </a:rPr>
                <a:t>Graffiti Function</a:t>
              </a:r>
            </a:p>
          </p:txBody>
        </p:sp>
        <p:sp>
          <p:nvSpPr>
            <p:cNvPr id="51" name="文本框 50">
              <a:extLst>
                <a:ext uri="{FF2B5EF4-FFF2-40B4-BE49-F238E27FC236}">
                  <a16:creationId xmlns:a16="http://schemas.microsoft.com/office/drawing/2014/main" id="{921E5619-1A37-8D58-E462-4C6D66A02E40}"/>
                </a:ext>
              </a:extLst>
            </p:cNvPr>
            <p:cNvSpPr txBox="1"/>
            <p:nvPr/>
          </p:nvSpPr>
          <p:spPr>
            <a:xfrm>
              <a:off x="2257486" y="5874064"/>
              <a:ext cx="1779222" cy="337336"/>
            </a:xfrm>
            <a:prstGeom prst="rect">
              <a:avLst/>
            </a:prstGeom>
            <a:noFill/>
          </p:spPr>
          <p:txBody>
            <a:bodyPr wrap="square">
              <a:spAutoFit/>
            </a:bodyPr>
            <a:lstStyle/>
            <a:p>
              <a:pPr algn="ctr">
                <a:lnSpc>
                  <a:spcPct val="150000"/>
                </a:lnSpc>
              </a:pPr>
              <a:r>
                <a:rPr lang="en-US" altLang="zh-CN" sz="1200" b="1" dirty="0">
                  <a:latin typeface="Univers Condensed" panose="020B0506020202050204" pitchFamily="34" charset="0"/>
                  <a:ea typeface="微软雅黑" panose="020B0503020204020204" pitchFamily="34" charset="-122"/>
                </a:rPr>
                <a:t>Theme Management</a:t>
              </a:r>
            </a:p>
          </p:txBody>
        </p:sp>
        <p:sp>
          <p:nvSpPr>
            <p:cNvPr id="52" name="文本框 51">
              <a:extLst>
                <a:ext uri="{FF2B5EF4-FFF2-40B4-BE49-F238E27FC236}">
                  <a16:creationId xmlns:a16="http://schemas.microsoft.com/office/drawing/2014/main" id="{225F4385-1BCF-DD9F-6F0C-C73D316B4668}"/>
                </a:ext>
              </a:extLst>
            </p:cNvPr>
            <p:cNvSpPr txBox="1"/>
            <p:nvPr/>
          </p:nvSpPr>
          <p:spPr>
            <a:xfrm>
              <a:off x="4003680" y="5874064"/>
              <a:ext cx="1779222" cy="337336"/>
            </a:xfrm>
            <a:prstGeom prst="rect">
              <a:avLst/>
            </a:prstGeom>
            <a:noFill/>
          </p:spPr>
          <p:txBody>
            <a:bodyPr wrap="square">
              <a:spAutoFit/>
            </a:bodyPr>
            <a:lstStyle/>
            <a:p>
              <a:pPr algn="ctr">
                <a:lnSpc>
                  <a:spcPct val="150000"/>
                </a:lnSpc>
              </a:pPr>
              <a:r>
                <a:rPr lang="en-US" altLang="zh-CN" sz="1200" b="1" dirty="0">
                  <a:latin typeface="Univers Condensed" panose="020B0506020202050204" pitchFamily="34" charset="0"/>
                  <a:ea typeface="微软雅黑" panose="020B0503020204020204" pitchFamily="34" charset="-122"/>
                </a:rPr>
                <a:t>Color Setting</a:t>
              </a:r>
            </a:p>
          </p:txBody>
        </p:sp>
      </p:grpSp>
      <p:sp>
        <p:nvSpPr>
          <p:cNvPr id="5" name="思想气泡: 云 4">
            <a:extLst>
              <a:ext uri="{FF2B5EF4-FFF2-40B4-BE49-F238E27FC236}">
                <a16:creationId xmlns:a16="http://schemas.microsoft.com/office/drawing/2014/main" id="{FF8FA9E8-0F90-0FFB-E2C5-6C582EF64263}"/>
              </a:ext>
            </a:extLst>
          </p:cNvPr>
          <p:cNvSpPr/>
          <p:nvPr/>
        </p:nvSpPr>
        <p:spPr>
          <a:xfrm>
            <a:off x="5812029" y="166914"/>
            <a:ext cx="3121514" cy="1639019"/>
          </a:xfrm>
          <a:prstGeom prst="cloudCallout">
            <a:avLst>
              <a:gd name="adj1" fmla="val -67459"/>
              <a:gd name="adj2" fmla="val 69384"/>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dirty="0">
              <a:latin typeface="Univers Condensed" panose="020B050602020205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E7AB4DA3-F110-DED3-FFAE-471BAE2708A5}"/>
              </a:ext>
            </a:extLst>
          </p:cNvPr>
          <p:cNvSpPr txBox="1"/>
          <p:nvPr/>
        </p:nvSpPr>
        <p:spPr>
          <a:xfrm>
            <a:off x="6279752" y="479795"/>
            <a:ext cx="2758354" cy="954107"/>
          </a:xfrm>
          <a:prstGeom prst="rect">
            <a:avLst/>
          </a:prstGeom>
          <a:noFill/>
        </p:spPr>
        <p:txBody>
          <a:bodyPr wrap="square">
            <a:spAutoFit/>
          </a:bodyPr>
          <a:lstStyle/>
          <a:p>
            <a:r>
              <a:rPr lang="en-US" altLang="zh-CN" sz="1400" b="1" dirty="0">
                <a:solidFill>
                  <a:schemeClr val="bg1"/>
                </a:solidFill>
                <a:latin typeface="Univers Condensed" panose="020B0506020202050204" pitchFamily="34" charset="0"/>
              </a:rPr>
              <a:t>Benefits:</a:t>
            </a:r>
          </a:p>
          <a:p>
            <a:pPr marL="171450" indent="-171450">
              <a:buFont typeface="Wingdings" panose="05000000000000000000" pitchFamily="2" charset="2"/>
              <a:buChar char="ü"/>
            </a:pPr>
            <a:r>
              <a:rPr lang="en-US" altLang="zh-CN" sz="1400" dirty="0">
                <a:solidFill>
                  <a:schemeClr val="bg1"/>
                </a:solidFill>
                <a:latin typeface="Univers Condensed" panose="020B0506020202050204" pitchFamily="34" charset="0"/>
              </a:rPr>
              <a:t>User Friendly </a:t>
            </a:r>
          </a:p>
          <a:p>
            <a:pPr marL="171450" indent="-171450">
              <a:buFont typeface="Wingdings" panose="05000000000000000000" pitchFamily="2" charset="2"/>
              <a:buChar char="ü"/>
            </a:pPr>
            <a:r>
              <a:rPr lang="en-US" altLang="zh-CN" sz="1400" dirty="0">
                <a:solidFill>
                  <a:schemeClr val="bg1"/>
                </a:solidFill>
                <a:latin typeface="Univers Condensed" panose="020B0506020202050204" pitchFamily="34" charset="0"/>
              </a:rPr>
              <a:t>Efficient</a:t>
            </a:r>
          </a:p>
          <a:p>
            <a:pPr marL="171450" indent="-171450">
              <a:buFont typeface="Wingdings" panose="05000000000000000000" pitchFamily="2" charset="2"/>
              <a:buChar char="ü"/>
            </a:pPr>
            <a:r>
              <a:rPr lang="en-US" altLang="zh-CN" sz="1400" dirty="0">
                <a:solidFill>
                  <a:schemeClr val="bg1"/>
                </a:solidFill>
                <a:latin typeface="Univers Condensed" panose="020B0506020202050204" pitchFamily="34" charset="0"/>
              </a:rPr>
              <a:t>Convenient and Complete</a:t>
            </a:r>
          </a:p>
        </p:txBody>
      </p:sp>
    </p:spTree>
    <p:extLst>
      <p:ext uri="{BB962C8B-B14F-4D97-AF65-F5344CB8AC3E}">
        <p14:creationId xmlns:p14="http://schemas.microsoft.com/office/powerpoint/2010/main" val="893349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55BCB7-77E7-E303-C485-4B2E1A9D53D9}"/>
              </a:ext>
            </a:extLst>
          </p:cNvPr>
          <p:cNvPicPr>
            <a:picLocks noChangeAspect="1"/>
          </p:cNvPicPr>
          <p:nvPr/>
        </p:nvPicPr>
        <p:blipFill>
          <a:blip r:embed="rId2"/>
          <a:stretch>
            <a:fillRect/>
          </a:stretch>
        </p:blipFill>
        <p:spPr>
          <a:xfrm>
            <a:off x="387254" y="1524887"/>
            <a:ext cx="4606350" cy="3454763"/>
          </a:xfrm>
          <a:prstGeom prst="rect">
            <a:avLst/>
          </a:prstGeom>
        </p:spPr>
      </p:pic>
      <p:pic>
        <p:nvPicPr>
          <p:cNvPr id="3" name="图片 2">
            <a:extLst>
              <a:ext uri="{FF2B5EF4-FFF2-40B4-BE49-F238E27FC236}">
                <a16:creationId xmlns:a16="http://schemas.microsoft.com/office/drawing/2014/main" id="{497288B6-7C5A-BB99-4FB4-2C660D1F3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910" y="2902336"/>
            <a:ext cx="4606348" cy="3454760"/>
          </a:xfrm>
          <a:prstGeom prst="rect">
            <a:avLst/>
          </a:prstGeom>
        </p:spPr>
      </p:pic>
      <p:sp>
        <p:nvSpPr>
          <p:cNvPr id="4" name="文本框 3">
            <a:extLst>
              <a:ext uri="{FF2B5EF4-FFF2-40B4-BE49-F238E27FC236}">
                <a16:creationId xmlns:a16="http://schemas.microsoft.com/office/drawing/2014/main" id="{07C3709A-545D-9209-E712-DEF088F5C2C0}"/>
              </a:ext>
            </a:extLst>
          </p:cNvPr>
          <p:cNvSpPr txBox="1"/>
          <p:nvPr/>
        </p:nvSpPr>
        <p:spPr>
          <a:xfrm>
            <a:off x="387255" y="1123605"/>
            <a:ext cx="4606349" cy="307777"/>
          </a:xfrm>
          <a:prstGeom prst="rect">
            <a:avLst/>
          </a:prstGeom>
          <a:noFill/>
        </p:spPr>
        <p:txBody>
          <a:bodyPr wrap="square">
            <a:spAutoFit/>
          </a:bodyPr>
          <a:lstStyle/>
          <a:p>
            <a:pPr algn="ctr"/>
            <a:r>
              <a:rPr lang="en-US" altLang="zh-CN" sz="1400" b="1" dirty="0">
                <a:latin typeface="Univers Condensed" panose="020B0506020202050204" pitchFamily="34" charset="0"/>
                <a:ea typeface="微软雅黑" panose="020B0503020204020204" pitchFamily="34" charset="-122"/>
                <a:cs typeface="Arial" panose="020B0604020202020204" pitchFamily="34" charset="0"/>
              </a:rPr>
              <a:t>Rapid Performance of Complex Test</a:t>
            </a:r>
            <a:endParaRPr lang="zh-CN" altLang="en-US" sz="14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5" name="TextBox 40">
            <a:extLst>
              <a:ext uri="{FF2B5EF4-FFF2-40B4-BE49-F238E27FC236}">
                <a16:creationId xmlns:a16="http://schemas.microsoft.com/office/drawing/2014/main" id="{2BA8401A-C168-C2E2-645B-98251768C7DA}"/>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Multi-Window Multi-Trace Multi-Display Formats</a:t>
            </a:r>
          </a:p>
        </p:txBody>
      </p:sp>
      <p:sp>
        <p:nvSpPr>
          <p:cNvPr id="7" name="内容占位符 2">
            <a:extLst>
              <a:ext uri="{FF2B5EF4-FFF2-40B4-BE49-F238E27FC236}">
                <a16:creationId xmlns:a16="http://schemas.microsoft.com/office/drawing/2014/main" id="{D55A6BF4-A1B1-12B3-6A60-8B9D446EBD8B}"/>
              </a:ext>
            </a:extLst>
          </p:cNvPr>
          <p:cNvSpPr txBox="1">
            <a:spLocks/>
          </p:cNvSpPr>
          <p:nvPr/>
        </p:nvSpPr>
        <p:spPr bwMode="auto">
          <a:xfrm>
            <a:off x="5271509" y="1460686"/>
            <a:ext cx="5455667" cy="134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Multi-window Display</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Supports up to </a:t>
            </a:r>
            <a:r>
              <a:rPr lang="en-US" altLang="zh-CN" sz="1600" dirty="0">
                <a:solidFill>
                  <a:srgbClr val="003B90"/>
                </a:solidFill>
                <a:latin typeface="Univers Condensed" panose="020B0506020202050204" pitchFamily="34" charset="0"/>
                <a:ea typeface="思源黑体 CN Medium" panose="020B0600000000000000" pitchFamily="34" charset="-122"/>
                <a:cs typeface="Arial" panose="020B0604020202020204" pitchFamily="34" charset="0"/>
              </a:rPr>
              <a:t>256</a:t>
            </a: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 channels</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Supports up to </a:t>
            </a:r>
            <a:r>
              <a:rPr lang="en-US" altLang="zh-CN" sz="1600" dirty="0">
                <a:solidFill>
                  <a:srgbClr val="003B90"/>
                </a:solidFill>
                <a:latin typeface="Univers Condensed" panose="020B0506020202050204" pitchFamily="34" charset="0"/>
                <a:ea typeface="思源黑体 CN Medium" panose="020B0600000000000000" pitchFamily="34" charset="-122"/>
                <a:cs typeface="Arial" panose="020B0604020202020204" pitchFamily="34" charset="0"/>
              </a:rPr>
              <a:t>256</a:t>
            </a: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 measurement windows</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Each window can display </a:t>
            </a:r>
            <a:r>
              <a:rPr lang="en-US" altLang="zh-CN" sz="1600" dirty="0">
                <a:solidFill>
                  <a:srgbClr val="003B90"/>
                </a:solidFill>
                <a:latin typeface="Univers Condensed" panose="020B0506020202050204" pitchFamily="34" charset="0"/>
                <a:ea typeface="思源黑体 CN Medium" panose="020B0600000000000000" pitchFamily="34" charset="-122"/>
                <a:cs typeface="Arial" panose="020B0604020202020204" pitchFamily="34" charset="0"/>
              </a:rPr>
              <a:t>64</a:t>
            </a: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 test traces at the same time</a:t>
            </a:r>
          </a:p>
          <a:p>
            <a:pPr>
              <a:buFont typeface="Univers Condensed" panose="020B0506020202050204" pitchFamily="34" charset="0"/>
              <a:buChar char="–"/>
            </a:pPr>
            <a:endParaRPr lang="en-US" altLang="zh-CN" sz="1600" dirty="0">
              <a:latin typeface="Univers Condensed" panose="020B0506020202050204" pitchFamily="34" charset="0"/>
              <a:ea typeface="思源黑体 CN Medium" panose="020B0600000000000000" pitchFamily="34" charset="-122"/>
              <a:cs typeface="Arial" panose="020B0604020202020204" pitchFamily="34" charset="0"/>
            </a:endParaRPr>
          </a:p>
        </p:txBody>
      </p:sp>
      <p:pic>
        <p:nvPicPr>
          <p:cNvPr id="9" name="图片 8">
            <a:extLst>
              <a:ext uri="{FF2B5EF4-FFF2-40B4-BE49-F238E27FC236}">
                <a16:creationId xmlns:a16="http://schemas.microsoft.com/office/drawing/2014/main" id="{7F342057-C4E6-27CD-9F3D-36567172A9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59" t="-117" r="87" b="611"/>
          <a:stretch/>
        </p:blipFill>
        <p:spPr>
          <a:xfrm>
            <a:off x="7777367" y="2902336"/>
            <a:ext cx="1097362" cy="3454760"/>
          </a:xfrm>
          <a:prstGeom prst="rect">
            <a:avLst/>
          </a:prstGeom>
        </p:spPr>
      </p:pic>
      <p:pic>
        <p:nvPicPr>
          <p:cNvPr id="10" name="图片 9">
            <a:extLst>
              <a:ext uri="{FF2B5EF4-FFF2-40B4-BE49-F238E27FC236}">
                <a16:creationId xmlns:a16="http://schemas.microsoft.com/office/drawing/2014/main" id="{2EEB0603-5111-D8F0-1C41-BF61471ADB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755"/>
          <a:stretch/>
        </p:blipFill>
        <p:spPr>
          <a:xfrm>
            <a:off x="6596766" y="2902336"/>
            <a:ext cx="1119093" cy="3454760"/>
          </a:xfrm>
          <a:prstGeom prst="rect">
            <a:avLst/>
          </a:prstGeom>
        </p:spPr>
      </p:pic>
      <p:sp>
        <p:nvSpPr>
          <p:cNvPr id="16" name="文本框 15">
            <a:extLst>
              <a:ext uri="{FF2B5EF4-FFF2-40B4-BE49-F238E27FC236}">
                <a16:creationId xmlns:a16="http://schemas.microsoft.com/office/drawing/2014/main" id="{375DFA66-EB03-59EB-CCDB-1CBA588461E0}"/>
              </a:ext>
            </a:extLst>
          </p:cNvPr>
          <p:cNvSpPr txBox="1"/>
          <p:nvPr/>
        </p:nvSpPr>
        <p:spPr>
          <a:xfrm>
            <a:off x="8923996" y="4670480"/>
            <a:ext cx="3144634" cy="1686616"/>
          </a:xfrm>
          <a:prstGeom prst="rect">
            <a:avLst/>
          </a:prstGeom>
          <a:noFill/>
        </p:spPr>
        <p:txBody>
          <a:bodyPr wrap="square">
            <a:spAutoFit/>
          </a:bodyPr>
          <a:lstStyle/>
          <a:p>
            <a:pPr marL="216000" marR="0" lvl="0" indent="-216000" defTabSz="914400" rtl="0" eaLnBrk="0" fontAlgn="base" latinLnBrk="0" hangingPunct="0">
              <a:lnSpc>
                <a:spcPct val="100000"/>
              </a:lnSpc>
              <a:spcBef>
                <a:spcPct val="20000"/>
              </a:spcBef>
              <a:spcAft>
                <a:spcPct val="0"/>
              </a:spcAft>
              <a:buClrTx/>
              <a:buSzTx/>
              <a:buFont typeface="Univers Condensed" panose="020B050602020205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思源黑体 CN Medium" panose="020B0600000000000000" pitchFamily="34" charset="-122"/>
                <a:cs typeface="Arial" panose="020B0604020202020204" pitchFamily="34" charset="0"/>
              </a:rPr>
              <a:t>Each window can display different measurement formats with independent cursor functions</a:t>
            </a:r>
            <a:r>
              <a:rPr lang="en-US" altLang="zh-CN" sz="1400" dirty="0">
                <a:solidFill>
                  <a:prstClr val="black"/>
                </a:solidFill>
                <a:latin typeface="Univers Condensed" panose="020B0506020202050204" pitchFamily="34" charset="0"/>
                <a:ea typeface="思源黑体 CN Medium" panose="020B0600000000000000" pitchFamily="34" charset="-122"/>
                <a:cs typeface="Arial" panose="020B0604020202020204" pitchFamily="34" charset="0"/>
              </a:rPr>
              <a:t>.</a:t>
            </a:r>
          </a:p>
          <a:p>
            <a:pPr marL="457051" marR="0" lvl="0" indent="-457051" defTabSz="914400" rtl="0" eaLnBrk="0" fontAlgn="base" latinLnBrk="0" hangingPunct="0">
              <a:lnSpc>
                <a:spcPct val="100000"/>
              </a:lnSpc>
              <a:spcBef>
                <a:spcPct val="20000"/>
              </a:spcBef>
              <a:spcAft>
                <a:spcPct val="0"/>
              </a:spcAft>
              <a:buClrTx/>
              <a:buSzTx/>
              <a:buFont typeface="Univers Condensed" panose="020B0506020202050204" pitchFamily="34" charset="0"/>
              <a:buChar char="–"/>
              <a:tabLst/>
              <a:defRPr/>
            </a:pPr>
            <a:endPar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思源黑体 CN Medium" panose="020B0600000000000000" pitchFamily="34" charset="-122"/>
              <a:cs typeface="Arial" panose="020B0604020202020204" pitchFamily="34" charset="0"/>
            </a:endParaRPr>
          </a:p>
          <a:p>
            <a:pPr marL="216000" marR="0" lvl="0" indent="-216000" defTabSz="914400" rtl="0" eaLnBrk="0" fontAlgn="base" latinLnBrk="0" hangingPunct="0">
              <a:lnSpc>
                <a:spcPct val="100000"/>
              </a:lnSpc>
              <a:spcBef>
                <a:spcPct val="20000"/>
              </a:spcBef>
              <a:spcAft>
                <a:spcPct val="0"/>
              </a:spcAft>
              <a:buClrTx/>
              <a:buSzTx/>
              <a:buFont typeface="Univers Condensed" panose="020B050602020205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思源黑体 CN Medium" panose="020B0600000000000000" pitchFamily="34" charset="-122"/>
                <a:cs typeface="Arial" panose="020B0604020202020204" pitchFamily="34" charset="0"/>
              </a:rPr>
              <a:t>The simultaneous display of multiple data formats is helpful to understand DUT from different angles.</a:t>
            </a:r>
          </a:p>
        </p:txBody>
      </p:sp>
      <p:sp>
        <p:nvSpPr>
          <p:cNvPr id="17" name="矩形 16">
            <a:extLst>
              <a:ext uri="{FF2B5EF4-FFF2-40B4-BE49-F238E27FC236}">
                <a16:creationId xmlns:a16="http://schemas.microsoft.com/office/drawing/2014/main" id="{8FFEC397-9782-4824-D128-A3FFF3404334}"/>
              </a:ext>
            </a:extLst>
          </p:cNvPr>
          <p:cNvSpPr/>
          <p:nvPr/>
        </p:nvSpPr>
        <p:spPr>
          <a:xfrm>
            <a:off x="6638367" y="3252268"/>
            <a:ext cx="727633" cy="2567961"/>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099644A-B913-A99D-CD9D-4F44CFA9C3BB}"/>
              </a:ext>
            </a:extLst>
          </p:cNvPr>
          <p:cNvSpPr/>
          <p:nvPr/>
        </p:nvSpPr>
        <p:spPr>
          <a:xfrm>
            <a:off x="7807913" y="3252269"/>
            <a:ext cx="727633" cy="184224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Tree>
    <p:extLst>
      <p:ext uri="{BB962C8B-B14F-4D97-AF65-F5344CB8AC3E}">
        <p14:creationId xmlns:p14="http://schemas.microsoft.com/office/powerpoint/2010/main" val="215418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5FB489E-5D9B-B08D-FEFE-F14AC48864F0}"/>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Inversed Coupler Operation </a:t>
            </a:r>
          </a:p>
        </p:txBody>
      </p:sp>
      <p:grpSp>
        <p:nvGrpSpPr>
          <p:cNvPr id="5" name="组合 4">
            <a:extLst>
              <a:ext uri="{FF2B5EF4-FFF2-40B4-BE49-F238E27FC236}">
                <a16:creationId xmlns:a16="http://schemas.microsoft.com/office/drawing/2014/main" id="{94748B68-FC27-342B-D6DC-57E7892E9201}"/>
              </a:ext>
            </a:extLst>
          </p:cNvPr>
          <p:cNvGrpSpPr/>
          <p:nvPr/>
        </p:nvGrpSpPr>
        <p:grpSpPr>
          <a:xfrm>
            <a:off x="5510790" y="1827403"/>
            <a:ext cx="6140513" cy="4551806"/>
            <a:chOff x="5510790" y="1902218"/>
            <a:chExt cx="6140513" cy="4551806"/>
          </a:xfrm>
        </p:grpSpPr>
        <p:pic>
          <p:nvPicPr>
            <p:cNvPr id="6" name="图片 5">
              <a:extLst>
                <a:ext uri="{FF2B5EF4-FFF2-40B4-BE49-F238E27FC236}">
                  <a16:creationId xmlns:a16="http://schemas.microsoft.com/office/drawing/2014/main" id="{6052A048-6930-DB3D-3FCA-842713ED3E6B}"/>
                </a:ext>
              </a:extLst>
            </p:cNvPr>
            <p:cNvPicPr>
              <a:picLocks noChangeAspect="1"/>
            </p:cNvPicPr>
            <p:nvPr/>
          </p:nvPicPr>
          <p:blipFill>
            <a:blip r:embed="rId2"/>
            <a:stretch>
              <a:fillRect/>
            </a:stretch>
          </p:blipFill>
          <p:spPr>
            <a:xfrm>
              <a:off x="5510790" y="1902218"/>
              <a:ext cx="3001662" cy="1268560"/>
            </a:xfrm>
            <a:prstGeom prst="rect">
              <a:avLst/>
            </a:prstGeom>
          </p:spPr>
        </p:pic>
        <p:pic>
          <p:nvPicPr>
            <p:cNvPr id="9" name="图片 8">
              <a:extLst>
                <a:ext uri="{FF2B5EF4-FFF2-40B4-BE49-F238E27FC236}">
                  <a16:creationId xmlns:a16="http://schemas.microsoft.com/office/drawing/2014/main" id="{F12FFA67-668D-85C8-A7B9-2CF610EAF0E0}"/>
                </a:ext>
              </a:extLst>
            </p:cNvPr>
            <p:cNvPicPr>
              <a:picLocks noChangeAspect="1"/>
            </p:cNvPicPr>
            <p:nvPr/>
          </p:nvPicPr>
          <p:blipFill>
            <a:blip r:embed="rId3"/>
            <a:stretch>
              <a:fillRect/>
            </a:stretch>
          </p:blipFill>
          <p:spPr>
            <a:xfrm>
              <a:off x="8694376" y="1902218"/>
              <a:ext cx="2956927" cy="1268558"/>
            </a:xfrm>
            <a:prstGeom prst="rect">
              <a:avLst/>
            </a:prstGeom>
          </p:spPr>
        </p:pic>
        <p:pic>
          <p:nvPicPr>
            <p:cNvPr id="10" name="Picture 10">
              <a:extLst>
                <a:ext uri="{FF2B5EF4-FFF2-40B4-BE49-F238E27FC236}">
                  <a16:creationId xmlns:a16="http://schemas.microsoft.com/office/drawing/2014/main" id="{6B134552-90C9-5120-7B58-B1D1A8CE94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71467" y="3349658"/>
              <a:ext cx="6042575" cy="1604267"/>
            </a:xfrm>
            <a:prstGeom prst="rect">
              <a:avLst/>
            </a:prstGeom>
          </p:spPr>
        </p:pic>
        <p:sp>
          <p:nvSpPr>
            <p:cNvPr id="14" name="TextBox 24">
              <a:extLst>
                <a:ext uri="{FF2B5EF4-FFF2-40B4-BE49-F238E27FC236}">
                  <a16:creationId xmlns:a16="http://schemas.microsoft.com/office/drawing/2014/main" id="{602469DC-2401-D0F4-D5D4-8896D1BA5184}"/>
                </a:ext>
              </a:extLst>
            </p:cNvPr>
            <p:cNvSpPr txBox="1"/>
            <p:nvPr/>
          </p:nvSpPr>
          <p:spPr>
            <a:xfrm>
              <a:off x="5510790" y="4716552"/>
              <a:ext cx="6042575" cy="237373"/>
            </a:xfrm>
            <a:prstGeom prst="rect">
              <a:avLst/>
            </a:prstGeom>
            <a:noFill/>
          </p:spPr>
          <p:txBody>
            <a:bodyPr wrap="square" lIns="0" tIns="0" rIns="0" bIns="0" rtlCol="0">
              <a:spAutoFit/>
            </a:bodyPr>
            <a:lstStyle/>
            <a:p>
              <a:pPr algn="ctr" defTabSz="1828434">
                <a:lnSpc>
                  <a:spcPct val="120000"/>
                </a:lnSpc>
              </a:pPr>
              <a:r>
                <a:rPr lang="de-DE" sz="1400" dirty="0">
                  <a:solidFill>
                    <a:srgbClr val="000000"/>
                  </a:solidFill>
                  <a:latin typeface="Univers Condensed" panose="020B0506020202050204" pitchFamily="34" charset="0"/>
                  <a:ea typeface="Arial Unicode MS"/>
                </a:rPr>
                <a:t>Setup </a:t>
              </a:r>
              <a:r>
                <a:rPr lang="de-DE" sz="1400" dirty="0" err="1">
                  <a:solidFill>
                    <a:srgbClr val="000000"/>
                  </a:solidFill>
                  <a:latin typeface="Univers Condensed" panose="020B0506020202050204" pitchFamily="34" charset="0"/>
                  <a:ea typeface="Arial Unicode MS"/>
                </a:rPr>
                <a:t>example</a:t>
              </a:r>
              <a:r>
                <a:rPr lang="de-DE" sz="1400" dirty="0">
                  <a:solidFill>
                    <a:srgbClr val="000000"/>
                  </a:solidFill>
                  <a:latin typeface="Univers Condensed" panose="020B0506020202050204" pitchFamily="34" charset="0"/>
                  <a:ea typeface="Arial Unicode MS"/>
                </a:rPr>
                <a:t> </a:t>
              </a:r>
              <a:r>
                <a:rPr lang="de-DE" sz="1400" dirty="0" err="1">
                  <a:solidFill>
                    <a:srgbClr val="000000"/>
                  </a:solidFill>
                  <a:latin typeface="Univers Condensed" panose="020B0506020202050204" pitchFamily="34" charset="0"/>
                  <a:ea typeface="Arial Unicode MS"/>
                </a:rPr>
                <a:t>with</a:t>
              </a:r>
              <a:r>
                <a:rPr lang="de-DE" sz="1400" dirty="0">
                  <a:solidFill>
                    <a:srgbClr val="000000"/>
                  </a:solidFill>
                  <a:latin typeface="Univers Condensed" panose="020B0506020202050204" pitchFamily="34" charset="0"/>
                  <a:ea typeface="Arial Unicode MS"/>
                </a:rPr>
                <a:t> </a:t>
              </a:r>
              <a:r>
                <a:rPr lang="de-DE" sz="1400" dirty="0" err="1">
                  <a:solidFill>
                    <a:srgbClr val="000000"/>
                  </a:solidFill>
                  <a:latin typeface="Univers Condensed" panose="020B0506020202050204" pitchFamily="34" charset="0"/>
                  <a:ea typeface="Arial Unicode MS"/>
                </a:rPr>
                <a:t>mixed</a:t>
              </a:r>
              <a:r>
                <a:rPr lang="de-DE" sz="1400" dirty="0">
                  <a:solidFill>
                    <a:srgbClr val="000000"/>
                  </a:solidFill>
                  <a:latin typeface="Univers Condensed" panose="020B0506020202050204" pitchFamily="34" charset="0"/>
                  <a:ea typeface="Arial Unicode MS"/>
                </a:rPr>
                <a:t> </a:t>
              </a:r>
              <a:r>
                <a:rPr lang="de-DE" sz="1400" dirty="0" err="1">
                  <a:solidFill>
                    <a:srgbClr val="000000"/>
                  </a:solidFill>
                  <a:latin typeface="Univers Condensed" panose="020B0506020202050204" pitchFamily="34" charset="0"/>
                  <a:ea typeface="Arial Unicode MS"/>
                </a:rPr>
                <a:t>configuration</a:t>
              </a:r>
              <a:endParaRPr lang="de-DE" sz="1400" dirty="0">
                <a:solidFill>
                  <a:srgbClr val="000000"/>
                </a:solidFill>
                <a:latin typeface="Univers Condensed" panose="020B0506020202050204" pitchFamily="34" charset="0"/>
                <a:ea typeface="Arial Unicode MS"/>
              </a:endParaRPr>
            </a:p>
          </p:txBody>
        </p:sp>
        <p:sp>
          <p:nvSpPr>
            <p:cNvPr id="15" name="TextBox 25">
              <a:extLst>
                <a:ext uri="{FF2B5EF4-FFF2-40B4-BE49-F238E27FC236}">
                  <a16:creationId xmlns:a16="http://schemas.microsoft.com/office/drawing/2014/main" id="{1D122CFF-BAE6-4EFE-9CD6-52AAA4F0E964}"/>
                </a:ext>
              </a:extLst>
            </p:cNvPr>
            <p:cNvSpPr txBox="1"/>
            <p:nvPr/>
          </p:nvSpPr>
          <p:spPr>
            <a:xfrm>
              <a:off x="5510791" y="5295648"/>
              <a:ext cx="3001662" cy="1158376"/>
            </a:xfrm>
            <a:prstGeom prst="rect">
              <a:avLst/>
            </a:prstGeom>
            <a:solidFill>
              <a:srgbClr val="FFFFFF">
                <a:lumMod val="85000"/>
              </a:srgbClr>
            </a:solidFill>
          </p:spPr>
          <p:txBody>
            <a:bodyPr wrap="square" lIns="72000" tIns="72000" rIns="0" bIns="72000" rtlCol="0">
              <a:spAutoFit/>
            </a:bodyPr>
            <a:lstStyle/>
            <a:p>
              <a:pPr marL="0" marR="0" lvl="0" indent="0" defTabSz="1828434" eaLnBrk="1" fontAlgn="auto" latinLnBrk="0" hangingPunct="1">
                <a:lnSpc>
                  <a:spcPct val="120000"/>
                </a:lnSpc>
                <a:spcBef>
                  <a:spcPts val="0"/>
                </a:spcBef>
                <a:spcAft>
                  <a:spcPts val="0"/>
                </a:spcAft>
                <a:buClrTx/>
                <a:buSzTx/>
                <a:buFontTx/>
                <a:buNone/>
                <a:tabLst/>
                <a:defRPr/>
              </a:pPr>
              <a:r>
                <a:rPr kumimoji="0" lang="de-DE" sz="1400" b="1" i="0" u="none" strike="noStrike" kern="0" cap="none" spc="0" normalizeH="0" baseline="0" noProof="0" dirty="0">
                  <a:ln>
                    <a:noFill/>
                  </a:ln>
                  <a:effectLst/>
                  <a:uLnTx/>
                  <a:uFillTx/>
                  <a:latin typeface="Univers Condensed" panose="020B0506020202050204" pitchFamily="34" charset="0"/>
                  <a:ea typeface="Arial Unicode MS"/>
                </a:rPr>
                <a:t>    Port 1</a:t>
              </a:r>
            </a:p>
            <a:p>
              <a:pPr marL="285750" marR="0" lvl="0" indent="-285750" defTabSz="1828434"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Output signal straight through the coupler </a:t>
              </a:r>
            </a:p>
            <a:p>
              <a:pPr marL="285750" marR="0" lvl="0" indent="-285750" defTabSz="1828434"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Receive</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signal</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through</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coupling</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arm</a:t>
              </a:r>
            </a:p>
          </p:txBody>
        </p:sp>
        <p:sp>
          <p:nvSpPr>
            <p:cNvPr id="16" name="TextBox 26">
              <a:extLst>
                <a:ext uri="{FF2B5EF4-FFF2-40B4-BE49-F238E27FC236}">
                  <a16:creationId xmlns:a16="http://schemas.microsoft.com/office/drawing/2014/main" id="{4DBD69F4-C9CA-E00B-EC78-30FC83444501}"/>
                </a:ext>
              </a:extLst>
            </p:cNvPr>
            <p:cNvSpPr txBox="1"/>
            <p:nvPr/>
          </p:nvSpPr>
          <p:spPr>
            <a:xfrm>
              <a:off x="8694376" y="5295648"/>
              <a:ext cx="2956927" cy="1158376"/>
            </a:xfrm>
            <a:prstGeom prst="rect">
              <a:avLst/>
            </a:prstGeom>
            <a:solidFill>
              <a:srgbClr val="FFFFFF">
                <a:lumMod val="85000"/>
              </a:srgbClr>
            </a:solidFill>
          </p:spPr>
          <p:txBody>
            <a:bodyPr wrap="square" lIns="72000" tIns="72000" rIns="0" bIns="72000" rtlCol="0">
              <a:spAutoFit/>
            </a:bodyPr>
            <a:lstStyle/>
            <a:p>
              <a:pPr marL="0" marR="0" lvl="0" indent="0" defTabSz="1828434" eaLnBrk="1" fontAlgn="auto" latinLnBrk="0" hangingPunct="1">
                <a:lnSpc>
                  <a:spcPct val="120000"/>
                </a:lnSpc>
                <a:spcBef>
                  <a:spcPts val="0"/>
                </a:spcBef>
                <a:spcAft>
                  <a:spcPts val="0"/>
                </a:spcAft>
                <a:buClrTx/>
                <a:buSzTx/>
                <a:buFontTx/>
                <a:buNone/>
                <a:tabLst/>
                <a:defRPr/>
              </a:pPr>
              <a:r>
                <a:rPr kumimoji="0" lang="de-DE" sz="1400" b="1" i="0" u="none" strike="noStrike" kern="0" cap="none" spc="0" normalizeH="0" baseline="0" noProof="0" dirty="0">
                  <a:ln>
                    <a:noFill/>
                  </a:ln>
                  <a:effectLst/>
                  <a:uLnTx/>
                  <a:uFillTx/>
                  <a:latin typeface="Univers Condensed" panose="020B0506020202050204" pitchFamily="34" charset="0"/>
                  <a:ea typeface="Arial Unicode MS"/>
                </a:rPr>
                <a:t>    Port 2</a:t>
              </a:r>
            </a:p>
            <a:p>
              <a:pPr marL="285750" marR="0" lvl="0" indent="-285750" defTabSz="1828434"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Output signal through coupling arm</a:t>
              </a:r>
            </a:p>
            <a:p>
              <a:pPr marL="285750" marR="0" lvl="0" indent="-285750" defTabSz="1828434"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Receive</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signal</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straight</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through</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the</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r>
                <a:rPr kumimoji="0" lang="de-DE" sz="1400" b="0" i="0" u="none" strike="noStrike" kern="0" cap="none" spc="0" normalizeH="0" baseline="0" noProof="0" dirty="0" err="1">
                  <a:ln>
                    <a:noFill/>
                  </a:ln>
                  <a:effectLst/>
                  <a:uLnTx/>
                  <a:uFillTx/>
                  <a:latin typeface="Univers Condensed" panose="020B0506020202050204" pitchFamily="34" charset="0"/>
                  <a:ea typeface="Arial Unicode MS"/>
                </a:rPr>
                <a:t>coupler</a:t>
              </a:r>
              <a:r>
                <a:rPr kumimoji="0" lang="de-DE" sz="1400" b="0" i="0" u="none" strike="noStrike" kern="0" cap="none" spc="0" normalizeH="0" baseline="0" noProof="0" dirty="0">
                  <a:ln>
                    <a:noFill/>
                  </a:ln>
                  <a:effectLst/>
                  <a:uLnTx/>
                  <a:uFillTx/>
                  <a:latin typeface="Univers Condensed" panose="020B0506020202050204" pitchFamily="34" charset="0"/>
                  <a:ea typeface="Arial Unicode MS"/>
                </a:rPr>
                <a:t> </a:t>
              </a:r>
            </a:p>
          </p:txBody>
        </p:sp>
      </p:grpSp>
      <p:sp>
        <p:nvSpPr>
          <p:cNvPr id="4" name="内容占位符 2">
            <a:extLst>
              <a:ext uri="{FF2B5EF4-FFF2-40B4-BE49-F238E27FC236}">
                <a16:creationId xmlns:a16="http://schemas.microsoft.com/office/drawing/2014/main" id="{B5CAD67F-6A50-4D03-2A60-9DC85974B5C6}"/>
              </a:ext>
            </a:extLst>
          </p:cNvPr>
          <p:cNvSpPr txBox="1">
            <a:spLocks/>
          </p:cNvSpPr>
          <p:nvPr/>
        </p:nvSpPr>
        <p:spPr bwMode="auto">
          <a:xfrm>
            <a:off x="387253" y="1268867"/>
            <a:ext cx="5123537" cy="457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de-DE" altLang="zh-CN" dirty="0">
                <a:solidFill>
                  <a:schemeClr val="tx2">
                    <a:lumMod val="75000"/>
                  </a:schemeClr>
                </a:solidFill>
                <a:latin typeface="Univers Condensed" panose="020B0506020202050204" pitchFamily="34" charset="0"/>
              </a:rPr>
              <a:t>Altered signal routing through the coupler</a:t>
            </a:r>
          </a:p>
          <a:p>
            <a:r>
              <a:rPr lang="de-DE" altLang="zh-CN" dirty="0">
                <a:solidFill>
                  <a:schemeClr val="tx2">
                    <a:lumMod val="75000"/>
                  </a:schemeClr>
                </a:solidFill>
                <a:latin typeface="Univers Condensed" panose="020B0506020202050204" pitchFamily="34" charset="0"/>
              </a:rPr>
              <a:t>New arrangement of </a:t>
            </a:r>
            <a:r>
              <a:rPr lang="en-US" altLang="zh-CN" dirty="0">
                <a:solidFill>
                  <a:schemeClr val="tx2">
                    <a:lumMod val="75000"/>
                  </a:schemeClr>
                </a:solidFill>
                <a:latin typeface="Univers Condensed" panose="020B0506020202050204" pitchFamily="34" charset="0"/>
              </a:rPr>
              <a:t>direct source and receiver access</a:t>
            </a:r>
            <a:r>
              <a:rPr lang="de-DE" altLang="zh-CN" dirty="0">
                <a:solidFill>
                  <a:schemeClr val="tx2">
                    <a:lumMod val="75000"/>
                  </a:schemeClr>
                </a:solidFill>
                <a:latin typeface="Univers Condensed" panose="020B0506020202050204" pitchFamily="34" charset="0"/>
              </a:rPr>
              <a:t> ports</a:t>
            </a:r>
          </a:p>
          <a:p>
            <a:endParaRPr lang="de-DE" altLang="zh-CN" dirty="0">
              <a:latin typeface="Univers Condensed" panose="020B0506020202050204" pitchFamily="34" charset="0"/>
            </a:endParaRPr>
          </a:p>
          <a:p>
            <a:r>
              <a:rPr lang="de-DE" altLang="zh-CN" dirty="0">
                <a:latin typeface="Univers Condensed" panose="020B0506020202050204" pitchFamily="34" charset="0"/>
              </a:rPr>
              <a:t>Goal: </a:t>
            </a:r>
          </a:p>
          <a:p>
            <a:pPr marL="457200" lvl="1">
              <a:buFont typeface="Univers Condensed" panose="020B0506020202050204" pitchFamily="34" charset="0"/>
              <a:buChar char="–"/>
            </a:pPr>
            <a:r>
              <a:rPr lang="de-DE" altLang="zh-CN" sz="1800" dirty="0">
                <a:latin typeface="Univers Condensed" panose="020B0506020202050204" pitchFamily="34" charset="0"/>
              </a:rPr>
              <a:t>Avoid coupling loss in the receive path</a:t>
            </a:r>
          </a:p>
          <a:p>
            <a:pPr marL="457200" lvl="1">
              <a:buFont typeface="Univers Condensed" panose="020B0506020202050204" pitchFamily="34" charset="0"/>
              <a:buChar char="–"/>
            </a:pPr>
            <a:r>
              <a:rPr lang="de-DE" altLang="zh-CN" sz="1800" dirty="0">
                <a:latin typeface="Univers Condensed" panose="020B0506020202050204" pitchFamily="34" charset="0"/>
              </a:rPr>
              <a:t>Increase receiver sensitivity and dynamic range</a:t>
            </a:r>
          </a:p>
          <a:p>
            <a:pPr marL="457200" lvl="1">
              <a:buFont typeface="Univers Condensed" panose="020B0506020202050204" pitchFamily="34" charset="0"/>
              <a:buChar char="–"/>
            </a:pPr>
            <a:endParaRPr lang="de-DE" altLang="zh-CN" sz="1800" dirty="0">
              <a:latin typeface="Univers Condensed" panose="020B0506020202050204" pitchFamily="34" charset="0"/>
            </a:endParaRPr>
          </a:p>
          <a:p>
            <a:r>
              <a:rPr lang="de-DE" altLang="zh-CN" dirty="0">
                <a:latin typeface="Univers Condensed" panose="020B0506020202050204" pitchFamily="34" charset="0"/>
              </a:rPr>
              <a:t>Advantage to direct connection to Meas In:</a:t>
            </a:r>
            <a:br>
              <a:rPr lang="de-DE" altLang="zh-CN" dirty="0">
                <a:latin typeface="Univers Condensed" panose="020B0506020202050204" pitchFamily="34" charset="0"/>
              </a:rPr>
            </a:br>
            <a:r>
              <a:rPr lang="de-DE" altLang="zh-CN" dirty="0">
                <a:latin typeface="Univers Condensed" panose="020B0506020202050204" pitchFamily="34" charset="0"/>
              </a:rPr>
              <a:t>Bidirectional calibration &amp; measurement</a:t>
            </a:r>
          </a:p>
          <a:p>
            <a:endParaRPr lang="de-DE" altLang="zh-CN" dirty="0">
              <a:latin typeface="Univers Condensed" panose="020B0506020202050204" pitchFamily="34" charset="0"/>
            </a:endParaRPr>
          </a:p>
          <a:p>
            <a:r>
              <a:rPr lang="de-DE" altLang="zh-CN" dirty="0">
                <a:latin typeface="Univers Condensed" panose="020B0506020202050204" pitchFamily="34" charset="0"/>
              </a:rPr>
              <a:t>Sensitivity increased by value of coupling loss</a:t>
            </a:r>
          </a:p>
          <a:p>
            <a:r>
              <a:rPr lang="de-DE" altLang="zh-CN" dirty="0">
                <a:latin typeface="Univers Condensed" panose="020B0506020202050204" pitchFamily="34" charset="0"/>
              </a:rPr>
              <a:t>Reduced reverse output power</a:t>
            </a:r>
          </a:p>
          <a:p>
            <a:pPr marL="468000" indent="0">
              <a:buNone/>
            </a:pPr>
            <a:br>
              <a:rPr lang="zh-CN" altLang="en-US" dirty="0">
                <a:latin typeface="Univers Condensed" panose="020B0506020202050204" pitchFamily="34" charset="0"/>
              </a:rPr>
            </a:br>
            <a:endParaRPr lang="zh-CN" altLang="en-US" dirty="0">
              <a:latin typeface="Univers Condensed" panose="020B0506020202050204" pitchFamily="34" charset="0"/>
              <a:ea typeface="思源黑体 CN Medium" panose="020B0600000000000000" pitchFamily="34" charset="-122"/>
              <a:cs typeface="Arial" panose="020B0604020202020204" pitchFamily="34" charset="0"/>
            </a:endParaRPr>
          </a:p>
        </p:txBody>
      </p:sp>
    </p:spTree>
    <p:extLst>
      <p:ext uri="{BB962C8B-B14F-4D97-AF65-F5344CB8AC3E}">
        <p14:creationId xmlns:p14="http://schemas.microsoft.com/office/powerpoint/2010/main" val="323697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516F10C7-F228-0536-314A-3FFBCA39537B}"/>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Technical Characteristics of SNA60000A</a:t>
            </a:r>
          </a:p>
        </p:txBody>
      </p:sp>
      <p:sp>
        <p:nvSpPr>
          <p:cNvPr id="3" name="内容占位符 2">
            <a:extLst>
              <a:ext uri="{FF2B5EF4-FFF2-40B4-BE49-F238E27FC236}">
                <a16:creationId xmlns:a16="http://schemas.microsoft.com/office/drawing/2014/main" id="{F437CFE8-F813-6445-8936-12781A61BCAA}"/>
              </a:ext>
            </a:extLst>
          </p:cNvPr>
          <p:cNvSpPr txBox="1">
            <a:spLocks/>
          </p:cNvSpPr>
          <p:nvPr/>
        </p:nvSpPr>
        <p:spPr bwMode="auto">
          <a:xfrm>
            <a:off x="387254" y="1039677"/>
            <a:ext cx="7615216" cy="567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spcAft>
                <a:spcPts val="200"/>
              </a:spcAft>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It can be configured as a dual source structure.</a:t>
            </a:r>
          </a:p>
          <a:p>
            <a:pPr>
              <a:spcAft>
                <a:spcPts val="200"/>
              </a:spcAft>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Flexible test configuration</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The internal circuit includes switch and combiner, etc.</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Extend test port through switch matrix SSM/mechanical switch SSU.</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Test power range can be extended by external amplifier or attenuator.</a:t>
            </a:r>
          </a:p>
          <a:p>
            <a:pPr>
              <a:spcAft>
                <a:spcPts val="200"/>
              </a:spcAft>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Technical performance of source</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High power output (~ +10 dBm)</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High spectral purity (harmonic suppression &gt; -30 </a:t>
            </a:r>
            <a:r>
              <a:rPr lang="en-US" altLang="zh-CN" sz="1800" dirty="0" err="1">
                <a:solidFill>
                  <a:schemeClr val="tx1">
                    <a:lumMod val="85000"/>
                    <a:lumOff val="15000"/>
                  </a:schemeClr>
                </a:solidFill>
                <a:latin typeface="Univers Condensed" panose="020B0506020202050204" pitchFamily="34" charset="0"/>
                <a:ea typeface="+mn-ea"/>
                <a:cs typeface="Arial" panose="020B0604020202020204" pitchFamily="34" charset="0"/>
              </a:rPr>
              <a:t>dBc</a:t>
            </a: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High power scanning range (&gt; 60 dB)</a:t>
            </a:r>
          </a:p>
          <a:p>
            <a:pPr>
              <a:spcAft>
                <a:spcPts val="200"/>
              </a:spcAft>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Pulse modulation capability</a:t>
            </a:r>
            <a:endParaRPr lang="en-US" altLang="zh-CN" sz="1800" b="1" dirty="0">
              <a:solidFill>
                <a:schemeClr val="tx1">
                  <a:lumMod val="85000"/>
                  <a:lumOff val="15000"/>
                </a:schemeClr>
              </a:solidFill>
              <a:latin typeface="Univers Condensed" panose="020B0506020202050204" pitchFamily="34" charset="0"/>
              <a:ea typeface="+mn-ea"/>
              <a:cs typeface="Arial" panose="020B0604020202020204" pitchFamily="34" charset="0"/>
            </a:endParaRP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Built-in pulse modulator and pulse generator.</a:t>
            </a:r>
          </a:p>
          <a:p>
            <a:pPr>
              <a:spcAft>
                <a:spcPts val="200"/>
              </a:spcAft>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Technical performance of receiver</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Large dynamic range, built-in receiver attenuator, 0.5 dB compression point of 10 dBm.</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Wide receiving bandwidth, IFBW max. 10MHz.</a:t>
            </a:r>
          </a:p>
          <a:p>
            <a:pPr lvl="1">
              <a:spcAft>
                <a:spcPts val="200"/>
              </a:spcAft>
              <a:buFont typeface="Univers Condensed" panose="020B0506020202050204" pitchFamily="34" charset="0"/>
              <a:buChar char="–"/>
            </a:pPr>
            <a:r>
              <a:rPr lang="en-US" altLang="zh-CN" sz="1800" dirty="0">
                <a:solidFill>
                  <a:schemeClr val="tx1">
                    <a:lumMod val="85000"/>
                    <a:lumOff val="15000"/>
                  </a:schemeClr>
                </a:solidFill>
                <a:latin typeface="Univers Condensed" panose="020B0506020202050204" pitchFamily="34" charset="0"/>
                <a:ea typeface="+mn-ea"/>
                <a:cs typeface="Arial" panose="020B0604020202020204" pitchFamily="34" charset="0"/>
              </a:rPr>
              <a:t>Flexible frequency configuration of receiver and source.</a:t>
            </a:r>
          </a:p>
        </p:txBody>
      </p:sp>
      <p:pic>
        <p:nvPicPr>
          <p:cNvPr id="12" name="图片 11">
            <a:extLst>
              <a:ext uri="{FF2B5EF4-FFF2-40B4-BE49-F238E27FC236}">
                <a16:creationId xmlns:a16="http://schemas.microsoft.com/office/drawing/2014/main" id="{D6CA48F3-F4E1-8A61-E4D4-969E139DC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1077" y="4786716"/>
            <a:ext cx="4802566" cy="2701444"/>
          </a:xfrm>
          <a:prstGeom prst="rect">
            <a:avLst/>
          </a:prstGeom>
        </p:spPr>
      </p:pic>
      <p:pic>
        <p:nvPicPr>
          <p:cNvPr id="14" name="图片 13">
            <a:extLst>
              <a:ext uri="{FF2B5EF4-FFF2-40B4-BE49-F238E27FC236}">
                <a16:creationId xmlns:a16="http://schemas.microsoft.com/office/drawing/2014/main" id="{0EE8B434-AC79-61E4-EA6A-CE502A819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760" y="3498387"/>
            <a:ext cx="4580934" cy="2576776"/>
          </a:xfrm>
          <a:prstGeom prst="rect">
            <a:avLst/>
          </a:prstGeom>
        </p:spPr>
      </p:pic>
      <p:pic>
        <p:nvPicPr>
          <p:cNvPr id="16" name="图片 15">
            <a:extLst>
              <a:ext uri="{FF2B5EF4-FFF2-40B4-BE49-F238E27FC236}">
                <a16:creationId xmlns:a16="http://schemas.microsoft.com/office/drawing/2014/main" id="{4BE65A9F-CC46-A112-54F3-7EA8EE4916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1077" y="1823112"/>
            <a:ext cx="4802566" cy="2701444"/>
          </a:xfrm>
          <a:prstGeom prst="rect">
            <a:avLst/>
          </a:prstGeom>
        </p:spPr>
      </p:pic>
      <p:pic>
        <p:nvPicPr>
          <p:cNvPr id="18" name="图片 17">
            <a:extLst>
              <a:ext uri="{FF2B5EF4-FFF2-40B4-BE49-F238E27FC236}">
                <a16:creationId xmlns:a16="http://schemas.microsoft.com/office/drawing/2014/main" id="{16E2A2D4-BDB3-1D66-9B2D-240D207F06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503" y="310519"/>
            <a:ext cx="4042981" cy="2274177"/>
          </a:xfrm>
          <a:prstGeom prst="rect">
            <a:avLst/>
          </a:prstGeom>
        </p:spPr>
      </p:pic>
    </p:spTree>
    <p:extLst>
      <p:ext uri="{BB962C8B-B14F-4D97-AF65-F5344CB8AC3E}">
        <p14:creationId xmlns:p14="http://schemas.microsoft.com/office/powerpoint/2010/main" val="1785890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0">
            <a:extLst>
              <a:ext uri="{FF2B5EF4-FFF2-40B4-BE49-F238E27FC236}">
                <a16:creationId xmlns:a16="http://schemas.microsoft.com/office/drawing/2014/main" id="{92704AA4-FEF5-2180-BDC8-B4BA1DC36D0A}"/>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Two Sources and Eight Receivers</a:t>
            </a:r>
          </a:p>
        </p:txBody>
      </p:sp>
      <p:sp>
        <p:nvSpPr>
          <p:cNvPr id="5" name="内容占位符 2">
            <a:extLst>
              <a:ext uri="{FF2B5EF4-FFF2-40B4-BE49-F238E27FC236}">
                <a16:creationId xmlns:a16="http://schemas.microsoft.com/office/drawing/2014/main" id="{A6C7DB13-A6DC-7E0D-7132-BD2667CF2E7F}"/>
              </a:ext>
            </a:extLst>
          </p:cNvPr>
          <p:cNvSpPr txBox="1">
            <a:spLocks/>
          </p:cNvSpPr>
          <p:nvPr/>
        </p:nvSpPr>
        <p:spPr bwMode="auto">
          <a:xfrm>
            <a:off x="6526230" y="1663134"/>
            <a:ext cx="5498856" cy="435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800" b="1" dirty="0">
                <a:latin typeface="Univers Condensed" panose="020B0506020202050204" pitchFamily="34" charset="0"/>
              </a:rPr>
              <a:t>Two internal LO sources (4 ports)</a:t>
            </a:r>
          </a:p>
          <a:p>
            <a:pPr>
              <a:buFont typeface="Univers Condensed" panose="020B0506020202050204" pitchFamily="34" charset="0"/>
              <a:buChar char="–"/>
            </a:pPr>
            <a:r>
              <a:rPr lang="en-US" altLang="zh-CN" sz="1800" dirty="0">
                <a:latin typeface="Univers Condensed" panose="020B0506020202050204" pitchFamily="34" charset="0"/>
              </a:rPr>
              <a:t>Short measurement times </a:t>
            </a:r>
          </a:p>
          <a:p>
            <a:pPr>
              <a:buFont typeface="Univers Condensed" panose="020B0506020202050204" pitchFamily="34" charset="0"/>
              <a:buChar char="–"/>
            </a:pPr>
            <a:r>
              <a:rPr lang="en-US" altLang="zh-CN" sz="1800" dirty="0">
                <a:latin typeface="Univers Condensed" panose="020B0506020202050204" pitchFamily="34" charset="0"/>
              </a:rPr>
              <a:t>Flexible-to-configure, compact test setups</a:t>
            </a:r>
          </a:p>
          <a:p>
            <a:pPr>
              <a:buFont typeface="Univers Condensed" panose="020B0506020202050204" pitchFamily="34" charset="0"/>
              <a:buChar char="–"/>
            </a:pPr>
            <a:r>
              <a:rPr lang="en-US" altLang="zh-CN" sz="1800" dirty="0">
                <a:latin typeface="Univers Condensed" panose="020B0506020202050204" pitchFamily="34" charset="0"/>
              </a:rPr>
              <a:t>Fast mixer and converter measurements</a:t>
            </a:r>
          </a:p>
          <a:p>
            <a:pPr>
              <a:buFont typeface="Univers Condensed" panose="020B0506020202050204" pitchFamily="34" charset="0"/>
              <a:buChar char="–"/>
            </a:pPr>
            <a:r>
              <a:rPr lang="en-US" altLang="zh-CN" sz="1800" dirty="0">
                <a:latin typeface="Univers Condensed" panose="020B0506020202050204" pitchFamily="34" charset="0"/>
              </a:rPr>
              <a:t>Very low trace noise with frequency-converting measurements</a:t>
            </a:r>
          </a:p>
          <a:p>
            <a:pPr>
              <a:buFont typeface="Univers Condensed" panose="020B0506020202050204" pitchFamily="34" charset="0"/>
              <a:buChar char="–"/>
            </a:pPr>
            <a:endParaRPr lang="en-US" altLang="zh-CN" dirty="0">
              <a:latin typeface="Univers Condensed" panose="020B0506020202050204" pitchFamily="34" charset="0"/>
            </a:endParaRPr>
          </a:p>
          <a:p>
            <a:pPr>
              <a:buFont typeface="Univers Condensed" panose="020B0506020202050204" pitchFamily="34" charset="0"/>
              <a:buChar char="–"/>
            </a:pPr>
            <a:endParaRPr lang="en-US" altLang="zh-CN" sz="1800" dirty="0">
              <a:latin typeface="Univers Condensed" panose="020B0506020202050204" pitchFamily="34" charset="0"/>
            </a:endParaRPr>
          </a:p>
          <a:p>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Eight</a:t>
            </a:r>
            <a:r>
              <a:rPr lang="en-US" altLang="zh-CN" sz="1800" b="1" dirty="0">
                <a:latin typeface="Univers Condensed" panose="020B0506020202050204" pitchFamily="34" charset="0"/>
              </a:rPr>
              <a:t> receivers with identical architecture (4 ports)</a:t>
            </a:r>
          </a:p>
          <a:p>
            <a:pPr>
              <a:buFont typeface="Univers Condensed" panose="020B0506020202050204" pitchFamily="34" charset="0"/>
              <a:buChar char="–"/>
            </a:pPr>
            <a:r>
              <a:rPr lang="en-US" altLang="zh-CN" sz="1800" dirty="0">
                <a:latin typeface="Univers Condensed" panose="020B0506020202050204" pitchFamily="34" charset="0"/>
              </a:rPr>
              <a:t>Same high sensitivity for all 8 receivers</a:t>
            </a:r>
          </a:p>
          <a:p>
            <a:pPr>
              <a:buFont typeface="Univers Condensed" panose="020B0506020202050204" pitchFamily="34" charset="0"/>
              <a:buChar char="–"/>
            </a:pPr>
            <a:r>
              <a:rPr lang="en-US" altLang="zh-CN" sz="1800" dirty="0">
                <a:latin typeface="Univers Condensed" panose="020B0506020202050204" pitchFamily="34" charset="0"/>
              </a:rPr>
              <a:t>Temperature stability for ratios and S- parameters</a:t>
            </a:r>
          </a:p>
          <a:p>
            <a:pPr>
              <a:buFont typeface="Univers Condensed" panose="020B0506020202050204" pitchFamily="34" charset="0"/>
              <a:buChar char="–"/>
            </a:pPr>
            <a:r>
              <a:rPr lang="en-US" altLang="zh-CN" sz="1800" dirty="0">
                <a:latin typeface="Univers Condensed" panose="020B0506020202050204" pitchFamily="34" charset="0"/>
              </a:rPr>
              <a:t>Multipath DUTs, antenna arrays</a:t>
            </a:r>
          </a:p>
          <a:p>
            <a:endParaRPr lang="en-US" altLang="zh-CN" sz="1800" b="1" dirty="0">
              <a:latin typeface="Univers Condensed" panose="020B0506020202050204" pitchFamily="34" charset="0"/>
            </a:endParaRPr>
          </a:p>
          <a:p>
            <a:pPr>
              <a:buFont typeface="Univers Condensed" panose="020B0506020202050204" pitchFamily="34" charset="0"/>
              <a:buChar char="–"/>
            </a:pPr>
            <a:endParaRPr lang="de-DE" altLang="zh-CN" sz="1800" b="1" dirty="0">
              <a:latin typeface="Univers Condensed" panose="020B0506020202050204" pitchFamily="34" charset="0"/>
            </a:endParaRPr>
          </a:p>
        </p:txBody>
      </p:sp>
      <p:pic>
        <p:nvPicPr>
          <p:cNvPr id="6" name="图片 5">
            <a:extLst>
              <a:ext uri="{FF2B5EF4-FFF2-40B4-BE49-F238E27FC236}">
                <a16:creationId xmlns:a16="http://schemas.microsoft.com/office/drawing/2014/main" id="{99F6056E-2B34-57DE-1A24-7ADAD62B0355}"/>
              </a:ext>
            </a:extLst>
          </p:cNvPr>
          <p:cNvPicPr>
            <a:picLocks noChangeAspect="1"/>
          </p:cNvPicPr>
          <p:nvPr/>
        </p:nvPicPr>
        <p:blipFill>
          <a:blip r:embed="rId4">
            <a:extLst>
              <a:ext uri="{28A0092B-C50C-407E-A947-70E740481C1C}">
                <a14:useLocalDpi xmlns:a14="http://schemas.microsoft.com/office/drawing/2010/main" val="0"/>
              </a:ext>
            </a:extLst>
          </a:blip>
          <a:srcRect l="18040" r="18040"/>
          <a:stretch/>
        </p:blipFill>
        <p:spPr>
          <a:xfrm>
            <a:off x="166914" y="996357"/>
            <a:ext cx="6383661" cy="5617674"/>
          </a:xfrm>
          <a:prstGeom prst="rect">
            <a:avLst/>
          </a:prstGeom>
        </p:spPr>
      </p:pic>
    </p:spTree>
    <p:extLst>
      <p:ext uri="{BB962C8B-B14F-4D97-AF65-F5344CB8AC3E}">
        <p14:creationId xmlns:p14="http://schemas.microsoft.com/office/powerpoint/2010/main" val="178418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916F58-AC0A-11A5-EC50-63DC8D1DF7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518885"/>
            <a:ext cx="9036323" cy="6025492"/>
          </a:xfrm>
          <a:prstGeom prst="rect">
            <a:avLst/>
          </a:prstGeom>
          <a:effectLst>
            <a:softEdge rad="1270000"/>
          </a:effectLst>
        </p:spPr>
      </p:pic>
      <p:pic>
        <p:nvPicPr>
          <p:cNvPr id="6" name="图片 5">
            <a:extLst>
              <a:ext uri="{FF2B5EF4-FFF2-40B4-BE49-F238E27FC236}">
                <a16:creationId xmlns:a16="http://schemas.microsoft.com/office/drawing/2014/main" id="{F37B20E9-8A44-1E0C-4CF7-91880BDCAC4A}"/>
              </a:ext>
            </a:extLst>
          </p:cNvPr>
          <p:cNvPicPr>
            <a:picLocks noChangeAspect="1"/>
          </p:cNvPicPr>
          <p:nvPr/>
        </p:nvPicPr>
        <p:blipFill>
          <a:blip r:embed="rId3"/>
          <a:stretch>
            <a:fillRect/>
          </a:stretch>
        </p:blipFill>
        <p:spPr>
          <a:xfrm>
            <a:off x="8801100" y="52160"/>
            <a:ext cx="3390900" cy="933450"/>
          </a:xfrm>
          <a:prstGeom prst="rect">
            <a:avLst/>
          </a:prstGeom>
        </p:spPr>
      </p:pic>
      <p:grpSp>
        <p:nvGrpSpPr>
          <p:cNvPr id="3" name="组合 2">
            <a:extLst>
              <a:ext uri="{FF2B5EF4-FFF2-40B4-BE49-F238E27FC236}">
                <a16:creationId xmlns:a16="http://schemas.microsoft.com/office/drawing/2014/main" id="{EAD481CA-79CA-2EB6-E4AE-2C11B7FF14A5}"/>
              </a:ext>
            </a:extLst>
          </p:cNvPr>
          <p:cNvGrpSpPr/>
          <p:nvPr/>
        </p:nvGrpSpPr>
        <p:grpSpPr>
          <a:xfrm>
            <a:off x="6184669" y="2183736"/>
            <a:ext cx="5882641" cy="2643006"/>
            <a:chOff x="7534524" y="1150103"/>
            <a:chExt cx="4406477" cy="2643006"/>
          </a:xfrm>
        </p:grpSpPr>
        <p:sp>
          <p:nvSpPr>
            <p:cNvPr id="5" name="文本框 4">
              <a:extLst>
                <a:ext uri="{FF2B5EF4-FFF2-40B4-BE49-F238E27FC236}">
                  <a16:creationId xmlns:a16="http://schemas.microsoft.com/office/drawing/2014/main" id="{8ECB8D85-DCBB-B07D-A9F9-3BD0E324CC97}"/>
                </a:ext>
              </a:extLst>
            </p:cNvPr>
            <p:cNvSpPr txBox="1"/>
            <p:nvPr/>
          </p:nvSpPr>
          <p:spPr>
            <a:xfrm>
              <a:off x="7534524" y="2408627"/>
              <a:ext cx="4406477" cy="1384482"/>
            </a:xfrm>
            <a:prstGeom prst="rect">
              <a:avLst/>
            </a:prstGeom>
            <a:noFill/>
          </p:spPr>
          <p:txBody>
            <a:bodyPr wrap="square" rtlCol="0">
              <a:spAutoFit/>
            </a:bodyPr>
            <a:lstStyle/>
            <a:p>
              <a:pPr algn="ctr">
                <a:lnSpc>
                  <a:spcPct val="130000"/>
                </a:lnSpc>
              </a:pPr>
              <a:r>
                <a:rPr lang="en-US" altLang="zh-CN" sz="3200"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rPr>
                <a:t>SNA6000A</a:t>
              </a:r>
            </a:p>
            <a:p>
              <a:pPr algn="ctr">
                <a:lnSpc>
                  <a:spcPct val="130000"/>
                </a:lnSpc>
              </a:pPr>
              <a:r>
                <a:rPr lang="en-US" altLang="zh-CN" sz="3600"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rPr>
                <a:t>Vector Network Analyzer</a:t>
              </a:r>
            </a:p>
          </p:txBody>
        </p:sp>
        <p:sp>
          <p:nvSpPr>
            <p:cNvPr id="7" name="文本框 6">
              <a:extLst>
                <a:ext uri="{FF2B5EF4-FFF2-40B4-BE49-F238E27FC236}">
                  <a16:creationId xmlns:a16="http://schemas.microsoft.com/office/drawing/2014/main" id="{978EB83D-80DA-28F4-01C2-6AA6664F7517}"/>
                </a:ext>
              </a:extLst>
            </p:cNvPr>
            <p:cNvSpPr txBox="1"/>
            <p:nvPr/>
          </p:nvSpPr>
          <p:spPr>
            <a:xfrm>
              <a:off x="7534524" y="1150103"/>
              <a:ext cx="4236193" cy="707886"/>
            </a:xfrm>
            <a:prstGeom prst="rect">
              <a:avLst/>
            </a:prstGeom>
            <a:noFill/>
          </p:spPr>
          <p:txBody>
            <a:bodyPr wrap="square">
              <a:spAutoFit/>
            </a:bodyPr>
            <a:lstStyle/>
            <a:p>
              <a:pPr algn="ctr"/>
              <a:r>
                <a:rPr lang="en-US" altLang="zh-CN" sz="4000"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rPr>
                <a:t>Innovation Flagship</a:t>
              </a:r>
              <a:endParaRPr lang="zh-CN" altLang="en-US" sz="4000"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endParaRPr>
            </a:p>
          </p:txBody>
        </p:sp>
      </p:grpSp>
    </p:spTree>
    <p:extLst>
      <p:ext uri="{BB962C8B-B14F-4D97-AF65-F5344CB8AC3E}">
        <p14:creationId xmlns:p14="http://schemas.microsoft.com/office/powerpoint/2010/main" val="12419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D8A6DB42-5CE7-9EBE-F982-6843927EE9BE}"/>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Source Power Performance of SNA6000A</a:t>
            </a:r>
          </a:p>
        </p:txBody>
      </p:sp>
      <p:sp>
        <p:nvSpPr>
          <p:cNvPr id="3" name="内容占位符 2">
            <a:extLst>
              <a:ext uri="{FF2B5EF4-FFF2-40B4-BE49-F238E27FC236}">
                <a16:creationId xmlns:a16="http://schemas.microsoft.com/office/drawing/2014/main" id="{2C0EE5F5-CF93-54BF-AA5C-8085629AC5A7}"/>
              </a:ext>
            </a:extLst>
          </p:cNvPr>
          <p:cNvSpPr txBox="1">
            <a:spLocks/>
          </p:cNvSpPr>
          <p:nvPr/>
        </p:nvSpPr>
        <p:spPr bwMode="auto">
          <a:xfrm>
            <a:off x="387254" y="1160659"/>
            <a:ext cx="6570149" cy="247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spcAft>
                <a:spcPts val="60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A Perfect Tool to Test the Nonlinearity and Gain Compression of Active Devices.</a:t>
            </a:r>
          </a:p>
          <a:p>
            <a:pPr>
              <a:spcAft>
                <a:spcPts val="600"/>
              </a:spcAft>
            </a:pPr>
            <a:r>
              <a:rPr lang="en-US" altLang="zh-CN" sz="1600" dirty="0">
                <a:latin typeface="Univers Condensed" panose="020B0506020202050204" pitchFamily="34" charset="0"/>
                <a:ea typeface="+mn-ea"/>
                <a:cs typeface="Arial" panose="020B0604020202020204" pitchFamily="34" charset="0"/>
              </a:rPr>
              <a:t>Provide high-power excitation signal (~ +10 dBm).</a:t>
            </a:r>
          </a:p>
          <a:p>
            <a:pPr>
              <a:spcAft>
                <a:spcPts val="600"/>
              </a:spcAft>
            </a:pPr>
            <a:r>
              <a:rPr lang="en-US" altLang="zh-CN" sz="1600" dirty="0">
                <a:latin typeface="Univers Condensed" panose="020B0506020202050204" pitchFamily="34" charset="0"/>
                <a:ea typeface="+mn-ea"/>
                <a:cs typeface="Arial" panose="020B0604020202020204" pitchFamily="34" charset="0"/>
              </a:rPr>
              <a:t>Meet the requirements of active circuit testing.</a:t>
            </a:r>
          </a:p>
          <a:p>
            <a:pPr>
              <a:spcAft>
                <a:spcPts val="600"/>
              </a:spcAft>
            </a:pPr>
            <a:r>
              <a:rPr lang="en-US" altLang="zh-CN" sz="1600" dirty="0">
                <a:latin typeface="Univers Condensed" panose="020B0506020202050204" pitchFamily="34" charset="0"/>
                <a:ea typeface="+mn-ea"/>
                <a:cs typeface="Arial" panose="020B0604020202020204" pitchFamily="34" charset="0"/>
              </a:rPr>
              <a:t>Large power scanning range (-55 dBm to 10 dBm) to drive active devices from linear working region to compression region.</a:t>
            </a:r>
          </a:p>
        </p:txBody>
      </p:sp>
      <p:graphicFrame>
        <p:nvGraphicFramePr>
          <p:cNvPr id="7" name="表格 6">
            <a:extLst>
              <a:ext uri="{FF2B5EF4-FFF2-40B4-BE49-F238E27FC236}">
                <a16:creationId xmlns:a16="http://schemas.microsoft.com/office/drawing/2014/main" id="{9F973914-6CAA-B069-0E43-6E8D41EBCCF1}"/>
              </a:ext>
            </a:extLst>
          </p:cNvPr>
          <p:cNvGraphicFramePr>
            <a:graphicFrameLocks noGrp="1"/>
          </p:cNvGraphicFramePr>
          <p:nvPr>
            <p:extLst>
              <p:ext uri="{D42A27DB-BD31-4B8C-83A1-F6EECF244321}">
                <p14:modId xmlns:p14="http://schemas.microsoft.com/office/powerpoint/2010/main" val="425845940"/>
              </p:ext>
            </p:extLst>
          </p:nvPr>
        </p:nvGraphicFramePr>
        <p:xfrm>
          <a:off x="4154609" y="3735891"/>
          <a:ext cx="2736000" cy="2808000"/>
        </p:xfrm>
        <a:graphic>
          <a:graphicData uri="http://schemas.openxmlformats.org/drawingml/2006/table">
            <a:tbl>
              <a:tblPr firstRow="1" firstCol="1" bandRow="1"/>
              <a:tblGrid>
                <a:gridCol w="1584000">
                  <a:extLst>
                    <a:ext uri="{9D8B030D-6E8A-4147-A177-3AD203B41FA5}">
                      <a16:colId xmlns:a16="http://schemas.microsoft.com/office/drawing/2014/main" val="13217836"/>
                    </a:ext>
                  </a:extLst>
                </a:gridCol>
                <a:gridCol w="1152000">
                  <a:extLst>
                    <a:ext uri="{9D8B030D-6E8A-4147-A177-3AD203B41FA5}">
                      <a16:colId xmlns:a16="http://schemas.microsoft.com/office/drawing/2014/main" val="1662687076"/>
                    </a:ext>
                  </a:extLst>
                </a:gridCol>
              </a:tblGrid>
              <a:tr h="43200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en-US" altLang="zh-CN" sz="1400" b="1" kern="1200" dirty="0">
                          <a:solidFill>
                            <a:srgbClr val="FFFFFF"/>
                          </a:solidFill>
                          <a:latin typeface="Univers Condensed" panose="020B0506020202050204" pitchFamily="34" charset="0"/>
                          <a:ea typeface="微软雅黑"/>
                          <a:cs typeface="Arial" panose="020B0604020202020204" pitchFamily="34" charset="0"/>
                          <a:sym typeface="+mn-lt"/>
                        </a:rPr>
                        <a:t>Max. Output Power</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1" dirty="0">
                          <a:solidFill>
                            <a:srgbClr val="FFFFFF"/>
                          </a:solidFill>
                          <a:latin typeface="Univers Condensed" panose="020B0506020202050204" pitchFamily="34" charset="0"/>
                          <a:ea typeface="+mn-ea"/>
                          <a:cs typeface="Arial" panose="020B0604020202020204" pitchFamily="34" charset="0"/>
                          <a:sym typeface="+mn-lt"/>
                        </a:rPr>
                        <a:t>Specification</a:t>
                      </a:r>
                      <a:endParaRPr sz="1400" b="1" dirty="0">
                        <a:solidFill>
                          <a:srgbClr val="FFFFFF"/>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637018851"/>
                  </a:ext>
                </a:extLst>
              </a:tr>
              <a:tr h="396000">
                <a:tc>
                  <a:txBody>
                    <a:bodyPr/>
                    <a:lstStyle/>
                    <a:p>
                      <a:pPr algn="ctr"/>
                      <a:r>
                        <a:rPr lang="en-US" sz="1400" b="0" i="0" dirty="0">
                          <a:solidFill>
                            <a:srgbClr val="000000"/>
                          </a:solidFill>
                          <a:effectLst/>
                          <a:latin typeface="Univers Condensed" panose="020B0506020202050204" pitchFamily="34" charset="0"/>
                        </a:rPr>
                        <a:t>100 kHz - 1 MHz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10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0694589"/>
                  </a:ext>
                </a:extLst>
              </a:tr>
              <a:tr h="396000">
                <a:tc>
                  <a:txBody>
                    <a:bodyPr/>
                    <a:lstStyle/>
                    <a:p>
                      <a:pPr algn="ctr"/>
                      <a:r>
                        <a:rPr lang="en-US" sz="1400" b="0" i="0" dirty="0">
                          <a:solidFill>
                            <a:srgbClr val="000000"/>
                          </a:solidFill>
                          <a:effectLst/>
                          <a:latin typeface="Univers Condensed" panose="020B0506020202050204" pitchFamily="34" charset="0"/>
                        </a:rPr>
                        <a:t>1 MHz - 500 MHz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10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55877691"/>
                  </a:ext>
                </a:extLst>
              </a:tr>
              <a:tr h="396000">
                <a:tc>
                  <a:txBody>
                    <a:bodyPr/>
                    <a:lstStyle/>
                    <a:p>
                      <a:pPr algn="ctr"/>
                      <a:r>
                        <a:rPr lang="en-US" sz="1400" b="0" i="0" dirty="0">
                          <a:solidFill>
                            <a:srgbClr val="000000"/>
                          </a:solidFill>
                          <a:effectLst/>
                          <a:latin typeface="Univers Condensed" panose="020B0506020202050204" pitchFamily="34" charset="0"/>
                        </a:rPr>
                        <a:t>500 MHz - 1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10 dBm</a:t>
                      </a:r>
                      <a:endParaRPr lang="en-US" sz="1400" dirty="0">
                        <a:effectLst/>
                        <a:latin typeface="Univers Condensed" panose="020B050602020205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910382167"/>
                  </a:ext>
                </a:extLst>
              </a:tr>
              <a:tr h="396000">
                <a:tc>
                  <a:txBody>
                    <a:bodyPr/>
                    <a:lstStyle/>
                    <a:p>
                      <a:pPr algn="ctr"/>
                      <a:r>
                        <a:rPr lang="en-US" sz="1400" b="0" i="0" dirty="0">
                          <a:solidFill>
                            <a:srgbClr val="000000"/>
                          </a:solidFill>
                          <a:effectLst/>
                          <a:latin typeface="Univers Condensed" panose="020B0506020202050204" pitchFamily="34" charset="0"/>
                        </a:rPr>
                        <a:t>1 GHz - 20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10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415707661"/>
                  </a:ext>
                </a:extLst>
              </a:tr>
              <a:tr h="396000">
                <a:tc>
                  <a:txBody>
                    <a:bodyPr/>
                    <a:lstStyle/>
                    <a:p>
                      <a:pPr algn="ctr"/>
                      <a:r>
                        <a:rPr lang="en-US" sz="1400" b="0" i="0" dirty="0">
                          <a:solidFill>
                            <a:srgbClr val="000000"/>
                          </a:solidFill>
                          <a:effectLst/>
                          <a:latin typeface="Univers Condensed" panose="020B0506020202050204" pitchFamily="34" charset="0"/>
                        </a:rPr>
                        <a:t>20 GHz - 24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7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562274952"/>
                  </a:ext>
                </a:extLst>
              </a:tr>
              <a:tr h="396000">
                <a:tc>
                  <a:txBody>
                    <a:bodyPr/>
                    <a:lstStyle/>
                    <a:p>
                      <a:pPr algn="ctr"/>
                      <a:r>
                        <a:rPr lang="en-US" sz="1400" b="0" i="0" dirty="0">
                          <a:solidFill>
                            <a:srgbClr val="000000"/>
                          </a:solidFill>
                          <a:effectLst/>
                          <a:latin typeface="Univers Condensed" panose="020B0506020202050204" pitchFamily="34" charset="0"/>
                        </a:rPr>
                        <a:t>24 GHz - 26.5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002436881"/>
                  </a:ext>
                </a:extLst>
              </a:tr>
            </a:tbl>
          </a:graphicData>
        </a:graphic>
      </p:graphicFrame>
      <p:graphicFrame>
        <p:nvGraphicFramePr>
          <p:cNvPr id="8" name="表格 7">
            <a:extLst>
              <a:ext uri="{FF2B5EF4-FFF2-40B4-BE49-F238E27FC236}">
                <a16:creationId xmlns:a16="http://schemas.microsoft.com/office/drawing/2014/main" id="{36E3588D-E2B1-87C9-1706-1CC379C9C381}"/>
              </a:ext>
            </a:extLst>
          </p:cNvPr>
          <p:cNvGraphicFramePr>
            <a:graphicFrameLocks noGrp="1"/>
          </p:cNvGraphicFramePr>
          <p:nvPr>
            <p:extLst>
              <p:ext uri="{D42A27DB-BD31-4B8C-83A1-F6EECF244321}">
                <p14:modId xmlns:p14="http://schemas.microsoft.com/office/powerpoint/2010/main" val="2247328139"/>
              </p:ext>
            </p:extLst>
          </p:nvPr>
        </p:nvGraphicFramePr>
        <p:xfrm>
          <a:off x="459921" y="3735891"/>
          <a:ext cx="3565843" cy="2808000"/>
        </p:xfrm>
        <a:graphic>
          <a:graphicData uri="http://schemas.openxmlformats.org/drawingml/2006/table">
            <a:tbl>
              <a:tblPr firstRow="1" firstCol="1" bandRow="1"/>
              <a:tblGrid>
                <a:gridCol w="1828800">
                  <a:extLst>
                    <a:ext uri="{9D8B030D-6E8A-4147-A177-3AD203B41FA5}">
                      <a16:colId xmlns:a16="http://schemas.microsoft.com/office/drawing/2014/main" val="13217836"/>
                    </a:ext>
                  </a:extLst>
                </a:gridCol>
                <a:gridCol w="1737043">
                  <a:extLst>
                    <a:ext uri="{9D8B030D-6E8A-4147-A177-3AD203B41FA5}">
                      <a16:colId xmlns:a16="http://schemas.microsoft.com/office/drawing/2014/main" val="1662687076"/>
                    </a:ext>
                  </a:extLst>
                </a:gridCol>
              </a:tblGrid>
              <a:tr h="43200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en-US" altLang="zh-CN" sz="1400" b="1" kern="1200" dirty="0">
                          <a:solidFill>
                            <a:srgbClr val="FFFFFF"/>
                          </a:solidFill>
                          <a:latin typeface="Univers Condensed" panose="020B0506020202050204" pitchFamily="34" charset="0"/>
                          <a:ea typeface="微软雅黑"/>
                          <a:cs typeface="Arial" panose="020B0604020202020204" pitchFamily="34" charset="0"/>
                          <a:sym typeface="+mn-lt"/>
                        </a:rPr>
                        <a:t>Power Scanning Range</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1" dirty="0">
                          <a:solidFill>
                            <a:srgbClr val="FFFFFF"/>
                          </a:solidFill>
                          <a:latin typeface="Univers Condensed" panose="020B0506020202050204" pitchFamily="34" charset="0"/>
                          <a:ea typeface="+mn-ea"/>
                          <a:cs typeface="Arial" panose="020B0604020202020204" pitchFamily="34" charset="0"/>
                          <a:sym typeface="+mn-lt"/>
                        </a:rPr>
                        <a:t>Specification</a:t>
                      </a:r>
                      <a:endParaRPr sz="1400" b="1" dirty="0">
                        <a:solidFill>
                          <a:srgbClr val="FFFFFF"/>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637018851"/>
                  </a:ext>
                </a:extLst>
              </a:tr>
              <a:tr h="396000">
                <a:tc>
                  <a:txBody>
                    <a:bodyPr/>
                    <a:lstStyle/>
                    <a:p>
                      <a:pPr algn="ctr"/>
                      <a:r>
                        <a:rPr lang="en-US" sz="1400" b="0" i="0" dirty="0">
                          <a:solidFill>
                            <a:srgbClr val="000000"/>
                          </a:solidFill>
                          <a:effectLst/>
                          <a:latin typeface="Univers Condensed" panose="020B0506020202050204" pitchFamily="34" charset="0"/>
                        </a:rPr>
                        <a:t>100 kHz - 1 MHz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-55 dBm to 10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0694589"/>
                  </a:ext>
                </a:extLst>
              </a:tr>
              <a:tr h="396000">
                <a:tc>
                  <a:txBody>
                    <a:bodyPr/>
                    <a:lstStyle/>
                    <a:p>
                      <a:pPr algn="ctr"/>
                      <a:r>
                        <a:rPr lang="en-US" sz="1400" b="0" i="0" dirty="0">
                          <a:solidFill>
                            <a:srgbClr val="000000"/>
                          </a:solidFill>
                          <a:effectLst/>
                          <a:latin typeface="Univers Condensed" panose="020B0506020202050204" pitchFamily="34" charset="0"/>
                        </a:rPr>
                        <a:t>1 MHz - 500 MHz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-55 dBm to 10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55877691"/>
                  </a:ext>
                </a:extLst>
              </a:tr>
              <a:tr h="396000">
                <a:tc>
                  <a:txBody>
                    <a:bodyPr/>
                    <a:lstStyle/>
                    <a:p>
                      <a:pPr algn="ctr"/>
                      <a:r>
                        <a:rPr lang="en-US" sz="1400" b="0" i="0" dirty="0">
                          <a:solidFill>
                            <a:srgbClr val="000000"/>
                          </a:solidFill>
                          <a:effectLst/>
                          <a:latin typeface="Univers Condensed" panose="020B0506020202050204" pitchFamily="34" charset="0"/>
                        </a:rPr>
                        <a:t>500 MHz - 1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-55 dBm to 10 dBm</a:t>
                      </a:r>
                      <a:endParaRPr lang="en-US" sz="1400" dirty="0">
                        <a:effectLst/>
                        <a:latin typeface="Univers Condensed" panose="020B050602020205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910382167"/>
                  </a:ext>
                </a:extLst>
              </a:tr>
              <a:tr h="396000">
                <a:tc>
                  <a:txBody>
                    <a:bodyPr/>
                    <a:lstStyle/>
                    <a:p>
                      <a:pPr algn="ctr"/>
                      <a:r>
                        <a:rPr lang="en-US" sz="1400" b="0" i="0" dirty="0">
                          <a:solidFill>
                            <a:srgbClr val="000000"/>
                          </a:solidFill>
                          <a:effectLst/>
                          <a:latin typeface="Univers Condensed" panose="020B0506020202050204" pitchFamily="34" charset="0"/>
                        </a:rPr>
                        <a:t>1 GHz - 20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-55 dBm to 10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415707661"/>
                  </a:ext>
                </a:extLst>
              </a:tr>
              <a:tr h="396000">
                <a:tc>
                  <a:txBody>
                    <a:bodyPr/>
                    <a:lstStyle/>
                    <a:p>
                      <a:pPr algn="ctr"/>
                      <a:r>
                        <a:rPr lang="en-US" sz="1400" b="0" i="0" dirty="0">
                          <a:solidFill>
                            <a:srgbClr val="000000"/>
                          </a:solidFill>
                          <a:effectLst/>
                          <a:latin typeface="Univers Condensed" panose="020B0506020202050204" pitchFamily="34" charset="0"/>
                        </a:rPr>
                        <a:t>20 GHz - 24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-55 dBm to 7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562274952"/>
                  </a:ext>
                </a:extLst>
              </a:tr>
              <a:tr h="396000">
                <a:tc>
                  <a:txBody>
                    <a:bodyPr/>
                    <a:lstStyle/>
                    <a:p>
                      <a:pPr algn="ctr"/>
                      <a:r>
                        <a:rPr lang="en-US" sz="1400" b="0" i="0" dirty="0">
                          <a:solidFill>
                            <a:srgbClr val="000000"/>
                          </a:solidFill>
                          <a:effectLst/>
                          <a:latin typeface="Univers Condensed" panose="020B0506020202050204" pitchFamily="34" charset="0"/>
                        </a:rPr>
                        <a:t>24 GHz - 26.5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-55 dBm to 5 dBm</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002436881"/>
                  </a:ext>
                </a:extLst>
              </a:tr>
            </a:tbl>
          </a:graphicData>
        </a:graphic>
      </p:graphicFrame>
      <p:pic>
        <p:nvPicPr>
          <p:cNvPr id="11" name="图片 10">
            <a:extLst>
              <a:ext uri="{FF2B5EF4-FFF2-40B4-BE49-F238E27FC236}">
                <a16:creationId xmlns:a16="http://schemas.microsoft.com/office/drawing/2014/main" id="{8212F838-7C4F-97F4-68DA-2BE6B5A659B5}"/>
              </a:ext>
            </a:extLst>
          </p:cNvPr>
          <p:cNvPicPr>
            <a:picLocks noChangeAspect="1"/>
          </p:cNvPicPr>
          <p:nvPr/>
        </p:nvPicPr>
        <p:blipFill rotWithShape="1">
          <a:blip r:embed="rId4"/>
          <a:srcRect t="4445" b="4085"/>
          <a:stretch/>
        </p:blipFill>
        <p:spPr>
          <a:xfrm>
            <a:off x="7386577" y="904753"/>
            <a:ext cx="2037566" cy="1485006"/>
          </a:xfrm>
          <a:prstGeom prst="rect">
            <a:avLst/>
          </a:prstGeom>
        </p:spPr>
      </p:pic>
      <p:pic>
        <p:nvPicPr>
          <p:cNvPr id="12" name="图片 11">
            <a:extLst>
              <a:ext uri="{FF2B5EF4-FFF2-40B4-BE49-F238E27FC236}">
                <a16:creationId xmlns:a16="http://schemas.microsoft.com/office/drawing/2014/main" id="{1A97A1BC-2A16-2C99-6C00-8CC727B0E59C}"/>
              </a:ext>
            </a:extLst>
          </p:cNvPr>
          <p:cNvPicPr>
            <a:picLocks noChangeAspect="1"/>
          </p:cNvPicPr>
          <p:nvPr/>
        </p:nvPicPr>
        <p:blipFill rotWithShape="1">
          <a:blip r:embed="rId5"/>
          <a:srcRect t="4438" b="3240"/>
          <a:stretch/>
        </p:blipFill>
        <p:spPr>
          <a:xfrm>
            <a:off x="9510311" y="904753"/>
            <a:ext cx="2037566" cy="1485006"/>
          </a:xfrm>
          <a:prstGeom prst="rect">
            <a:avLst/>
          </a:prstGeom>
        </p:spPr>
      </p:pic>
      <p:pic>
        <p:nvPicPr>
          <p:cNvPr id="13" name="图片 12">
            <a:extLst>
              <a:ext uri="{FF2B5EF4-FFF2-40B4-BE49-F238E27FC236}">
                <a16:creationId xmlns:a16="http://schemas.microsoft.com/office/drawing/2014/main" id="{DC71920B-9490-6CBD-7F55-2EB47547C376}"/>
              </a:ext>
            </a:extLst>
          </p:cNvPr>
          <p:cNvPicPr>
            <a:picLocks noChangeAspect="1"/>
          </p:cNvPicPr>
          <p:nvPr/>
        </p:nvPicPr>
        <p:blipFill rotWithShape="1">
          <a:blip r:embed="rId6"/>
          <a:srcRect t="4997" b="4488"/>
          <a:stretch/>
        </p:blipFill>
        <p:spPr>
          <a:xfrm>
            <a:off x="7385262" y="2423291"/>
            <a:ext cx="2037566" cy="1485006"/>
          </a:xfrm>
          <a:prstGeom prst="rect">
            <a:avLst/>
          </a:prstGeom>
        </p:spPr>
      </p:pic>
      <p:pic>
        <p:nvPicPr>
          <p:cNvPr id="14" name="图片 13">
            <a:extLst>
              <a:ext uri="{FF2B5EF4-FFF2-40B4-BE49-F238E27FC236}">
                <a16:creationId xmlns:a16="http://schemas.microsoft.com/office/drawing/2014/main" id="{0E2CD2A0-FB20-2071-47FE-E2D94D47AB3C}"/>
              </a:ext>
            </a:extLst>
          </p:cNvPr>
          <p:cNvPicPr>
            <a:picLocks noChangeAspect="1"/>
          </p:cNvPicPr>
          <p:nvPr/>
        </p:nvPicPr>
        <p:blipFill rotWithShape="1">
          <a:blip r:embed="rId7"/>
          <a:srcRect t="4997" b="4488"/>
          <a:stretch/>
        </p:blipFill>
        <p:spPr>
          <a:xfrm>
            <a:off x="9510311" y="2423471"/>
            <a:ext cx="2037566" cy="1485006"/>
          </a:xfrm>
          <a:prstGeom prst="rect">
            <a:avLst/>
          </a:prstGeom>
        </p:spPr>
      </p:pic>
      <p:sp>
        <p:nvSpPr>
          <p:cNvPr id="4" name="矩形 3">
            <a:extLst>
              <a:ext uri="{FF2B5EF4-FFF2-40B4-BE49-F238E27FC236}">
                <a16:creationId xmlns:a16="http://schemas.microsoft.com/office/drawing/2014/main" id="{D93B2F6E-644B-AADE-1A57-E09BDBF47707}"/>
              </a:ext>
            </a:extLst>
          </p:cNvPr>
          <p:cNvSpPr/>
          <p:nvPr/>
        </p:nvSpPr>
        <p:spPr>
          <a:xfrm>
            <a:off x="8826138" y="2255943"/>
            <a:ext cx="579120" cy="144235"/>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1ED780F-66A5-65C5-F0B6-F87AE1CE5B69}"/>
              </a:ext>
            </a:extLst>
          </p:cNvPr>
          <p:cNvSpPr/>
          <p:nvPr/>
        </p:nvSpPr>
        <p:spPr>
          <a:xfrm>
            <a:off x="8423366" y="2496768"/>
            <a:ext cx="736963" cy="13155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D23CB4C-2900-9F56-5522-B74D2B341D95}"/>
              </a:ext>
            </a:extLst>
          </p:cNvPr>
          <p:cNvSpPr/>
          <p:nvPr/>
        </p:nvSpPr>
        <p:spPr>
          <a:xfrm>
            <a:off x="8404045" y="2701802"/>
            <a:ext cx="756284" cy="13155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C46D7AFB-9CB3-7667-5633-23D42F156C0E}"/>
              </a:ext>
            </a:extLst>
          </p:cNvPr>
          <p:cNvSpPr/>
          <p:nvPr/>
        </p:nvSpPr>
        <p:spPr>
          <a:xfrm>
            <a:off x="10951187" y="2255943"/>
            <a:ext cx="579120" cy="144235"/>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DE966A81-D97A-C5CD-B39C-5470CE3D788E}"/>
              </a:ext>
            </a:extLst>
          </p:cNvPr>
          <p:cNvSpPr/>
          <p:nvPr/>
        </p:nvSpPr>
        <p:spPr>
          <a:xfrm>
            <a:off x="10548415" y="2496768"/>
            <a:ext cx="736963" cy="13155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0BDE1BE5-3AB3-BC9D-461B-7A990765E8A6}"/>
              </a:ext>
            </a:extLst>
          </p:cNvPr>
          <p:cNvSpPr/>
          <p:nvPr/>
        </p:nvSpPr>
        <p:spPr>
          <a:xfrm>
            <a:off x="10529094" y="2701802"/>
            <a:ext cx="756284" cy="13155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9DD24DB9-0513-3AC7-7FE1-D3D8A4045A86}"/>
              </a:ext>
            </a:extLst>
          </p:cNvPr>
          <p:cNvPicPr>
            <a:picLocks noChangeAspect="1"/>
          </p:cNvPicPr>
          <p:nvPr/>
        </p:nvPicPr>
        <p:blipFill>
          <a:blip r:embed="rId8"/>
          <a:stretch>
            <a:fillRect/>
          </a:stretch>
        </p:blipFill>
        <p:spPr>
          <a:xfrm>
            <a:off x="7385262" y="3945847"/>
            <a:ext cx="4162615" cy="2601634"/>
          </a:xfrm>
          <a:prstGeom prst="rect">
            <a:avLst/>
          </a:prstGeom>
        </p:spPr>
      </p:pic>
      <p:sp>
        <p:nvSpPr>
          <p:cNvPr id="28" name="矩形 27">
            <a:extLst>
              <a:ext uri="{FF2B5EF4-FFF2-40B4-BE49-F238E27FC236}">
                <a16:creationId xmlns:a16="http://schemas.microsoft.com/office/drawing/2014/main" id="{2AA35640-F33D-A545-40EB-63555B5FBCA1}"/>
              </a:ext>
            </a:extLst>
          </p:cNvPr>
          <p:cNvSpPr/>
          <p:nvPr/>
        </p:nvSpPr>
        <p:spPr>
          <a:xfrm>
            <a:off x="8472553" y="6110631"/>
            <a:ext cx="2170210" cy="169160"/>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Power Sweep with Freq = 1GHz</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29" name="矩形 28">
            <a:extLst>
              <a:ext uri="{FF2B5EF4-FFF2-40B4-BE49-F238E27FC236}">
                <a16:creationId xmlns:a16="http://schemas.microsoft.com/office/drawing/2014/main" id="{8D095583-7C6F-765B-2CDC-CC43BAC5AC18}"/>
              </a:ext>
            </a:extLst>
          </p:cNvPr>
          <p:cNvSpPr/>
          <p:nvPr/>
        </p:nvSpPr>
        <p:spPr>
          <a:xfrm rot="5400000">
            <a:off x="10336937" y="4198671"/>
            <a:ext cx="169160" cy="1727719"/>
          </a:xfrm>
          <a:prstGeom prst="rect">
            <a:avLst/>
          </a:prstGeom>
          <a:solidFill>
            <a:srgbClr val="003B90"/>
          </a:solidFill>
          <a:ln w="12700" cap="flat" cmpd="sng" algn="ctr">
            <a:solidFill>
              <a:srgbClr val="4472C4">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&gt;60dB Power Sweep Range</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32" name="矩形 31">
            <a:extLst>
              <a:ext uri="{FF2B5EF4-FFF2-40B4-BE49-F238E27FC236}">
                <a16:creationId xmlns:a16="http://schemas.microsoft.com/office/drawing/2014/main" id="{F635447C-C8FF-EDC2-8A2F-AA3F1773F95B}"/>
              </a:ext>
            </a:extLst>
          </p:cNvPr>
          <p:cNvSpPr/>
          <p:nvPr/>
        </p:nvSpPr>
        <p:spPr>
          <a:xfrm>
            <a:off x="6995694" y="3549983"/>
            <a:ext cx="2476326" cy="222646"/>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Port1, Freq = 5GHz, Min. power = -57.86dBm</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34" name="矩形 33">
            <a:extLst>
              <a:ext uri="{FF2B5EF4-FFF2-40B4-BE49-F238E27FC236}">
                <a16:creationId xmlns:a16="http://schemas.microsoft.com/office/drawing/2014/main" id="{FC62D5E1-92F7-C775-82CC-DBDBCEA3F571}"/>
              </a:ext>
            </a:extLst>
          </p:cNvPr>
          <p:cNvSpPr/>
          <p:nvPr/>
        </p:nvSpPr>
        <p:spPr>
          <a:xfrm>
            <a:off x="6995694" y="1946688"/>
            <a:ext cx="2476326" cy="222646"/>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Port1, Freq = 5GHz, Max. power = 11.31dBm</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35" name="矩形 34">
            <a:extLst>
              <a:ext uri="{FF2B5EF4-FFF2-40B4-BE49-F238E27FC236}">
                <a16:creationId xmlns:a16="http://schemas.microsoft.com/office/drawing/2014/main" id="{38E3A9B6-D67B-7FEB-08AE-AF7972E0A5F1}"/>
              </a:ext>
            </a:extLst>
          </p:cNvPr>
          <p:cNvSpPr/>
          <p:nvPr/>
        </p:nvSpPr>
        <p:spPr>
          <a:xfrm>
            <a:off x="9508996" y="3549983"/>
            <a:ext cx="2476326" cy="222646"/>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Port2, Freq = 5GHz, Min. power = -57.70dBm</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36" name="矩形 35">
            <a:extLst>
              <a:ext uri="{FF2B5EF4-FFF2-40B4-BE49-F238E27FC236}">
                <a16:creationId xmlns:a16="http://schemas.microsoft.com/office/drawing/2014/main" id="{E470FC92-F94C-18E2-723F-BBEE8C0DCFE7}"/>
              </a:ext>
            </a:extLst>
          </p:cNvPr>
          <p:cNvSpPr/>
          <p:nvPr/>
        </p:nvSpPr>
        <p:spPr>
          <a:xfrm>
            <a:off x="9508996" y="1946688"/>
            <a:ext cx="2476326" cy="222646"/>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Port2, Freq = 5GHz, Max. power = 11.81dBm</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239121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89D289B4-579F-C167-5D6C-8AF04BBBA033}"/>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Source Spectrum Performance of SNA6000A</a:t>
            </a:r>
          </a:p>
        </p:txBody>
      </p:sp>
      <p:graphicFrame>
        <p:nvGraphicFramePr>
          <p:cNvPr id="4" name="表格 3">
            <a:extLst>
              <a:ext uri="{FF2B5EF4-FFF2-40B4-BE49-F238E27FC236}">
                <a16:creationId xmlns:a16="http://schemas.microsoft.com/office/drawing/2014/main" id="{C73D3003-B364-4171-5951-2374B187DB51}"/>
              </a:ext>
            </a:extLst>
          </p:cNvPr>
          <p:cNvGraphicFramePr>
            <a:graphicFrameLocks noGrp="1"/>
          </p:cNvGraphicFramePr>
          <p:nvPr>
            <p:extLst>
              <p:ext uri="{D42A27DB-BD31-4B8C-83A1-F6EECF244321}">
                <p14:modId xmlns:p14="http://schemas.microsoft.com/office/powerpoint/2010/main" val="1455002863"/>
              </p:ext>
            </p:extLst>
          </p:nvPr>
        </p:nvGraphicFramePr>
        <p:xfrm>
          <a:off x="6905443" y="1331744"/>
          <a:ext cx="4691471" cy="1800000"/>
        </p:xfrm>
        <a:graphic>
          <a:graphicData uri="http://schemas.openxmlformats.org/drawingml/2006/table">
            <a:tbl>
              <a:tblPr firstRow="1" firstCol="1" bandRow="1"/>
              <a:tblGrid>
                <a:gridCol w="3029216">
                  <a:extLst>
                    <a:ext uri="{9D8B030D-6E8A-4147-A177-3AD203B41FA5}">
                      <a16:colId xmlns:a16="http://schemas.microsoft.com/office/drawing/2014/main" val="13217836"/>
                    </a:ext>
                  </a:extLst>
                </a:gridCol>
                <a:gridCol w="1662255">
                  <a:extLst>
                    <a:ext uri="{9D8B030D-6E8A-4147-A177-3AD203B41FA5}">
                      <a16:colId xmlns:a16="http://schemas.microsoft.com/office/drawing/2014/main" val="1662687076"/>
                    </a:ext>
                  </a:extLst>
                </a:gridCol>
              </a:tblGrid>
              <a:tr h="360000">
                <a:tc>
                  <a:txBody>
                    <a:bodyPr/>
                    <a:lstStyle/>
                    <a:p>
                      <a:pPr algn="ctr"/>
                      <a:r>
                        <a:rPr lang="en-US" sz="1400" b="1" i="0" dirty="0">
                          <a:solidFill>
                            <a:schemeClr val="bg1"/>
                          </a:solidFill>
                          <a:effectLst/>
                          <a:latin typeface="Univers Condensed" panose="020B0506020202050204" pitchFamily="34" charset="0"/>
                        </a:rPr>
                        <a:t>2nd or 3rd Harmonics</a:t>
                      </a:r>
                      <a:endParaRPr lang="en-US" sz="14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400" b="1" i="0" dirty="0">
                          <a:solidFill>
                            <a:schemeClr val="bg1"/>
                          </a:solidFill>
                          <a:effectLst/>
                          <a:latin typeface="Univers Condensed" panose="020B0506020202050204" pitchFamily="34" charset="0"/>
                        </a:rPr>
                        <a:t>Typical</a:t>
                      </a:r>
                      <a:endParaRPr lang="en-US" sz="14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637018851"/>
                  </a:ext>
                </a:extLst>
              </a:tr>
              <a:tr h="360000">
                <a:tc>
                  <a:txBody>
                    <a:bodyPr/>
                    <a:lstStyle/>
                    <a:p>
                      <a:pPr algn="ctr"/>
                      <a:r>
                        <a:rPr lang="pl-PL" sz="1400" b="0" i="0" dirty="0">
                          <a:solidFill>
                            <a:srgbClr val="000000"/>
                          </a:solidFill>
                          <a:effectLst/>
                          <a:latin typeface="Univers Condensed" panose="020B0506020202050204" pitchFamily="34" charset="0"/>
                        </a:rPr>
                        <a:t>9 kHz to 100 kHz </a:t>
                      </a:r>
                      <a:endParaRPr lang="pl-PL"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&lt;–15 </a:t>
                      </a:r>
                      <a:r>
                        <a:rPr lang="en-US" sz="1400" b="0" i="0" dirty="0" err="1">
                          <a:solidFill>
                            <a:srgbClr val="000000"/>
                          </a:solidFill>
                          <a:effectLst/>
                          <a:latin typeface="Univers Condensed" panose="020B0506020202050204" pitchFamily="34" charset="0"/>
                        </a:rPr>
                        <a:t>dBc</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0694589"/>
                  </a:ext>
                </a:extLst>
              </a:tr>
              <a:tr h="360000">
                <a:tc>
                  <a:txBody>
                    <a:bodyPr/>
                    <a:lstStyle/>
                    <a:p>
                      <a:pPr algn="ctr"/>
                      <a:r>
                        <a:rPr lang="en-US" sz="1400" b="0" i="0" dirty="0">
                          <a:solidFill>
                            <a:srgbClr val="000000"/>
                          </a:solidFill>
                          <a:effectLst/>
                          <a:latin typeface="Univers Condensed" panose="020B0506020202050204" pitchFamily="34" charset="0"/>
                        </a:rPr>
                        <a:t>100 kHz to 26.5 GHz </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&lt;–25 </a:t>
                      </a:r>
                      <a:r>
                        <a:rPr lang="en-US" sz="1400" b="0" i="0" dirty="0" err="1">
                          <a:solidFill>
                            <a:srgbClr val="000000"/>
                          </a:solidFill>
                          <a:effectLst/>
                          <a:latin typeface="Univers Condensed" panose="020B0506020202050204" pitchFamily="34" charset="0"/>
                        </a:rPr>
                        <a:t>dBc</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55877691"/>
                  </a:ext>
                </a:extLst>
              </a:tr>
              <a:tr h="360000">
                <a:tc>
                  <a:txBody>
                    <a:bodyPr/>
                    <a:lstStyle/>
                    <a:p>
                      <a:pPr algn="ctr"/>
                      <a:r>
                        <a:rPr lang="en-US" sz="1400" b="1" i="0" dirty="0">
                          <a:solidFill>
                            <a:schemeClr val="bg1"/>
                          </a:solidFill>
                          <a:effectLst/>
                          <a:latin typeface="Univers Condensed" panose="020B0506020202050204" pitchFamily="34" charset="0"/>
                        </a:rPr>
                        <a:t>Non-harmonic Spurious</a:t>
                      </a:r>
                      <a:endParaRPr lang="en-US" sz="14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altLang="zh-CN" sz="1400" b="1" i="0" dirty="0">
                          <a:solidFill>
                            <a:schemeClr val="bg1"/>
                          </a:solidFill>
                          <a:effectLst/>
                          <a:latin typeface="Univers Condensed" panose="020B0506020202050204" pitchFamily="34" charset="0"/>
                        </a:rPr>
                        <a:t>Typical</a:t>
                      </a:r>
                      <a:endParaRPr lang="en-US" altLang="zh-CN" sz="14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910382167"/>
                  </a:ext>
                </a:extLst>
              </a:tr>
              <a:tr h="360000">
                <a:tc>
                  <a:txBody>
                    <a:bodyPr/>
                    <a:lstStyle/>
                    <a:p>
                      <a:pPr algn="ctr"/>
                      <a:r>
                        <a:rPr lang="pl-PL" altLang="zh-CN" sz="1400" b="0" i="0" dirty="0">
                          <a:solidFill>
                            <a:srgbClr val="000000"/>
                          </a:solidFill>
                          <a:effectLst/>
                          <a:latin typeface="Univers Condensed" panose="020B0506020202050204" pitchFamily="34" charset="0"/>
                        </a:rPr>
                        <a:t>9 kHz to </a:t>
                      </a:r>
                      <a:r>
                        <a:rPr lang="en-US" altLang="zh-CN" sz="1400" b="0" i="0" dirty="0">
                          <a:solidFill>
                            <a:srgbClr val="000000"/>
                          </a:solidFill>
                          <a:effectLst/>
                          <a:latin typeface="Univers Condensed" panose="020B0506020202050204" pitchFamily="34" charset="0"/>
                        </a:rPr>
                        <a:t>26.5</a:t>
                      </a:r>
                      <a:r>
                        <a:rPr lang="pl-PL" altLang="zh-CN" sz="1400" b="0" i="0" dirty="0">
                          <a:solidFill>
                            <a:srgbClr val="000000"/>
                          </a:solidFill>
                          <a:effectLst/>
                          <a:latin typeface="Univers Condensed" panose="020B0506020202050204" pitchFamily="34" charset="0"/>
                        </a:rPr>
                        <a:t> kHz </a:t>
                      </a:r>
                      <a:endParaRPr lang="pl-PL" altLang="zh-CN"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&lt;-30 </a:t>
                      </a:r>
                      <a:r>
                        <a:rPr lang="en-US" sz="1400" b="0" i="0" dirty="0" err="1">
                          <a:solidFill>
                            <a:srgbClr val="000000"/>
                          </a:solidFill>
                          <a:effectLst/>
                          <a:latin typeface="Univers Condensed" panose="020B0506020202050204" pitchFamily="34" charset="0"/>
                        </a:rPr>
                        <a:t>dBc</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415707661"/>
                  </a:ext>
                </a:extLst>
              </a:tr>
            </a:tbl>
          </a:graphicData>
        </a:graphic>
      </p:graphicFrame>
      <p:sp>
        <p:nvSpPr>
          <p:cNvPr id="5" name="内容占位符 2">
            <a:extLst>
              <a:ext uri="{FF2B5EF4-FFF2-40B4-BE49-F238E27FC236}">
                <a16:creationId xmlns:a16="http://schemas.microsoft.com/office/drawing/2014/main" id="{D3A721A6-50EE-B1E1-91F0-8709ECECE1D1}"/>
              </a:ext>
            </a:extLst>
          </p:cNvPr>
          <p:cNvSpPr txBox="1">
            <a:spLocks/>
          </p:cNvSpPr>
          <p:nvPr/>
        </p:nvSpPr>
        <p:spPr bwMode="auto">
          <a:xfrm>
            <a:off x="387254" y="1160659"/>
            <a:ext cx="7044060" cy="21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spcAft>
                <a:spcPts val="60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High Source Signal Spectrum Purity, High Clutter and Harmonic Suppression Performance</a:t>
            </a:r>
          </a:p>
          <a:p>
            <a:pPr>
              <a:spcAft>
                <a:spcPts val="600"/>
              </a:spcAft>
            </a:pPr>
            <a:r>
              <a:rPr lang="en-US" altLang="zh-CN" sz="1600" dirty="0">
                <a:latin typeface="Univers Condensed" panose="020B0506020202050204" pitchFamily="34" charset="0"/>
                <a:ea typeface="+mn-ea"/>
                <a:cs typeface="Arial" panose="020B0604020202020204" pitchFamily="34" charset="0"/>
              </a:rPr>
              <a:t>Ensure the test accuracy of network analyzer.</a:t>
            </a:r>
          </a:p>
          <a:p>
            <a:pPr>
              <a:spcAft>
                <a:spcPts val="600"/>
              </a:spcAft>
            </a:pPr>
            <a:r>
              <a:rPr lang="en-US" altLang="zh-CN" sz="1600" dirty="0">
                <a:latin typeface="Univers Condensed" panose="020B0506020202050204" pitchFamily="34" charset="0"/>
                <a:ea typeface="+mn-ea"/>
                <a:cs typeface="Arial" panose="020B0604020202020204" pitchFamily="34" charset="0"/>
              </a:rPr>
              <a:t>Ensure the accuracy of the test results of mixer devices.</a:t>
            </a:r>
          </a:p>
          <a:p>
            <a:pPr>
              <a:spcAft>
                <a:spcPts val="600"/>
              </a:spcAft>
            </a:pPr>
            <a:r>
              <a:rPr lang="en-US" altLang="zh-CN" sz="1600" dirty="0">
                <a:latin typeface="Univers Condensed" panose="020B0506020202050204" pitchFamily="34" charset="0"/>
                <a:ea typeface="+mn-ea"/>
                <a:cs typeface="Arial" panose="020B0604020202020204" pitchFamily="34" charset="0"/>
              </a:rPr>
              <a:t>Ensure the correctness of amplifier intermodulation performance test.</a:t>
            </a:r>
          </a:p>
        </p:txBody>
      </p:sp>
      <p:pic>
        <p:nvPicPr>
          <p:cNvPr id="6" name="图片 5">
            <a:extLst>
              <a:ext uri="{FF2B5EF4-FFF2-40B4-BE49-F238E27FC236}">
                <a16:creationId xmlns:a16="http://schemas.microsoft.com/office/drawing/2014/main" id="{50807964-861D-86BA-E746-11E92CF93295}"/>
              </a:ext>
            </a:extLst>
          </p:cNvPr>
          <p:cNvPicPr>
            <a:picLocks noChangeAspect="1"/>
          </p:cNvPicPr>
          <p:nvPr/>
        </p:nvPicPr>
        <p:blipFill rotWithShape="1">
          <a:blip r:embed="rId5"/>
          <a:srcRect t="4911" b="5992"/>
          <a:stretch/>
        </p:blipFill>
        <p:spPr>
          <a:xfrm>
            <a:off x="213781" y="3429000"/>
            <a:ext cx="3765393" cy="2781736"/>
          </a:xfrm>
          <a:prstGeom prst="rect">
            <a:avLst/>
          </a:prstGeom>
        </p:spPr>
      </p:pic>
      <p:pic>
        <p:nvPicPr>
          <p:cNvPr id="7" name="图片 6">
            <a:extLst>
              <a:ext uri="{FF2B5EF4-FFF2-40B4-BE49-F238E27FC236}">
                <a16:creationId xmlns:a16="http://schemas.microsoft.com/office/drawing/2014/main" id="{31EEF635-2F85-350B-94F9-1A57BD6F4525}"/>
              </a:ext>
            </a:extLst>
          </p:cNvPr>
          <p:cNvPicPr>
            <a:picLocks noChangeAspect="1"/>
          </p:cNvPicPr>
          <p:nvPr/>
        </p:nvPicPr>
        <p:blipFill rotWithShape="1">
          <a:blip r:embed="rId6"/>
          <a:srcRect t="4907" b="6071"/>
          <a:stretch/>
        </p:blipFill>
        <p:spPr>
          <a:xfrm>
            <a:off x="4036918" y="3428999"/>
            <a:ext cx="3765394" cy="2775859"/>
          </a:xfrm>
          <a:prstGeom prst="rect">
            <a:avLst/>
          </a:prstGeom>
        </p:spPr>
      </p:pic>
      <p:sp>
        <p:nvSpPr>
          <p:cNvPr id="8" name="矩形 7">
            <a:extLst>
              <a:ext uri="{FF2B5EF4-FFF2-40B4-BE49-F238E27FC236}">
                <a16:creationId xmlns:a16="http://schemas.microsoft.com/office/drawing/2014/main" id="{E0E83D34-C29F-4E72-709D-F76A0CD0D12B}"/>
              </a:ext>
            </a:extLst>
          </p:cNvPr>
          <p:cNvSpPr/>
          <p:nvPr/>
        </p:nvSpPr>
        <p:spPr>
          <a:xfrm>
            <a:off x="2096478" y="3574018"/>
            <a:ext cx="1421342" cy="33984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8F5D97-E988-D735-410C-EC40EB0F3325}"/>
              </a:ext>
            </a:extLst>
          </p:cNvPr>
          <p:cNvSpPr/>
          <p:nvPr/>
        </p:nvSpPr>
        <p:spPr>
          <a:xfrm>
            <a:off x="340989" y="6282922"/>
            <a:ext cx="3323963" cy="284170"/>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Port1, Freq = 2GHz, Harmonic Suppression &gt; -40dBc</a:t>
            </a:r>
            <a:endParaRPr kumimoji="0" lang="zh-CN" altLang="en-US"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582C89C3-6913-65C2-AD67-EFFF60F37428}"/>
              </a:ext>
            </a:extLst>
          </p:cNvPr>
          <p:cNvSpPr/>
          <p:nvPr/>
        </p:nvSpPr>
        <p:spPr>
          <a:xfrm>
            <a:off x="4172760" y="6282922"/>
            <a:ext cx="3323963" cy="284170"/>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Port2, Freq = 2GHz, Harmonic Suppression &gt; -40dBc</a:t>
            </a:r>
            <a:endParaRPr kumimoji="0" lang="zh-CN" altLang="en-US"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
        <p:nvSpPr>
          <p:cNvPr id="11" name="矩形 10">
            <a:extLst>
              <a:ext uri="{FF2B5EF4-FFF2-40B4-BE49-F238E27FC236}">
                <a16:creationId xmlns:a16="http://schemas.microsoft.com/office/drawing/2014/main" id="{66FB962C-CD55-2284-4015-FB12F0FDF10D}"/>
              </a:ext>
            </a:extLst>
          </p:cNvPr>
          <p:cNvSpPr/>
          <p:nvPr/>
        </p:nvSpPr>
        <p:spPr>
          <a:xfrm>
            <a:off x="7822099" y="6282922"/>
            <a:ext cx="4252115" cy="284171"/>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Freq = 1GHz, Dual Source, </a:t>
            </a:r>
            <a:r>
              <a:rPr lang="en-US" altLang="zh-CN" sz="1100" b="1" kern="0" dirty="0">
                <a:solidFill>
                  <a:prstClr val="white"/>
                </a:solidFill>
                <a:latin typeface="Univers Condensed" panose="020B0506020202050204" pitchFamily="34" charset="0"/>
                <a:ea typeface="等线" panose="02010600030101010101" pitchFamily="2" charset="-122"/>
                <a:cs typeface="Arial" panose="020B0604020202020204" pitchFamily="34" charset="0"/>
              </a:rPr>
              <a:t>O</a:t>
            </a:r>
            <a:r>
              <a:rPr kumimoji="0" lang="en-US" altLang="zh-CN" sz="1100" b="1" i="0" u="none" strike="noStrike" kern="0" cap="none" spc="0" normalizeH="0" baseline="0" noProof="0" dirty="0" err="1">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ut</a:t>
            </a:r>
            <a:r>
              <a:rPr kumimoji="0" lang="en-US" altLang="zh-CN"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-of-band Suppression &gt; -</a:t>
            </a:r>
            <a:r>
              <a:rPr lang="en-US" altLang="zh-CN" sz="1100" b="1" kern="0" dirty="0">
                <a:solidFill>
                  <a:prstClr val="white"/>
                </a:solidFill>
                <a:latin typeface="Univers Condensed" panose="020B0506020202050204" pitchFamily="34" charset="0"/>
                <a:ea typeface="等线" panose="02010600030101010101" pitchFamily="2" charset="-122"/>
                <a:cs typeface="Arial" panose="020B0604020202020204" pitchFamily="34" charset="0"/>
              </a:rPr>
              <a:t>8</a:t>
            </a:r>
            <a:r>
              <a:rPr kumimoji="0" lang="en-US" altLang="zh-CN"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0dBc</a:t>
            </a:r>
            <a:endParaRPr kumimoji="0" lang="zh-CN" altLang="en-US" sz="11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pic>
        <p:nvPicPr>
          <p:cNvPr id="13" name="图片 12">
            <a:extLst>
              <a:ext uri="{FF2B5EF4-FFF2-40B4-BE49-F238E27FC236}">
                <a16:creationId xmlns:a16="http://schemas.microsoft.com/office/drawing/2014/main" id="{F2112DCA-9D50-DB62-EDDE-4882C43236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0056" y="3429000"/>
            <a:ext cx="4176202" cy="2775858"/>
          </a:xfrm>
          <a:prstGeom prst="rect">
            <a:avLst/>
          </a:prstGeom>
        </p:spPr>
      </p:pic>
      <p:sp>
        <p:nvSpPr>
          <p:cNvPr id="14" name="矩形 13">
            <a:extLst>
              <a:ext uri="{FF2B5EF4-FFF2-40B4-BE49-F238E27FC236}">
                <a16:creationId xmlns:a16="http://schemas.microsoft.com/office/drawing/2014/main" id="{CCC10D81-A4A5-8EED-906C-648D27850830}"/>
              </a:ext>
            </a:extLst>
          </p:cNvPr>
          <p:cNvSpPr/>
          <p:nvPr/>
        </p:nvSpPr>
        <p:spPr>
          <a:xfrm>
            <a:off x="5919615" y="3574989"/>
            <a:ext cx="1421342" cy="33984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05A575C-D087-AB0F-4E69-AFAF17C25231}"/>
              </a:ext>
            </a:extLst>
          </p:cNvPr>
          <p:cNvSpPr/>
          <p:nvPr/>
        </p:nvSpPr>
        <p:spPr>
          <a:xfrm>
            <a:off x="784637" y="5869095"/>
            <a:ext cx="1218334" cy="335764"/>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A34CFBD-7443-DBFF-F15B-B5355BFAB52C}"/>
              </a:ext>
            </a:extLst>
          </p:cNvPr>
          <p:cNvSpPr/>
          <p:nvPr/>
        </p:nvSpPr>
        <p:spPr>
          <a:xfrm>
            <a:off x="4616408" y="5869094"/>
            <a:ext cx="1218334" cy="335764"/>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5AA1277E-0518-5DDA-6A01-9D22AE67688D}"/>
              </a:ext>
            </a:extLst>
          </p:cNvPr>
          <p:cNvSpPr/>
          <p:nvPr/>
        </p:nvSpPr>
        <p:spPr>
          <a:xfrm>
            <a:off x="11234923" y="3810000"/>
            <a:ext cx="801335" cy="31953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Tree>
    <p:extLst>
      <p:ext uri="{BB962C8B-B14F-4D97-AF65-F5344CB8AC3E}">
        <p14:creationId xmlns:p14="http://schemas.microsoft.com/office/powerpoint/2010/main" val="54235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BC3FB6B5-28FC-98E2-F4BC-A45F0927A8BB}"/>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Receiver Performance of SNA6000A</a:t>
            </a:r>
          </a:p>
        </p:txBody>
      </p:sp>
      <p:graphicFrame>
        <p:nvGraphicFramePr>
          <p:cNvPr id="4" name="表格 3">
            <a:extLst>
              <a:ext uri="{FF2B5EF4-FFF2-40B4-BE49-F238E27FC236}">
                <a16:creationId xmlns:a16="http://schemas.microsoft.com/office/drawing/2014/main" id="{2F8F33EB-47E8-CAD6-7A41-46DFAC7DD5D2}"/>
              </a:ext>
            </a:extLst>
          </p:cNvPr>
          <p:cNvGraphicFramePr>
            <a:graphicFrameLocks noGrp="1"/>
          </p:cNvGraphicFramePr>
          <p:nvPr>
            <p:extLst>
              <p:ext uri="{D42A27DB-BD31-4B8C-83A1-F6EECF244321}">
                <p14:modId xmlns:p14="http://schemas.microsoft.com/office/powerpoint/2010/main" val="2168325615"/>
              </p:ext>
            </p:extLst>
          </p:nvPr>
        </p:nvGraphicFramePr>
        <p:xfrm>
          <a:off x="8328847" y="4027481"/>
          <a:ext cx="3504299" cy="2268000"/>
        </p:xfrm>
        <a:graphic>
          <a:graphicData uri="http://schemas.openxmlformats.org/drawingml/2006/table">
            <a:tbl>
              <a:tblPr firstRow="1" firstCol="1" bandRow="1"/>
              <a:tblGrid>
                <a:gridCol w="1672484">
                  <a:extLst>
                    <a:ext uri="{9D8B030D-6E8A-4147-A177-3AD203B41FA5}">
                      <a16:colId xmlns:a16="http://schemas.microsoft.com/office/drawing/2014/main" val="13217836"/>
                    </a:ext>
                  </a:extLst>
                </a:gridCol>
                <a:gridCol w="739162">
                  <a:extLst>
                    <a:ext uri="{9D8B030D-6E8A-4147-A177-3AD203B41FA5}">
                      <a16:colId xmlns:a16="http://schemas.microsoft.com/office/drawing/2014/main" val="1662687076"/>
                    </a:ext>
                  </a:extLst>
                </a:gridCol>
                <a:gridCol w="1092653">
                  <a:extLst>
                    <a:ext uri="{9D8B030D-6E8A-4147-A177-3AD203B41FA5}">
                      <a16:colId xmlns:a16="http://schemas.microsoft.com/office/drawing/2014/main" val="1661359280"/>
                    </a:ext>
                  </a:extLst>
                </a:gridCol>
              </a:tblGrid>
              <a:tr h="324000">
                <a:tc>
                  <a:txBody>
                    <a:bodyPr/>
                    <a:lstStyle/>
                    <a:p>
                      <a:pPr algn="ctr"/>
                      <a:r>
                        <a:rPr lang="en-US" altLang="zh-CN" sz="1200" b="1" dirty="0">
                          <a:solidFill>
                            <a:schemeClr val="bg1"/>
                          </a:solidFill>
                          <a:latin typeface="Univers Condensed" panose="020B0506020202050204" pitchFamily="34" charset="0"/>
                          <a:ea typeface="+mn-ea"/>
                          <a:cs typeface="Arial" panose="020B0604020202020204" pitchFamily="34" charset="0"/>
                        </a:rPr>
                        <a:t>Dynamic </a:t>
                      </a:r>
                      <a:r>
                        <a:rPr lang="en-US" sz="1200" b="1" i="0" dirty="0">
                          <a:solidFill>
                            <a:schemeClr val="bg1"/>
                          </a:solidFill>
                          <a:effectLst/>
                          <a:latin typeface="Univers Condensed" panose="020B0506020202050204" pitchFamily="34" charset="0"/>
                        </a:rPr>
                        <a:t>Range </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200" b="1" i="0" dirty="0">
                          <a:solidFill>
                            <a:schemeClr val="bg1"/>
                          </a:solidFill>
                          <a:effectLst/>
                          <a:latin typeface="Univers Condensed" panose="020B0506020202050204" pitchFamily="34" charset="0"/>
                        </a:rPr>
                        <a:t>IFBW </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200" b="1" i="0" dirty="0">
                          <a:solidFill>
                            <a:srgbClr val="FFFFFF"/>
                          </a:solidFill>
                          <a:effectLst/>
                          <a:latin typeface="Univers Condensed" panose="020B0506020202050204" pitchFamily="34" charset="0"/>
                        </a:rPr>
                        <a:t>Spec. (dB)</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637018851"/>
                  </a:ext>
                </a:extLst>
              </a:tr>
              <a:tr h="324000">
                <a:tc>
                  <a:txBody>
                    <a:bodyPr/>
                    <a:lstStyle/>
                    <a:p>
                      <a:pPr algn="ctr"/>
                      <a:r>
                        <a:rPr lang="en-US" sz="1200" b="0" i="0" dirty="0">
                          <a:solidFill>
                            <a:srgbClr val="000000"/>
                          </a:solidFill>
                          <a:effectLst/>
                          <a:latin typeface="Univers Condensed" panose="020B0506020202050204" pitchFamily="34" charset="0"/>
                        </a:rPr>
                        <a:t>100 kHz - 1 MHz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10 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tc>
                  <a:txBody>
                    <a:bodyPr/>
                    <a:lstStyle/>
                    <a:p>
                      <a:pPr algn="ctr"/>
                      <a:r>
                        <a:rPr lang="en-US" altLang="zh-CN" sz="1200" b="0" i="0" dirty="0">
                          <a:solidFill>
                            <a:srgbClr val="000000"/>
                          </a:solidFill>
                          <a:effectLst/>
                          <a:latin typeface="Univers Condensed" panose="020B0506020202050204" pitchFamily="34" charset="0"/>
                        </a:rPr>
                        <a:t>120</a:t>
                      </a:r>
                      <a:endParaRPr lang="zh-CN" alt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0694589"/>
                  </a:ext>
                </a:extLst>
              </a:tr>
              <a:tr h="324000">
                <a:tc>
                  <a:txBody>
                    <a:bodyPr/>
                    <a:lstStyle/>
                    <a:p>
                      <a:pPr algn="ctr"/>
                      <a:r>
                        <a:rPr lang="en-US" sz="1200" b="0" i="0" dirty="0">
                          <a:solidFill>
                            <a:srgbClr val="000000"/>
                          </a:solidFill>
                          <a:effectLst/>
                          <a:latin typeface="Univers Condensed" panose="020B0506020202050204" pitchFamily="34" charset="0"/>
                        </a:rPr>
                        <a:t>1 MHz - 500 MHz </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10 Hz</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tc>
                  <a:txBody>
                    <a:bodyPr/>
                    <a:lstStyle/>
                    <a:p>
                      <a:pPr algn="ctr"/>
                      <a:r>
                        <a:rPr lang="en-US" altLang="zh-CN" sz="1200" b="0" i="0" dirty="0">
                          <a:solidFill>
                            <a:srgbClr val="000000"/>
                          </a:solidFill>
                          <a:effectLst/>
                          <a:latin typeface="Univers Condensed" panose="020B0506020202050204" pitchFamily="34" charset="0"/>
                        </a:rPr>
                        <a:t>125</a:t>
                      </a:r>
                      <a:endParaRPr lang="zh-CN" alt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4435928"/>
                  </a:ext>
                </a:extLst>
              </a:tr>
              <a:tr h="324000">
                <a:tc>
                  <a:txBody>
                    <a:bodyPr/>
                    <a:lstStyle/>
                    <a:p>
                      <a:pPr algn="ctr"/>
                      <a:r>
                        <a:rPr lang="en-US" sz="1200" b="0" i="0" dirty="0">
                          <a:solidFill>
                            <a:srgbClr val="000000"/>
                          </a:solidFill>
                          <a:effectLst/>
                          <a:latin typeface="Univers Condensed" panose="020B0506020202050204" pitchFamily="34" charset="0"/>
                        </a:rPr>
                        <a:t>500 MHz - 1 GHz </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10 Hz</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tc>
                  <a:txBody>
                    <a:bodyPr/>
                    <a:lstStyle/>
                    <a:p>
                      <a:pPr algn="ctr"/>
                      <a:r>
                        <a:rPr lang="en-US" altLang="zh-CN" sz="1200" b="0" i="0" dirty="0">
                          <a:solidFill>
                            <a:srgbClr val="000000"/>
                          </a:solidFill>
                          <a:effectLst/>
                          <a:latin typeface="Univers Condensed" panose="020B0506020202050204" pitchFamily="34" charset="0"/>
                        </a:rPr>
                        <a:t>130</a:t>
                      </a:r>
                      <a:endParaRPr lang="zh-CN" alt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926585865"/>
                  </a:ext>
                </a:extLst>
              </a:tr>
              <a:tr h="324000">
                <a:tc>
                  <a:txBody>
                    <a:bodyPr/>
                    <a:lstStyle/>
                    <a:p>
                      <a:pPr algn="ctr"/>
                      <a:r>
                        <a:rPr lang="en-US" sz="1200" b="0" i="0" dirty="0">
                          <a:solidFill>
                            <a:srgbClr val="000000"/>
                          </a:solidFill>
                          <a:effectLst/>
                          <a:latin typeface="Univers Condensed" panose="020B0506020202050204" pitchFamily="34" charset="0"/>
                        </a:rPr>
                        <a:t>1 GHz - 20 GHz </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10 Hz</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tc>
                  <a:txBody>
                    <a:bodyPr/>
                    <a:lstStyle/>
                    <a:p>
                      <a:pPr algn="ctr"/>
                      <a:r>
                        <a:rPr lang="en-US" altLang="zh-CN" sz="1200" b="0" i="0" dirty="0">
                          <a:solidFill>
                            <a:srgbClr val="000000"/>
                          </a:solidFill>
                          <a:effectLst/>
                          <a:latin typeface="Univers Condensed" panose="020B0506020202050204" pitchFamily="34" charset="0"/>
                        </a:rPr>
                        <a:t>135</a:t>
                      </a:r>
                      <a:endParaRPr lang="zh-CN" alt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37246331"/>
                  </a:ext>
                </a:extLst>
              </a:tr>
              <a:tr h="324000">
                <a:tc>
                  <a:txBody>
                    <a:bodyPr/>
                    <a:lstStyle/>
                    <a:p>
                      <a:pPr algn="ctr"/>
                      <a:r>
                        <a:rPr lang="en-US" sz="1200" b="0" i="0" dirty="0">
                          <a:solidFill>
                            <a:srgbClr val="000000"/>
                          </a:solidFill>
                          <a:effectLst/>
                          <a:latin typeface="Univers Condensed" panose="020B0506020202050204" pitchFamily="34" charset="0"/>
                        </a:rPr>
                        <a:t>20 GHz - 24 GHz </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10 Hz</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tc>
                  <a:txBody>
                    <a:bodyPr/>
                    <a:lstStyle/>
                    <a:p>
                      <a:pPr algn="ctr"/>
                      <a:r>
                        <a:rPr lang="en-US" altLang="zh-CN" sz="1200" b="0" i="0" dirty="0">
                          <a:solidFill>
                            <a:srgbClr val="000000"/>
                          </a:solidFill>
                          <a:effectLst/>
                          <a:latin typeface="Univers Condensed" panose="020B0506020202050204" pitchFamily="34" charset="0"/>
                        </a:rPr>
                        <a:t>127</a:t>
                      </a:r>
                      <a:endParaRPr lang="zh-CN" alt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528926309"/>
                  </a:ext>
                </a:extLst>
              </a:tr>
              <a:tr h="324000">
                <a:tc>
                  <a:txBody>
                    <a:bodyPr/>
                    <a:lstStyle/>
                    <a:p>
                      <a:pPr algn="ctr"/>
                      <a:r>
                        <a:rPr lang="en-US" sz="1200" b="0" i="0" dirty="0">
                          <a:solidFill>
                            <a:srgbClr val="000000"/>
                          </a:solidFill>
                          <a:effectLst/>
                          <a:latin typeface="Univers Condensed" panose="020B0506020202050204" pitchFamily="34" charset="0"/>
                        </a:rPr>
                        <a:t>24 GHz - 26.5 GHz </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10 Hz</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tc>
                  <a:txBody>
                    <a:bodyPr/>
                    <a:lstStyle/>
                    <a:p>
                      <a:pPr algn="ctr"/>
                      <a:r>
                        <a:rPr lang="en-US" altLang="zh-CN" sz="1200" b="0" i="0" dirty="0">
                          <a:solidFill>
                            <a:srgbClr val="000000"/>
                          </a:solidFill>
                          <a:effectLst/>
                          <a:latin typeface="Univers Condensed" panose="020B0506020202050204" pitchFamily="34" charset="0"/>
                        </a:rPr>
                        <a:t>120</a:t>
                      </a:r>
                      <a:endParaRPr lang="zh-CN" alt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4029961253"/>
                  </a:ext>
                </a:extLst>
              </a:tr>
            </a:tbl>
          </a:graphicData>
        </a:graphic>
      </p:graphicFrame>
      <p:sp>
        <p:nvSpPr>
          <p:cNvPr id="5" name="内容占位符 2">
            <a:extLst>
              <a:ext uri="{FF2B5EF4-FFF2-40B4-BE49-F238E27FC236}">
                <a16:creationId xmlns:a16="http://schemas.microsoft.com/office/drawing/2014/main" id="{FF211023-2579-6BF0-A406-6EBA3369D9F4}"/>
              </a:ext>
            </a:extLst>
          </p:cNvPr>
          <p:cNvSpPr txBox="1">
            <a:spLocks/>
          </p:cNvSpPr>
          <p:nvPr/>
        </p:nvSpPr>
        <p:spPr bwMode="auto">
          <a:xfrm>
            <a:off x="387254" y="1138844"/>
            <a:ext cx="7377890" cy="25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lnSpc>
                <a:spcPct val="150000"/>
              </a:lnSpc>
              <a:spcAft>
                <a:spcPts val="60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Low Noise and High Performance RF Design Greatly Improves Test Accuracy</a:t>
            </a:r>
            <a:endParaRPr lang="en-US" altLang="zh-CN" sz="1600" dirty="0">
              <a:latin typeface="Univers Condensed" panose="020B0506020202050204" pitchFamily="34" charset="0"/>
              <a:ea typeface="+mn-ea"/>
              <a:cs typeface="Arial" panose="020B0604020202020204" pitchFamily="34" charset="0"/>
            </a:endParaRPr>
          </a:p>
          <a:p>
            <a:pPr algn="just">
              <a:spcAft>
                <a:spcPts val="600"/>
              </a:spcAft>
            </a:pPr>
            <a:r>
              <a:rPr lang="en-US" altLang="zh-CN" sz="1600" dirty="0">
                <a:latin typeface="Univers Condensed" panose="020B0506020202050204" pitchFamily="34" charset="0"/>
                <a:ea typeface="+mn-ea"/>
                <a:cs typeface="Arial" panose="020B0604020202020204" pitchFamily="34" charset="0"/>
              </a:rPr>
              <a:t>The receiver sensitivity ensures the dynamic range and test accuracy.</a:t>
            </a:r>
          </a:p>
          <a:p>
            <a:pPr algn="just">
              <a:spcAft>
                <a:spcPts val="600"/>
              </a:spcAft>
            </a:pPr>
            <a:r>
              <a:rPr lang="en-US" altLang="zh-CN" sz="1600" dirty="0">
                <a:latin typeface="Univers Condensed" panose="020B0506020202050204" pitchFamily="34" charset="0"/>
                <a:ea typeface="+mn-ea"/>
                <a:cs typeface="Arial" panose="020B0604020202020204" pitchFamily="34" charset="0"/>
              </a:rPr>
              <a:t>The high dynamic range of receiver meets more test scenarios, such as measuring narrow-band devices with high rejection like cavity filters.</a:t>
            </a:r>
          </a:p>
          <a:p>
            <a:pPr algn="just">
              <a:spcAft>
                <a:spcPts val="600"/>
              </a:spcAft>
            </a:pPr>
            <a:r>
              <a:rPr lang="en-US" altLang="zh-CN" sz="1600" dirty="0">
                <a:latin typeface="Univers Condensed" panose="020B0506020202050204" pitchFamily="34" charset="0"/>
                <a:ea typeface="+mn-ea"/>
                <a:cs typeface="Arial" panose="020B0604020202020204" pitchFamily="34" charset="0"/>
              </a:rPr>
              <a:t>Low trace noise instrument to improve the accuracy and reliability of test results.</a:t>
            </a:r>
          </a:p>
          <a:p>
            <a:pPr algn="just">
              <a:spcAft>
                <a:spcPts val="600"/>
              </a:spcAft>
            </a:pPr>
            <a:r>
              <a:rPr lang="en-US" altLang="zh-CN" sz="1600" dirty="0">
                <a:latin typeface="Univers Condensed" panose="020B0506020202050204" pitchFamily="34" charset="0"/>
                <a:ea typeface="+mn-ea"/>
                <a:cs typeface="Arial" panose="020B0604020202020204" pitchFamily="34" charset="0"/>
              </a:rPr>
              <a:t>The compression level index is the maximum power level that the receiver can handle before reaching saturation or maximum output.</a:t>
            </a:r>
          </a:p>
        </p:txBody>
      </p:sp>
      <p:pic>
        <p:nvPicPr>
          <p:cNvPr id="7" name="图片 6">
            <a:extLst>
              <a:ext uri="{FF2B5EF4-FFF2-40B4-BE49-F238E27FC236}">
                <a16:creationId xmlns:a16="http://schemas.microsoft.com/office/drawing/2014/main" id="{DC6C0EA6-D0EB-AF8E-AEF5-CBFD0FDA0EE6}"/>
              </a:ext>
            </a:extLst>
          </p:cNvPr>
          <p:cNvPicPr>
            <a:picLocks noChangeAspect="1"/>
          </p:cNvPicPr>
          <p:nvPr/>
        </p:nvPicPr>
        <p:blipFill rotWithShape="1">
          <a:blip r:embed="rId4"/>
          <a:srcRect r="19137"/>
          <a:stretch/>
        </p:blipFill>
        <p:spPr>
          <a:xfrm>
            <a:off x="7765144" y="1343072"/>
            <a:ext cx="4068000" cy="2538130"/>
          </a:xfrm>
          <a:prstGeom prst="rect">
            <a:avLst/>
          </a:prstGeom>
          <a:effectLst>
            <a:softEdge rad="12700"/>
          </a:effectLst>
        </p:spPr>
      </p:pic>
      <p:graphicFrame>
        <p:nvGraphicFramePr>
          <p:cNvPr id="17" name="表格 16">
            <a:extLst>
              <a:ext uri="{FF2B5EF4-FFF2-40B4-BE49-F238E27FC236}">
                <a16:creationId xmlns:a16="http://schemas.microsoft.com/office/drawing/2014/main" id="{5F1F77D1-F9D2-0D8D-C26F-DEF6AA37CBA5}"/>
              </a:ext>
            </a:extLst>
          </p:cNvPr>
          <p:cNvGraphicFramePr>
            <a:graphicFrameLocks noGrp="1"/>
          </p:cNvGraphicFramePr>
          <p:nvPr>
            <p:extLst>
              <p:ext uri="{D42A27DB-BD31-4B8C-83A1-F6EECF244321}">
                <p14:modId xmlns:p14="http://schemas.microsoft.com/office/powerpoint/2010/main" val="1382468735"/>
              </p:ext>
            </p:extLst>
          </p:nvPr>
        </p:nvGraphicFramePr>
        <p:xfrm>
          <a:off x="337447" y="4041762"/>
          <a:ext cx="3713032" cy="1944000"/>
        </p:xfrm>
        <a:graphic>
          <a:graphicData uri="http://schemas.openxmlformats.org/drawingml/2006/table">
            <a:tbl>
              <a:tblPr firstRow="1" firstCol="1" bandRow="1"/>
              <a:tblGrid>
                <a:gridCol w="1590512">
                  <a:extLst>
                    <a:ext uri="{9D8B030D-6E8A-4147-A177-3AD203B41FA5}">
                      <a16:colId xmlns:a16="http://schemas.microsoft.com/office/drawing/2014/main" val="13217836"/>
                    </a:ext>
                  </a:extLst>
                </a:gridCol>
                <a:gridCol w="1123826">
                  <a:extLst>
                    <a:ext uri="{9D8B030D-6E8A-4147-A177-3AD203B41FA5}">
                      <a16:colId xmlns:a16="http://schemas.microsoft.com/office/drawing/2014/main" val="2403138867"/>
                    </a:ext>
                  </a:extLst>
                </a:gridCol>
                <a:gridCol w="998694">
                  <a:extLst>
                    <a:ext uri="{9D8B030D-6E8A-4147-A177-3AD203B41FA5}">
                      <a16:colId xmlns:a16="http://schemas.microsoft.com/office/drawing/2014/main" val="1662687076"/>
                    </a:ext>
                  </a:extLst>
                </a:gridCol>
              </a:tblGrid>
              <a:tr h="324000">
                <a:tc gridSpan="2">
                  <a:txBody>
                    <a:bodyPr/>
                    <a:lstStyle/>
                    <a:p>
                      <a:pPr algn="ctr"/>
                      <a:r>
                        <a:rPr lang="en-US" altLang="zh-CN" sz="1200" b="1" dirty="0">
                          <a:solidFill>
                            <a:schemeClr val="bg1"/>
                          </a:solidFill>
                          <a:latin typeface="Univers Condensed" panose="020B0506020202050204" pitchFamily="34" charset="0"/>
                          <a:ea typeface="+mn-ea"/>
                          <a:cs typeface="Arial" panose="020B0604020202020204" pitchFamily="34" charset="0"/>
                        </a:rPr>
                        <a:t>Receiver </a:t>
                      </a:r>
                      <a:r>
                        <a:rPr lang="en-US" sz="1200" b="1" i="0" dirty="0">
                          <a:solidFill>
                            <a:schemeClr val="bg1"/>
                          </a:solidFill>
                          <a:effectLst/>
                          <a:latin typeface="Univers Condensed" panose="020B0506020202050204" pitchFamily="34" charset="0"/>
                        </a:rPr>
                        <a:t>Compression M</a:t>
                      </a:r>
                      <a:r>
                        <a:rPr lang="en-US" altLang="zh-CN" sz="1200" b="1" i="0" dirty="0">
                          <a:solidFill>
                            <a:schemeClr val="bg1"/>
                          </a:solidFill>
                          <a:effectLst/>
                          <a:latin typeface="Univers Condensed" panose="020B0506020202050204" pitchFamily="34" charset="0"/>
                        </a:rPr>
                        <a:t>agnitude</a:t>
                      </a:r>
                      <a:endParaRPr lang="en-US" sz="1200" b="1" i="0"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hMerge="1">
                  <a:txBody>
                    <a:bodyPr/>
                    <a:lstStyle/>
                    <a:p>
                      <a:endParaRPr dirty="0"/>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0" dirty="0">
                          <a:solidFill>
                            <a:schemeClr val="bg1"/>
                          </a:solidFill>
                          <a:effectLst/>
                          <a:latin typeface="Univers Condensed" panose="020B0506020202050204" pitchFamily="34" charset="0"/>
                        </a:rPr>
                        <a:t>Spec. (dB)</a:t>
                      </a:r>
                      <a:r>
                        <a:rPr lang="en-US" sz="1200" b="1" i="0" dirty="0">
                          <a:solidFill>
                            <a:schemeClr val="bg1"/>
                          </a:solidFill>
                          <a:effectLst/>
                          <a:latin typeface="Univers Condensed" panose="020B0506020202050204" pitchFamily="34" charset="0"/>
                        </a:rPr>
                        <a:t> </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637018851"/>
                  </a:ext>
                </a:extLst>
              </a:tr>
              <a:tr h="324000">
                <a:tc>
                  <a:txBody>
                    <a:bodyPr/>
                    <a:lstStyle/>
                    <a:p>
                      <a:pPr algn="ctr"/>
                      <a:r>
                        <a:rPr lang="en-US" sz="1200" b="0" i="0" dirty="0">
                          <a:solidFill>
                            <a:srgbClr val="000000"/>
                          </a:solidFill>
                          <a:effectLst/>
                          <a:latin typeface="Univers Condensed" panose="020B0506020202050204" pitchFamily="34" charset="0"/>
                        </a:rPr>
                        <a:t>100 kHz - 13</a:t>
                      </a:r>
                      <a:r>
                        <a:rPr lang="en-US" altLang="zh-CN" sz="1200" b="0" i="0" dirty="0">
                          <a:solidFill>
                            <a:srgbClr val="000000"/>
                          </a:solidFill>
                          <a:effectLst/>
                          <a:latin typeface="Univers Condensed" panose="020B0506020202050204" pitchFamily="34" charset="0"/>
                        </a:rPr>
                        <a:t>.5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dirty="0">
                          <a:effectLst/>
                          <a:latin typeface="Univers Condensed" panose="020B0506020202050204" pitchFamily="34" charset="0"/>
                        </a:rPr>
                        <a:t>+10 </a:t>
                      </a:r>
                      <a:r>
                        <a:rPr lang="en-US" altLang="zh-CN" sz="1200" dirty="0">
                          <a:effectLst/>
                          <a:latin typeface="Univers Condensed" panose="020B0506020202050204" pitchFamily="34" charset="0"/>
                        </a:rPr>
                        <a:t>dBm</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0.5</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0694589"/>
                  </a:ext>
                </a:extLst>
              </a:tr>
              <a:tr h="324000">
                <a:tc>
                  <a:txBody>
                    <a:bodyPr/>
                    <a:lstStyle/>
                    <a:p>
                      <a:pPr algn="ctr"/>
                      <a:r>
                        <a:rPr lang="en-US" altLang="zh-CN" sz="1200" b="0" i="0" dirty="0">
                          <a:solidFill>
                            <a:srgbClr val="000000"/>
                          </a:solidFill>
                          <a:effectLst/>
                          <a:latin typeface="Univers Condensed" panose="020B0506020202050204" pitchFamily="34" charset="0"/>
                        </a:rPr>
                        <a:t>13.5 GHz - </a:t>
                      </a:r>
                      <a:r>
                        <a:rPr lang="en-US" sz="1200" b="0" i="0" dirty="0">
                          <a:solidFill>
                            <a:srgbClr val="000000"/>
                          </a:solidFill>
                          <a:effectLst/>
                          <a:latin typeface="Univers Condensed" panose="020B0506020202050204" pitchFamily="34" charset="0"/>
                        </a:rPr>
                        <a:t>26.5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Univers Condensed" panose="020B0506020202050204" pitchFamily="34" charset="0"/>
                        </a:rPr>
                        <a:t>+10 dBm</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1.0</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4435928"/>
                  </a:ext>
                </a:extLst>
              </a:tr>
              <a:tr h="324000">
                <a:tc gridSpan="2">
                  <a:txBody>
                    <a:bodyPr/>
                    <a:lstStyle/>
                    <a:p>
                      <a:pPr algn="ctr"/>
                      <a:r>
                        <a:rPr lang="en-US" altLang="zh-CN" sz="1200" b="1" dirty="0">
                          <a:solidFill>
                            <a:schemeClr val="bg1"/>
                          </a:solidFill>
                          <a:latin typeface="Univers Condensed" panose="020B0506020202050204" pitchFamily="34" charset="0"/>
                          <a:ea typeface="+mn-ea"/>
                          <a:cs typeface="Arial" panose="020B0604020202020204" pitchFamily="34" charset="0"/>
                        </a:rPr>
                        <a:t>Receiver </a:t>
                      </a:r>
                      <a:r>
                        <a:rPr lang="en-US" altLang="zh-CN" sz="1200" b="1" i="0" dirty="0">
                          <a:solidFill>
                            <a:schemeClr val="bg1"/>
                          </a:solidFill>
                          <a:effectLst/>
                          <a:latin typeface="Univers Condensed" panose="020B0506020202050204" pitchFamily="34" charset="0"/>
                        </a:rPr>
                        <a:t>Compression Phase</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hMerge="1">
                  <a:txBody>
                    <a:bodyPr/>
                    <a:lstStyle/>
                    <a:p>
                      <a:pPr algn="ct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0" dirty="0">
                          <a:solidFill>
                            <a:schemeClr val="bg1"/>
                          </a:solidFill>
                          <a:effectLst/>
                          <a:latin typeface="Univers Condensed" panose="020B0506020202050204" pitchFamily="34" charset="0"/>
                        </a:rPr>
                        <a:t>Spec. (deg)</a:t>
                      </a:r>
                      <a:r>
                        <a:rPr lang="en-US" sz="1200" b="1" i="0" dirty="0">
                          <a:solidFill>
                            <a:schemeClr val="bg1"/>
                          </a:solidFill>
                          <a:effectLst/>
                          <a:latin typeface="Univers Condensed" panose="020B0506020202050204" pitchFamily="34" charset="0"/>
                        </a:rPr>
                        <a:t> </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2926585865"/>
                  </a:ext>
                </a:extLst>
              </a:tr>
              <a:tr h="324000">
                <a:tc>
                  <a:txBody>
                    <a:bodyPr/>
                    <a:lstStyle/>
                    <a:p>
                      <a:pPr algn="ctr"/>
                      <a:r>
                        <a:rPr lang="en-US" sz="1200" b="0" i="0" dirty="0">
                          <a:solidFill>
                            <a:srgbClr val="000000"/>
                          </a:solidFill>
                          <a:effectLst/>
                          <a:latin typeface="Univers Condensed" panose="020B0506020202050204" pitchFamily="34" charset="0"/>
                        </a:rPr>
                        <a:t>100 kHz - 13</a:t>
                      </a:r>
                      <a:r>
                        <a:rPr lang="en-US" altLang="zh-CN" sz="1200" b="0" i="0" dirty="0">
                          <a:solidFill>
                            <a:srgbClr val="000000"/>
                          </a:solidFill>
                          <a:effectLst/>
                          <a:latin typeface="Univers Condensed" panose="020B0506020202050204" pitchFamily="34" charset="0"/>
                        </a:rPr>
                        <a:t>.5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+10 dBm</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5</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237246331"/>
                  </a:ext>
                </a:extLst>
              </a:tr>
              <a:tr h="324000">
                <a:tc>
                  <a:txBody>
                    <a:bodyPr/>
                    <a:lstStyle/>
                    <a:p>
                      <a:pPr algn="ctr"/>
                      <a:r>
                        <a:rPr lang="en-US" altLang="zh-CN" sz="1200" b="0" i="0" dirty="0">
                          <a:solidFill>
                            <a:srgbClr val="000000"/>
                          </a:solidFill>
                          <a:effectLst/>
                          <a:latin typeface="Univers Condensed" panose="020B0506020202050204" pitchFamily="34" charset="0"/>
                        </a:rPr>
                        <a:t>13.5 GHz - </a:t>
                      </a:r>
                      <a:r>
                        <a:rPr lang="en-US" sz="1200" b="0" i="0" dirty="0">
                          <a:solidFill>
                            <a:srgbClr val="000000"/>
                          </a:solidFill>
                          <a:effectLst/>
                          <a:latin typeface="Univers Condensed" panose="020B0506020202050204" pitchFamily="34" charset="0"/>
                        </a:rPr>
                        <a:t>26.5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rPr>
                        <a:t>+10 dBm</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5</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528926309"/>
                  </a:ext>
                </a:extLst>
              </a:tr>
            </a:tbl>
          </a:graphicData>
        </a:graphic>
      </p:graphicFrame>
      <p:graphicFrame>
        <p:nvGraphicFramePr>
          <p:cNvPr id="24" name="表格 23">
            <a:extLst>
              <a:ext uri="{FF2B5EF4-FFF2-40B4-BE49-F238E27FC236}">
                <a16:creationId xmlns:a16="http://schemas.microsoft.com/office/drawing/2014/main" id="{579E07F3-9D39-6A7E-C2DF-11BD41E3D667}"/>
              </a:ext>
            </a:extLst>
          </p:cNvPr>
          <p:cNvGraphicFramePr>
            <a:graphicFrameLocks noGrp="1"/>
          </p:cNvGraphicFramePr>
          <p:nvPr>
            <p:extLst>
              <p:ext uri="{D42A27DB-BD31-4B8C-83A1-F6EECF244321}">
                <p14:modId xmlns:p14="http://schemas.microsoft.com/office/powerpoint/2010/main" val="906305370"/>
              </p:ext>
            </p:extLst>
          </p:nvPr>
        </p:nvGraphicFramePr>
        <p:xfrm>
          <a:off x="4155663" y="4027481"/>
          <a:ext cx="4068000" cy="2592000"/>
        </p:xfrm>
        <a:graphic>
          <a:graphicData uri="http://schemas.openxmlformats.org/drawingml/2006/table">
            <a:tbl>
              <a:tblPr firstRow="1" firstCol="1" bandRow="1"/>
              <a:tblGrid>
                <a:gridCol w="1952325">
                  <a:extLst>
                    <a:ext uri="{9D8B030D-6E8A-4147-A177-3AD203B41FA5}">
                      <a16:colId xmlns:a16="http://schemas.microsoft.com/office/drawing/2014/main" val="13217836"/>
                    </a:ext>
                  </a:extLst>
                </a:gridCol>
                <a:gridCol w="654428">
                  <a:extLst>
                    <a:ext uri="{9D8B030D-6E8A-4147-A177-3AD203B41FA5}">
                      <a16:colId xmlns:a16="http://schemas.microsoft.com/office/drawing/2014/main" val="2403138867"/>
                    </a:ext>
                  </a:extLst>
                </a:gridCol>
                <a:gridCol w="698947">
                  <a:extLst>
                    <a:ext uri="{9D8B030D-6E8A-4147-A177-3AD203B41FA5}">
                      <a16:colId xmlns:a16="http://schemas.microsoft.com/office/drawing/2014/main" val="1662687076"/>
                    </a:ext>
                  </a:extLst>
                </a:gridCol>
                <a:gridCol w="762300">
                  <a:extLst>
                    <a:ext uri="{9D8B030D-6E8A-4147-A177-3AD203B41FA5}">
                      <a16:colId xmlns:a16="http://schemas.microsoft.com/office/drawing/2014/main" val="3615338161"/>
                    </a:ext>
                  </a:extLst>
                </a:gridCol>
              </a:tblGrid>
              <a:tr h="324000">
                <a:tc>
                  <a:txBody>
                    <a:bodyPr/>
                    <a:lstStyle/>
                    <a:p>
                      <a:pPr algn="ctr"/>
                      <a:r>
                        <a:rPr lang="en-US" sz="1200" b="1" i="0" dirty="0">
                          <a:solidFill>
                            <a:schemeClr val="bg1"/>
                          </a:solidFill>
                          <a:effectLst/>
                          <a:latin typeface="Univers Condensed" panose="020B0506020202050204" pitchFamily="34" charset="0"/>
                        </a:rPr>
                        <a:t>Transmission Trace Noise </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200" b="1" i="0" dirty="0">
                          <a:solidFill>
                            <a:schemeClr val="bg1"/>
                          </a:solidFill>
                          <a:effectLst/>
                          <a:latin typeface="Univers Condensed" panose="020B0506020202050204" pitchFamily="34" charset="0"/>
                        </a:rPr>
                        <a:t>IFBW</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0" dirty="0">
                          <a:solidFill>
                            <a:schemeClr val="bg1"/>
                          </a:solidFill>
                          <a:effectLst/>
                          <a:latin typeface="Univers Condensed" panose="020B0506020202050204" pitchFamily="34" charset="0"/>
                        </a:rPr>
                        <a:t>dB rms</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Univers Condensed" panose="020B0506020202050204" pitchFamily="34" charset="0"/>
                        </a:rPr>
                        <a:t>deg rms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637018851"/>
                  </a:ext>
                </a:extLst>
              </a:tr>
              <a:tr h="324000">
                <a:tc>
                  <a:txBody>
                    <a:bodyPr/>
                    <a:lstStyle/>
                    <a:p>
                      <a:pPr algn="ctr"/>
                      <a:r>
                        <a:rPr lang="en-US" sz="1200" b="0" i="0" dirty="0">
                          <a:solidFill>
                            <a:srgbClr val="000000"/>
                          </a:solidFill>
                          <a:effectLst/>
                          <a:latin typeface="Univers Condensed" panose="020B0506020202050204" pitchFamily="34" charset="0"/>
                        </a:rPr>
                        <a:t>100 kHz - 10 MHz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 kHz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0.005</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i="0" dirty="0">
                          <a:solidFill>
                            <a:srgbClr val="000000"/>
                          </a:solidFill>
                          <a:effectLst/>
                          <a:latin typeface="Univers Condensed" panose="020B0506020202050204" pitchFamily="34" charset="0"/>
                        </a:rPr>
                        <a:t>0.012</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0694589"/>
                  </a:ext>
                </a:extLst>
              </a:tr>
              <a:tr h="324000">
                <a:tc>
                  <a:txBody>
                    <a:bodyPr/>
                    <a:lstStyle/>
                    <a:p>
                      <a:pPr algn="ctr"/>
                      <a:r>
                        <a:rPr lang="en-US" sz="1200" b="0" i="0" dirty="0">
                          <a:solidFill>
                            <a:srgbClr val="000000"/>
                          </a:solidFill>
                          <a:effectLst/>
                          <a:latin typeface="Univers Condensed" panose="020B0506020202050204" pitchFamily="34" charset="0"/>
                        </a:rPr>
                        <a:t>10 MHz - 13.5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10 kHz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0.009</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0.05</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324435928"/>
                  </a:ext>
                </a:extLst>
              </a:tr>
              <a:tr h="324000">
                <a:tc>
                  <a:txBody>
                    <a:bodyPr/>
                    <a:lstStyle/>
                    <a:p>
                      <a:pPr algn="ctr"/>
                      <a:r>
                        <a:rPr lang="en-US" sz="1200" b="0" i="0" dirty="0">
                          <a:solidFill>
                            <a:srgbClr val="000000"/>
                          </a:solidFill>
                          <a:effectLst/>
                          <a:latin typeface="Univers Condensed" panose="020B0506020202050204" pitchFamily="34" charset="0"/>
                        </a:rPr>
                        <a:t>13.5 GHz - 26.5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10 kHz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0.015</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0.05</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769416326"/>
                  </a:ext>
                </a:extLst>
              </a:tr>
              <a:tr h="324000">
                <a:tc>
                  <a:txBody>
                    <a:bodyPr/>
                    <a:lstStyle/>
                    <a:p>
                      <a:pPr algn="ctr"/>
                      <a:r>
                        <a:rPr lang="en-US" sz="1200" b="1" i="0" dirty="0">
                          <a:solidFill>
                            <a:schemeClr val="bg1"/>
                          </a:solidFill>
                          <a:effectLst/>
                          <a:latin typeface="Univers Condensed" panose="020B0506020202050204" pitchFamily="34" charset="0"/>
                        </a:rPr>
                        <a:t>Reflection Trace Noise</a:t>
                      </a:r>
                      <a:endParaRPr lang="en-US" sz="1200"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200" b="1" i="0" dirty="0">
                          <a:solidFill>
                            <a:schemeClr val="bg1"/>
                          </a:solidFill>
                          <a:effectLst/>
                          <a:latin typeface="Univers Condensed" panose="020B0506020202050204" pitchFamily="34" charset="0"/>
                        </a:rPr>
                        <a:t>IFBW</a:t>
                      </a:r>
                      <a:endParaRPr lang="en-US" sz="1200"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0" dirty="0">
                          <a:solidFill>
                            <a:schemeClr val="bg1"/>
                          </a:solidFill>
                          <a:effectLst/>
                          <a:latin typeface="Univers Condensed" panose="020B0506020202050204" pitchFamily="34" charset="0"/>
                        </a:rPr>
                        <a:t>dB rms</a:t>
                      </a:r>
                      <a:endParaRPr lang="en-US" sz="12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Univers Condensed" panose="020B0506020202050204" pitchFamily="34" charset="0"/>
                        </a:rPr>
                        <a:t>deg rms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2926585865"/>
                  </a:ext>
                </a:extLst>
              </a:tr>
              <a:tr h="324000">
                <a:tc>
                  <a:txBody>
                    <a:bodyPr/>
                    <a:lstStyle/>
                    <a:p>
                      <a:pPr algn="ctr"/>
                      <a:r>
                        <a:rPr lang="en-US" sz="1200" b="0" i="0" dirty="0">
                          <a:solidFill>
                            <a:srgbClr val="000000"/>
                          </a:solidFill>
                          <a:effectLst/>
                          <a:latin typeface="Univers Condensed" panose="020B0506020202050204" pitchFamily="34" charset="0"/>
                        </a:rPr>
                        <a:t>100 kHz - 10 MHz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 kHz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0.005</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tc>
                  <a:txBody>
                    <a:bodyPr/>
                    <a:lstStyle/>
                    <a:p>
                      <a:pPr algn="ctr"/>
                      <a:r>
                        <a:rPr lang="en-US" sz="1200" b="0" i="0" dirty="0">
                          <a:solidFill>
                            <a:srgbClr val="000000"/>
                          </a:solidFill>
                          <a:effectLst/>
                          <a:latin typeface="Univers Condensed" panose="020B0506020202050204" pitchFamily="34" charset="0"/>
                        </a:rPr>
                        <a:t>0.01</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237246331"/>
                  </a:ext>
                </a:extLst>
              </a:tr>
              <a:tr h="324000">
                <a:tc>
                  <a:txBody>
                    <a:bodyPr/>
                    <a:lstStyle/>
                    <a:p>
                      <a:pPr algn="ctr"/>
                      <a:r>
                        <a:rPr lang="en-US" sz="1200" b="0" i="0" dirty="0">
                          <a:solidFill>
                            <a:srgbClr val="000000"/>
                          </a:solidFill>
                          <a:effectLst/>
                          <a:latin typeface="Univers Condensed" panose="020B0506020202050204" pitchFamily="34" charset="0"/>
                        </a:rPr>
                        <a:t>10 MHz - 13.5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10 kHz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0.009</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0.05</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528926309"/>
                  </a:ext>
                </a:extLst>
              </a:tr>
              <a:tr h="324000">
                <a:tc>
                  <a:txBody>
                    <a:bodyPr/>
                    <a:lstStyle/>
                    <a:p>
                      <a:pPr algn="ctr"/>
                      <a:r>
                        <a:rPr lang="en-US" sz="1200" b="0" i="0" dirty="0">
                          <a:solidFill>
                            <a:srgbClr val="000000"/>
                          </a:solidFill>
                          <a:effectLst/>
                          <a:latin typeface="Univers Condensed" panose="020B0506020202050204" pitchFamily="34" charset="0"/>
                        </a:rPr>
                        <a:t>13.5 GHz - 26.5 GHz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200" b="0" i="0" dirty="0">
                          <a:solidFill>
                            <a:srgbClr val="000000"/>
                          </a:solidFill>
                          <a:effectLst/>
                          <a:latin typeface="Univers Condensed" panose="020B0506020202050204" pitchFamily="34" charset="0"/>
                        </a:rPr>
                        <a:t>10 kHz</a:t>
                      </a:r>
                      <a:endParaRPr lang="en-US" sz="12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0.012</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Univers Condensed" panose="020B0506020202050204" pitchFamily="34" charset="0"/>
                          <a:ea typeface="宋体" panose="02010600030101010101" pitchFamily="2" charset="-122"/>
                          <a:cs typeface="+mn-cs"/>
                        </a:rPr>
                        <a:t>0.05</a:t>
                      </a:r>
                      <a:endParaRPr kumimoji="0" lang="en-US" altLang="zh-CN" sz="12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mn-cs"/>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357709254"/>
                  </a:ext>
                </a:extLst>
              </a:tr>
            </a:tbl>
          </a:graphicData>
        </a:graphic>
      </p:graphicFrame>
      <p:cxnSp>
        <p:nvCxnSpPr>
          <p:cNvPr id="30" name="直接箭头连接符 29">
            <a:extLst>
              <a:ext uri="{FF2B5EF4-FFF2-40B4-BE49-F238E27FC236}">
                <a16:creationId xmlns:a16="http://schemas.microsoft.com/office/drawing/2014/main" id="{7E3D7874-1C4B-A505-435C-58632C78EFAF}"/>
              </a:ext>
            </a:extLst>
          </p:cNvPr>
          <p:cNvCxnSpPr>
            <a:cxnSpLocks/>
          </p:cNvCxnSpPr>
          <p:nvPr/>
        </p:nvCxnSpPr>
        <p:spPr>
          <a:xfrm>
            <a:off x="8107549" y="1727200"/>
            <a:ext cx="0" cy="152400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46B1FBA0-7B2F-6C5E-A53D-F4DA9CCD62F7}"/>
              </a:ext>
            </a:extLst>
          </p:cNvPr>
          <p:cNvSpPr/>
          <p:nvPr/>
        </p:nvSpPr>
        <p:spPr>
          <a:xfrm>
            <a:off x="8175518" y="2242318"/>
            <a:ext cx="1428594" cy="238792"/>
          </a:xfrm>
          <a:prstGeom prst="rect">
            <a:avLst/>
          </a:prstGeom>
          <a:solidFill>
            <a:srgbClr val="003B9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000" b="1" kern="0" dirty="0">
                <a:solidFill>
                  <a:prstClr val="white"/>
                </a:solidFill>
                <a:latin typeface="Univers Condensed" panose="020B0506020202050204" pitchFamily="34" charset="0"/>
                <a:ea typeface="等线" panose="02010600030101010101" pitchFamily="2" charset="-122"/>
                <a:cs typeface="Arial" panose="020B0604020202020204" pitchFamily="34" charset="0"/>
              </a:rPr>
              <a:t>135 dB D</a:t>
            </a:r>
            <a:r>
              <a:rPr kumimoji="0" lang="en-US" altLang="zh-CN" sz="1000" b="1" i="0" u="none" strike="noStrike" kern="0" cap="none" spc="0" normalizeH="0" baseline="0" noProof="0" dirty="0" err="1">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ynamic</a:t>
            </a:r>
            <a:r>
              <a:rPr kumimoji="0" lang="en-US" altLang="zh-CN"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rPr>
              <a:t> Range </a:t>
            </a:r>
            <a:endParaRPr kumimoji="0" lang="zh-CN" altLang="en-US" sz="1000" b="1" i="0" u="none" strike="noStrike" kern="0" cap="none" spc="0" normalizeH="0" baseline="0" noProof="0" dirty="0">
              <a:ln>
                <a:noFill/>
              </a:ln>
              <a:solidFill>
                <a:prstClr val="white"/>
              </a:solidFill>
              <a:effectLst/>
              <a:uLnTx/>
              <a:uFillTx/>
              <a:latin typeface="Univers Condensed" panose="020B050602020205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43873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5117D0EB-B9CA-9EC4-8D02-F61B0D1FB2A1}"/>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Powerful Math Function</a:t>
            </a:r>
          </a:p>
        </p:txBody>
      </p:sp>
      <p:pic>
        <p:nvPicPr>
          <p:cNvPr id="4" name="图片 3">
            <a:extLst>
              <a:ext uri="{FF2B5EF4-FFF2-40B4-BE49-F238E27FC236}">
                <a16:creationId xmlns:a16="http://schemas.microsoft.com/office/drawing/2014/main" id="{564F593B-216C-390E-718A-6720AC707E1E}"/>
              </a:ext>
            </a:extLst>
          </p:cNvPr>
          <p:cNvPicPr>
            <a:picLocks noChangeAspect="1"/>
          </p:cNvPicPr>
          <p:nvPr/>
        </p:nvPicPr>
        <p:blipFill rotWithShape="1">
          <a:blip r:embed="rId2">
            <a:extLst>
              <a:ext uri="{28A0092B-C50C-407E-A947-70E740481C1C}">
                <a14:useLocalDpi xmlns:a14="http://schemas.microsoft.com/office/drawing/2010/main" val="0"/>
              </a:ext>
            </a:extLst>
          </a:blip>
          <a:srcRect l="57048" t="11454" b="37974"/>
          <a:stretch/>
        </p:blipFill>
        <p:spPr>
          <a:xfrm>
            <a:off x="7840437" y="1401411"/>
            <a:ext cx="3207535" cy="2360418"/>
          </a:xfrm>
          <a:prstGeom prst="rect">
            <a:avLst/>
          </a:prstGeom>
        </p:spPr>
      </p:pic>
      <p:pic>
        <p:nvPicPr>
          <p:cNvPr id="8" name="图片 7">
            <a:extLst>
              <a:ext uri="{FF2B5EF4-FFF2-40B4-BE49-F238E27FC236}">
                <a16:creationId xmlns:a16="http://schemas.microsoft.com/office/drawing/2014/main" id="{A2D2B7F3-03F1-CF4C-02AB-C9376216F3D9}"/>
              </a:ext>
            </a:extLst>
          </p:cNvPr>
          <p:cNvPicPr>
            <a:picLocks noChangeAspect="1"/>
          </p:cNvPicPr>
          <p:nvPr/>
        </p:nvPicPr>
        <p:blipFill rotWithShape="1">
          <a:blip r:embed="rId3">
            <a:extLst>
              <a:ext uri="{28A0092B-C50C-407E-A947-70E740481C1C}">
                <a14:useLocalDpi xmlns:a14="http://schemas.microsoft.com/office/drawing/2010/main" val="0"/>
              </a:ext>
            </a:extLst>
          </a:blip>
          <a:srcRect l="34173" t="25046" r="35928" b="34005"/>
          <a:stretch/>
        </p:blipFill>
        <p:spPr>
          <a:xfrm>
            <a:off x="4942114" y="1888001"/>
            <a:ext cx="2198915" cy="1882267"/>
          </a:xfrm>
          <a:prstGeom prst="rect">
            <a:avLst/>
          </a:prstGeom>
        </p:spPr>
      </p:pic>
      <p:sp>
        <p:nvSpPr>
          <p:cNvPr id="12" name="内容占位符 2">
            <a:extLst>
              <a:ext uri="{FF2B5EF4-FFF2-40B4-BE49-F238E27FC236}">
                <a16:creationId xmlns:a16="http://schemas.microsoft.com/office/drawing/2014/main" id="{9DA5A7EE-AAFA-8ABA-F498-4E3FED43F829}"/>
              </a:ext>
            </a:extLst>
          </p:cNvPr>
          <p:cNvSpPr txBox="1">
            <a:spLocks/>
          </p:cNvSpPr>
          <p:nvPr/>
        </p:nvSpPr>
        <p:spPr bwMode="auto">
          <a:xfrm>
            <a:off x="387254" y="4073932"/>
            <a:ext cx="5913030" cy="247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Trace Statistics</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Automatically display the average value, standard deviation and peak value of the current working trace, which is convenient for users to read the value quickly.</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Statistical frequency range can be adjusted by setting Statistics Range, and the statistical range can be set as full span or user-defined span.</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This function is very useful for in-band index test of band-limited devices (such as filters).</a:t>
            </a:r>
          </a:p>
        </p:txBody>
      </p:sp>
      <p:pic>
        <p:nvPicPr>
          <p:cNvPr id="13" name="图片 12">
            <a:extLst>
              <a:ext uri="{FF2B5EF4-FFF2-40B4-BE49-F238E27FC236}">
                <a16:creationId xmlns:a16="http://schemas.microsoft.com/office/drawing/2014/main" id="{19AEC2F3-0A2A-78B7-B67D-2BFCCC6348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85" y="1114562"/>
            <a:ext cx="4249312" cy="2655706"/>
          </a:xfrm>
          <a:prstGeom prst="rect">
            <a:avLst/>
          </a:prstGeom>
        </p:spPr>
      </p:pic>
      <p:sp>
        <p:nvSpPr>
          <p:cNvPr id="14" name="文本框 13">
            <a:extLst>
              <a:ext uri="{FF2B5EF4-FFF2-40B4-BE49-F238E27FC236}">
                <a16:creationId xmlns:a16="http://schemas.microsoft.com/office/drawing/2014/main" id="{90A43B1D-9BD0-40A6-ABB9-B8249D561969}"/>
              </a:ext>
            </a:extLst>
          </p:cNvPr>
          <p:cNvSpPr txBox="1"/>
          <p:nvPr/>
        </p:nvSpPr>
        <p:spPr>
          <a:xfrm>
            <a:off x="230606" y="3772431"/>
            <a:ext cx="4606349"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Statistical Data Interface</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15" name="文本框 14">
            <a:extLst>
              <a:ext uri="{FF2B5EF4-FFF2-40B4-BE49-F238E27FC236}">
                <a16:creationId xmlns:a16="http://schemas.microsoft.com/office/drawing/2014/main" id="{7A0981DC-9E39-FAF0-9425-2493278D77E3}"/>
              </a:ext>
            </a:extLst>
          </p:cNvPr>
          <p:cNvSpPr txBox="1"/>
          <p:nvPr/>
        </p:nvSpPr>
        <p:spPr>
          <a:xfrm>
            <a:off x="3738396" y="3763992"/>
            <a:ext cx="4606349"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Statistical Range</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16" name="文本框 15">
            <a:extLst>
              <a:ext uri="{FF2B5EF4-FFF2-40B4-BE49-F238E27FC236}">
                <a16:creationId xmlns:a16="http://schemas.microsoft.com/office/drawing/2014/main" id="{E305AF77-A854-BA05-C2F2-B4F433C10C95}"/>
              </a:ext>
            </a:extLst>
          </p:cNvPr>
          <p:cNvSpPr txBox="1"/>
          <p:nvPr/>
        </p:nvSpPr>
        <p:spPr>
          <a:xfrm>
            <a:off x="7141029" y="3763992"/>
            <a:ext cx="4606349"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 Parameter Conversion Type</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142E2A83-408C-F7EC-1271-BB5E5D717C71}"/>
              </a:ext>
            </a:extLst>
          </p:cNvPr>
          <p:cNvSpPr/>
          <p:nvPr/>
        </p:nvSpPr>
        <p:spPr>
          <a:xfrm>
            <a:off x="3947887" y="1306078"/>
            <a:ext cx="783910" cy="58192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DBBE3CA-7EA3-5C02-DE51-FD7BED30395F}"/>
              </a:ext>
            </a:extLst>
          </p:cNvPr>
          <p:cNvSpPr/>
          <p:nvPr/>
        </p:nvSpPr>
        <p:spPr>
          <a:xfrm>
            <a:off x="7891377" y="1486531"/>
            <a:ext cx="1632857" cy="2198915"/>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9" name="内容占位符 2">
            <a:extLst>
              <a:ext uri="{FF2B5EF4-FFF2-40B4-BE49-F238E27FC236}">
                <a16:creationId xmlns:a16="http://schemas.microsoft.com/office/drawing/2014/main" id="{5BC58C6B-5FF8-AE05-DF61-F9DAD51C1D66}"/>
              </a:ext>
            </a:extLst>
          </p:cNvPr>
          <p:cNvSpPr txBox="1">
            <a:spLocks/>
          </p:cNvSpPr>
          <p:nvPr/>
        </p:nvSpPr>
        <p:spPr bwMode="auto">
          <a:xfrm>
            <a:off x="6351085" y="4073931"/>
            <a:ext cx="5501450" cy="247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Parameter Conversion</a:t>
            </a:r>
          </a:p>
          <a:p>
            <a:pPr algn="just">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Convert the S parameter of the current trace to the required parameter mode. </a:t>
            </a:r>
          </a:p>
          <a:p>
            <a:pPr algn="just">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SNA6000A supports the following 8 conversion types.</a:t>
            </a:r>
          </a:p>
          <a:p>
            <a:pPr algn="just">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When both fixture simulation function and port impedance function are in the “on” state, SNA6000A will use the value set in the port impedance conversion. </a:t>
            </a:r>
          </a:p>
          <a:p>
            <a:pPr algn="just">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In other cases, the system Z0 (preset value: 50 Ω) will be used. </a:t>
            </a:r>
          </a:p>
        </p:txBody>
      </p:sp>
    </p:spTree>
    <p:extLst>
      <p:ext uri="{BB962C8B-B14F-4D97-AF65-F5344CB8AC3E}">
        <p14:creationId xmlns:p14="http://schemas.microsoft.com/office/powerpoint/2010/main" val="3353935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AF66D9A0-B0CD-559E-78BF-071A07EBC093}"/>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Flexible Equation Editor Function</a:t>
            </a:r>
          </a:p>
        </p:txBody>
      </p:sp>
      <p:sp>
        <p:nvSpPr>
          <p:cNvPr id="4" name="文本框 3">
            <a:extLst>
              <a:ext uri="{FF2B5EF4-FFF2-40B4-BE49-F238E27FC236}">
                <a16:creationId xmlns:a16="http://schemas.microsoft.com/office/drawing/2014/main" id="{B1959E3C-9918-AF07-E4ED-F45F488618ED}"/>
              </a:ext>
            </a:extLst>
          </p:cNvPr>
          <p:cNvSpPr txBox="1"/>
          <p:nvPr/>
        </p:nvSpPr>
        <p:spPr>
          <a:xfrm>
            <a:off x="387254" y="4739743"/>
            <a:ext cx="4606349"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Equation Editor Interface</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7426B41C-D02D-E6E9-36AA-5B44C2B988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22"/>
          <a:stretch/>
        </p:blipFill>
        <p:spPr bwMode="auto">
          <a:xfrm>
            <a:off x="5157857" y="1038388"/>
            <a:ext cx="6158769" cy="3701355"/>
          </a:xfrm>
          <a:prstGeom prst="rect">
            <a:avLst/>
          </a:prstGeom>
          <a:ln>
            <a:noFill/>
          </a:ln>
          <a:extLst>
            <a:ext uri="{53640926-AAD7-44D8-BBD7-CCE9431645EC}">
              <a14:shadowObscured xmlns:a14="http://schemas.microsoft.com/office/drawing/2010/main"/>
            </a:ext>
          </a:extLst>
        </p:spPr>
      </p:pic>
      <p:sp>
        <p:nvSpPr>
          <p:cNvPr id="7" name="内容占位符 2">
            <a:extLst>
              <a:ext uri="{FF2B5EF4-FFF2-40B4-BE49-F238E27FC236}">
                <a16:creationId xmlns:a16="http://schemas.microsoft.com/office/drawing/2014/main" id="{66F08618-BE15-DCE1-E20E-47C8014DE6DD}"/>
              </a:ext>
            </a:extLst>
          </p:cNvPr>
          <p:cNvSpPr txBox="1">
            <a:spLocks/>
          </p:cNvSpPr>
          <p:nvPr/>
        </p:nvSpPr>
        <p:spPr bwMode="auto">
          <a:xfrm>
            <a:off x="484258" y="5130977"/>
            <a:ext cx="5408543" cy="149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600" b="1" dirty="0">
                <a:latin typeface="Univers Condensed" panose="020B0506020202050204" pitchFamily="34" charset="0"/>
                <a:ea typeface="思源黑体 CN Medium" panose="020B0600000000000000" pitchFamily="34" charset="-122"/>
                <a:cs typeface="Arial" panose="020B0604020202020204" pitchFamily="34" charset="0"/>
              </a:rPr>
              <a:t>Equation Editor </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Enter standard mathematical operators and algebraic formulas and refer to the data available in the VNA.</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Built-in many common functions and advanced functions.</a:t>
            </a:r>
          </a:p>
          <a:p>
            <a:pPr>
              <a:buFont typeface="Univers Condensed" panose="020B0506020202050204" pitchFamily="34" charset="0"/>
              <a:buChar char="–"/>
            </a:pPr>
            <a:r>
              <a:rPr lang="en-US" altLang="zh-CN" sz="1600" dirty="0">
                <a:latin typeface="Univers Condensed" panose="020B0506020202050204" pitchFamily="34" charset="0"/>
                <a:ea typeface="思源黑体 CN Medium" panose="020B0600000000000000" pitchFamily="34" charset="-122"/>
                <a:cs typeface="Arial" panose="020B0604020202020204" pitchFamily="34" charset="0"/>
              </a:rPr>
              <a:t>User-friendly parameter prompts are provided.</a:t>
            </a:r>
          </a:p>
          <a:p>
            <a:endParaRPr lang="en-US" altLang="zh-CN" sz="1600" dirty="0">
              <a:latin typeface="Univers Condensed" panose="020B0506020202050204" pitchFamily="34" charset="0"/>
              <a:ea typeface="思源黑体 CN Medium" panose="020B0600000000000000" pitchFamily="34" charset="-122"/>
              <a:cs typeface="Arial" panose="020B0604020202020204" pitchFamily="34" charset="0"/>
            </a:endParaRPr>
          </a:p>
        </p:txBody>
      </p:sp>
      <p:pic>
        <p:nvPicPr>
          <p:cNvPr id="9" name="图片 8">
            <a:extLst>
              <a:ext uri="{FF2B5EF4-FFF2-40B4-BE49-F238E27FC236}">
                <a16:creationId xmlns:a16="http://schemas.microsoft.com/office/drawing/2014/main" id="{EAF679B0-C704-9A5C-5452-951540AC0BA9}"/>
              </a:ext>
            </a:extLst>
          </p:cNvPr>
          <p:cNvPicPr>
            <a:picLocks noChangeAspect="1"/>
          </p:cNvPicPr>
          <p:nvPr/>
        </p:nvPicPr>
        <p:blipFill rotWithShape="1">
          <a:blip r:embed="rId5">
            <a:extLst>
              <a:ext uri="{28A0092B-C50C-407E-A947-70E740481C1C}">
                <a14:useLocalDpi xmlns:a14="http://schemas.microsoft.com/office/drawing/2010/main" val="0"/>
              </a:ext>
            </a:extLst>
          </a:blip>
          <a:srcRect l="6282" t="8465" r="33135" b="16827"/>
          <a:stretch/>
        </p:blipFill>
        <p:spPr>
          <a:xfrm>
            <a:off x="484258" y="1338964"/>
            <a:ext cx="4412342" cy="3400779"/>
          </a:xfrm>
          <a:prstGeom prst="rect">
            <a:avLst/>
          </a:prstGeom>
        </p:spPr>
      </p:pic>
      <p:sp>
        <p:nvSpPr>
          <p:cNvPr id="11" name="文本框 10">
            <a:extLst>
              <a:ext uri="{FF2B5EF4-FFF2-40B4-BE49-F238E27FC236}">
                <a16:creationId xmlns:a16="http://schemas.microsoft.com/office/drawing/2014/main" id="{B86E3879-E14F-DF51-B434-7AAB58931680}"/>
              </a:ext>
            </a:extLst>
          </p:cNvPr>
          <p:cNvSpPr txBox="1"/>
          <p:nvPr/>
        </p:nvSpPr>
        <p:spPr>
          <a:xfrm>
            <a:off x="5934066" y="4739742"/>
            <a:ext cx="4606349"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Stability Measurement of Amplifier</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2" name="内容占位符 2">
                <a:extLst>
                  <a:ext uri="{FF2B5EF4-FFF2-40B4-BE49-F238E27FC236}">
                    <a16:creationId xmlns:a16="http://schemas.microsoft.com/office/drawing/2014/main" id="{F9554E0E-2076-2569-C7D8-7132965A0BBB}"/>
                  </a:ext>
                </a:extLst>
              </p:cNvPr>
              <p:cNvSpPr txBox="1">
                <a:spLocks/>
              </p:cNvSpPr>
              <p:nvPr/>
            </p:nvSpPr>
            <p:spPr bwMode="auto">
              <a:xfrm>
                <a:off x="6822178" y="5130977"/>
                <a:ext cx="4494448" cy="14968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252000" indent="-252000">
                  <a:buFont typeface="Univers Condensed" panose="020B0506020202050204" pitchFamily="34" charset="0"/>
                  <a:buChar char="–"/>
                </a:pPr>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Tr1 and Tr2 are Smith charts of S11 and S22.</a:t>
                </a:r>
              </a:p>
              <a:p>
                <a:pPr marL="252000" indent="-252000">
                  <a:buFont typeface="Univers Condensed" panose="020B0506020202050204" pitchFamily="34" charset="0"/>
                  <a:buChar char="–"/>
                </a:pPr>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Tr3 and Tr4 are gain S21 and isolation S12.</a:t>
                </a:r>
              </a:p>
              <a:p>
                <a:pPr marL="252000" indent="-252000">
                  <a:buFont typeface="Univers Condensed" panose="020B0506020202050204" pitchFamily="34" charset="0"/>
                  <a:buChar char="–"/>
                </a:pPr>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Tr5 and Tr6 are k factor and ∆, and the k factor is in a stable range, so it is judged that the amplifier is absolutely stable.</a:t>
                </a:r>
              </a:p>
              <a:p>
                <a:pPr marL="252000" indent="-252000">
                  <a:buFont typeface="Univers Condensed" panose="020B0506020202050204" pitchFamily="34" charset="0"/>
                  <a:buChar char="–"/>
                </a:pPr>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Tr7 and Tr8 measure </a:t>
                </a:r>
                <a14:m>
                  <m:oMath xmlns:m="http://schemas.openxmlformats.org/officeDocument/2006/math">
                    <m:sSub>
                      <m:sSubPr>
                        <m:ctrlPr>
                          <a:rPr lang="zh-CN" altLang="zh-CN" sz="1200" i="1" smtClean="0">
                            <a:effectLst/>
                            <a:latin typeface="Cambria Math" panose="02040503050406030204" pitchFamily="18" charset="0"/>
                            <a:ea typeface="Cambria Math" panose="02040503050406030204" pitchFamily="18" charset="0"/>
                          </a:rPr>
                        </m:ctrlPr>
                      </m:sSubPr>
                      <m:e>
                        <m:r>
                          <m:rPr>
                            <m:sty m:val="p"/>
                          </m:rPr>
                          <a:rPr lang="en-US" altLang="zh-CN" sz="1200" kern="100">
                            <a:effectLst/>
                            <a:latin typeface="Cambria Math" panose="02040503050406030204" pitchFamily="18" charset="0"/>
                            <a:ea typeface="阿里巴巴普惠体 R" panose="00020600040101010101" pitchFamily="18" charset="-122"/>
                            <a:cs typeface="Times New Roman" panose="02020603050405020304" pitchFamily="18" charset="0"/>
                          </a:rPr>
                          <m:t>μ</m:t>
                        </m:r>
                      </m:e>
                      <m:sub>
                        <m:r>
                          <a:rPr lang="en-US" altLang="zh-CN" sz="1200" kern="100">
                            <a:effectLst/>
                            <a:latin typeface="Cambria Math" panose="02040503050406030204" pitchFamily="18" charset="0"/>
                            <a:ea typeface="阿里巴巴普惠体 R" panose="00020600040101010101" pitchFamily="18" charset="-122"/>
                            <a:cs typeface="Times New Roman" panose="02020603050405020304" pitchFamily="18" charset="0"/>
                          </a:rPr>
                          <m:t>1</m:t>
                        </m:r>
                      </m:sub>
                    </m:sSub>
                  </m:oMath>
                </a14:m>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 and </a:t>
                </a:r>
                <a14:m>
                  <m:oMath xmlns:m="http://schemas.openxmlformats.org/officeDocument/2006/math">
                    <m:sSub>
                      <m:sSubPr>
                        <m:ctrlPr>
                          <a:rPr lang="zh-CN" altLang="zh-CN" sz="1200" i="1">
                            <a:latin typeface="Cambria Math" panose="02040503050406030204" pitchFamily="18" charset="0"/>
                          </a:rPr>
                        </m:ctrlPr>
                      </m:sSubPr>
                      <m:e>
                        <m:r>
                          <m:rPr>
                            <m:sty m:val="p"/>
                          </m:rPr>
                          <a:rPr lang="en-US" altLang="zh-CN" sz="1200">
                            <a:latin typeface="Cambria Math" panose="02040503050406030204" pitchFamily="18" charset="0"/>
                          </a:rPr>
                          <m:t>μ</m:t>
                        </m:r>
                      </m:e>
                      <m:sub>
                        <m:r>
                          <a:rPr lang="en-US" altLang="zh-CN" sz="1200" b="0" i="0" smtClean="0">
                            <a:latin typeface="Cambria Math" panose="02040503050406030204" pitchFamily="18" charset="0"/>
                          </a:rPr>
                          <m:t>2</m:t>
                        </m:r>
                      </m:sub>
                    </m:sSub>
                  </m:oMath>
                </a14:m>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 and </a:t>
                </a:r>
                <a14:m>
                  <m:oMath xmlns:m="http://schemas.openxmlformats.org/officeDocument/2006/math">
                    <m:sSub>
                      <m:sSubPr>
                        <m:ctrlPr>
                          <a:rPr lang="zh-CN" altLang="zh-CN" sz="1200" i="1">
                            <a:latin typeface="Cambria Math" panose="02040503050406030204" pitchFamily="18" charset="0"/>
                            <a:ea typeface="Cambria Math" panose="02040503050406030204" pitchFamily="18" charset="0"/>
                          </a:rPr>
                        </m:ctrlPr>
                      </m:sSubPr>
                      <m:e>
                        <m:r>
                          <m:rPr>
                            <m:sty m:val="p"/>
                          </m:rPr>
                          <a:rPr lang="en-US" altLang="zh-CN" sz="1200" kern="100">
                            <a:latin typeface="Cambria Math" panose="02040503050406030204" pitchFamily="18" charset="0"/>
                            <a:ea typeface="阿里巴巴普惠体 R" panose="00020600040101010101" pitchFamily="18" charset="-122"/>
                            <a:cs typeface="Times New Roman" panose="02020603050405020304" pitchFamily="18" charset="0"/>
                          </a:rPr>
                          <m:t>μ</m:t>
                        </m:r>
                      </m:e>
                      <m:sub>
                        <m:r>
                          <a:rPr lang="en-US" altLang="zh-CN" sz="1200" kern="100">
                            <a:latin typeface="Cambria Math" panose="02040503050406030204" pitchFamily="18" charset="0"/>
                            <a:ea typeface="阿里巴巴普惠体 R" panose="00020600040101010101" pitchFamily="18" charset="-122"/>
                            <a:cs typeface="Times New Roman" panose="02020603050405020304" pitchFamily="18" charset="0"/>
                          </a:rPr>
                          <m:t>1</m:t>
                        </m:r>
                      </m:sub>
                    </m:sSub>
                  </m:oMath>
                </a14:m>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&gt;1 and </a:t>
                </a:r>
                <a14:m>
                  <m:oMath xmlns:m="http://schemas.openxmlformats.org/officeDocument/2006/math">
                    <m:sSub>
                      <m:sSubPr>
                        <m:ctrlPr>
                          <a:rPr lang="zh-CN" altLang="zh-CN" sz="1200" i="1">
                            <a:latin typeface="Cambria Math" panose="02040503050406030204" pitchFamily="18" charset="0"/>
                          </a:rPr>
                        </m:ctrlPr>
                      </m:sSubPr>
                      <m:e>
                        <m:r>
                          <m:rPr>
                            <m:sty m:val="p"/>
                          </m:rPr>
                          <a:rPr lang="en-US" altLang="zh-CN" sz="1200">
                            <a:latin typeface="Cambria Math" panose="02040503050406030204" pitchFamily="18" charset="0"/>
                          </a:rPr>
                          <m:t>μ</m:t>
                        </m:r>
                      </m:e>
                      <m:sub>
                        <m:r>
                          <a:rPr lang="en-US" altLang="zh-CN" sz="1200">
                            <a:latin typeface="Cambria Math" panose="02040503050406030204" pitchFamily="18" charset="0"/>
                          </a:rPr>
                          <m:t>2</m:t>
                        </m:r>
                      </m:sub>
                    </m:sSub>
                  </m:oMath>
                </a14:m>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&gt;1 determine that the amplifier is absolutely stable.</a:t>
                </a:r>
              </a:p>
              <a:p>
                <a:pPr marL="252000" indent="-252000">
                  <a:buFont typeface="Univers Condensed" panose="020B0506020202050204" pitchFamily="34" charset="0"/>
                  <a:buChar char="–"/>
                </a:pPr>
                <a:r>
                  <a:rPr lang="en-US" altLang="zh-CN" sz="1200" dirty="0">
                    <a:latin typeface="Univers Condensed" panose="020B0506020202050204" pitchFamily="34" charset="0"/>
                    <a:ea typeface="思源黑体 CN Medium" panose="020B0600000000000000" pitchFamily="34" charset="-122"/>
                    <a:cs typeface="Arial" panose="020B0604020202020204" pitchFamily="34" charset="0"/>
                  </a:rPr>
                  <a:t>Tr9 is MAPG.</a:t>
                </a:r>
              </a:p>
              <a:p>
                <a:pPr marL="252000" indent="-252000">
                  <a:buFont typeface="Univers Condensed" panose="020B0506020202050204" pitchFamily="34" charset="0"/>
                  <a:buChar char="–"/>
                </a:pPr>
                <a:endParaRPr lang="en-US" altLang="zh-CN" sz="1200" dirty="0">
                  <a:latin typeface="Univers Condensed" panose="020B0506020202050204" pitchFamily="34" charset="0"/>
                  <a:ea typeface="思源黑体 CN Medium" panose="020B0600000000000000" pitchFamily="34" charset="-122"/>
                  <a:cs typeface="Arial" panose="020B0604020202020204" pitchFamily="34" charset="0"/>
                </a:endParaRPr>
              </a:p>
              <a:p>
                <a:pPr marL="252000" indent="-252000">
                  <a:buFont typeface="Univers Condensed" panose="020B0506020202050204" pitchFamily="34" charset="0"/>
                  <a:buChar char="–"/>
                </a:pPr>
                <a:endParaRPr lang="en-US" altLang="zh-CN" sz="1200" dirty="0">
                  <a:latin typeface="Univers Condensed" panose="020B0506020202050204" pitchFamily="34" charset="0"/>
                  <a:ea typeface="思源黑体 CN Medium" panose="020B0600000000000000" pitchFamily="34" charset="-122"/>
                  <a:cs typeface="Arial" panose="020B0604020202020204" pitchFamily="34" charset="0"/>
                </a:endParaRPr>
              </a:p>
            </p:txBody>
          </p:sp>
        </mc:Choice>
        <mc:Fallback xmlns="">
          <p:sp>
            <p:nvSpPr>
              <p:cNvPr id="12" name="内容占位符 2">
                <a:extLst>
                  <a:ext uri="{FF2B5EF4-FFF2-40B4-BE49-F238E27FC236}">
                    <a16:creationId xmlns:a16="http://schemas.microsoft.com/office/drawing/2014/main" id="{F9554E0E-2076-2569-C7D8-7132965A0BBB}"/>
                  </a:ext>
                </a:extLst>
              </p:cNvPr>
              <p:cNvSpPr txBox="1">
                <a:spLocks noRot="1" noChangeAspect="1" noMove="1" noResize="1" noEditPoints="1" noAdjustHandles="1" noChangeArrowheads="1" noChangeShapeType="1" noTextEdit="1"/>
              </p:cNvSpPr>
              <p:nvPr/>
            </p:nvSpPr>
            <p:spPr bwMode="auto">
              <a:xfrm>
                <a:off x="6822178" y="5130977"/>
                <a:ext cx="4494448" cy="1496878"/>
              </a:xfrm>
              <a:prstGeom prst="rect">
                <a:avLst/>
              </a:prstGeom>
              <a:blipFill>
                <a:blip r:embed="rId6"/>
                <a:stretch>
                  <a:fillRect l="-136" t="-816" r="-678" b="-48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92C44FA7-305F-3E98-70C6-212552BFED33}"/>
              </a:ext>
            </a:extLst>
          </p:cNvPr>
          <p:cNvSpPr/>
          <p:nvPr/>
        </p:nvSpPr>
        <p:spPr>
          <a:xfrm>
            <a:off x="2503714" y="1393372"/>
            <a:ext cx="2053771" cy="72488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Tree>
    <p:extLst>
      <p:ext uri="{BB962C8B-B14F-4D97-AF65-F5344CB8AC3E}">
        <p14:creationId xmlns:p14="http://schemas.microsoft.com/office/powerpoint/2010/main" val="3463944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59253948-942F-E5B2-2C5F-124C05CE7924}"/>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Qualification Judgment, Mass Production Test</a:t>
            </a:r>
          </a:p>
        </p:txBody>
      </p:sp>
      <p:pic>
        <p:nvPicPr>
          <p:cNvPr id="5" name="图片 4">
            <a:extLst>
              <a:ext uri="{FF2B5EF4-FFF2-40B4-BE49-F238E27FC236}">
                <a16:creationId xmlns:a16="http://schemas.microsoft.com/office/drawing/2014/main" id="{72580417-537E-E9C6-5A3B-788EB64916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35" r="19964" b="4838"/>
          <a:stretch/>
        </p:blipFill>
        <p:spPr bwMode="auto">
          <a:xfrm>
            <a:off x="509035" y="1170468"/>
            <a:ext cx="2771752" cy="2067542"/>
          </a:xfrm>
          <a:prstGeom prst="rect">
            <a:avLst/>
          </a:prstGeom>
        </p:spPr>
      </p:pic>
      <p:pic>
        <p:nvPicPr>
          <p:cNvPr id="6" name="图片 5">
            <a:extLst>
              <a:ext uri="{FF2B5EF4-FFF2-40B4-BE49-F238E27FC236}">
                <a16:creationId xmlns:a16="http://schemas.microsoft.com/office/drawing/2014/main" id="{E9E0F08B-F074-2537-3773-654093D08D89}"/>
              </a:ext>
            </a:extLst>
          </p:cNvPr>
          <p:cNvPicPr>
            <a:picLocks noChangeAspect="1"/>
          </p:cNvPicPr>
          <p:nvPr/>
        </p:nvPicPr>
        <p:blipFill>
          <a:blip r:embed="rId3"/>
          <a:stretch>
            <a:fillRect/>
          </a:stretch>
        </p:blipFill>
        <p:spPr>
          <a:xfrm>
            <a:off x="3359123" y="1170148"/>
            <a:ext cx="5473753" cy="2067862"/>
          </a:xfrm>
          <a:prstGeom prst="rect">
            <a:avLst/>
          </a:prstGeom>
        </p:spPr>
      </p:pic>
      <p:pic>
        <p:nvPicPr>
          <p:cNvPr id="7" name="图片 6">
            <a:extLst>
              <a:ext uri="{FF2B5EF4-FFF2-40B4-BE49-F238E27FC236}">
                <a16:creationId xmlns:a16="http://schemas.microsoft.com/office/drawing/2014/main" id="{9D54B197-7A24-029E-F975-48F62281AC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93" r="20037"/>
          <a:stretch/>
        </p:blipFill>
        <p:spPr bwMode="auto">
          <a:xfrm>
            <a:off x="8911212" y="1170467"/>
            <a:ext cx="2960116" cy="2067543"/>
          </a:xfrm>
          <a:prstGeom prst="rect">
            <a:avLst/>
          </a:prstGeom>
        </p:spPr>
      </p:pic>
      <p:sp>
        <p:nvSpPr>
          <p:cNvPr id="9" name="文本框 8">
            <a:extLst>
              <a:ext uri="{FF2B5EF4-FFF2-40B4-BE49-F238E27FC236}">
                <a16:creationId xmlns:a16="http://schemas.microsoft.com/office/drawing/2014/main" id="{2B2C39FD-905D-76D4-EB00-DCC48EFE8F47}"/>
              </a:ext>
            </a:extLst>
          </p:cNvPr>
          <p:cNvSpPr txBox="1"/>
          <p:nvPr/>
        </p:nvSpPr>
        <p:spPr>
          <a:xfrm>
            <a:off x="509035" y="3282949"/>
            <a:ext cx="2771752"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Data / Memory</a:t>
            </a:r>
          </a:p>
        </p:txBody>
      </p:sp>
      <p:sp>
        <p:nvSpPr>
          <p:cNvPr id="10" name="文本框 9">
            <a:extLst>
              <a:ext uri="{FF2B5EF4-FFF2-40B4-BE49-F238E27FC236}">
                <a16:creationId xmlns:a16="http://schemas.microsoft.com/office/drawing/2014/main" id="{B638B9AE-5567-AE2C-F5C8-37E5F60A5828}"/>
              </a:ext>
            </a:extLst>
          </p:cNvPr>
          <p:cNvSpPr txBox="1"/>
          <p:nvPr/>
        </p:nvSpPr>
        <p:spPr>
          <a:xfrm>
            <a:off x="3355493" y="3282949"/>
            <a:ext cx="5473752"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Limit Test</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FC10B0AF-9F97-8E7F-2203-E6AF4C975B97}"/>
              </a:ext>
            </a:extLst>
          </p:cNvPr>
          <p:cNvSpPr txBox="1"/>
          <p:nvPr/>
        </p:nvSpPr>
        <p:spPr>
          <a:xfrm>
            <a:off x="8911212" y="3282949"/>
            <a:ext cx="2960116" cy="275172"/>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Hold</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12" name="内容占位符 2">
            <a:extLst>
              <a:ext uri="{FF2B5EF4-FFF2-40B4-BE49-F238E27FC236}">
                <a16:creationId xmlns:a16="http://schemas.microsoft.com/office/drawing/2014/main" id="{EC28F49A-A621-8D7C-23B6-C11BE3998E50}"/>
              </a:ext>
            </a:extLst>
          </p:cNvPr>
          <p:cNvSpPr txBox="1">
            <a:spLocks/>
          </p:cNvSpPr>
          <p:nvPr/>
        </p:nvSpPr>
        <p:spPr bwMode="auto">
          <a:xfrm>
            <a:off x="447043" y="3604887"/>
            <a:ext cx="5473752" cy="31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spcAft>
                <a:spcPts val="200"/>
              </a:spcAft>
            </a:pPr>
            <a:r>
              <a:rPr lang="en-US" altLang="zh-CN" sz="1600" b="1" dirty="0">
                <a:latin typeface="Univers Condensed" panose="020B0506020202050204" pitchFamily="34" charset="0"/>
                <a:ea typeface="+mn-ea"/>
                <a:cs typeface="Arial" panose="020B0604020202020204" pitchFamily="34" charset="0"/>
              </a:rPr>
              <a:t>Data / Memory</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Support saving the current data-trace in memory</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Facilitate comparison of current and historical data</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Three display modes: Display data-trace only, display memory trace and display data-trace and memory trace at the same time</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It can perform four kinds of mathematical operations on the current data-trace and memory trace: </a:t>
            </a:r>
          </a:p>
          <a:p>
            <a:pPr marL="457200" indent="0">
              <a:spcAft>
                <a:spcPts val="200"/>
              </a:spcAft>
              <a:buNone/>
            </a:pPr>
            <a:r>
              <a:rPr lang="en-US" altLang="zh-CN" sz="1400" dirty="0">
                <a:latin typeface="Univers Condensed" panose="020B0506020202050204" pitchFamily="34" charset="0"/>
                <a:ea typeface="+mn-ea"/>
                <a:cs typeface="Arial" panose="020B0604020202020204" pitchFamily="34" charset="0"/>
              </a:rPr>
              <a:t>Data/Memory, Data*Memory, </a:t>
            </a:r>
            <a:r>
              <a:rPr lang="en-US" altLang="zh-CN" sz="1400" dirty="0" err="1">
                <a:latin typeface="Univers Condensed" panose="020B0506020202050204" pitchFamily="34" charset="0"/>
                <a:ea typeface="+mn-ea"/>
                <a:cs typeface="Arial" panose="020B0604020202020204" pitchFamily="34" charset="0"/>
              </a:rPr>
              <a:t>Data+Memory</a:t>
            </a:r>
            <a:r>
              <a:rPr lang="en-US" altLang="zh-CN" sz="1400" dirty="0">
                <a:latin typeface="Univers Condensed" panose="020B0506020202050204" pitchFamily="34" charset="0"/>
                <a:ea typeface="+mn-ea"/>
                <a:cs typeface="Arial" panose="020B0604020202020204" pitchFamily="34" charset="0"/>
              </a:rPr>
              <a:t>, Data-Memory</a:t>
            </a:r>
          </a:p>
          <a:p>
            <a:pPr>
              <a:spcAft>
                <a:spcPts val="200"/>
              </a:spcAft>
            </a:pPr>
            <a:r>
              <a:rPr lang="en-US" altLang="zh-CN" sz="1600" b="1" dirty="0">
                <a:latin typeface="Univers Condensed" panose="020B0506020202050204" pitchFamily="34" charset="0"/>
                <a:ea typeface="+mn-ea"/>
                <a:cs typeface="Arial" panose="020B0604020202020204" pitchFamily="34" charset="0"/>
              </a:rPr>
              <a:t>Hold Function</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Detailed examination of the test parameters</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Pause or resume the current measurement process</a:t>
            </a:r>
          </a:p>
        </p:txBody>
      </p:sp>
      <p:sp>
        <p:nvSpPr>
          <p:cNvPr id="13" name="内容占位符 2">
            <a:extLst>
              <a:ext uri="{FF2B5EF4-FFF2-40B4-BE49-F238E27FC236}">
                <a16:creationId xmlns:a16="http://schemas.microsoft.com/office/drawing/2014/main" id="{A7B9F49F-FC02-2D30-148A-7309AE60A5C2}"/>
              </a:ext>
            </a:extLst>
          </p:cNvPr>
          <p:cNvSpPr txBox="1">
            <a:spLocks/>
          </p:cNvSpPr>
          <p:nvPr/>
        </p:nvSpPr>
        <p:spPr bwMode="auto">
          <a:xfrm>
            <a:off x="6092369" y="3619991"/>
            <a:ext cx="5473752" cy="172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spcAft>
                <a:spcPts val="200"/>
              </a:spcAft>
            </a:pPr>
            <a:r>
              <a:rPr lang="en-US" altLang="zh-CN" sz="1600" b="1" dirty="0">
                <a:latin typeface="Univers Condensed" panose="020B0506020202050204" pitchFamily="34" charset="0"/>
                <a:ea typeface="+mn-ea"/>
                <a:cs typeface="Arial" panose="020B0604020202020204" pitchFamily="34" charset="0"/>
              </a:rPr>
              <a:t>Limit Test</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A test form that can visualize test data and results</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PASS / FAIL</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Limit line test, Point limit test, Ripple limit test, Bandwidth limit test</a:t>
            </a:r>
          </a:p>
          <a:p>
            <a:pPr>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Enables more realistic limit lines and reduce the defect percentage on the finished products for better production yield rates </a:t>
            </a:r>
          </a:p>
        </p:txBody>
      </p:sp>
    </p:spTree>
    <p:extLst>
      <p:ext uri="{BB962C8B-B14F-4D97-AF65-F5344CB8AC3E}">
        <p14:creationId xmlns:p14="http://schemas.microsoft.com/office/powerpoint/2010/main" val="36997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5E4432C5-299F-DE88-4229-EEB3F039B454}"/>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Frequency Offset Mode</a:t>
            </a:r>
          </a:p>
        </p:txBody>
      </p:sp>
      <p:sp>
        <p:nvSpPr>
          <p:cNvPr id="3" name="内容占位符 2">
            <a:extLst>
              <a:ext uri="{FF2B5EF4-FFF2-40B4-BE49-F238E27FC236}">
                <a16:creationId xmlns:a16="http://schemas.microsoft.com/office/drawing/2014/main" id="{A31604DB-49C4-2E80-1D2C-E75C3AFC8337}"/>
              </a:ext>
            </a:extLst>
          </p:cNvPr>
          <p:cNvSpPr txBox="1">
            <a:spLocks/>
          </p:cNvSpPr>
          <p:nvPr/>
        </p:nvSpPr>
        <p:spPr bwMode="auto">
          <a:xfrm>
            <a:off x="5794192" y="1043143"/>
            <a:ext cx="6093375" cy="196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spcAft>
                <a:spcPts val="200"/>
              </a:spcAft>
            </a:pPr>
            <a:r>
              <a:rPr lang="en-US" altLang="zh-CN" sz="1600" dirty="0">
                <a:solidFill>
                  <a:schemeClr val="tx1">
                    <a:lumMod val="85000"/>
                    <a:lumOff val="15000"/>
                  </a:schemeClr>
                </a:solidFill>
                <a:latin typeface="Univers Condensed" panose="020B0506020202050204" pitchFamily="34" charset="0"/>
                <a:ea typeface="+mn-ea"/>
                <a:cs typeface="Arial" panose="020B0604020202020204" pitchFamily="34" charset="0"/>
              </a:rPr>
              <a:t>The traditional harmonic measurement is realized by signal source and spectrum analyzer.</a:t>
            </a:r>
          </a:p>
          <a:p>
            <a:pPr algn="just">
              <a:spcAft>
                <a:spcPts val="200"/>
              </a:spcAft>
              <a:buFont typeface="Univers Condensed" panose="020B0506020202050204" pitchFamily="34" charset="0"/>
              <a:buChar char="–"/>
            </a:pPr>
            <a:r>
              <a:rPr lang="en-US" altLang="zh-CN" sz="1400" dirty="0">
                <a:solidFill>
                  <a:schemeClr val="tx1">
                    <a:lumMod val="85000"/>
                    <a:lumOff val="15000"/>
                  </a:schemeClr>
                </a:solidFill>
                <a:latin typeface="Univers Condensed" panose="020B0506020202050204" pitchFamily="34" charset="0"/>
                <a:ea typeface="+mn-ea"/>
                <a:cs typeface="Arial" panose="020B0604020202020204" pitchFamily="34" charset="0"/>
              </a:rPr>
              <a:t>Signal source is used as excitation.</a:t>
            </a:r>
          </a:p>
          <a:p>
            <a:pPr algn="just">
              <a:spcAft>
                <a:spcPts val="200"/>
              </a:spcAft>
              <a:buFont typeface="Univers Condensed" panose="020B0506020202050204" pitchFamily="34" charset="0"/>
              <a:buChar char="–"/>
            </a:pPr>
            <a:r>
              <a:rPr lang="en-US" altLang="zh-CN" sz="1400" dirty="0">
                <a:solidFill>
                  <a:schemeClr val="tx1">
                    <a:lumMod val="85000"/>
                    <a:lumOff val="15000"/>
                  </a:schemeClr>
                </a:solidFill>
                <a:latin typeface="Univers Condensed" panose="020B0506020202050204" pitchFamily="34" charset="0"/>
                <a:ea typeface="+mn-ea"/>
                <a:cs typeface="Arial" panose="020B0604020202020204" pitchFamily="34" charset="0"/>
              </a:rPr>
              <a:t>Spectrum analyzer measures the signal amplitude of fundamental wave and harmonic wave.</a:t>
            </a:r>
          </a:p>
          <a:p>
            <a:pPr algn="just">
              <a:spcAft>
                <a:spcPts val="200"/>
              </a:spcAft>
            </a:pPr>
            <a:r>
              <a:rPr lang="en-US" altLang="zh-CN" sz="1600" dirty="0">
                <a:solidFill>
                  <a:schemeClr val="tx1">
                    <a:lumMod val="85000"/>
                    <a:lumOff val="15000"/>
                  </a:schemeClr>
                </a:solidFill>
                <a:latin typeface="Univers Condensed" panose="020B0506020202050204" pitchFamily="34" charset="0"/>
                <a:ea typeface="+mn-ea"/>
                <a:cs typeface="Arial" panose="020B0604020202020204" pitchFamily="34" charset="0"/>
              </a:rPr>
              <a:t>Enable the SNA internal RF signal source and SNA port receiver to operate at different frequencies. </a:t>
            </a:r>
          </a:p>
          <a:p>
            <a:pPr algn="just">
              <a:spcAft>
                <a:spcPts val="200"/>
              </a:spcAft>
            </a:pPr>
            <a:endParaRPr lang="en-US" altLang="zh-CN" sz="1600" dirty="0">
              <a:solidFill>
                <a:schemeClr val="tx1">
                  <a:lumMod val="85000"/>
                  <a:lumOff val="15000"/>
                </a:schemeClr>
              </a:solidFill>
              <a:latin typeface="Univers Condensed" panose="020B0506020202050204" pitchFamily="34" charset="0"/>
              <a:ea typeface="+mn-ea"/>
              <a:cs typeface="Arial" panose="020B0604020202020204" pitchFamily="34" charset="0"/>
            </a:endParaRPr>
          </a:p>
        </p:txBody>
      </p:sp>
      <p:pic>
        <p:nvPicPr>
          <p:cNvPr id="4" name="图片 3">
            <a:extLst>
              <a:ext uri="{FF2B5EF4-FFF2-40B4-BE49-F238E27FC236}">
                <a16:creationId xmlns:a16="http://schemas.microsoft.com/office/drawing/2014/main" id="{C8554BDA-F75B-7CC7-C6D0-94C60AA4D0E5}"/>
              </a:ext>
            </a:extLst>
          </p:cNvPr>
          <p:cNvPicPr>
            <a:picLocks noChangeAspect="1"/>
          </p:cNvPicPr>
          <p:nvPr/>
        </p:nvPicPr>
        <p:blipFill>
          <a:blip r:embed="rId5"/>
          <a:stretch>
            <a:fillRect/>
          </a:stretch>
        </p:blipFill>
        <p:spPr>
          <a:xfrm>
            <a:off x="478971" y="1105578"/>
            <a:ext cx="5217886" cy="1724719"/>
          </a:xfrm>
          <a:prstGeom prst="rect">
            <a:avLst/>
          </a:prstGeom>
        </p:spPr>
      </p:pic>
      <p:pic>
        <p:nvPicPr>
          <p:cNvPr id="5" name="图片 4">
            <a:extLst>
              <a:ext uri="{FF2B5EF4-FFF2-40B4-BE49-F238E27FC236}">
                <a16:creationId xmlns:a16="http://schemas.microsoft.com/office/drawing/2014/main" id="{2C25C4C0-CCCF-85C4-6B2A-1739964E2389}"/>
              </a:ext>
            </a:extLst>
          </p:cNvPr>
          <p:cNvPicPr>
            <a:picLocks noChangeAspect="1"/>
          </p:cNvPicPr>
          <p:nvPr/>
        </p:nvPicPr>
        <p:blipFill>
          <a:blip r:embed="rId6"/>
          <a:stretch>
            <a:fillRect/>
          </a:stretch>
        </p:blipFill>
        <p:spPr>
          <a:xfrm>
            <a:off x="478971" y="3201496"/>
            <a:ext cx="5217886" cy="3261038"/>
          </a:xfrm>
          <a:prstGeom prst="rect">
            <a:avLst/>
          </a:prstGeom>
        </p:spPr>
      </p:pic>
      <p:sp>
        <p:nvSpPr>
          <p:cNvPr id="7" name="文本框 6">
            <a:extLst>
              <a:ext uri="{FF2B5EF4-FFF2-40B4-BE49-F238E27FC236}">
                <a16:creationId xmlns:a16="http://schemas.microsoft.com/office/drawing/2014/main" id="{4B272402-DFD1-9B11-808E-05114E4BBF81}"/>
              </a:ext>
            </a:extLst>
          </p:cNvPr>
          <p:cNvSpPr txBox="1"/>
          <p:nvPr/>
        </p:nvSpPr>
        <p:spPr>
          <a:xfrm>
            <a:off x="478971" y="6462534"/>
            <a:ext cx="5217886"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Harmonic Measurement of Amplifier</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
        <p:nvSpPr>
          <p:cNvPr id="9" name="文本框 8">
            <a:extLst>
              <a:ext uri="{FF2B5EF4-FFF2-40B4-BE49-F238E27FC236}">
                <a16:creationId xmlns:a16="http://schemas.microsoft.com/office/drawing/2014/main" id="{ED425087-D9F1-930E-610D-CC53C4AD1BC3}"/>
              </a:ext>
            </a:extLst>
          </p:cNvPr>
          <p:cNvSpPr txBox="1"/>
          <p:nvPr/>
        </p:nvSpPr>
        <p:spPr>
          <a:xfrm>
            <a:off x="478971" y="2830297"/>
            <a:ext cx="5217886"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Easy and Quick List Editing</a:t>
            </a:r>
          </a:p>
        </p:txBody>
      </p:sp>
      <p:pic>
        <p:nvPicPr>
          <p:cNvPr id="10" name="图片 9">
            <a:extLst>
              <a:ext uri="{FF2B5EF4-FFF2-40B4-BE49-F238E27FC236}">
                <a16:creationId xmlns:a16="http://schemas.microsoft.com/office/drawing/2014/main" id="{04413200-962A-CE30-CA39-57199FA6E8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1936" y="3201496"/>
            <a:ext cx="5217886" cy="3261038"/>
          </a:xfrm>
          <a:prstGeom prst="rect">
            <a:avLst/>
          </a:prstGeom>
        </p:spPr>
      </p:pic>
      <p:sp>
        <p:nvSpPr>
          <p:cNvPr id="11" name="文本框 10">
            <a:extLst>
              <a:ext uri="{FF2B5EF4-FFF2-40B4-BE49-F238E27FC236}">
                <a16:creationId xmlns:a16="http://schemas.microsoft.com/office/drawing/2014/main" id="{4BBA77C1-6BE9-E9BC-F2EF-4E572D8B3551}"/>
              </a:ext>
            </a:extLst>
          </p:cNvPr>
          <p:cNvSpPr txBox="1"/>
          <p:nvPr/>
        </p:nvSpPr>
        <p:spPr>
          <a:xfrm>
            <a:off x="5980928" y="6462534"/>
            <a:ext cx="5759179"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SNA6000A can generate source signals with minimal harmonics for distortion testing</a:t>
            </a:r>
            <a:endParaRPr lang="zh-CN" altLang="en-US" sz="1200" b="1" dirty="0">
              <a:effectLst/>
              <a:latin typeface="Univers Condensed" panose="020B05060202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36855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616B75F7-3442-C167-9376-B3382B348EF2}"/>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Fixture Measurement</a:t>
            </a:r>
          </a:p>
        </p:txBody>
      </p:sp>
      <p:grpSp>
        <p:nvGrpSpPr>
          <p:cNvPr id="127" name="组合 126">
            <a:extLst>
              <a:ext uri="{FF2B5EF4-FFF2-40B4-BE49-F238E27FC236}">
                <a16:creationId xmlns:a16="http://schemas.microsoft.com/office/drawing/2014/main" id="{A7B1138B-3EEE-2286-F7FF-889C4F1C389D}"/>
              </a:ext>
            </a:extLst>
          </p:cNvPr>
          <p:cNvGrpSpPr>
            <a:grpSpLocks noChangeAspect="1"/>
          </p:cNvGrpSpPr>
          <p:nvPr/>
        </p:nvGrpSpPr>
        <p:grpSpPr>
          <a:xfrm>
            <a:off x="506077" y="962742"/>
            <a:ext cx="9907924" cy="2365078"/>
            <a:chOff x="485406" y="1062699"/>
            <a:chExt cx="11112785" cy="2652686"/>
          </a:xfrm>
        </p:grpSpPr>
        <p:grpSp>
          <p:nvGrpSpPr>
            <p:cNvPr id="21" name="组合 20">
              <a:extLst>
                <a:ext uri="{FF2B5EF4-FFF2-40B4-BE49-F238E27FC236}">
                  <a16:creationId xmlns:a16="http://schemas.microsoft.com/office/drawing/2014/main" id="{C66F37FC-3A7F-C60A-A49C-3B3CD325AA5C}"/>
                </a:ext>
              </a:extLst>
            </p:cNvPr>
            <p:cNvGrpSpPr>
              <a:grpSpLocks noChangeAspect="1"/>
            </p:cNvGrpSpPr>
            <p:nvPr/>
          </p:nvGrpSpPr>
          <p:grpSpPr>
            <a:xfrm>
              <a:off x="485406" y="1062699"/>
              <a:ext cx="11112785" cy="2350549"/>
              <a:chOff x="480346" y="1149109"/>
              <a:chExt cx="11112785" cy="2350549"/>
            </a:xfrm>
          </p:grpSpPr>
          <p:pic>
            <p:nvPicPr>
              <p:cNvPr id="8" name="图片 7">
                <a:extLst>
                  <a:ext uri="{FF2B5EF4-FFF2-40B4-BE49-F238E27FC236}">
                    <a16:creationId xmlns:a16="http://schemas.microsoft.com/office/drawing/2014/main" id="{840E0F94-1323-CE05-103D-DAD4AF8E2E10}"/>
                  </a:ext>
                </a:extLst>
              </p:cNvPr>
              <p:cNvPicPr>
                <a:picLocks noChangeAspect="1"/>
              </p:cNvPicPr>
              <p:nvPr/>
            </p:nvPicPr>
            <p:blipFill>
              <a:blip r:embed="rId2"/>
              <a:stretch>
                <a:fillRect/>
              </a:stretch>
            </p:blipFill>
            <p:spPr>
              <a:xfrm>
                <a:off x="7206525" y="1157194"/>
                <a:ext cx="1597135" cy="2342464"/>
              </a:xfrm>
              <a:prstGeom prst="rect">
                <a:avLst/>
              </a:prstGeom>
            </p:spPr>
          </p:pic>
          <p:grpSp>
            <p:nvGrpSpPr>
              <p:cNvPr id="12" name="组合 11">
                <a:extLst>
                  <a:ext uri="{FF2B5EF4-FFF2-40B4-BE49-F238E27FC236}">
                    <a16:creationId xmlns:a16="http://schemas.microsoft.com/office/drawing/2014/main" id="{2666A5E4-3A5F-5613-625A-D6A363B947A0}"/>
                  </a:ext>
                </a:extLst>
              </p:cNvPr>
              <p:cNvGrpSpPr>
                <a:grpSpLocks noChangeAspect="1"/>
              </p:cNvGrpSpPr>
              <p:nvPr/>
            </p:nvGrpSpPr>
            <p:grpSpPr>
              <a:xfrm>
                <a:off x="480346" y="1157194"/>
                <a:ext cx="3034519" cy="2342464"/>
                <a:chOff x="538310" y="1581143"/>
                <a:chExt cx="3526793" cy="2653468"/>
              </a:xfrm>
            </p:grpSpPr>
            <p:pic>
              <p:nvPicPr>
                <p:cNvPr id="5" name="图片 4">
                  <a:extLst>
                    <a:ext uri="{FF2B5EF4-FFF2-40B4-BE49-F238E27FC236}">
                      <a16:creationId xmlns:a16="http://schemas.microsoft.com/office/drawing/2014/main" id="{2DC7ECA7-C396-7272-A24C-D7DAF9117BBC}"/>
                    </a:ext>
                  </a:extLst>
                </p:cNvPr>
                <p:cNvPicPr>
                  <a:picLocks noChangeAspect="1"/>
                </p:cNvPicPr>
                <p:nvPr/>
              </p:nvPicPr>
              <p:blipFill>
                <a:blip r:embed="rId3"/>
                <a:stretch>
                  <a:fillRect/>
                </a:stretch>
              </p:blipFill>
              <p:spPr>
                <a:xfrm>
                  <a:off x="550903" y="1581143"/>
                  <a:ext cx="3514200" cy="2653468"/>
                </a:xfrm>
                <a:prstGeom prst="rect">
                  <a:avLst/>
                </a:prstGeom>
              </p:spPr>
            </p:pic>
            <p:sp>
              <p:nvSpPr>
                <p:cNvPr id="9" name="文本框 8">
                  <a:extLst>
                    <a:ext uri="{FF2B5EF4-FFF2-40B4-BE49-F238E27FC236}">
                      <a16:creationId xmlns:a16="http://schemas.microsoft.com/office/drawing/2014/main" id="{BC7DCE08-CB48-71B6-4BEC-05ADBBC92530}"/>
                    </a:ext>
                  </a:extLst>
                </p:cNvPr>
                <p:cNvSpPr txBox="1"/>
                <p:nvPr/>
              </p:nvSpPr>
              <p:spPr>
                <a:xfrm>
                  <a:off x="538310" y="2625180"/>
                  <a:ext cx="3514201" cy="313776"/>
                </a:xfrm>
                <a:prstGeom prst="rect">
                  <a:avLst/>
                </a:prstGeom>
                <a:noFill/>
              </p:spPr>
              <p:txBody>
                <a:bodyPr wrap="square" rtlCol="0">
                  <a:spAutoFit/>
                </a:bodyPr>
                <a:lstStyle/>
                <a:p>
                  <a:pPr algn="ctr"/>
                  <a:r>
                    <a:rPr lang="en-US" altLang="zh-CN" sz="1200" b="1" dirty="0">
                      <a:solidFill>
                        <a:schemeClr val="bg1"/>
                      </a:solidFill>
                      <a:latin typeface="Univers Condensed" panose="020B0506020202050204" pitchFamily="34" charset="0"/>
                      <a:cs typeface="Arial" panose="020B0604020202020204" pitchFamily="34" charset="0"/>
                    </a:rPr>
                    <a:t>Cable With Calibration</a:t>
                  </a:r>
                  <a:endParaRPr lang="zh-CN" altLang="en-US" sz="1200" b="1" dirty="0">
                    <a:solidFill>
                      <a:schemeClr val="bg1"/>
                    </a:solidFill>
                    <a:latin typeface="Univers Condensed" panose="020B0506020202050204" pitchFamily="34" charset="0"/>
                    <a:cs typeface="Arial" panose="020B0604020202020204" pitchFamily="34" charset="0"/>
                  </a:endParaRPr>
                </a:p>
              </p:txBody>
            </p:sp>
          </p:grpSp>
          <p:grpSp>
            <p:nvGrpSpPr>
              <p:cNvPr id="13" name="组合 12">
                <a:extLst>
                  <a:ext uri="{FF2B5EF4-FFF2-40B4-BE49-F238E27FC236}">
                    <a16:creationId xmlns:a16="http://schemas.microsoft.com/office/drawing/2014/main" id="{475F2278-EB5F-0ACF-67E3-E09A617703A7}"/>
                  </a:ext>
                </a:extLst>
              </p:cNvPr>
              <p:cNvGrpSpPr>
                <a:grpSpLocks noChangeAspect="1"/>
              </p:cNvGrpSpPr>
              <p:nvPr/>
            </p:nvGrpSpPr>
            <p:grpSpPr>
              <a:xfrm>
                <a:off x="3811817" y="1149109"/>
                <a:ext cx="3096335" cy="2350549"/>
                <a:chOff x="4166560" y="1581143"/>
                <a:chExt cx="3528255" cy="2678436"/>
              </a:xfrm>
            </p:grpSpPr>
            <p:pic>
              <p:nvPicPr>
                <p:cNvPr id="6" name="图片 5">
                  <a:extLst>
                    <a:ext uri="{FF2B5EF4-FFF2-40B4-BE49-F238E27FC236}">
                      <a16:creationId xmlns:a16="http://schemas.microsoft.com/office/drawing/2014/main" id="{5C4C82E7-D387-B7B8-3ADD-57E633144739}"/>
                    </a:ext>
                  </a:extLst>
                </p:cNvPr>
                <p:cNvPicPr>
                  <a:picLocks noChangeAspect="1"/>
                </p:cNvPicPr>
                <p:nvPr/>
              </p:nvPicPr>
              <p:blipFill>
                <a:blip r:embed="rId4"/>
                <a:stretch>
                  <a:fillRect/>
                </a:stretch>
              </p:blipFill>
              <p:spPr>
                <a:xfrm>
                  <a:off x="4167386" y="1581143"/>
                  <a:ext cx="3527429" cy="2678436"/>
                </a:xfrm>
                <a:prstGeom prst="rect">
                  <a:avLst/>
                </a:prstGeom>
              </p:spPr>
            </p:pic>
            <p:sp>
              <p:nvSpPr>
                <p:cNvPr id="10" name="文本框 9">
                  <a:extLst>
                    <a:ext uri="{FF2B5EF4-FFF2-40B4-BE49-F238E27FC236}">
                      <a16:creationId xmlns:a16="http://schemas.microsoft.com/office/drawing/2014/main" id="{5224569C-8DA0-C093-D9F0-7844C2B0651C}"/>
                    </a:ext>
                  </a:extLst>
                </p:cNvPr>
                <p:cNvSpPr txBox="1"/>
                <p:nvPr/>
              </p:nvSpPr>
              <p:spPr>
                <a:xfrm>
                  <a:off x="4166560" y="2643695"/>
                  <a:ext cx="3527429" cy="315639"/>
                </a:xfrm>
                <a:prstGeom prst="rect">
                  <a:avLst/>
                </a:prstGeom>
                <a:noFill/>
              </p:spPr>
              <p:txBody>
                <a:bodyPr wrap="square" rtlCol="0">
                  <a:spAutoFit/>
                </a:bodyPr>
                <a:lstStyle/>
                <a:p>
                  <a:pPr algn="ctr"/>
                  <a:r>
                    <a:rPr lang="en-US" altLang="zh-CN" sz="1200" b="1" dirty="0">
                      <a:solidFill>
                        <a:schemeClr val="bg1"/>
                      </a:solidFill>
                      <a:latin typeface="Univers Condensed" panose="020B0506020202050204" pitchFamily="34" charset="0"/>
                      <a:cs typeface="Arial" panose="020B0604020202020204" pitchFamily="34" charset="0"/>
                    </a:rPr>
                    <a:t>Add Fixture</a:t>
                  </a:r>
                  <a:endParaRPr lang="zh-CN" altLang="en-US" sz="1200" b="1" dirty="0">
                    <a:solidFill>
                      <a:schemeClr val="bg1"/>
                    </a:solidFill>
                    <a:latin typeface="Univers Condensed" panose="020B0506020202050204" pitchFamily="34" charset="0"/>
                    <a:cs typeface="Arial" panose="020B0604020202020204" pitchFamily="34" charset="0"/>
                  </a:endParaRPr>
                </a:p>
              </p:txBody>
            </p:sp>
          </p:grpSp>
          <p:grpSp>
            <p:nvGrpSpPr>
              <p:cNvPr id="14" name="组合 13">
                <a:extLst>
                  <a:ext uri="{FF2B5EF4-FFF2-40B4-BE49-F238E27FC236}">
                    <a16:creationId xmlns:a16="http://schemas.microsoft.com/office/drawing/2014/main" id="{0F75BD37-F369-DD0F-EB52-CAC257A343BF}"/>
                  </a:ext>
                </a:extLst>
              </p:cNvPr>
              <p:cNvGrpSpPr>
                <a:grpSpLocks noChangeAspect="1"/>
              </p:cNvGrpSpPr>
              <p:nvPr/>
            </p:nvGrpSpPr>
            <p:grpSpPr>
              <a:xfrm>
                <a:off x="9102033" y="1149109"/>
                <a:ext cx="2491098" cy="2350549"/>
                <a:chOff x="4180716" y="4343208"/>
                <a:chExt cx="3514099" cy="3315832"/>
              </a:xfrm>
            </p:grpSpPr>
            <p:pic>
              <p:nvPicPr>
                <p:cNvPr id="7" name="图片 6">
                  <a:extLst>
                    <a:ext uri="{FF2B5EF4-FFF2-40B4-BE49-F238E27FC236}">
                      <a16:creationId xmlns:a16="http://schemas.microsoft.com/office/drawing/2014/main" id="{E2E05B19-D86E-10BC-68D5-EDC4FC70868A}"/>
                    </a:ext>
                  </a:extLst>
                </p:cNvPr>
                <p:cNvPicPr>
                  <a:picLocks noChangeAspect="1"/>
                </p:cNvPicPr>
                <p:nvPr/>
              </p:nvPicPr>
              <p:blipFill>
                <a:blip r:embed="rId5"/>
                <a:stretch>
                  <a:fillRect/>
                </a:stretch>
              </p:blipFill>
              <p:spPr>
                <a:xfrm>
                  <a:off x="4180717" y="4343208"/>
                  <a:ext cx="3514098" cy="3315832"/>
                </a:xfrm>
                <a:prstGeom prst="rect">
                  <a:avLst/>
                </a:prstGeom>
              </p:spPr>
            </p:pic>
            <p:sp>
              <p:nvSpPr>
                <p:cNvPr id="11" name="文本框 10">
                  <a:extLst>
                    <a:ext uri="{FF2B5EF4-FFF2-40B4-BE49-F238E27FC236}">
                      <a16:creationId xmlns:a16="http://schemas.microsoft.com/office/drawing/2014/main" id="{45220D52-461D-0D89-BE22-36989F9381F4}"/>
                    </a:ext>
                  </a:extLst>
                </p:cNvPr>
                <p:cNvSpPr txBox="1"/>
                <p:nvPr/>
              </p:nvSpPr>
              <p:spPr>
                <a:xfrm>
                  <a:off x="4180716" y="5682744"/>
                  <a:ext cx="3514098" cy="390752"/>
                </a:xfrm>
                <a:prstGeom prst="rect">
                  <a:avLst/>
                </a:prstGeom>
                <a:noFill/>
              </p:spPr>
              <p:txBody>
                <a:bodyPr wrap="square" rtlCol="0">
                  <a:spAutoFit/>
                </a:bodyPr>
                <a:lstStyle/>
                <a:p>
                  <a:pPr algn="ctr"/>
                  <a:r>
                    <a:rPr lang="en-US" altLang="zh-CN" sz="1200" b="1" dirty="0">
                      <a:solidFill>
                        <a:schemeClr val="bg1"/>
                      </a:solidFill>
                      <a:latin typeface="Univers Condensed" panose="020B0506020202050204" pitchFamily="34" charset="0"/>
                      <a:cs typeface="Arial" panose="020B0604020202020204" pitchFamily="34" charset="0"/>
                    </a:rPr>
                    <a:t>With Port Extension ON</a:t>
                  </a:r>
                  <a:endParaRPr lang="zh-CN" altLang="en-US" sz="1200" b="1" dirty="0">
                    <a:solidFill>
                      <a:schemeClr val="bg1"/>
                    </a:solidFill>
                    <a:latin typeface="Univers Condensed" panose="020B0506020202050204" pitchFamily="34" charset="0"/>
                    <a:cs typeface="Arial" panose="020B0604020202020204" pitchFamily="34" charset="0"/>
                  </a:endParaRPr>
                </a:p>
              </p:txBody>
            </p:sp>
          </p:grpSp>
          <p:sp>
            <p:nvSpPr>
              <p:cNvPr id="15" name="箭头: 右 14">
                <a:extLst>
                  <a:ext uri="{FF2B5EF4-FFF2-40B4-BE49-F238E27FC236}">
                    <a16:creationId xmlns:a16="http://schemas.microsoft.com/office/drawing/2014/main" id="{60357711-D6EB-D6E2-F80F-08F689C6144E}"/>
                  </a:ext>
                </a:extLst>
              </p:cNvPr>
              <p:cNvSpPr/>
              <p:nvPr/>
            </p:nvSpPr>
            <p:spPr>
              <a:xfrm>
                <a:off x="3558369" y="2170905"/>
                <a:ext cx="209946" cy="148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933EF117-4610-45CF-57D3-D655D55AFEEF}"/>
                  </a:ext>
                </a:extLst>
              </p:cNvPr>
              <p:cNvSpPr/>
              <p:nvPr/>
            </p:nvSpPr>
            <p:spPr>
              <a:xfrm>
                <a:off x="6950933" y="2170905"/>
                <a:ext cx="209946" cy="148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91F480AD-6854-80FE-AA74-B2F3B64627D6}"/>
                  </a:ext>
                </a:extLst>
              </p:cNvPr>
              <p:cNvSpPr/>
              <p:nvPr/>
            </p:nvSpPr>
            <p:spPr>
              <a:xfrm>
                <a:off x="8847873" y="2180080"/>
                <a:ext cx="209946" cy="1483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BB8DB78C-AE78-CCAC-177D-18AB77DD973C}"/>
                  </a:ext>
                </a:extLst>
              </p:cNvPr>
              <p:cNvSpPr/>
              <p:nvPr/>
            </p:nvSpPr>
            <p:spPr>
              <a:xfrm>
                <a:off x="7315200" y="1955800"/>
                <a:ext cx="885371" cy="435429"/>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9B6820AD-E16B-B004-F460-F00D9D39F3CD}"/>
                  </a:ext>
                </a:extLst>
              </p:cNvPr>
              <p:cNvSpPr/>
              <p:nvPr/>
            </p:nvSpPr>
            <p:spPr>
              <a:xfrm>
                <a:off x="7315201" y="2458811"/>
                <a:ext cx="902154" cy="44639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8BC7BA42-6CAF-89B7-254A-B4A961B31C92}"/>
                  </a:ext>
                </a:extLst>
              </p:cNvPr>
              <p:cNvSpPr/>
              <p:nvPr/>
            </p:nvSpPr>
            <p:spPr>
              <a:xfrm>
                <a:off x="8244785" y="1791960"/>
                <a:ext cx="530461" cy="378945"/>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grpSp>
        <p:sp>
          <p:nvSpPr>
            <p:cNvPr id="24" name="文本框 23">
              <a:extLst>
                <a:ext uri="{FF2B5EF4-FFF2-40B4-BE49-F238E27FC236}">
                  <a16:creationId xmlns:a16="http://schemas.microsoft.com/office/drawing/2014/main" id="{11763328-AA45-BDA6-B1A4-45711FF8B307}"/>
                </a:ext>
              </a:extLst>
            </p:cNvPr>
            <p:cNvSpPr txBox="1"/>
            <p:nvPr/>
          </p:nvSpPr>
          <p:spPr>
            <a:xfrm>
              <a:off x="485406" y="3404701"/>
              <a:ext cx="5252708" cy="310684"/>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Port Extension</a:t>
              </a:r>
            </a:p>
          </p:txBody>
        </p:sp>
      </p:grpSp>
      <p:pic>
        <p:nvPicPr>
          <p:cNvPr id="26" name="图片 25">
            <a:extLst>
              <a:ext uri="{FF2B5EF4-FFF2-40B4-BE49-F238E27FC236}">
                <a16:creationId xmlns:a16="http://schemas.microsoft.com/office/drawing/2014/main" id="{B1C69AD4-6A96-37DD-9231-BC98C03E8792}"/>
              </a:ext>
            </a:extLst>
          </p:cNvPr>
          <p:cNvPicPr>
            <a:picLocks noChangeAspect="1"/>
          </p:cNvPicPr>
          <p:nvPr/>
        </p:nvPicPr>
        <p:blipFill rotWithShape="1">
          <a:blip r:embed="rId6">
            <a:extLst>
              <a:ext uri="{28A0092B-C50C-407E-A947-70E740481C1C}">
                <a14:useLocalDpi xmlns:a14="http://schemas.microsoft.com/office/drawing/2010/main" val="0"/>
              </a:ext>
            </a:extLst>
          </a:blip>
          <a:srcRect l="66997" t="21058" r="6746" b="5820"/>
          <a:stretch/>
        </p:blipFill>
        <p:spPr>
          <a:xfrm>
            <a:off x="506076" y="3483429"/>
            <a:ext cx="1701110" cy="2960875"/>
          </a:xfrm>
          <a:prstGeom prst="rect">
            <a:avLst/>
          </a:prstGeom>
        </p:spPr>
      </p:pic>
      <p:sp>
        <p:nvSpPr>
          <p:cNvPr id="27" name="文本框 26">
            <a:extLst>
              <a:ext uri="{FF2B5EF4-FFF2-40B4-BE49-F238E27FC236}">
                <a16:creationId xmlns:a16="http://schemas.microsoft.com/office/drawing/2014/main" id="{05BF63B4-0FC4-CF80-B929-99996CA704EB}"/>
              </a:ext>
            </a:extLst>
          </p:cNvPr>
          <p:cNvSpPr txBox="1"/>
          <p:nvPr/>
        </p:nvSpPr>
        <p:spPr>
          <a:xfrm>
            <a:off x="387254" y="6461413"/>
            <a:ext cx="4859452" cy="276999"/>
          </a:xfrm>
          <a:prstGeom prst="rect">
            <a:avLst/>
          </a:prstGeom>
          <a:noFill/>
        </p:spPr>
        <p:txBody>
          <a:bodyPr wrap="square">
            <a:spAutoFit/>
          </a:bodyPr>
          <a:lstStyle/>
          <a:p>
            <a:pPr algn="ctr"/>
            <a:r>
              <a:rPr lang="en-US" altLang="zh-CN" sz="1200" b="1" dirty="0">
                <a:latin typeface="Univers Condensed" panose="020B0506020202050204" pitchFamily="34" charset="0"/>
                <a:ea typeface="微软雅黑" panose="020B0503020204020204" pitchFamily="34" charset="-122"/>
                <a:cs typeface="Arial" panose="020B0604020202020204" pitchFamily="34" charset="0"/>
              </a:rPr>
              <a:t>Fixture Measurement</a:t>
            </a:r>
          </a:p>
        </p:txBody>
      </p:sp>
      <p:pic>
        <p:nvPicPr>
          <p:cNvPr id="178" name="图片 177">
            <a:extLst>
              <a:ext uri="{FF2B5EF4-FFF2-40B4-BE49-F238E27FC236}">
                <a16:creationId xmlns:a16="http://schemas.microsoft.com/office/drawing/2014/main" id="{009E90E3-9200-4925-87A2-82A80C9BDA1A}"/>
              </a:ext>
            </a:extLst>
          </p:cNvPr>
          <p:cNvPicPr>
            <a:picLocks noChangeAspect="1"/>
          </p:cNvPicPr>
          <p:nvPr/>
        </p:nvPicPr>
        <p:blipFill>
          <a:blip r:embed="rId7"/>
          <a:stretch>
            <a:fillRect/>
          </a:stretch>
        </p:blipFill>
        <p:spPr>
          <a:xfrm>
            <a:off x="2462615" y="3483429"/>
            <a:ext cx="2726665" cy="2960875"/>
          </a:xfrm>
          <a:prstGeom prst="rect">
            <a:avLst/>
          </a:prstGeom>
        </p:spPr>
      </p:pic>
      <p:grpSp>
        <p:nvGrpSpPr>
          <p:cNvPr id="187" name="组合 186">
            <a:extLst>
              <a:ext uri="{FF2B5EF4-FFF2-40B4-BE49-F238E27FC236}">
                <a16:creationId xmlns:a16="http://schemas.microsoft.com/office/drawing/2014/main" id="{4B42CD26-9642-2718-86B6-BB5CD436FEDF}"/>
              </a:ext>
            </a:extLst>
          </p:cNvPr>
          <p:cNvGrpSpPr/>
          <p:nvPr/>
        </p:nvGrpSpPr>
        <p:grpSpPr>
          <a:xfrm>
            <a:off x="5629557" y="3216826"/>
            <a:ext cx="5774770" cy="3550325"/>
            <a:chOff x="5650303" y="3427772"/>
            <a:chExt cx="5774770" cy="3550325"/>
          </a:xfrm>
        </p:grpSpPr>
        <p:sp>
          <p:nvSpPr>
            <p:cNvPr id="23" name="内容占位符 2">
              <a:extLst>
                <a:ext uri="{FF2B5EF4-FFF2-40B4-BE49-F238E27FC236}">
                  <a16:creationId xmlns:a16="http://schemas.microsoft.com/office/drawing/2014/main" id="{D7169757-6C91-6700-C4D6-8E242B82EA38}"/>
                </a:ext>
              </a:extLst>
            </p:cNvPr>
            <p:cNvSpPr txBox="1">
              <a:spLocks/>
            </p:cNvSpPr>
            <p:nvPr/>
          </p:nvSpPr>
          <p:spPr bwMode="auto">
            <a:xfrm>
              <a:off x="5650303" y="3427772"/>
              <a:ext cx="5494881"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8"/>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8"/>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8"/>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9"/>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9"/>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spcAft>
                  <a:spcPts val="200"/>
                </a:spcAft>
              </a:pPr>
              <a:r>
                <a:rPr lang="en-US" altLang="zh-CN" sz="1600" b="1" dirty="0">
                  <a:latin typeface="Univers Condensed" panose="020B0506020202050204" pitchFamily="34" charset="0"/>
                  <a:ea typeface="+mn-ea"/>
                  <a:cs typeface="Arial" panose="020B0604020202020204" pitchFamily="34" charset="0"/>
                </a:rPr>
                <a:t>Port Extension</a:t>
              </a:r>
            </a:p>
            <a:p>
              <a:pPr algn="just">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Extend the reference plane to the specified measurement plane</a:t>
              </a:r>
            </a:p>
            <a:p>
              <a:pPr algn="just">
                <a:spcAft>
                  <a:spcPts val="200"/>
                </a:spcAft>
                <a:buFont typeface="Univers Condensed" panose="020B0506020202050204" pitchFamily="34" charset="0"/>
                <a:buChar char="–"/>
              </a:pPr>
              <a:r>
                <a:rPr lang="en-US" altLang="zh-CN" sz="1400" dirty="0">
                  <a:latin typeface="Univers Condensed" panose="020B0506020202050204" pitchFamily="34" charset="0"/>
                  <a:ea typeface="+mn-ea"/>
                  <a:cs typeface="Arial" panose="020B0604020202020204" pitchFamily="34" charset="0"/>
                </a:rPr>
                <a:t>A useful way to eliminate fixture errors and improve test accuracy</a:t>
              </a:r>
            </a:p>
            <a:p>
              <a:pPr algn="just">
                <a:spcAft>
                  <a:spcPts val="200"/>
                </a:spcAft>
              </a:pPr>
              <a:r>
                <a:rPr lang="en-US" altLang="zh-CN" sz="1600" b="1" dirty="0">
                  <a:latin typeface="Univers Condensed" panose="020B0506020202050204" pitchFamily="34" charset="0"/>
                  <a:ea typeface="+mn-ea"/>
                  <a:cs typeface="Arial" panose="020B0604020202020204" pitchFamily="34" charset="0"/>
                </a:rPr>
                <a:t>Fixture Measurement</a:t>
              </a:r>
            </a:p>
            <a:p>
              <a:pPr algn="just">
                <a:spcAft>
                  <a:spcPts val="200"/>
                </a:spcAft>
              </a:pPr>
              <a:endParaRPr lang="en-US" altLang="zh-CN" sz="1400" dirty="0">
                <a:latin typeface="Univers Condensed" panose="020B0506020202050204" pitchFamily="34" charset="0"/>
                <a:ea typeface="+mn-ea"/>
                <a:cs typeface="Arial" panose="020B0604020202020204" pitchFamily="34" charset="0"/>
              </a:endParaRPr>
            </a:p>
          </p:txBody>
        </p:sp>
        <p:grpSp>
          <p:nvGrpSpPr>
            <p:cNvPr id="186" name="组合 185">
              <a:extLst>
                <a:ext uri="{FF2B5EF4-FFF2-40B4-BE49-F238E27FC236}">
                  <a16:creationId xmlns:a16="http://schemas.microsoft.com/office/drawing/2014/main" id="{8DE1188E-D2DA-C14C-7319-0A4C42D96B93}"/>
                </a:ext>
              </a:extLst>
            </p:cNvPr>
            <p:cNvGrpSpPr/>
            <p:nvPr/>
          </p:nvGrpSpPr>
          <p:grpSpPr>
            <a:xfrm>
              <a:off x="6096000" y="4652268"/>
              <a:ext cx="5329073" cy="2325829"/>
              <a:chOff x="5650303" y="4388973"/>
              <a:chExt cx="5329073" cy="2325829"/>
            </a:xfrm>
          </p:grpSpPr>
          <p:sp>
            <p:nvSpPr>
              <p:cNvPr id="179" name="矩形 178">
                <a:extLst>
                  <a:ext uri="{FF2B5EF4-FFF2-40B4-BE49-F238E27FC236}">
                    <a16:creationId xmlns:a16="http://schemas.microsoft.com/office/drawing/2014/main" id="{584DD64B-E15C-1228-FB07-7E824C7C1A3B}"/>
                  </a:ext>
                </a:extLst>
              </p:cNvPr>
              <p:cNvSpPr/>
              <p:nvPr/>
            </p:nvSpPr>
            <p:spPr>
              <a:xfrm>
                <a:off x="5650303" y="4388973"/>
                <a:ext cx="5260768" cy="307777"/>
              </a:xfrm>
              <a:prstGeom prst="rect">
                <a:avLst/>
              </a:prstGeom>
            </p:spPr>
            <p:txBody>
              <a:bodyPr wrap="square">
                <a:spAutoFit/>
              </a:bodyPr>
              <a:lstStyle/>
              <a:p>
                <a:r>
                  <a:rPr lang="en-US" altLang="zh-CN" sz="1400" dirty="0">
                    <a:solidFill>
                      <a:srgbClr val="003B90"/>
                    </a:solidFill>
                    <a:latin typeface="Univers Condensed" panose="020B0506020202050204" pitchFamily="34" charset="0"/>
                    <a:ea typeface="思源黑体 CN Bold" panose="020B0800000000000000" pitchFamily="34" charset="-122"/>
                  </a:rPr>
                  <a:t>Fixtures Introduce Measurement Errors</a:t>
                </a:r>
              </a:p>
            </p:txBody>
          </p:sp>
          <p:sp>
            <p:nvSpPr>
              <p:cNvPr id="180" name="文本框 179">
                <a:extLst>
                  <a:ext uri="{FF2B5EF4-FFF2-40B4-BE49-F238E27FC236}">
                    <a16:creationId xmlns:a16="http://schemas.microsoft.com/office/drawing/2014/main" id="{8C8A437F-46EB-4725-E4A9-A10F28258F35}"/>
                  </a:ext>
                </a:extLst>
              </p:cNvPr>
              <p:cNvSpPr txBox="1"/>
              <p:nvPr/>
            </p:nvSpPr>
            <p:spPr>
              <a:xfrm>
                <a:off x="5650303" y="6407025"/>
                <a:ext cx="5329073" cy="307777"/>
              </a:xfrm>
              <a:prstGeom prst="rect">
                <a:avLst/>
              </a:prstGeom>
              <a:noFill/>
            </p:spPr>
            <p:txBody>
              <a:bodyPr wrap="square">
                <a:spAutoFit/>
              </a:bodyPr>
              <a:lstStyle/>
              <a:p>
                <a:r>
                  <a:rPr lang="en-US" altLang="zh-CN" sz="1400" dirty="0">
                    <a:solidFill>
                      <a:srgbClr val="003B90"/>
                    </a:solidFill>
                    <a:latin typeface="Univers Condensed" panose="020B0506020202050204" pitchFamily="34" charset="0"/>
                    <a:ea typeface="思源黑体 CN Bold" panose="020B0800000000000000" pitchFamily="34" charset="-122"/>
                  </a:rPr>
                  <a:t>Obtaining the Real Parameters of the DUT</a:t>
                </a:r>
              </a:p>
            </p:txBody>
          </p:sp>
          <p:sp>
            <p:nvSpPr>
              <p:cNvPr id="184" name="文本框 183">
                <a:extLst>
                  <a:ext uri="{FF2B5EF4-FFF2-40B4-BE49-F238E27FC236}">
                    <a16:creationId xmlns:a16="http://schemas.microsoft.com/office/drawing/2014/main" id="{669175B5-F004-EF42-02F2-7BF4589D6BCC}"/>
                  </a:ext>
                </a:extLst>
              </p:cNvPr>
              <p:cNvSpPr txBox="1"/>
              <p:nvPr/>
            </p:nvSpPr>
            <p:spPr>
              <a:xfrm>
                <a:off x="6793862" y="4670363"/>
                <a:ext cx="3271157" cy="1754326"/>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Port match (2-port embedding)</a:t>
                </a:r>
              </a:p>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Port impedance conversion</a:t>
                </a:r>
              </a:p>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2-port de-embedding</a:t>
                </a:r>
              </a:p>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N port embed/ de-embed (port 4/6/8)</a:t>
                </a:r>
              </a:p>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Differential port match</a:t>
                </a:r>
              </a:p>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Differential port impedance conversion</a:t>
                </a:r>
              </a:p>
              <a:p>
                <a:pPr marL="285750" marR="0" lvl="0" indent="-285750" algn="just" defTabSz="914400" rtl="0" eaLnBrk="1" fontAlgn="auto" latinLnBrk="0" hangingPunct="1">
                  <a:lnSpc>
                    <a:spcPct val="100000"/>
                  </a:lnSpc>
                  <a:spcBef>
                    <a:spcPts val="0"/>
                  </a:spcBef>
                  <a:spcAft>
                    <a:spcPts val="20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宋体" panose="02010600030101010101" pitchFamily="2" charset="-122"/>
                    <a:cs typeface="Arial" panose="020B0604020202020204" pitchFamily="34" charset="0"/>
                  </a:rPr>
                  <a:t>Common port impedance conversion</a:t>
                </a:r>
                <a:endParaRPr lang="zh-CN" altLang="en-US" dirty="0"/>
              </a:p>
            </p:txBody>
          </p:sp>
          <p:sp>
            <p:nvSpPr>
              <p:cNvPr id="185" name="箭头: 虚尾 184">
                <a:extLst>
                  <a:ext uri="{FF2B5EF4-FFF2-40B4-BE49-F238E27FC236}">
                    <a16:creationId xmlns:a16="http://schemas.microsoft.com/office/drawing/2014/main" id="{F6FF005D-385E-95C3-A146-3BEAC630233A}"/>
                  </a:ext>
                </a:extLst>
              </p:cNvPr>
              <p:cNvSpPr>
                <a:spLocks noChangeAspect="1"/>
              </p:cNvSpPr>
              <p:nvPr/>
            </p:nvSpPr>
            <p:spPr>
              <a:xfrm rot="5400000">
                <a:off x="5582778" y="5412855"/>
                <a:ext cx="1656848" cy="291646"/>
              </a:xfrm>
              <a:prstGeom prst="stripedRightArrow">
                <a:avLst/>
              </a:prstGeom>
              <a:solidFill>
                <a:schemeClr val="bg1">
                  <a:lumMod val="65000"/>
                  <a:alpha val="61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grpSp>
      </p:grpSp>
    </p:spTree>
    <p:extLst>
      <p:ext uri="{BB962C8B-B14F-4D97-AF65-F5344CB8AC3E}">
        <p14:creationId xmlns:p14="http://schemas.microsoft.com/office/powerpoint/2010/main" val="142014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51EE577E-45BF-1F24-61B5-AA2D60928922}"/>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Adapter Remove / Insert</a:t>
            </a:r>
          </a:p>
        </p:txBody>
      </p:sp>
      <p:pic>
        <p:nvPicPr>
          <p:cNvPr id="54" name="图片 53">
            <a:extLst>
              <a:ext uri="{FF2B5EF4-FFF2-40B4-BE49-F238E27FC236}">
                <a16:creationId xmlns:a16="http://schemas.microsoft.com/office/drawing/2014/main" id="{CE91F8ED-B917-E135-0B71-1A7FB4285B4F}"/>
              </a:ext>
            </a:extLst>
          </p:cNvPr>
          <p:cNvPicPr>
            <a:picLocks noChangeAspect="1"/>
          </p:cNvPicPr>
          <p:nvPr/>
        </p:nvPicPr>
        <p:blipFill rotWithShape="1">
          <a:blip r:embed="rId2" cstate="print"/>
          <a:srcRect t="2380"/>
          <a:stretch/>
        </p:blipFill>
        <p:spPr>
          <a:xfrm>
            <a:off x="506557" y="1256410"/>
            <a:ext cx="1865128" cy="4842290"/>
          </a:xfrm>
          <a:prstGeom prst="rect">
            <a:avLst/>
          </a:prstGeom>
        </p:spPr>
      </p:pic>
      <p:grpSp>
        <p:nvGrpSpPr>
          <p:cNvPr id="106" name="组合 105">
            <a:extLst>
              <a:ext uri="{FF2B5EF4-FFF2-40B4-BE49-F238E27FC236}">
                <a16:creationId xmlns:a16="http://schemas.microsoft.com/office/drawing/2014/main" id="{382253A1-1493-B557-E8F2-55334E964FA7}"/>
              </a:ext>
            </a:extLst>
          </p:cNvPr>
          <p:cNvGrpSpPr/>
          <p:nvPr/>
        </p:nvGrpSpPr>
        <p:grpSpPr>
          <a:xfrm>
            <a:off x="3206422" y="1265457"/>
            <a:ext cx="2919620" cy="2905642"/>
            <a:chOff x="3162717" y="1380949"/>
            <a:chExt cx="2919620" cy="2905642"/>
          </a:xfrm>
        </p:grpSpPr>
        <p:sp>
          <p:nvSpPr>
            <p:cNvPr id="55" name="矩形 54">
              <a:extLst>
                <a:ext uri="{FF2B5EF4-FFF2-40B4-BE49-F238E27FC236}">
                  <a16:creationId xmlns:a16="http://schemas.microsoft.com/office/drawing/2014/main" id="{3F1CBAD6-B1BA-3668-C942-EBE4C2F2A9F7}"/>
                </a:ext>
              </a:extLst>
            </p:cNvPr>
            <p:cNvSpPr/>
            <p:nvPr/>
          </p:nvSpPr>
          <p:spPr>
            <a:xfrm>
              <a:off x="3264110" y="2385996"/>
              <a:ext cx="538223" cy="474562"/>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sp>
          <p:nvSpPr>
            <p:cNvPr id="56" name="矩形 55">
              <a:extLst>
                <a:ext uri="{FF2B5EF4-FFF2-40B4-BE49-F238E27FC236}">
                  <a16:creationId xmlns:a16="http://schemas.microsoft.com/office/drawing/2014/main" id="{60594A3B-01BA-0DE0-60EF-A7799A2015BA}"/>
                </a:ext>
              </a:extLst>
            </p:cNvPr>
            <p:cNvSpPr/>
            <p:nvPr/>
          </p:nvSpPr>
          <p:spPr>
            <a:xfrm>
              <a:off x="3802333" y="2496521"/>
              <a:ext cx="162045" cy="254643"/>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cxnSp>
          <p:nvCxnSpPr>
            <p:cNvPr id="57" name="直接连接符 56">
              <a:extLst>
                <a:ext uri="{FF2B5EF4-FFF2-40B4-BE49-F238E27FC236}">
                  <a16:creationId xmlns:a16="http://schemas.microsoft.com/office/drawing/2014/main" id="{ABF6D6BA-C93D-DA75-D9E0-254570B0A29A}"/>
                </a:ext>
              </a:extLst>
            </p:cNvPr>
            <p:cNvCxnSpPr/>
            <p:nvPr/>
          </p:nvCxnSpPr>
          <p:spPr>
            <a:xfrm>
              <a:off x="3802333" y="2391783"/>
              <a:ext cx="717630" cy="0"/>
            </a:xfrm>
            <a:prstGeom prst="line">
              <a:avLst/>
            </a:prstGeom>
            <a:noFill/>
            <a:ln w="9525" cap="flat" cmpd="sng" algn="ctr">
              <a:solidFill>
                <a:sysClr val="windowText" lastClr="000000"/>
              </a:solidFill>
              <a:prstDash val="sysDash"/>
            </a:ln>
            <a:effectLst/>
          </p:spPr>
        </p:cxnSp>
        <p:cxnSp>
          <p:nvCxnSpPr>
            <p:cNvPr id="58" name="直接连接符 57">
              <a:extLst>
                <a:ext uri="{FF2B5EF4-FFF2-40B4-BE49-F238E27FC236}">
                  <a16:creationId xmlns:a16="http://schemas.microsoft.com/office/drawing/2014/main" id="{9FEAA11B-60E2-CFDE-73D7-31064AFA8EEE}"/>
                </a:ext>
              </a:extLst>
            </p:cNvPr>
            <p:cNvCxnSpPr/>
            <p:nvPr/>
          </p:nvCxnSpPr>
          <p:spPr>
            <a:xfrm>
              <a:off x="3802333" y="2856324"/>
              <a:ext cx="717630" cy="0"/>
            </a:xfrm>
            <a:prstGeom prst="line">
              <a:avLst/>
            </a:prstGeom>
            <a:noFill/>
            <a:ln w="9525" cap="flat" cmpd="sng" algn="ctr">
              <a:solidFill>
                <a:sysClr val="windowText" lastClr="000000"/>
              </a:solidFill>
              <a:prstDash val="sysDash"/>
            </a:ln>
            <a:effectLst/>
          </p:spPr>
        </p:cxnSp>
        <p:cxnSp>
          <p:nvCxnSpPr>
            <p:cNvPr id="59" name="直接连接符 58">
              <a:extLst>
                <a:ext uri="{FF2B5EF4-FFF2-40B4-BE49-F238E27FC236}">
                  <a16:creationId xmlns:a16="http://schemas.microsoft.com/office/drawing/2014/main" id="{11643585-59EE-E7EC-0DBC-0723C6DEDB22}"/>
                </a:ext>
              </a:extLst>
            </p:cNvPr>
            <p:cNvCxnSpPr/>
            <p:nvPr/>
          </p:nvCxnSpPr>
          <p:spPr>
            <a:xfrm>
              <a:off x="4519281" y="2394395"/>
              <a:ext cx="1930" cy="92598"/>
            </a:xfrm>
            <a:prstGeom prst="line">
              <a:avLst/>
            </a:prstGeom>
            <a:noFill/>
            <a:ln w="9525" cap="flat" cmpd="sng" algn="ctr">
              <a:solidFill>
                <a:sysClr val="windowText" lastClr="000000"/>
              </a:solidFill>
              <a:prstDash val="sysDash"/>
            </a:ln>
            <a:effectLst/>
          </p:spPr>
        </p:cxnSp>
        <p:cxnSp>
          <p:nvCxnSpPr>
            <p:cNvPr id="60" name="直接连接符 59">
              <a:extLst>
                <a:ext uri="{FF2B5EF4-FFF2-40B4-BE49-F238E27FC236}">
                  <a16:creationId xmlns:a16="http://schemas.microsoft.com/office/drawing/2014/main" id="{00BCE83B-88BD-A1CE-C993-80D3002D4FD8}"/>
                </a:ext>
              </a:extLst>
            </p:cNvPr>
            <p:cNvCxnSpPr/>
            <p:nvPr/>
          </p:nvCxnSpPr>
          <p:spPr>
            <a:xfrm>
              <a:off x="4365512" y="2503337"/>
              <a:ext cx="160116" cy="0"/>
            </a:xfrm>
            <a:prstGeom prst="line">
              <a:avLst/>
            </a:prstGeom>
            <a:noFill/>
            <a:ln w="9525" cap="flat" cmpd="sng" algn="ctr">
              <a:solidFill>
                <a:sysClr val="windowText" lastClr="000000"/>
              </a:solidFill>
              <a:prstDash val="sysDash"/>
            </a:ln>
            <a:effectLst/>
          </p:spPr>
        </p:cxnSp>
        <p:cxnSp>
          <p:nvCxnSpPr>
            <p:cNvPr id="61" name="直接连接符 60">
              <a:extLst>
                <a:ext uri="{FF2B5EF4-FFF2-40B4-BE49-F238E27FC236}">
                  <a16:creationId xmlns:a16="http://schemas.microsoft.com/office/drawing/2014/main" id="{098F47D4-9B08-5923-C345-2F96C72ED19B}"/>
                </a:ext>
              </a:extLst>
            </p:cNvPr>
            <p:cNvCxnSpPr/>
            <p:nvPr/>
          </p:nvCxnSpPr>
          <p:spPr>
            <a:xfrm>
              <a:off x="4365512" y="2741462"/>
              <a:ext cx="160116" cy="0"/>
            </a:xfrm>
            <a:prstGeom prst="line">
              <a:avLst/>
            </a:prstGeom>
            <a:noFill/>
            <a:ln w="9525" cap="flat" cmpd="sng" algn="ctr">
              <a:solidFill>
                <a:sysClr val="windowText" lastClr="000000"/>
              </a:solidFill>
              <a:prstDash val="sysDash"/>
            </a:ln>
            <a:effectLst/>
          </p:spPr>
        </p:cxnSp>
        <p:cxnSp>
          <p:nvCxnSpPr>
            <p:cNvPr id="62" name="直接连接符 61">
              <a:extLst>
                <a:ext uri="{FF2B5EF4-FFF2-40B4-BE49-F238E27FC236}">
                  <a16:creationId xmlns:a16="http://schemas.microsoft.com/office/drawing/2014/main" id="{81CC4678-168C-72F0-B756-9D9B78D14A52}"/>
                </a:ext>
              </a:extLst>
            </p:cNvPr>
            <p:cNvCxnSpPr/>
            <p:nvPr/>
          </p:nvCxnSpPr>
          <p:spPr>
            <a:xfrm>
              <a:off x="4365512" y="2502873"/>
              <a:ext cx="0" cy="238589"/>
            </a:xfrm>
            <a:prstGeom prst="line">
              <a:avLst/>
            </a:prstGeom>
            <a:noFill/>
            <a:ln w="9525" cap="flat" cmpd="sng" algn="ctr">
              <a:solidFill>
                <a:sysClr val="windowText" lastClr="000000"/>
              </a:solidFill>
              <a:prstDash val="sysDash"/>
            </a:ln>
            <a:effectLst/>
          </p:spPr>
        </p:cxnSp>
        <p:cxnSp>
          <p:nvCxnSpPr>
            <p:cNvPr id="63" name="直接连接符 62">
              <a:extLst>
                <a:ext uri="{FF2B5EF4-FFF2-40B4-BE49-F238E27FC236}">
                  <a16:creationId xmlns:a16="http://schemas.microsoft.com/office/drawing/2014/main" id="{031EB828-3655-453B-4A49-D0C5468C9AE9}"/>
                </a:ext>
              </a:extLst>
            </p:cNvPr>
            <p:cNvCxnSpPr/>
            <p:nvPr/>
          </p:nvCxnSpPr>
          <p:spPr>
            <a:xfrm>
              <a:off x="4519281" y="2756386"/>
              <a:ext cx="1930" cy="92598"/>
            </a:xfrm>
            <a:prstGeom prst="line">
              <a:avLst/>
            </a:prstGeom>
            <a:noFill/>
            <a:ln w="9525" cap="flat" cmpd="sng" algn="ctr">
              <a:solidFill>
                <a:sysClr val="windowText" lastClr="000000"/>
              </a:solidFill>
              <a:prstDash val="sysDash"/>
            </a:ln>
            <a:effectLst/>
          </p:spPr>
        </p:cxnSp>
        <p:cxnSp>
          <p:nvCxnSpPr>
            <p:cNvPr id="64" name="直接连接符 63">
              <a:extLst>
                <a:ext uri="{FF2B5EF4-FFF2-40B4-BE49-F238E27FC236}">
                  <a16:creationId xmlns:a16="http://schemas.microsoft.com/office/drawing/2014/main" id="{05D5BDB9-E521-F744-5A97-65E5E38C8E84}"/>
                </a:ext>
              </a:extLst>
            </p:cNvPr>
            <p:cNvCxnSpPr/>
            <p:nvPr/>
          </p:nvCxnSpPr>
          <p:spPr>
            <a:xfrm>
              <a:off x="4519281" y="1784112"/>
              <a:ext cx="0" cy="601884"/>
            </a:xfrm>
            <a:prstGeom prst="line">
              <a:avLst/>
            </a:prstGeom>
            <a:noFill/>
            <a:ln w="9525" cap="flat" cmpd="sng" algn="ctr">
              <a:solidFill>
                <a:sysClr val="windowText" lastClr="000000"/>
              </a:solidFill>
              <a:prstDash val="sysDot"/>
            </a:ln>
            <a:effectLst/>
          </p:spPr>
        </p:cxnSp>
        <p:grpSp>
          <p:nvGrpSpPr>
            <p:cNvPr id="65" name="组合 64">
              <a:extLst>
                <a:ext uri="{FF2B5EF4-FFF2-40B4-BE49-F238E27FC236}">
                  <a16:creationId xmlns:a16="http://schemas.microsoft.com/office/drawing/2014/main" id="{C6416572-57F0-1B2B-67FA-C7B66DBFD571}"/>
                </a:ext>
              </a:extLst>
            </p:cNvPr>
            <p:cNvGrpSpPr/>
            <p:nvPr/>
          </p:nvGrpSpPr>
          <p:grpSpPr>
            <a:xfrm>
              <a:off x="3802333" y="3845762"/>
              <a:ext cx="729643" cy="440829"/>
              <a:chOff x="3558655" y="3009793"/>
              <a:chExt cx="729643" cy="440829"/>
            </a:xfrm>
          </p:grpSpPr>
          <p:cxnSp>
            <p:nvCxnSpPr>
              <p:cNvPr id="66" name="直接连接符 65">
                <a:extLst>
                  <a:ext uri="{FF2B5EF4-FFF2-40B4-BE49-F238E27FC236}">
                    <a16:creationId xmlns:a16="http://schemas.microsoft.com/office/drawing/2014/main" id="{65E35167-2C4F-4A18-0F6E-F40E9E937793}"/>
                  </a:ext>
                </a:extLst>
              </p:cNvPr>
              <p:cNvCxnSpPr/>
              <p:nvPr/>
            </p:nvCxnSpPr>
            <p:spPr>
              <a:xfrm>
                <a:off x="3565003" y="3009793"/>
                <a:ext cx="717630" cy="0"/>
              </a:xfrm>
              <a:prstGeom prst="line">
                <a:avLst/>
              </a:prstGeom>
              <a:noFill/>
              <a:ln w="12700" cap="flat" cmpd="sng" algn="ctr">
                <a:solidFill>
                  <a:sysClr val="windowText" lastClr="000000"/>
                </a:solidFill>
                <a:prstDash val="solid"/>
              </a:ln>
              <a:effectLst/>
            </p:spPr>
          </p:cxnSp>
          <p:cxnSp>
            <p:nvCxnSpPr>
              <p:cNvPr id="67" name="直接连接符 66">
                <a:extLst>
                  <a:ext uri="{FF2B5EF4-FFF2-40B4-BE49-F238E27FC236}">
                    <a16:creationId xmlns:a16="http://schemas.microsoft.com/office/drawing/2014/main" id="{71577442-E3A3-8579-FB77-78BCF569D91E}"/>
                  </a:ext>
                </a:extLst>
              </p:cNvPr>
              <p:cNvCxnSpPr/>
              <p:nvPr/>
            </p:nvCxnSpPr>
            <p:spPr>
              <a:xfrm>
                <a:off x="3563568" y="3446388"/>
                <a:ext cx="717630" cy="0"/>
              </a:xfrm>
              <a:prstGeom prst="line">
                <a:avLst/>
              </a:prstGeom>
              <a:noFill/>
              <a:ln w="12700" cap="flat" cmpd="sng" algn="ctr">
                <a:solidFill>
                  <a:sysClr val="windowText" lastClr="000000"/>
                </a:solidFill>
                <a:prstDash val="solid"/>
              </a:ln>
              <a:effectLst/>
            </p:spPr>
          </p:cxnSp>
          <p:cxnSp>
            <p:nvCxnSpPr>
              <p:cNvPr id="68" name="直接连接符 67">
                <a:extLst>
                  <a:ext uri="{FF2B5EF4-FFF2-40B4-BE49-F238E27FC236}">
                    <a16:creationId xmlns:a16="http://schemas.microsoft.com/office/drawing/2014/main" id="{8C693778-B3ED-FF93-4D7D-CDB525131A09}"/>
                  </a:ext>
                </a:extLst>
              </p:cNvPr>
              <p:cNvCxnSpPr/>
              <p:nvPr/>
            </p:nvCxnSpPr>
            <p:spPr>
              <a:xfrm>
                <a:off x="4281951" y="3012969"/>
                <a:ext cx="1930" cy="92598"/>
              </a:xfrm>
              <a:prstGeom prst="line">
                <a:avLst/>
              </a:prstGeom>
              <a:noFill/>
              <a:ln w="12700" cap="flat" cmpd="sng" algn="ctr">
                <a:solidFill>
                  <a:sysClr val="windowText" lastClr="000000"/>
                </a:solidFill>
                <a:prstDash val="solid"/>
              </a:ln>
              <a:effectLst/>
            </p:spPr>
          </p:cxnSp>
          <p:cxnSp>
            <p:nvCxnSpPr>
              <p:cNvPr id="69" name="直接连接符 68">
                <a:extLst>
                  <a:ext uri="{FF2B5EF4-FFF2-40B4-BE49-F238E27FC236}">
                    <a16:creationId xmlns:a16="http://schemas.microsoft.com/office/drawing/2014/main" id="{EE880A05-875E-796A-56B4-1F8D661D6146}"/>
                  </a:ext>
                </a:extLst>
              </p:cNvPr>
              <p:cNvCxnSpPr/>
              <p:nvPr/>
            </p:nvCxnSpPr>
            <p:spPr>
              <a:xfrm>
                <a:off x="4128182" y="3111326"/>
                <a:ext cx="160116" cy="0"/>
              </a:xfrm>
              <a:prstGeom prst="line">
                <a:avLst/>
              </a:prstGeom>
              <a:noFill/>
              <a:ln w="12700" cap="flat" cmpd="sng" algn="ctr">
                <a:solidFill>
                  <a:sysClr val="windowText" lastClr="000000"/>
                </a:solidFill>
                <a:prstDash val="solid"/>
              </a:ln>
              <a:effectLst/>
            </p:spPr>
          </p:cxnSp>
          <p:cxnSp>
            <p:nvCxnSpPr>
              <p:cNvPr id="70" name="直接连接符 69">
                <a:extLst>
                  <a:ext uri="{FF2B5EF4-FFF2-40B4-BE49-F238E27FC236}">
                    <a16:creationId xmlns:a16="http://schemas.microsoft.com/office/drawing/2014/main" id="{1B918F95-B4F7-2803-9652-9FF16595CA8B}"/>
                  </a:ext>
                </a:extLst>
              </p:cNvPr>
              <p:cNvCxnSpPr/>
              <p:nvPr/>
            </p:nvCxnSpPr>
            <p:spPr>
              <a:xfrm>
                <a:off x="4128182" y="3349451"/>
                <a:ext cx="160116" cy="0"/>
              </a:xfrm>
              <a:prstGeom prst="line">
                <a:avLst/>
              </a:prstGeom>
              <a:noFill/>
              <a:ln w="12700" cap="flat" cmpd="sng" algn="ctr">
                <a:solidFill>
                  <a:sysClr val="windowText" lastClr="000000"/>
                </a:solidFill>
                <a:prstDash val="solid"/>
              </a:ln>
              <a:effectLst/>
            </p:spPr>
          </p:cxnSp>
          <p:cxnSp>
            <p:nvCxnSpPr>
              <p:cNvPr id="71" name="直接连接符 70">
                <a:extLst>
                  <a:ext uri="{FF2B5EF4-FFF2-40B4-BE49-F238E27FC236}">
                    <a16:creationId xmlns:a16="http://schemas.microsoft.com/office/drawing/2014/main" id="{89CF04FD-17F5-592C-B357-D9B080E641B9}"/>
                  </a:ext>
                </a:extLst>
              </p:cNvPr>
              <p:cNvCxnSpPr/>
              <p:nvPr/>
            </p:nvCxnSpPr>
            <p:spPr>
              <a:xfrm>
                <a:off x="4128182" y="3110862"/>
                <a:ext cx="0" cy="238589"/>
              </a:xfrm>
              <a:prstGeom prst="line">
                <a:avLst/>
              </a:prstGeom>
              <a:noFill/>
              <a:ln w="12700" cap="flat" cmpd="sng" algn="ctr">
                <a:solidFill>
                  <a:sysClr val="windowText" lastClr="000000"/>
                </a:solidFill>
                <a:prstDash val="solid"/>
              </a:ln>
              <a:effectLst/>
            </p:spPr>
          </p:cxnSp>
          <p:cxnSp>
            <p:nvCxnSpPr>
              <p:cNvPr id="72" name="直接连接符 71">
                <a:extLst>
                  <a:ext uri="{FF2B5EF4-FFF2-40B4-BE49-F238E27FC236}">
                    <a16:creationId xmlns:a16="http://schemas.microsoft.com/office/drawing/2014/main" id="{B47686CA-8CA2-F4D2-6141-C8BE7C57D852}"/>
                  </a:ext>
                </a:extLst>
              </p:cNvPr>
              <p:cNvCxnSpPr/>
              <p:nvPr/>
            </p:nvCxnSpPr>
            <p:spPr>
              <a:xfrm>
                <a:off x="4281951" y="3358024"/>
                <a:ext cx="1930" cy="92598"/>
              </a:xfrm>
              <a:prstGeom prst="line">
                <a:avLst/>
              </a:prstGeom>
              <a:noFill/>
              <a:ln w="12700" cap="flat" cmpd="sng" algn="ctr">
                <a:solidFill>
                  <a:sysClr val="windowText" lastClr="000000"/>
                </a:solidFill>
                <a:prstDash val="solid"/>
              </a:ln>
              <a:effectLst/>
            </p:spPr>
          </p:cxnSp>
          <p:cxnSp>
            <p:nvCxnSpPr>
              <p:cNvPr id="73" name="直接连接符 72">
                <a:extLst>
                  <a:ext uri="{FF2B5EF4-FFF2-40B4-BE49-F238E27FC236}">
                    <a16:creationId xmlns:a16="http://schemas.microsoft.com/office/drawing/2014/main" id="{B65A07D8-77A0-E4C0-8069-61AF03B4CA80}"/>
                  </a:ext>
                </a:extLst>
              </p:cNvPr>
              <p:cNvCxnSpPr/>
              <p:nvPr/>
            </p:nvCxnSpPr>
            <p:spPr>
              <a:xfrm>
                <a:off x="3564442" y="3013958"/>
                <a:ext cx="1930" cy="92598"/>
              </a:xfrm>
              <a:prstGeom prst="line">
                <a:avLst/>
              </a:prstGeom>
              <a:noFill/>
              <a:ln w="12700" cap="flat" cmpd="sng" algn="ctr">
                <a:solidFill>
                  <a:sysClr val="windowText" lastClr="000000"/>
                </a:solidFill>
                <a:prstDash val="solid"/>
              </a:ln>
              <a:effectLst/>
            </p:spPr>
          </p:cxnSp>
          <p:cxnSp>
            <p:nvCxnSpPr>
              <p:cNvPr id="74" name="直接连接符 73">
                <a:extLst>
                  <a:ext uri="{FF2B5EF4-FFF2-40B4-BE49-F238E27FC236}">
                    <a16:creationId xmlns:a16="http://schemas.microsoft.com/office/drawing/2014/main" id="{A0D04560-F044-0E2D-27DF-16A5BB7688B8}"/>
                  </a:ext>
                </a:extLst>
              </p:cNvPr>
              <p:cNvCxnSpPr/>
              <p:nvPr/>
            </p:nvCxnSpPr>
            <p:spPr>
              <a:xfrm>
                <a:off x="3558655" y="3111326"/>
                <a:ext cx="160116" cy="0"/>
              </a:xfrm>
              <a:prstGeom prst="line">
                <a:avLst/>
              </a:prstGeom>
              <a:noFill/>
              <a:ln w="12700" cap="flat" cmpd="sng" algn="ctr">
                <a:solidFill>
                  <a:sysClr val="windowText" lastClr="000000"/>
                </a:solidFill>
                <a:prstDash val="solid"/>
              </a:ln>
              <a:effectLst/>
            </p:spPr>
          </p:cxnSp>
          <p:cxnSp>
            <p:nvCxnSpPr>
              <p:cNvPr id="75" name="直接连接符 74">
                <a:extLst>
                  <a:ext uri="{FF2B5EF4-FFF2-40B4-BE49-F238E27FC236}">
                    <a16:creationId xmlns:a16="http://schemas.microsoft.com/office/drawing/2014/main" id="{60EE3466-AE0D-1A73-F9B4-2983E30CDB1F}"/>
                  </a:ext>
                </a:extLst>
              </p:cNvPr>
              <p:cNvCxnSpPr/>
              <p:nvPr/>
            </p:nvCxnSpPr>
            <p:spPr>
              <a:xfrm>
                <a:off x="3558655" y="3345145"/>
                <a:ext cx="160116" cy="0"/>
              </a:xfrm>
              <a:prstGeom prst="line">
                <a:avLst/>
              </a:prstGeom>
              <a:noFill/>
              <a:ln w="12700" cap="flat" cmpd="sng" algn="ctr">
                <a:solidFill>
                  <a:sysClr val="windowText" lastClr="000000"/>
                </a:solidFill>
                <a:prstDash val="solid"/>
              </a:ln>
              <a:effectLst/>
            </p:spPr>
          </p:cxnSp>
          <p:cxnSp>
            <p:nvCxnSpPr>
              <p:cNvPr id="76" name="直接连接符 75">
                <a:extLst>
                  <a:ext uri="{FF2B5EF4-FFF2-40B4-BE49-F238E27FC236}">
                    <a16:creationId xmlns:a16="http://schemas.microsoft.com/office/drawing/2014/main" id="{02917DB2-FA75-EEC8-BC76-068072566DD9}"/>
                  </a:ext>
                </a:extLst>
              </p:cNvPr>
              <p:cNvCxnSpPr/>
              <p:nvPr/>
            </p:nvCxnSpPr>
            <p:spPr>
              <a:xfrm>
                <a:off x="3720057" y="3106556"/>
                <a:ext cx="0" cy="238589"/>
              </a:xfrm>
              <a:prstGeom prst="line">
                <a:avLst/>
              </a:prstGeom>
              <a:noFill/>
              <a:ln w="12700" cap="flat" cmpd="sng" algn="ctr">
                <a:solidFill>
                  <a:sysClr val="windowText" lastClr="000000"/>
                </a:solidFill>
                <a:prstDash val="solid"/>
              </a:ln>
              <a:effectLst/>
            </p:spPr>
          </p:cxnSp>
          <p:cxnSp>
            <p:nvCxnSpPr>
              <p:cNvPr id="77" name="直接连接符 76">
                <a:extLst>
                  <a:ext uri="{FF2B5EF4-FFF2-40B4-BE49-F238E27FC236}">
                    <a16:creationId xmlns:a16="http://schemas.microsoft.com/office/drawing/2014/main" id="{75A75D70-47F2-87F7-2D2B-11824CD011CF}"/>
                  </a:ext>
                </a:extLst>
              </p:cNvPr>
              <p:cNvCxnSpPr/>
              <p:nvPr/>
            </p:nvCxnSpPr>
            <p:spPr>
              <a:xfrm>
                <a:off x="3560772" y="3350369"/>
                <a:ext cx="1930" cy="92598"/>
              </a:xfrm>
              <a:prstGeom prst="line">
                <a:avLst/>
              </a:prstGeom>
              <a:noFill/>
              <a:ln w="12700" cap="flat" cmpd="sng" algn="ctr">
                <a:solidFill>
                  <a:sysClr val="windowText" lastClr="000000"/>
                </a:solidFill>
                <a:prstDash val="solid"/>
              </a:ln>
              <a:effectLst/>
            </p:spPr>
          </p:cxnSp>
        </p:grpSp>
        <p:sp>
          <p:nvSpPr>
            <p:cNvPr id="78" name="文本框 77">
              <a:extLst>
                <a:ext uri="{FF2B5EF4-FFF2-40B4-BE49-F238E27FC236}">
                  <a16:creationId xmlns:a16="http://schemas.microsoft.com/office/drawing/2014/main" id="{A91D0518-68C4-138E-5339-A06700C5E874}"/>
                </a:ext>
              </a:extLst>
            </p:cNvPr>
            <p:cNvSpPr txBox="1"/>
            <p:nvPr/>
          </p:nvSpPr>
          <p:spPr>
            <a:xfrm>
              <a:off x="3743304" y="3102905"/>
              <a:ext cx="904604" cy="523220"/>
            </a:xfrm>
            <a:prstGeom prst="rect">
              <a:avLst/>
            </a:prstGeom>
            <a:noFill/>
          </p:spPr>
          <p:txBody>
            <a:bodyPr wrap="square" rtlCol="0">
              <a:spAutoFit/>
            </a:bodyPr>
            <a:lstStyle/>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Adapter</a:t>
              </a:r>
            </a:p>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Removal</a:t>
              </a:r>
              <a:endParaRPr lang="zh-CN" altLang="en-US"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A7DD5FA2-B5DE-4BDA-DB10-CC747E9A42DE}"/>
                </a:ext>
              </a:extLst>
            </p:cNvPr>
            <p:cNvSpPr txBox="1"/>
            <p:nvPr/>
          </p:nvSpPr>
          <p:spPr>
            <a:xfrm>
              <a:off x="3162717" y="2080336"/>
              <a:ext cx="904604" cy="307777"/>
            </a:xfrm>
            <a:prstGeom prst="rect">
              <a:avLst/>
            </a:prstGeom>
            <a:noFill/>
          </p:spPr>
          <p:txBody>
            <a:bodyPr wrap="square" rtlCol="0">
              <a:spAutoFit/>
            </a:bodyPr>
            <a:lstStyle/>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Port 1</a:t>
              </a:r>
              <a:endParaRPr lang="zh-CN" altLang="en-US"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80" name="文本框 79">
              <a:extLst>
                <a:ext uri="{FF2B5EF4-FFF2-40B4-BE49-F238E27FC236}">
                  <a16:creationId xmlns:a16="http://schemas.microsoft.com/office/drawing/2014/main" id="{64A81B45-512F-6E17-594B-0D3C65C508B3}"/>
                </a:ext>
              </a:extLst>
            </p:cNvPr>
            <p:cNvSpPr txBox="1"/>
            <p:nvPr/>
          </p:nvSpPr>
          <p:spPr>
            <a:xfrm>
              <a:off x="4161148" y="1380949"/>
              <a:ext cx="1099666" cy="523220"/>
            </a:xfrm>
            <a:prstGeom prst="rect">
              <a:avLst/>
            </a:prstGeom>
            <a:noFill/>
          </p:spPr>
          <p:txBody>
            <a:bodyPr wrap="square" rtlCol="0">
              <a:spAutoFit/>
            </a:bodyPr>
            <a:lstStyle/>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Calibration Plane</a:t>
              </a:r>
              <a:endParaRPr lang="zh-CN" altLang="en-US"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81" name="下箭头 35">
              <a:extLst>
                <a:ext uri="{FF2B5EF4-FFF2-40B4-BE49-F238E27FC236}">
                  <a16:creationId xmlns:a16="http://schemas.microsoft.com/office/drawing/2014/main" id="{99E5A107-E8BA-9B42-8B5C-6B9A1697719F}"/>
                </a:ext>
              </a:extLst>
            </p:cNvPr>
            <p:cNvSpPr/>
            <p:nvPr/>
          </p:nvSpPr>
          <p:spPr>
            <a:xfrm>
              <a:off x="3538859" y="3036443"/>
              <a:ext cx="231152" cy="809319"/>
            </a:xfrm>
            <a:prstGeom prst="downArrow">
              <a:avLst/>
            </a:prstGeom>
            <a:solidFill>
              <a:srgbClr val="1F497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D894678E-D234-B918-1739-2B836AB31AF4}"/>
                </a:ext>
              </a:extLst>
            </p:cNvPr>
            <p:cNvSpPr txBox="1"/>
            <p:nvPr/>
          </p:nvSpPr>
          <p:spPr>
            <a:xfrm>
              <a:off x="5458078" y="1973862"/>
              <a:ext cx="624259" cy="307777"/>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rPr>
                <a:t>Open</a:t>
              </a:r>
              <a:endParaRPr kumimoji="0" lang="zh-CN" altLang="en-US"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83" name="文本框 82">
              <a:extLst>
                <a:ext uri="{FF2B5EF4-FFF2-40B4-BE49-F238E27FC236}">
                  <a16:creationId xmlns:a16="http://schemas.microsoft.com/office/drawing/2014/main" id="{2546B1AD-DA2D-9C81-C467-752811CBA8E0}"/>
                </a:ext>
              </a:extLst>
            </p:cNvPr>
            <p:cNvSpPr txBox="1"/>
            <p:nvPr/>
          </p:nvSpPr>
          <p:spPr>
            <a:xfrm>
              <a:off x="5458076" y="2378707"/>
              <a:ext cx="624259" cy="307777"/>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rPr>
                <a:t>Short</a:t>
              </a:r>
              <a:endParaRPr kumimoji="0" lang="zh-CN" altLang="en-US"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84" name="文本框 83">
              <a:extLst>
                <a:ext uri="{FF2B5EF4-FFF2-40B4-BE49-F238E27FC236}">
                  <a16:creationId xmlns:a16="http://schemas.microsoft.com/office/drawing/2014/main" id="{C46696A2-C503-CAFF-273B-A5A83F79E0BF}"/>
                </a:ext>
              </a:extLst>
            </p:cNvPr>
            <p:cNvSpPr txBox="1"/>
            <p:nvPr/>
          </p:nvSpPr>
          <p:spPr>
            <a:xfrm>
              <a:off x="5458077" y="2783553"/>
              <a:ext cx="624259" cy="307777"/>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rPr>
                <a:t>Load</a:t>
              </a:r>
              <a:endParaRPr kumimoji="0" lang="zh-CN" altLang="en-US"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85" name="下箭头 82">
              <a:extLst>
                <a:ext uri="{FF2B5EF4-FFF2-40B4-BE49-F238E27FC236}">
                  <a16:creationId xmlns:a16="http://schemas.microsoft.com/office/drawing/2014/main" id="{CEEAAB34-F293-9CA6-D486-787E5B8DF804}"/>
                </a:ext>
              </a:extLst>
            </p:cNvPr>
            <p:cNvSpPr/>
            <p:nvPr/>
          </p:nvSpPr>
          <p:spPr>
            <a:xfrm rot="5400000">
              <a:off x="4892157" y="2346622"/>
              <a:ext cx="232145" cy="512888"/>
            </a:xfrm>
            <a:prstGeom prst="downArrow">
              <a:avLst/>
            </a:prstGeom>
            <a:solidFill>
              <a:srgbClr val="1F497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grpSp>
      <p:grpSp>
        <p:nvGrpSpPr>
          <p:cNvPr id="105" name="组合 104">
            <a:extLst>
              <a:ext uri="{FF2B5EF4-FFF2-40B4-BE49-F238E27FC236}">
                <a16:creationId xmlns:a16="http://schemas.microsoft.com/office/drawing/2014/main" id="{088B243A-7599-5E91-2041-8F882CA9258F}"/>
              </a:ext>
            </a:extLst>
          </p:cNvPr>
          <p:cNvGrpSpPr/>
          <p:nvPr/>
        </p:nvGrpSpPr>
        <p:grpSpPr>
          <a:xfrm>
            <a:off x="7757736" y="1357771"/>
            <a:ext cx="2919620" cy="2160339"/>
            <a:chOff x="8256741" y="1512197"/>
            <a:chExt cx="2919620" cy="2160339"/>
          </a:xfrm>
        </p:grpSpPr>
        <p:sp>
          <p:nvSpPr>
            <p:cNvPr id="86" name="矩形 85">
              <a:extLst>
                <a:ext uri="{FF2B5EF4-FFF2-40B4-BE49-F238E27FC236}">
                  <a16:creationId xmlns:a16="http://schemas.microsoft.com/office/drawing/2014/main" id="{6A17CFC9-096B-B971-BB2B-46F5C966E940}"/>
                </a:ext>
              </a:extLst>
            </p:cNvPr>
            <p:cNvSpPr/>
            <p:nvPr/>
          </p:nvSpPr>
          <p:spPr>
            <a:xfrm>
              <a:off x="8358134" y="2456015"/>
              <a:ext cx="538223" cy="474562"/>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sp>
          <p:nvSpPr>
            <p:cNvPr id="87" name="矩形 86">
              <a:extLst>
                <a:ext uri="{FF2B5EF4-FFF2-40B4-BE49-F238E27FC236}">
                  <a16:creationId xmlns:a16="http://schemas.microsoft.com/office/drawing/2014/main" id="{B480CAC7-9708-C476-9A19-26132BB4A6C4}"/>
                </a:ext>
              </a:extLst>
            </p:cNvPr>
            <p:cNvSpPr/>
            <p:nvPr/>
          </p:nvSpPr>
          <p:spPr>
            <a:xfrm>
              <a:off x="8896357" y="2566540"/>
              <a:ext cx="162045" cy="254643"/>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cxnSp>
          <p:nvCxnSpPr>
            <p:cNvPr id="88" name="直接连接符 87">
              <a:extLst>
                <a:ext uri="{FF2B5EF4-FFF2-40B4-BE49-F238E27FC236}">
                  <a16:creationId xmlns:a16="http://schemas.microsoft.com/office/drawing/2014/main" id="{6184FC74-6C71-7B1C-84B2-1A212062B95E}"/>
                </a:ext>
              </a:extLst>
            </p:cNvPr>
            <p:cNvCxnSpPr/>
            <p:nvPr/>
          </p:nvCxnSpPr>
          <p:spPr>
            <a:xfrm>
              <a:off x="8896357" y="2461802"/>
              <a:ext cx="717630" cy="0"/>
            </a:xfrm>
            <a:prstGeom prst="line">
              <a:avLst/>
            </a:prstGeom>
            <a:noFill/>
            <a:ln w="12700" cap="flat" cmpd="sng" algn="ctr">
              <a:solidFill>
                <a:sysClr val="windowText" lastClr="000000"/>
              </a:solidFill>
              <a:prstDash val="solid"/>
            </a:ln>
            <a:effectLst/>
          </p:spPr>
        </p:cxnSp>
        <p:cxnSp>
          <p:nvCxnSpPr>
            <p:cNvPr id="89" name="直接连接符 88">
              <a:extLst>
                <a:ext uri="{FF2B5EF4-FFF2-40B4-BE49-F238E27FC236}">
                  <a16:creationId xmlns:a16="http://schemas.microsoft.com/office/drawing/2014/main" id="{1EBBD962-E0B6-667B-0B45-1B95B9A2ADD4}"/>
                </a:ext>
              </a:extLst>
            </p:cNvPr>
            <p:cNvCxnSpPr/>
            <p:nvPr/>
          </p:nvCxnSpPr>
          <p:spPr>
            <a:xfrm>
              <a:off x="8896357" y="2926343"/>
              <a:ext cx="717630" cy="0"/>
            </a:xfrm>
            <a:prstGeom prst="line">
              <a:avLst/>
            </a:prstGeom>
            <a:noFill/>
            <a:ln w="12700" cap="flat" cmpd="sng" algn="ctr">
              <a:solidFill>
                <a:sysClr val="windowText" lastClr="000000"/>
              </a:solidFill>
              <a:prstDash val="solid"/>
            </a:ln>
            <a:effectLst/>
          </p:spPr>
        </p:cxnSp>
        <p:cxnSp>
          <p:nvCxnSpPr>
            <p:cNvPr id="90" name="直接连接符 89">
              <a:extLst>
                <a:ext uri="{FF2B5EF4-FFF2-40B4-BE49-F238E27FC236}">
                  <a16:creationId xmlns:a16="http://schemas.microsoft.com/office/drawing/2014/main" id="{4CE12965-8E51-8C54-3704-F887FEA94C34}"/>
                </a:ext>
              </a:extLst>
            </p:cNvPr>
            <p:cNvCxnSpPr/>
            <p:nvPr/>
          </p:nvCxnSpPr>
          <p:spPr>
            <a:xfrm>
              <a:off x="9613305" y="2464414"/>
              <a:ext cx="1930" cy="92598"/>
            </a:xfrm>
            <a:prstGeom prst="line">
              <a:avLst/>
            </a:prstGeom>
            <a:noFill/>
            <a:ln w="12700" cap="flat" cmpd="sng" algn="ctr">
              <a:solidFill>
                <a:sysClr val="windowText" lastClr="000000"/>
              </a:solidFill>
              <a:prstDash val="solid"/>
            </a:ln>
            <a:effectLst/>
          </p:spPr>
        </p:cxnSp>
        <p:cxnSp>
          <p:nvCxnSpPr>
            <p:cNvPr id="91" name="直接连接符 90">
              <a:extLst>
                <a:ext uri="{FF2B5EF4-FFF2-40B4-BE49-F238E27FC236}">
                  <a16:creationId xmlns:a16="http://schemas.microsoft.com/office/drawing/2014/main" id="{FF7E251B-6D1E-B883-1F00-F24FF2DF23D9}"/>
                </a:ext>
              </a:extLst>
            </p:cNvPr>
            <p:cNvCxnSpPr/>
            <p:nvPr/>
          </p:nvCxnSpPr>
          <p:spPr>
            <a:xfrm>
              <a:off x="9459536" y="2573356"/>
              <a:ext cx="160116" cy="0"/>
            </a:xfrm>
            <a:prstGeom prst="line">
              <a:avLst/>
            </a:prstGeom>
            <a:noFill/>
            <a:ln w="12700" cap="flat" cmpd="sng" algn="ctr">
              <a:solidFill>
                <a:sysClr val="windowText" lastClr="000000"/>
              </a:solidFill>
              <a:prstDash val="solid"/>
            </a:ln>
            <a:effectLst/>
          </p:spPr>
        </p:cxnSp>
        <p:cxnSp>
          <p:nvCxnSpPr>
            <p:cNvPr id="92" name="直接连接符 91">
              <a:extLst>
                <a:ext uri="{FF2B5EF4-FFF2-40B4-BE49-F238E27FC236}">
                  <a16:creationId xmlns:a16="http://schemas.microsoft.com/office/drawing/2014/main" id="{3B624A20-6D0A-33BB-53C2-7B83DAE41696}"/>
                </a:ext>
              </a:extLst>
            </p:cNvPr>
            <p:cNvCxnSpPr/>
            <p:nvPr/>
          </p:nvCxnSpPr>
          <p:spPr>
            <a:xfrm>
              <a:off x="9459536" y="2811481"/>
              <a:ext cx="160116" cy="0"/>
            </a:xfrm>
            <a:prstGeom prst="line">
              <a:avLst/>
            </a:prstGeom>
            <a:noFill/>
            <a:ln w="12700" cap="flat" cmpd="sng" algn="ctr">
              <a:solidFill>
                <a:sysClr val="windowText" lastClr="000000"/>
              </a:solidFill>
              <a:prstDash val="solid"/>
            </a:ln>
            <a:effectLst/>
          </p:spPr>
        </p:cxnSp>
        <p:cxnSp>
          <p:nvCxnSpPr>
            <p:cNvPr id="93" name="直接连接符 92">
              <a:extLst>
                <a:ext uri="{FF2B5EF4-FFF2-40B4-BE49-F238E27FC236}">
                  <a16:creationId xmlns:a16="http://schemas.microsoft.com/office/drawing/2014/main" id="{91A14CA4-C9AA-8FCF-52B8-A51D0DE89EA6}"/>
                </a:ext>
              </a:extLst>
            </p:cNvPr>
            <p:cNvCxnSpPr/>
            <p:nvPr/>
          </p:nvCxnSpPr>
          <p:spPr>
            <a:xfrm>
              <a:off x="9459536" y="2572892"/>
              <a:ext cx="0" cy="238589"/>
            </a:xfrm>
            <a:prstGeom prst="line">
              <a:avLst/>
            </a:prstGeom>
            <a:noFill/>
            <a:ln w="12700" cap="flat" cmpd="sng" algn="ctr">
              <a:solidFill>
                <a:sysClr val="windowText" lastClr="000000"/>
              </a:solidFill>
              <a:prstDash val="solid"/>
            </a:ln>
            <a:effectLst/>
          </p:spPr>
        </p:cxnSp>
        <p:cxnSp>
          <p:nvCxnSpPr>
            <p:cNvPr id="94" name="直接连接符 93">
              <a:extLst>
                <a:ext uri="{FF2B5EF4-FFF2-40B4-BE49-F238E27FC236}">
                  <a16:creationId xmlns:a16="http://schemas.microsoft.com/office/drawing/2014/main" id="{74FFBD30-A78E-6619-14B9-05F0AB7087D6}"/>
                </a:ext>
              </a:extLst>
            </p:cNvPr>
            <p:cNvCxnSpPr/>
            <p:nvPr/>
          </p:nvCxnSpPr>
          <p:spPr>
            <a:xfrm>
              <a:off x="9613305" y="2826405"/>
              <a:ext cx="1930" cy="92598"/>
            </a:xfrm>
            <a:prstGeom prst="line">
              <a:avLst/>
            </a:prstGeom>
            <a:noFill/>
            <a:ln w="12700" cap="flat" cmpd="sng" algn="ctr">
              <a:solidFill>
                <a:sysClr val="windowText" lastClr="000000"/>
              </a:solidFill>
              <a:prstDash val="solid"/>
            </a:ln>
            <a:effectLst/>
          </p:spPr>
        </p:cxnSp>
        <p:cxnSp>
          <p:nvCxnSpPr>
            <p:cNvPr id="95" name="直接连接符 94">
              <a:extLst>
                <a:ext uri="{FF2B5EF4-FFF2-40B4-BE49-F238E27FC236}">
                  <a16:creationId xmlns:a16="http://schemas.microsoft.com/office/drawing/2014/main" id="{3CD85595-1A2C-DD0E-C0F8-30CE7BF43EB1}"/>
                </a:ext>
              </a:extLst>
            </p:cNvPr>
            <p:cNvCxnSpPr/>
            <p:nvPr/>
          </p:nvCxnSpPr>
          <p:spPr>
            <a:xfrm>
              <a:off x="8896357" y="1889058"/>
              <a:ext cx="0" cy="601884"/>
            </a:xfrm>
            <a:prstGeom prst="line">
              <a:avLst/>
            </a:prstGeom>
            <a:noFill/>
            <a:ln w="9525" cap="flat" cmpd="sng" algn="ctr">
              <a:solidFill>
                <a:sysClr val="windowText" lastClr="000000"/>
              </a:solidFill>
              <a:prstDash val="sysDot"/>
            </a:ln>
            <a:effectLst/>
          </p:spPr>
        </p:cxnSp>
        <p:sp>
          <p:nvSpPr>
            <p:cNvPr id="96" name="文本框 95">
              <a:extLst>
                <a:ext uri="{FF2B5EF4-FFF2-40B4-BE49-F238E27FC236}">
                  <a16:creationId xmlns:a16="http://schemas.microsoft.com/office/drawing/2014/main" id="{2E5EB17F-EB83-44C8-7A24-A66FD65FA316}"/>
                </a:ext>
              </a:extLst>
            </p:cNvPr>
            <p:cNvSpPr txBox="1"/>
            <p:nvPr/>
          </p:nvSpPr>
          <p:spPr>
            <a:xfrm>
              <a:off x="8256741" y="2150355"/>
              <a:ext cx="904604" cy="307777"/>
            </a:xfrm>
            <a:prstGeom prst="rect">
              <a:avLst/>
            </a:prstGeom>
            <a:noFill/>
          </p:spPr>
          <p:txBody>
            <a:bodyPr wrap="square" rtlCol="0">
              <a:spAutoFit/>
            </a:bodyPr>
            <a:lstStyle/>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Port 1</a:t>
              </a:r>
              <a:endParaRPr lang="zh-CN" altLang="en-US"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97" name="文本框 96">
              <a:extLst>
                <a:ext uri="{FF2B5EF4-FFF2-40B4-BE49-F238E27FC236}">
                  <a16:creationId xmlns:a16="http://schemas.microsoft.com/office/drawing/2014/main" id="{84FBB7B5-34FF-3FFB-CA1B-FDE4230CA095}"/>
                </a:ext>
              </a:extLst>
            </p:cNvPr>
            <p:cNvSpPr txBox="1"/>
            <p:nvPr/>
          </p:nvSpPr>
          <p:spPr>
            <a:xfrm>
              <a:off x="8861898" y="1512197"/>
              <a:ext cx="973521" cy="523220"/>
            </a:xfrm>
            <a:prstGeom prst="rect">
              <a:avLst/>
            </a:prstGeom>
            <a:noFill/>
          </p:spPr>
          <p:txBody>
            <a:bodyPr wrap="square" rtlCol="0">
              <a:spAutoFit/>
            </a:bodyPr>
            <a:lstStyle/>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Calibration Plane</a:t>
              </a:r>
              <a:endParaRPr lang="zh-CN" altLang="en-US"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98" name="文本框 97">
              <a:extLst>
                <a:ext uri="{FF2B5EF4-FFF2-40B4-BE49-F238E27FC236}">
                  <a16:creationId xmlns:a16="http://schemas.microsoft.com/office/drawing/2014/main" id="{C5B054A1-D89F-0648-A856-6EA9E2DEC9E1}"/>
                </a:ext>
              </a:extLst>
            </p:cNvPr>
            <p:cNvSpPr txBox="1"/>
            <p:nvPr/>
          </p:nvSpPr>
          <p:spPr>
            <a:xfrm>
              <a:off x="10552102" y="2043881"/>
              <a:ext cx="624259" cy="307777"/>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rPr>
                <a:t>Open</a:t>
              </a:r>
              <a:endParaRPr kumimoji="0" lang="zh-CN" altLang="en-US"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99" name="文本框 98">
              <a:extLst>
                <a:ext uri="{FF2B5EF4-FFF2-40B4-BE49-F238E27FC236}">
                  <a16:creationId xmlns:a16="http://schemas.microsoft.com/office/drawing/2014/main" id="{F5177E57-7FD4-7934-A3FA-3AABA06F155F}"/>
                </a:ext>
              </a:extLst>
            </p:cNvPr>
            <p:cNvSpPr txBox="1"/>
            <p:nvPr/>
          </p:nvSpPr>
          <p:spPr>
            <a:xfrm>
              <a:off x="10552100" y="2448726"/>
              <a:ext cx="624259" cy="307777"/>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rPr>
                <a:t>Short</a:t>
              </a:r>
              <a:endParaRPr kumimoji="0" lang="zh-CN" altLang="en-US"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100" name="文本框 99">
              <a:extLst>
                <a:ext uri="{FF2B5EF4-FFF2-40B4-BE49-F238E27FC236}">
                  <a16:creationId xmlns:a16="http://schemas.microsoft.com/office/drawing/2014/main" id="{0C536B59-78D6-F998-3CEF-F94DC1FC1077}"/>
                </a:ext>
              </a:extLst>
            </p:cNvPr>
            <p:cNvSpPr txBox="1"/>
            <p:nvPr/>
          </p:nvSpPr>
          <p:spPr>
            <a:xfrm>
              <a:off x="10552101" y="2853572"/>
              <a:ext cx="624259" cy="307777"/>
            </a:xfrm>
            <a:prstGeom prst="rect">
              <a:avLst/>
            </a:prstGeom>
            <a:noFill/>
            <a:ln w="1270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rPr>
                <a:t>Load</a:t>
              </a:r>
              <a:endParaRPr kumimoji="0" lang="zh-CN" altLang="en-US" sz="1400" b="0" i="0" u="none" strike="noStrike" kern="0" cap="none" spc="0" normalizeH="0" baseline="0" noProof="0" dirty="0">
                <a:ln>
                  <a:noFill/>
                </a:ln>
                <a:solidFill>
                  <a:prstClr val="black"/>
                </a:solidFill>
                <a:effectLst/>
                <a:uLnTx/>
                <a:uFillTx/>
                <a:latin typeface="Univers Condensed" panose="020B0506020202050204" pitchFamily="34" charset="0"/>
                <a:ea typeface="Arial Unicode MS" panose="020B0604020202020204" pitchFamily="34" charset="-122"/>
                <a:cs typeface="Arial" panose="020B0604020202020204" pitchFamily="34" charset="0"/>
              </a:endParaRPr>
            </a:p>
          </p:txBody>
        </p:sp>
        <p:sp>
          <p:nvSpPr>
            <p:cNvPr id="101" name="下箭头 98">
              <a:extLst>
                <a:ext uri="{FF2B5EF4-FFF2-40B4-BE49-F238E27FC236}">
                  <a16:creationId xmlns:a16="http://schemas.microsoft.com/office/drawing/2014/main" id="{20D55819-782F-0DAF-6141-94B5A43940A0}"/>
                </a:ext>
              </a:extLst>
            </p:cNvPr>
            <p:cNvSpPr/>
            <p:nvPr/>
          </p:nvSpPr>
          <p:spPr>
            <a:xfrm rot="5400000">
              <a:off x="9986181" y="2416641"/>
              <a:ext cx="232145" cy="512888"/>
            </a:xfrm>
            <a:prstGeom prst="downArrow">
              <a:avLst/>
            </a:prstGeom>
            <a:solidFill>
              <a:srgbClr val="1F497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Univers Condensed" panose="020B0506020202050204" pitchFamily="34" charset="0"/>
                <a:cs typeface="Arial" panose="020B0604020202020204" pitchFamily="34" charset="0"/>
              </a:endParaRPr>
            </a:p>
          </p:txBody>
        </p:sp>
        <p:sp>
          <p:nvSpPr>
            <p:cNvPr id="102" name="文本框 101">
              <a:extLst>
                <a:ext uri="{FF2B5EF4-FFF2-40B4-BE49-F238E27FC236}">
                  <a16:creationId xmlns:a16="http://schemas.microsoft.com/office/drawing/2014/main" id="{838077FF-A1D2-8057-3E64-247FB541A849}"/>
                </a:ext>
              </a:extLst>
            </p:cNvPr>
            <p:cNvSpPr txBox="1"/>
            <p:nvPr/>
          </p:nvSpPr>
          <p:spPr>
            <a:xfrm>
              <a:off x="8896357" y="3149316"/>
              <a:ext cx="904604" cy="523220"/>
            </a:xfrm>
            <a:prstGeom prst="rect">
              <a:avLst/>
            </a:prstGeom>
            <a:noFill/>
          </p:spPr>
          <p:txBody>
            <a:bodyPr wrap="square" rtlCol="0">
              <a:spAutoFit/>
            </a:bodyPr>
            <a:lstStyle/>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Adapter</a:t>
              </a:r>
            </a:p>
            <a:p>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Insert</a:t>
              </a:r>
              <a:endParaRPr lang="zh-CN" altLang="en-US"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endParaRPr>
            </a:p>
          </p:txBody>
        </p:sp>
      </p:grpSp>
      <p:sp>
        <p:nvSpPr>
          <p:cNvPr id="103" name="内容占位符 2">
            <a:extLst>
              <a:ext uri="{FF2B5EF4-FFF2-40B4-BE49-F238E27FC236}">
                <a16:creationId xmlns:a16="http://schemas.microsoft.com/office/drawing/2014/main" id="{D466DE88-3CE5-F598-499B-CE55CB664232}"/>
              </a:ext>
            </a:extLst>
          </p:cNvPr>
          <p:cNvSpPr txBox="1">
            <a:spLocks/>
          </p:cNvSpPr>
          <p:nvPr/>
        </p:nvSpPr>
        <p:spPr bwMode="auto">
          <a:xfrm>
            <a:off x="2633122" y="4343881"/>
            <a:ext cx="4243128" cy="1763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Perform calibration with adapter</a:t>
            </a:r>
          </a:p>
          <a:p>
            <a:pPr>
              <a:lnSpc>
                <a:spcPct val="150000"/>
              </a:lnSpc>
            </a:pPr>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Remove adapter and measure Open, Short, Load values to determine adapter’s characteristics</a:t>
            </a:r>
          </a:p>
          <a:p>
            <a:pPr>
              <a:lnSpc>
                <a:spcPct val="150000"/>
              </a:lnSpc>
            </a:pPr>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Remove the adapter characteristics from the error coefficients in a de-embedding fashion</a:t>
            </a:r>
          </a:p>
        </p:txBody>
      </p:sp>
      <p:sp>
        <p:nvSpPr>
          <p:cNvPr id="104" name="内容占位符 2">
            <a:extLst>
              <a:ext uri="{FF2B5EF4-FFF2-40B4-BE49-F238E27FC236}">
                <a16:creationId xmlns:a16="http://schemas.microsoft.com/office/drawing/2014/main" id="{40A97EC3-6D9B-A255-5B5A-E572B3BBE98B}"/>
              </a:ext>
            </a:extLst>
          </p:cNvPr>
          <p:cNvSpPr txBox="1">
            <a:spLocks/>
          </p:cNvSpPr>
          <p:nvPr/>
        </p:nvSpPr>
        <p:spPr bwMode="auto">
          <a:xfrm>
            <a:off x="7140629" y="4343881"/>
            <a:ext cx="4160250" cy="1763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Perform calibration without adapter</a:t>
            </a:r>
          </a:p>
          <a:p>
            <a:pPr>
              <a:lnSpc>
                <a:spcPct val="150000"/>
              </a:lnSpc>
            </a:pPr>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Insert adapter and measure Open, Short, Load values to determine adapter’s characteristics</a:t>
            </a:r>
          </a:p>
          <a:p>
            <a:pPr>
              <a:lnSpc>
                <a:spcPct val="150000"/>
              </a:lnSpc>
            </a:pPr>
            <a:r>
              <a:rPr lang="en-US" altLang="zh-CN" sz="1400" dirty="0">
                <a:solidFill>
                  <a:prstClr val="black"/>
                </a:solidFill>
                <a:latin typeface="Univers Condensed" panose="020B0506020202050204" pitchFamily="34" charset="0"/>
                <a:ea typeface="Arial Unicode MS" panose="020B0604020202020204" pitchFamily="34" charset="-122"/>
                <a:cs typeface="Arial" panose="020B0604020202020204" pitchFamily="34" charset="0"/>
              </a:rPr>
              <a:t>Insert the adapter characteristics from the error coefficients in a embedding fashion</a:t>
            </a:r>
          </a:p>
        </p:txBody>
      </p:sp>
    </p:spTree>
    <p:extLst>
      <p:ext uri="{BB962C8B-B14F-4D97-AF65-F5344CB8AC3E}">
        <p14:creationId xmlns:p14="http://schemas.microsoft.com/office/powerpoint/2010/main" val="491711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7E5C1B16-6F29-B456-BA10-354767D69E07}"/>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Balanced / Differential Components Measurement</a:t>
            </a:r>
          </a:p>
        </p:txBody>
      </p:sp>
      <p:sp>
        <p:nvSpPr>
          <p:cNvPr id="3" name="内容占位符 2">
            <a:extLst>
              <a:ext uri="{FF2B5EF4-FFF2-40B4-BE49-F238E27FC236}">
                <a16:creationId xmlns:a16="http://schemas.microsoft.com/office/drawing/2014/main" id="{B2B9A68C-C5EB-F25B-3B4C-1B505241DB41}"/>
              </a:ext>
            </a:extLst>
          </p:cNvPr>
          <p:cNvSpPr txBox="1">
            <a:spLocks/>
          </p:cNvSpPr>
          <p:nvPr/>
        </p:nvSpPr>
        <p:spPr bwMode="auto">
          <a:xfrm>
            <a:off x="367798" y="1054871"/>
            <a:ext cx="6686145" cy="217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Balanced</a:t>
            </a: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 Measurement Challenges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Conventional two-port VNAs with baluns do not provide common-mode, differential to common mode, and common to differential-mode responses.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Baluns are inherently band-limited devices, which forces multiple test setups for broad frequency coverage.</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Phase errors of baluns provide inaccurate differential responses.</a:t>
            </a:r>
          </a:p>
        </p:txBody>
      </p:sp>
      <p:sp>
        <p:nvSpPr>
          <p:cNvPr id="4" name="内容占位符 2">
            <a:extLst>
              <a:ext uri="{FF2B5EF4-FFF2-40B4-BE49-F238E27FC236}">
                <a16:creationId xmlns:a16="http://schemas.microsoft.com/office/drawing/2014/main" id="{018C1FBC-CEF5-C821-E977-8A73A44A7B66}"/>
              </a:ext>
            </a:extLst>
          </p:cNvPr>
          <p:cNvSpPr txBox="1">
            <a:spLocks/>
          </p:cNvSpPr>
          <p:nvPr/>
        </p:nvSpPr>
        <p:spPr bwMode="auto">
          <a:xfrm>
            <a:off x="367798" y="3237546"/>
            <a:ext cx="6686145" cy="353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a:t>
            </a:r>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Balanced</a:t>
            </a: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 Measurement Provides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An excellent choice for mixed-mode S-parameter measurements, without the need or limitations of using baluns.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Display differential-, common-, and mixed-mode performance, in a variety of trace formats.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Measurement parameters include common-mode-rejection ratio and amplitude and phase imbalance.</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Supported port configurations include single-ended-to-balanced and balanced-to balanced topologies.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A high CMRR value indicates more rejection of common mode, which is desirable in a device that transmits information in the differential portion of the signal.</a:t>
            </a:r>
          </a:p>
          <a:p>
            <a:pPr algn="just">
              <a:spcBef>
                <a:spcPts val="0"/>
              </a:spcBef>
              <a:spcAft>
                <a:spcPts val="0"/>
              </a:spcAft>
            </a:pPr>
            <a:endParaRPr lang="en-US" altLang="zh-CN" dirty="0">
              <a:latin typeface="Univers Condensed" panose="020B0506020202050204" pitchFamily="34" charset="0"/>
              <a:ea typeface="+mn-ea"/>
              <a:cs typeface="Arial" panose="020B0604020202020204" pitchFamily="34" charset="0"/>
            </a:endParaRPr>
          </a:p>
        </p:txBody>
      </p:sp>
      <p:graphicFrame>
        <p:nvGraphicFramePr>
          <p:cNvPr id="5" name="表格 4">
            <a:extLst>
              <a:ext uri="{FF2B5EF4-FFF2-40B4-BE49-F238E27FC236}">
                <a16:creationId xmlns:a16="http://schemas.microsoft.com/office/drawing/2014/main" id="{6C014D04-3F9B-FE27-3268-683E475F7C64}"/>
              </a:ext>
            </a:extLst>
          </p:cNvPr>
          <p:cNvGraphicFramePr>
            <a:graphicFrameLocks noGrp="1"/>
          </p:cNvGraphicFramePr>
          <p:nvPr>
            <p:extLst>
              <p:ext uri="{D42A27DB-BD31-4B8C-83A1-F6EECF244321}">
                <p14:modId xmlns:p14="http://schemas.microsoft.com/office/powerpoint/2010/main" val="1299968319"/>
              </p:ext>
            </p:extLst>
          </p:nvPr>
        </p:nvGraphicFramePr>
        <p:xfrm>
          <a:off x="7216202" y="1272201"/>
          <a:ext cx="4608000" cy="1645920"/>
        </p:xfrm>
        <a:graphic>
          <a:graphicData uri="http://schemas.openxmlformats.org/drawingml/2006/table">
            <a:tbl>
              <a:tblPr firstRow="1" firstCol="1" bandRow="1"/>
              <a:tblGrid>
                <a:gridCol w="2808000">
                  <a:extLst>
                    <a:ext uri="{9D8B030D-6E8A-4147-A177-3AD203B41FA5}">
                      <a16:colId xmlns:a16="http://schemas.microsoft.com/office/drawing/2014/main" val="3377906664"/>
                    </a:ext>
                  </a:extLst>
                </a:gridCol>
                <a:gridCol w="1800000">
                  <a:extLst>
                    <a:ext uri="{9D8B030D-6E8A-4147-A177-3AD203B41FA5}">
                      <a16:colId xmlns:a16="http://schemas.microsoft.com/office/drawing/2014/main" val="753342916"/>
                    </a:ext>
                  </a:extLst>
                </a:gridCol>
              </a:tblGrid>
              <a:tr h="0">
                <a:tc>
                  <a:txBody>
                    <a:bodyPr/>
                    <a:lstStyle/>
                    <a:p>
                      <a:pPr algn="ctr"/>
                      <a:r>
                        <a:rPr lang="en-US" sz="1400" b="1" i="0" dirty="0">
                          <a:solidFill>
                            <a:schemeClr val="bg1"/>
                          </a:solidFill>
                          <a:effectLst/>
                          <a:latin typeface="Univers Condensed" panose="020B0506020202050204" pitchFamily="34" charset="0"/>
                        </a:rPr>
                        <a:t>Balanced Device</a:t>
                      </a:r>
                      <a:endParaRPr lang="en-US" sz="1400" b="1" dirty="0">
                        <a:solidFill>
                          <a:schemeClr val="bg1"/>
                        </a:solidFill>
                        <a:effectLst/>
                        <a:latin typeface="Univers Condensed" panose="020B050602020205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400" b="1" i="0" dirty="0">
                          <a:solidFill>
                            <a:schemeClr val="bg1"/>
                          </a:solidFill>
                          <a:effectLst/>
                          <a:latin typeface="Univers Condensed" panose="020B0506020202050204" pitchFamily="34" charset="0"/>
                        </a:rPr>
                        <a:t>CMRR Parameters</a:t>
                      </a:r>
                      <a:endParaRPr lang="en-US" sz="1400" b="1" dirty="0">
                        <a:solidFill>
                          <a:schemeClr val="bg1"/>
                        </a:solidFill>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374392277"/>
                  </a:ext>
                </a:extLst>
              </a:tr>
              <a:tr h="0">
                <a:tc>
                  <a:txBody>
                    <a:bodyPr/>
                    <a:lstStyle/>
                    <a:p>
                      <a:pPr algn="ctr"/>
                      <a:r>
                        <a:rPr lang="en-US" sz="1400" b="0" i="0" dirty="0">
                          <a:solidFill>
                            <a:srgbClr val="000000"/>
                          </a:solidFill>
                          <a:effectLst/>
                          <a:latin typeface="Univers Condensed" panose="020B0506020202050204" pitchFamily="34" charset="0"/>
                        </a:rPr>
                        <a:t>Single - balanced device </a:t>
                      </a:r>
                      <a:endParaRPr lang="en-US" sz="1400" dirty="0">
                        <a:effectLst/>
                        <a:latin typeface="Univers Condensed" panose="020B050602020205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Sds21/Scs21</a:t>
                      </a:r>
                    </a:p>
                    <a:p>
                      <a:pPr algn="ctr"/>
                      <a:r>
                        <a:rPr lang="en-US" sz="1400" b="0" i="0" dirty="0">
                          <a:solidFill>
                            <a:srgbClr val="000000"/>
                          </a:solidFill>
                          <a:effectLst/>
                          <a:latin typeface="Univers Condensed" panose="020B0506020202050204" pitchFamily="34" charset="0"/>
                        </a:rPr>
                        <a:t>Ssd12/Ssc12</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3380561682"/>
                  </a:ext>
                </a:extLst>
              </a:tr>
              <a:tr h="0">
                <a:tc>
                  <a:txBody>
                    <a:bodyPr/>
                    <a:lstStyle/>
                    <a:p>
                      <a:pPr algn="ctr"/>
                      <a:r>
                        <a:rPr lang="en-US" sz="1400" b="0" i="0" dirty="0">
                          <a:solidFill>
                            <a:srgbClr val="000000"/>
                          </a:solidFill>
                          <a:effectLst/>
                          <a:latin typeface="Univers Condensed" panose="020B0506020202050204" pitchFamily="34" charset="0"/>
                        </a:rPr>
                        <a:t>Balanced - balanced device </a:t>
                      </a:r>
                      <a:endParaRPr lang="en-US" sz="1400" dirty="0">
                        <a:effectLst/>
                        <a:latin typeface="Univers Condensed" panose="020B050602020205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Sdd21/Scc21</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65488445"/>
                  </a:ext>
                </a:extLst>
              </a:tr>
              <a:tr h="0">
                <a:tc>
                  <a:txBody>
                    <a:bodyPr/>
                    <a:lstStyle/>
                    <a:p>
                      <a:pPr algn="ctr"/>
                      <a:r>
                        <a:rPr lang="en-US" sz="1400" b="0" i="0" dirty="0">
                          <a:solidFill>
                            <a:srgbClr val="000000"/>
                          </a:solidFill>
                          <a:effectLst/>
                          <a:latin typeface="Univers Condensed" panose="020B0506020202050204" pitchFamily="34" charset="0"/>
                        </a:rPr>
                        <a:t>Single - single - balanced device </a:t>
                      </a:r>
                      <a:endParaRPr lang="en-US" sz="1400" dirty="0">
                        <a:effectLst/>
                        <a:latin typeface="Univers Condensed" panose="020B050602020205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Sds31/Scs31</a:t>
                      </a:r>
                    </a:p>
                    <a:p>
                      <a:pPr algn="ctr"/>
                      <a:r>
                        <a:rPr lang="en-US" sz="1400" b="0" i="0" dirty="0">
                          <a:solidFill>
                            <a:srgbClr val="000000"/>
                          </a:solidFill>
                          <a:effectLst/>
                          <a:latin typeface="Univers Condensed" panose="020B0506020202050204" pitchFamily="34" charset="0"/>
                        </a:rPr>
                        <a:t>Sds32/Scs32</a:t>
                      </a:r>
                      <a:endParaRPr lang="en-US" sz="1400" dirty="0">
                        <a:effectLst/>
                        <a:latin typeface="Univers Condensed" panose="020B050602020205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365813442"/>
                  </a:ext>
                </a:extLst>
              </a:tr>
            </a:tbl>
          </a:graphicData>
        </a:graphic>
      </p:graphicFrame>
      <p:sp>
        <p:nvSpPr>
          <p:cNvPr id="6" name="内容占位符 2">
            <a:extLst>
              <a:ext uri="{FF2B5EF4-FFF2-40B4-BE49-F238E27FC236}">
                <a16:creationId xmlns:a16="http://schemas.microsoft.com/office/drawing/2014/main" id="{EEC6FC58-5300-C1DA-F072-A78F0F1523CE}"/>
              </a:ext>
            </a:extLst>
          </p:cNvPr>
          <p:cNvSpPr txBox="1">
            <a:spLocks/>
          </p:cNvSpPr>
          <p:nvPr/>
        </p:nvSpPr>
        <p:spPr bwMode="auto">
          <a:xfrm>
            <a:off x="6905087" y="2953319"/>
            <a:ext cx="5253230" cy="2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ctr">
              <a:spcBef>
                <a:spcPts val="0"/>
              </a:spcBef>
              <a:spcAft>
                <a:spcPts val="0"/>
              </a:spcAft>
              <a:buNone/>
            </a:pPr>
            <a:r>
              <a:rPr lang="en-US" altLang="zh-CN" sz="1200" b="0" i="0" dirty="0">
                <a:solidFill>
                  <a:srgbClr val="000000"/>
                </a:solidFill>
                <a:effectLst/>
                <a:latin typeface="Univers Condensed" panose="020B0506020202050204" pitchFamily="34" charset="0"/>
              </a:rPr>
              <a:t>CMRR parameters available when measuring balanced device</a:t>
            </a:r>
            <a:endParaRPr lang="zh-CN" altLang="en-US" sz="1200" dirty="0">
              <a:latin typeface="Univers Condensed" panose="020B0506020202050204" pitchFamily="34" charset="0"/>
            </a:endParaRPr>
          </a:p>
        </p:txBody>
      </p:sp>
      <p:grpSp>
        <p:nvGrpSpPr>
          <p:cNvPr id="8" name="组合 7">
            <a:extLst>
              <a:ext uri="{FF2B5EF4-FFF2-40B4-BE49-F238E27FC236}">
                <a16:creationId xmlns:a16="http://schemas.microsoft.com/office/drawing/2014/main" id="{C615CEFF-1D84-8DD3-5FCD-2A19A3782DB5}"/>
              </a:ext>
            </a:extLst>
          </p:cNvPr>
          <p:cNvGrpSpPr>
            <a:grpSpLocks noChangeAspect="1"/>
          </p:cNvGrpSpPr>
          <p:nvPr/>
        </p:nvGrpSpPr>
        <p:grpSpPr>
          <a:xfrm>
            <a:off x="7216202" y="3588092"/>
            <a:ext cx="4615544" cy="2884714"/>
            <a:chOff x="462067" y="2933281"/>
            <a:chExt cx="5930420" cy="3706512"/>
          </a:xfrm>
        </p:grpSpPr>
        <p:pic>
          <p:nvPicPr>
            <p:cNvPr id="9" name="图片 8">
              <a:extLst>
                <a:ext uri="{FF2B5EF4-FFF2-40B4-BE49-F238E27FC236}">
                  <a16:creationId xmlns:a16="http://schemas.microsoft.com/office/drawing/2014/main" id="{B7951351-2755-AFBC-B697-1CE315A70B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067" y="2933281"/>
              <a:ext cx="5930420" cy="3706512"/>
            </a:xfrm>
            <a:prstGeom prst="rect">
              <a:avLst/>
            </a:prstGeom>
          </p:spPr>
        </p:pic>
        <p:sp>
          <p:nvSpPr>
            <p:cNvPr id="10" name="矩形 9">
              <a:extLst>
                <a:ext uri="{FF2B5EF4-FFF2-40B4-BE49-F238E27FC236}">
                  <a16:creationId xmlns:a16="http://schemas.microsoft.com/office/drawing/2014/main" id="{193E4F1C-2F71-4C7D-18E5-C9B3FB3369ED}"/>
                </a:ext>
              </a:extLst>
            </p:cNvPr>
            <p:cNvSpPr/>
            <p:nvPr/>
          </p:nvSpPr>
          <p:spPr>
            <a:xfrm>
              <a:off x="823824" y="4765149"/>
              <a:ext cx="1801809" cy="335764"/>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64733C2-04D2-2977-578D-BE5CF938B58C}"/>
                </a:ext>
              </a:extLst>
            </p:cNvPr>
            <p:cNvSpPr/>
            <p:nvPr/>
          </p:nvSpPr>
          <p:spPr>
            <a:xfrm>
              <a:off x="2952206" y="4765149"/>
              <a:ext cx="505097" cy="93219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grpSp>
      <p:graphicFrame>
        <p:nvGraphicFramePr>
          <p:cNvPr id="12" name="表格 11">
            <a:extLst>
              <a:ext uri="{FF2B5EF4-FFF2-40B4-BE49-F238E27FC236}">
                <a16:creationId xmlns:a16="http://schemas.microsoft.com/office/drawing/2014/main" id="{319F7F63-CA62-26E1-6C52-FFC26AADC876}"/>
              </a:ext>
            </a:extLst>
          </p:cNvPr>
          <p:cNvGraphicFramePr>
            <a:graphicFrameLocks noGrp="1"/>
          </p:cNvGraphicFramePr>
          <p:nvPr>
            <p:extLst>
              <p:ext uri="{D42A27DB-BD31-4B8C-83A1-F6EECF244321}">
                <p14:modId xmlns:p14="http://schemas.microsoft.com/office/powerpoint/2010/main" val="2680197634"/>
              </p:ext>
            </p:extLst>
          </p:nvPr>
        </p:nvGraphicFramePr>
        <p:xfrm>
          <a:off x="6428794" y="6484060"/>
          <a:ext cx="5843988" cy="274320"/>
        </p:xfrm>
        <a:graphic>
          <a:graphicData uri="http://schemas.openxmlformats.org/drawingml/2006/table">
            <a:tbl>
              <a:tblPr/>
              <a:tblGrid>
                <a:gridCol w="5843988">
                  <a:extLst>
                    <a:ext uri="{9D8B030D-6E8A-4147-A177-3AD203B41FA5}">
                      <a16:colId xmlns:a16="http://schemas.microsoft.com/office/drawing/2014/main" val="1004904190"/>
                    </a:ext>
                  </a:extLst>
                </a:gridCol>
              </a:tblGrid>
              <a:tr h="0">
                <a:tc>
                  <a:txBody>
                    <a:bodyPr/>
                    <a:lstStyle/>
                    <a:p>
                      <a:pPr algn="ctr"/>
                      <a:r>
                        <a:rPr lang="en-US" sz="1200" b="0" i="0" dirty="0">
                          <a:solidFill>
                            <a:srgbClr val="000000"/>
                          </a:solidFill>
                          <a:effectLst/>
                          <a:latin typeface="Univers Condensed" panose="020B0506020202050204" pitchFamily="34" charset="0"/>
                        </a:rPr>
                        <a:t>Various stimulus and sweep settings are available in the Balanced DUT Topology dialog</a:t>
                      </a:r>
                      <a:endParaRPr lang="en-US" sz="1200" dirty="0">
                        <a:effectLst/>
                        <a:latin typeface="Univers Condensed" panose="020B050602020205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69106"/>
                  </a:ext>
                </a:extLst>
              </a:tr>
            </a:tbl>
          </a:graphicData>
        </a:graphic>
      </p:graphicFrame>
    </p:spTree>
    <p:extLst>
      <p:ext uri="{BB962C8B-B14F-4D97-AF65-F5344CB8AC3E}">
        <p14:creationId xmlns:p14="http://schemas.microsoft.com/office/powerpoint/2010/main" val="1992876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hidden="1">
            <a:extLst>
              <a:ext uri="{FF2B5EF4-FFF2-40B4-BE49-F238E27FC236}">
                <a16:creationId xmlns:a16="http://schemas.microsoft.com/office/drawing/2014/main" id="{CC916F58-AC0A-11A5-EC50-63DC8D1DF7C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1281889"/>
            <a:ext cx="7959930" cy="4792242"/>
          </a:xfrm>
          <a:prstGeom prst="rect">
            <a:avLst/>
          </a:prstGeom>
          <a:effectLst>
            <a:softEdge rad="1270000"/>
          </a:effectLst>
        </p:spPr>
      </p:pic>
      <p:pic>
        <p:nvPicPr>
          <p:cNvPr id="6" name="图片 5">
            <a:extLst>
              <a:ext uri="{FF2B5EF4-FFF2-40B4-BE49-F238E27FC236}">
                <a16:creationId xmlns:a16="http://schemas.microsoft.com/office/drawing/2014/main" id="{F37B20E9-8A44-1E0C-4CF7-91880BDCAC4A}"/>
              </a:ext>
            </a:extLst>
          </p:cNvPr>
          <p:cNvPicPr>
            <a:picLocks noChangeAspect="1"/>
          </p:cNvPicPr>
          <p:nvPr/>
        </p:nvPicPr>
        <p:blipFill>
          <a:blip r:embed="rId4"/>
          <a:stretch>
            <a:fillRect/>
          </a:stretch>
        </p:blipFill>
        <p:spPr>
          <a:xfrm>
            <a:off x="8801100" y="52160"/>
            <a:ext cx="3390900" cy="933450"/>
          </a:xfrm>
          <a:prstGeom prst="rect">
            <a:avLst/>
          </a:prstGeom>
        </p:spPr>
      </p:pic>
      <p:grpSp>
        <p:nvGrpSpPr>
          <p:cNvPr id="3" name="组合 2">
            <a:extLst>
              <a:ext uri="{FF2B5EF4-FFF2-40B4-BE49-F238E27FC236}">
                <a16:creationId xmlns:a16="http://schemas.microsoft.com/office/drawing/2014/main" id="{C5AA56AF-6F50-D410-DB99-890EBEFD971F}"/>
              </a:ext>
            </a:extLst>
          </p:cNvPr>
          <p:cNvGrpSpPr/>
          <p:nvPr/>
        </p:nvGrpSpPr>
        <p:grpSpPr>
          <a:xfrm>
            <a:off x="7849934" y="2408033"/>
            <a:ext cx="4254980" cy="2134267"/>
            <a:chOff x="7937020" y="2656987"/>
            <a:chExt cx="4254980" cy="2134267"/>
          </a:xfrm>
        </p:grpSpPr>
        <p:sp>
          <p:nvSpPr>
            <p:cNvPr id="4" name="文本框 3">
              <a:extLst>
                <a:ext uri="{FF2B5EF4-FFF2-40B4-BE49-F238E27FC236}">
                  <a16:creationId xmlns:a16="http://schemas.microsoft.com/office/drawing/2014/main" id="{BA5D38B9-3245-F81C-AEAB-99C8EA29D52C}"/>
                </a:ext>
              </a:extLst>
            </p:cNvPr>
            <p:cNvSpPr txBox="1"/>
            <p:nvPr/>
          </p:nvSpPr>
          <p:spPr>
            <a:xfrm>
              <a:off x="7937020" y="2656987"/>
              <a:ext cx="4254980" cy="1077218"/>
            </a:xfrm>
            <a:prstGeom prst="rect">
              <a:avLst/>
            </a:prstGeom>
            <a:noFill/>
          </p:spPr>
          <p:txBody>
            <a:bodyPr wrap="square" rtlCol="0">
              <a:spAutoFit/>
            </a:bodyPr>
            <a:lstStyle/>
            <a:p>
              <a:pPr defTabSz="457200">
                <a:defRPr/>
              </a:pPr>
              <a:r>
                <a:rPr lang="en-US" altLang="zh-CN" sz="4000"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rPr>
                <a:t>Processor Upgrade</a:t>
              </a:r>
              <a:endParaRPr lang="en-US" altLang="zh-CN" sz="4000" b="1"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endParaRPr>
            </a:p>
            <a:p>
              <a:pPr defTabSz="457200">
                <a:defRPr/>
              </a:pPr>
              <a:r>
                <a:rPr kumimoji="0" lang="en-US" altLang="zh-CN" sz="2400" b="1" i="0" u="none" strike="noStrike" kern="1200" cap="none" spc="0" normalizeH="0" baseline="0" noProof="0" dirty="0">
                  <a:ln>
                    <a:noFill/>
                  </a:ln>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uLnTx/>
                  <a:uFillTx/>
                  <a:latin typeface="Univers Condensed" panose="020B0506020202050204" pitchFamily="34" charset="0"/>
                  <a:ea typeface="思源黑体 CN Medium" panose="020B0600000000000000" pitchFamily="34" charset="-122"/>
                  <a:cs typeface="Calibri"/>
                  <a:sym typeface="+mn-lt"/>
                </a:rPr>
                <a:t>— —  </a:t>
              </a:r>
              <a:endParaRPr kumimoji="0" lang="en-US" altLang="zh-CN" sz="2400" b="1" i="0" u="none" strike="noStrike" kern="1200" cap="none" spc="0" normalizeH="0" baseline="0" noProof="0" dirty="0">
                <a:ln>
                  <a:noFill/>
                </a:ln>
                <a:effectLst>
                  <a:glow rad="101600">
                    <a:schemeClr val="accent3">
                      <a:satMod val="175000"/>
                      <a:alpha val="40000"/>
                    </a:schemeClr>
                  </a:glow>
                </a:effectLst>
                <a:uLnTx/>
                <a:uFillTx/>
                <a:latin typeface="Calibri"/>
                <a:cs typeface="Calibri"/>
                <a:sym typeface="+mn-lt"/>
              </a:endParaRPr>
            </a:p>
          </p:txBody>
        </p:sp>
        <p:sp>
          <p:nvSpPr>
            <p:cNvPr id="10" name="文本框 9">
              <a:extLst>
                <a:ext uri="{FF2B5EF4-FFF2-40B4-BE49-F238E27FC236}">
                  <a16:creationId xmlns:a16="http://schemas.microsoft.com/office/drawing/2014/main" id="{0CCD67EC-2741-CC86-9160-39ADCAA9C72C}"/>
                </a:ext>
              </a:extLst>
            </p:cNvPr>
            <p:cNvSpPr txBox="1"/>
            <p:nvPr/>
          </p:nvSpPr>
          <p:spPr>
            <a:xfrm>
              <a:off x="7937020" y="3590925"/>
              <a:ext cx="4099810" cy="120032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zh-CN" sz="7200" dirty="0">
                  <a:gradFill>
                    <a:gsLst>
                      <a:gs pos="0">
                        <a:schemeClr val="accent1">
                          <a:lumMod val="5000"/>
                          <a:lumOff val="95000"/>
                        </a:schemeClr>
                      </a:gs>
                      <a:gs pos="100000">
                        <a:schemeClr val="bg1">
                          <a:lumMod val="65000"/>
                          <a:lumOff val="35000"/>
                        </a:schemeClr>
                      </a:gs>
                    </a:gsLst>
                    <a:lin ang="5400000" scaled="1"/>
                  </a:gradFill>
                  <a:effectLst>
                    <a:glow rad="101600">
                      <a:schemeClr val="accent3">
                        <a:satMod val="175000"/>
                        <a:alpha val="40000"/>
                      </a:schemeClr>
                    </a:glow>
                  </a:effectLst>
                  <a:latin typeface="Univers Condensed" panose="020B0506020202050204" pitchFamily="34" charset="0"/>
                  <a:ea typeface="思源黑体 CN Medium" panose="020B0600000000000000" pitchFamily="34" charset="-122"/>
                </a:rPr>
                <a:t>X86</a:t>
              </a:r>
              <a:endParaRPr kumimoji="0" lang="zh-CN" altLang="en-US" sz="7200" b="1" i="0" u="none" strike="noStrike" kern="1200" cap="none" spc="0" normalizeH="0" baseline="0" noProof="0" dirty="0">
                <a:ln>
                  <a:noFill/>
                </a:ln>
                <a:solidFill>
                  <a:srgbClr val="F08200"/>
                </a:solidFill>
                <a:effectLst>
                  <a:glow rad="101600">
                    <a:schemeClr val="accent3">
                      <a:satMod val="175000"/>
                      <a:alpha val="40000"/>
                    </a:schemeClr>
                  </a:glow>
                </a:effectLst>
                <a:uLnTx/>
                <a:uFillTx/>
                <a:latin typeface="Univers Condensed" panose="020B0506020202050204" pitchFamily="34" charset="0"/>
                <a:ea typeface="思源黑体 CN Medium" panose="020B0600000000000000" pitchFamily="34" charset="-122"/>
                <a:cs typeface="+mn-cs"/>
              </a:endParaRPr>
            </a:p>
          </p:txBody>
        </p:sp>
      </p:grpSp>
      <p:pic>
        <p:nvPicPr>
          <p:cNvPr id="5" name="图片 4">
            <a:extLst>
              <a:ext uri="{FF2B5EF4-FFF2-40B4-BE49-F238E27FC236}">
                <a16:creationId xmlns:a16="http://schemas.microsoft.com/office/drawing/2014/main" id="{F5CCDD7C-2E19-7DE3-A5A9-B0E1761A4C7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0680" y="985610"/>
            <a:ext cx="8645080" cy="5204733"/>
          </a:xfrm>
          <a:prstGeom prst="rect">
            <a:avLst/>
          </a:prstGeom>
          <a:effectLst>
            <a:softEdge rad="1270000"/>
          </a:effectLst>
        </p:spPr>
      </p:pic>
    </p:spTree>
    <p:extLst>
      <p:ext uri="{BB962C8B-B14F-4D97-AF65-F5344CB8AC3E}">
        <p14:creationId xmlns:p14="http://schemas.microsoft.com/office/powerpoint/2010/main" val="2978067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CB07C764-0CEC-A6F0-7C88-19898FEC9E52}"/>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Fast Two-tone IMD Measurements with Simple Setup</a:t>
            </a:r>
          </a:p>
        </p:txBody>
      </p:sp>
      <p:sp>
        <p:nvSpPr>
          <p:cNvPr id="3" name="内容占位符 2">
            <a:extLst>
              <a:ext uri="{FF2B5EF4-FFF2-40B4-BE49-F238E27FC236}">
                <a16:creationId xmlns:a16="http://schemas.microsoft.com/office/drawing/2014/main" id="{433E8C66-8E4E-198A-3390-2E16BA06F0C0}"/>
              </a:ext>
            </a:extLst>
          </p:cNvPr>
          <p:cNvSpPr txBox="1">
            <a:spLocks/>
          </p:cNvSpPr>
          <p:nvPr/>
        </p:nvSpPr>
        <p:spPr bwMode="auto">
          <a:xfrm>
            <a:off x="387253" y="978241"/>
            <a:ext cx="11318517" cy="18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IMD Measurement Challenges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Two signal generators, a spectrum analyzer, and an external combiner or a vector source with good intermodulation index are most commonly used, requiring manual setup of all instruments and accessories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Test times are slow when swept-frequency or swept-power IMD is measured</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Instruments and test setups may cause measurement errors due to source-generated harmonics, cross-modulation, and phase noise, plus receiver compression and noise floor</a:t>
            </a:r>
          </a:p>
        </p:txBody>
      </p:sp>
      <p:sp>
        <p:nvSpPr>
          <p:cNvPr id="4" name="内容占位符 2">
            <a:extLst>
              <a:ext uri="{FF2B5EF4-FFF2-40B4-BE49-F238E27FC236}">
                <a16:creationId xmlns:a16="http://schemas.microsoft.com/office/drawing/2014/main" id="{DF0229EA-09C8-66C6-1F47-A497FFAABCC5}"/>
              </a:ext>
            </a:extLst>
          </p:cNvPr>
          <p:cNvSpPr txBox="1">
            <a:spLocks/>
          </p:cNvSpPr>
          <p:nvPr/>
        </p:nvSpPr>
        <p:spPr bwMode="auto">
          <a:xfrm>
            <a:off x="387252" y="3933625"/>
            <a:ext cx="11456405" cy="29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IMD Measurement Provides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Quick and easy measurements with simplified hardware setup and intuitive user interface.</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Spectrum analyzer mode for troubleshooting or making spurious measurements, eliminating the need for a separate spectrum analyzer. </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SNA6000A with IMD measurement replaces two signal generators and a spectrum analyzer in the system rack, simplifying the system configuration and increasing test throughput.</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Very clean internal sources and wide receiver dynamic range, minimizing the measurement errors caused by other instruments.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Provide single connection test of differential/active devices, and switch between S parameters and IMD measurement without reconnecting the DUT.</a:t>
            </a:r>
          </a:p>
          <a:p>
            <a:pPr>
              <a:spcBef>
                <a:spcPts val="0"/>
              </a:spcBef>
              <a:spcAft>
                <a:spcPts val="0"/>
              </a:spcAft>
            </a:pPr>
            <a:endParaRPr lang="en-US" altLang="zh-CN" dirty="0">
              <a:latin typeface="Univers Condensed" panose="020B0506020202050204" pitchFamily="34" charset="0"/>
              <a:ea typeface="+mn-ea"/>
              <a:cs typeface="Arial" panose="020B0604020202020204" pitchFamily="34" charset="0"/>
            </a:endParaRPr>
          </a:p>
        </p:txBody>
      </p:sp>
      <p:sp>
        <p:nvSpPr>
          <p:cNvPr id="7" name="文本框 6">
            <a:extLst>
              <a:ext uri="{FF2B5EF4-FFF2-40B4-BE49-F238E27FC236}">
                <a16:creationId xmlns:a16="http://schemas.microsoft.com/office/drawing/2014/main" id="{7C974E78-010A-7E69-ECC5-C75C3A4310BF}"/>
              </a:ext>
            </a:extLst>
          </p:cNvPr>
          <p:cNvSpPr txBox="1"/>
          <p:nvPr/>
        </p:nvSpPr>
        <p:spPr>
          <a:xfrm>
            <a:off x="387252" y="2822453"/>
            <a:ext cx="11318517" cy="646331"/>
          </a:xfrm>
          <a:prstGeom prst="rect">
            <a:avLst/>
          </a:prstGeom>
          <a:noFill/>
        </p:spPr>
        <p:txBody>
          <a:bodyPr wrap="square">
            <a:spAutoFit/>
          </a:bodyPr>
          <a:lstStyle/>
          <a:p>
            <a:r>
              <a:rPr kumimoji="0" lang="en-US" altLang="zh-CN" sz="1800" b="1" i="0" u="none" strike="noStrike" kern="1200" cap="none" spc="0" normalizeH="0" baseline="0" noProof="0" dirty="0">
                <a:ln>
                  <a:noFill/>
                </a:ln>
                <a:solidFill>
                  <a:prstClr val="black">
                    <a:lumMod val="85000"/>
                    <a:lumOff val="15000"/>
                  </a:prstClr>
                </a:solidFill>
                <a:effectLst/>
                <a:uLnTx/>
                <a:uFillTx/>
                <a:latin typeface="Univers Condensed" panose="020B0506020202050204" pitchFamily="34" charset="0"/>
                <a:ea typeface="宋体" panose="02010600030101010101" pitchFamily="2" charset="-122"/>
                <a:cs typeface="Arial" panose="020B0604020202020204" pitchFamily="34" charset="0"/>
              </a:rPr>
              <a:t>Two internal sources with high output power, low harmonics and high-isolation combiner, make SNA6000A an ideal instrument to drive the DUT for two-tone IMD measurements. </a:t>
            </a:r>
            <a:endParaRPr lang="zh-CN" altLang="en-US" b="1" dirty="0">
              <a:latin typeface="Univers Condensed" panose="020B0506020202050204" pitchFamily="34" charset="0"/>
            </a:endParaRPr>
          </a:p>
        </p:txBody>
      </p:sp>
      <p:pic>
        <p:nvPicPr>
          <p:cNvPr id="5" name="图片 4">
            <a:extLst>
              <a:ext uri="{FF2B5EF4-FFF2-40B4-BE49-F238E27FC236}">
                <a16:creationId xmlns:a16="http://schemas.microsoft.com/office/drawing/2014/main" id="{2813AE37-5C69-805C-E011-0286DA76F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232" y="2645716"/>
            <a:ext cx="3752849" cy="2110978"/>
          </a:xfrm>
          <a:prstGeom prst="rect">
            <a:avLst/>
          </a:prstGeom>
        </p:spPr>
      </p:pic>
    </p:spTree>
    <p:extLst>
      <p:ext uri="{BB962C8B-B14F-4D97-AF65-F5344CB8AC3E}">
        <p14:creationId xmlns:p14="http://schemas.microsoft.com/office/powerpoint/2010/main" val="2794533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a:extLst>
              <a:ext uri="{FF2B5EF4-FFF2-40B4-BE49-F238E27FC236}">
                <a16:creationId xmlns:a16="http://schemas.microsoft.com/office/drawing/2014/main" id="{20A237EA-336A-3979-604A-6BADFA8E4427}"/>
              </a:ext>
            </a:extLst>
          </p:cNvPr>
          <p:cNvSpPr txBox="1">
            <a:spLocks/>
          </p:cNvSpPr>
          <p:nvPr/>
        </p:nvSpPr>
        <p:spPr bwMode="auto">
          <a:xfrm>
            <a:off x="387254" y="6209238"/>
            <a:ext cx="11471073" cy="55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spcBef>
                <a:spcPts val="0"/>
              </a:spcBef>
              <a:spcAft>
                <a:spcPts val="0"/>
              </a:spcAft>
            </a:pPr>
            <a:r>
              <a:rPr lang="en-US" altLang="zh-CN" sz="1400" dirty="0">
                <a:solidFill>
                  <a:prstClr val="black"/>
                </a:solidFill>
                <a:latin typeface="Univers Condensed" panose="020B0506020202050204" pitchFamily="34" charset="0"/>
                <a:ea typeface="+mn-ea"/>
                <a:cs typeface="Arial" panose="020B0604020202020204" pitchFamily="34" charset="0"/>
              </a:rPr>
              <a:t>To obtain the best accuracy, the number of points should make the frequency step fall on the fundamental frequency and harmonic frequency.</a:t>
            </a:r>
          </a:p>
          <a:p>
            <a:pPr algn="just">
              <a:spcBef>
                <a:spcPts val="0"/>
              </a:spcBef>
              <a:spcAft>
                <a:spcPts val="0"/>
              </a:spcAft>
            </a:pPr>
            <a:r>
              <a:rPr lang="en-US" altLang="zh-CN" sz="1400" dirty="0">
                <a:solidFill>
                  <a:prstClr val="black"/>
                </a:solidFill>
                <a:latin typeface="Univers Condensed" panose="020B0506020202050204" pitchFamily="34" charset="0"/>
                <a:ea typeface="+mn-ea"/>
                <a:cs typeface="Arial" panose="020B0604020202020204" pitchFamily="34" charset="0"/>
              </a:rPr>
              <a:t>It can be seen that the results of spectrum analyzer and vector network analyzer are basically the same, and the difference is a few tenths of </a:t>
            </a:r>
            <a:r>
              <a:rPr lang="en-US" altLang="zh-CN" sz="1400" dirty="0" err="1">
                <a:solidFill>
                  <a:prstClr val="black"/>
                </a:solidFill>
                <a:latin typeface="Univers Condensed" panose="020B0506020202050204" pitchFamily="34" charset="0"/>
                <a:ea typeface="+mn-ea"/>
                <a:cs typeface="Arial" panose="020B0604020202020204" pitchFamily="34" charset="0"/>
              </a:rPr>
              <a:t>dB.</a:t>
            </a:r>
            <a:endParaRPr lang="en-US" altLang="zh-CN" sz="1400" dirty="0">
              <a:solidFill>
                <a:prstClr val="black"/>
              </a:solidFill>
              <a:latin typeface="Univers Condensed" panose="020B0506020202050204" pitchFamily="34" charset="0"/>
              <a:ea typeface="+mn-ea"/>
              <a:cs typeface="Arial" panose="020B0604020202020204" pitchFamily="34" charset="0"/>
            </a:endParaRPr>
          </a:p>
        </p:txBody>
      </p:sp>
      <p:grpSp>
        <p:nvGrpSpPr>
          <p:cNvPr id="14" name="组合 13">
            <a:extLst>
              <a:ext uri="{FF2B5EF4-FFF2-40B4-BE49-F238E27FC236}">
                <a16:creationId xmlns:a16="http://schemas.microsoft.com/office/drawing/2014/main" id="{692DDEFF-5DD2-0043-E80B-C790EECA5ADD}"/>
              </a:ext>
            </a:extLst>
          </p:cNvPr>
          <p:cNvGrpSpPr>
            <a:grpSpLocks noChangeAspect="1"/>
          </p:cNvGrpSpPr>
          <p:nvPr/>
        </p:nvGrpSpPr>
        <p:grpSpPr>
          <a:xfrm>
            <a:off x="387254" y="2741340"/>
            <a:ext cx="5004111" cy="3424476"/>
            <a:chOff x="740292" y="2148868"/>
            <a:chExt cx="4501178" cy="3080303"/>
          </a:xfrm>
        </p:grpSpPr>
        <p:pic>
          <p:nvPicPr>
            <p:cNvPr id="15" name="图片 14">
              <a:extLst>
                <a:ext uri="{FF2B5EF4-FFF2-40B4-BE49-F238E27FC236}">
                  <a16:creationId xmlns:a16="http://schemas.microsoft.com/office/drawing/2014/main" id="{01E5833B-6928-B39E-E7D8-EE02D48993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292" y="2148868"/>
              <a:ext cx="4501178" cy="2815235"/>
            </a:xfrm>
            <a:prstGeom prst="rect">
              <a:avLst/>
            </a:prstGeom>
            <a:noFill/>
            <a:ln>
              <a:noFill/>
            </a:ln>
          </p:spPr>
        </p:pic>
        <p:sp>
          <p:nvSpPr>
            <p:cNvPr id="16" name="文本框 15">
              <a:extLst>
                <a:ext uri="{FF2B5EF4-FFF2-40B4-BE49-F238E27FC236}">
                  <a16:creationId xmlns:a16="http://schemas.microsoft.com/office/drawing/2014/main" id="{2BCB7CDA-667C-8CEF-1C26-21F6879692F2}"/>
                </a:ext>
              </a:extLst>
            </p:cNvPr>
            <p:cNvSpPr txBox="1"/>
            <p:nvPr/>
          </p:nvSpPr>
          <p:spPr>
            <a:xfrm>
              <a:off x="740292" y="4952327"/>
              <a:ext cx="4501178" cy="276844"/>
            </a:xfrm>
            <a:prstGeom prst="rect">
              <a:avLst/>
            </a:prstGeom>
            <a:noFill/>
          </p:spPr>
          <p:txBody>
            <a:bodyPr wrap="square">
              <a:spAutoFit/>
            </a:bodyPr>
            <a:lstStyle/>
            <a:p>
              <a:pPr algn="ctr"/>
              <a:r>
                <a:rPr lang="en-US" altLang="zh-CN" sz="1400" dirty="0">
                  <a:solidFill>
                    <a:prstClr val="black"/>
                  </a:solidFill>
                  <a:latin typeface="Univers Condensed" panose="020B0506020202050204" pitchFamily="34" charset="0"/>
                </a:rPr>
                <a:t>SNA6134A vector network analyzer is used</a:t>
              </a:r>
              <a:endParaRPr lang="zh-CN" altLang="en-US" sz="1400" dirty="0">
                <a:solidFill>
                  <a:prstClr val="black"/>
                </a:solidFill>
                <a:latin typeface="Univers Condensed" panose="020B0506020202050204" pitchFamily="34" charset="0"/>
              </a:endParaRPr>
            </a:p>
          </p:txBody>
        </p:sp>
      </p:grpSp>
      <p:sp>
        <p:nvSpPr>
          <p:cNvPr id="17" name="文本框 16">
            <a:extLst>
              <a:ext uri="{FF2B5EF4-FFF2-40B4-BE49-F238E27FC236}">
                <a16:creationId xmlns:a16="http://schemas.microsoft.com/office/drawing/2014/main" id="{C11EFE49-3A2A-406C-69D7-78CA82669483}"/>
              </a:ext>
            </a:extLst>
          </p:cNvPr>
          <p:cNvSpPr txBox="1"/>
          <p:nvPr/>
        </p:nvSpPr>
        <p:spPr>
          <a:xfrm>
            <a:off x="5447860" y="5881779"/>
            <a:ext cx="6261102" cy="307777"/>
          </a:xfrm>
          <a:prstGeom prst="rect">
            <a:avLst/>
          </a:prstGeom>
          <a:noFill/>
        </p:spPr>
        <p:txBody>
          <a:bodyPr wrap="square">
            <a:spAutoFit/>
          </a:bodyPr>
          <a:lstStyle/>
          <a:p>
            <a:pPr algn="ctr"/>
            <a:r>
              <a:rPr lang="en-US" altLang="zh-CN" sz="1400" dirty="0">
                <a:solidFill>
                  <a:prstClr val="black"/>
                </a:solidFill>
                <a:latin typeface="Univers Condensed" panose="020B0506020202050204" pitchFamily="34" charset="0"/>
              </a:rPr>
              <a:t>SSG5060X-V vector signal generator and SSA3021X Plus spectrum analyzer are used</a:t>
            </a:r>
            <a:endParaRPr lang="zh-CN" altLang="en-US" sz="1400" dirty="0">
              <a:solidFill>
                <a:prstClr val="black"/>
              </a:solidFill>
              <a:latin typeface="Univers Condensed" panose="020B0506020202050204" pitchFamily="34" charset="0"/>
            </a:endParaRPr>
          </a:p>
        </p:txBody>
      </p:sp>
      <p:pic>
        <p:nvPicPr>
          <p:cNvPr id="18" name="图片 17">
            <a:extLst>
              <a:ext uri="{FF2B5EF4-FFF2-40B4-BE49-F238E27FC236}">
                <a16:creationId xmlns:a16="http://schemas.microsoft.com/office/drawing/2014/main" id="{6298D7BA-07CE-C472-9F78-49278DBD16A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3434" y="1121565"/>
            <a:ext cx="2551750" cy="1435359"/>
          </a:xfrm>
          <a:prstGeom prst="rect">
            <a:avLst/>
          </a:prstGeom>
        </p:spPr>
      </p:pic>
      <p:pic>
        <p:nvPicPr>
          <p:cNvPr id="19" name="图片 18">
            <a:extLst>
              <a:ext uri="{FF2B5EF4-FFF2-40B4-BE49-F238E27FC236}">
                <a16:creationId xmlns:a16="http://schemas.microsoft.com/office/drawing/2014/main" id="{5401C860-CAAC-E270-C14A-65C4D31A38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2790" y="456381"/>
            <a:ext cx="4916845" cy="2765725"/>
          </a:xfrm>
          <a:prstGeom prst="rect">
            <a:avLst/>
          </a:prstGeom>
        </p:spPr>
      </p:pic>
      <p:sp>
        <p:nvSpPr>
          <p:cNvPr id="20" name="TextBox 40">
            <a:extLst>
              <a:ext uri="{FF2B5EF4-FFF2-40B4-BE49-F238E27FC236}">
                <a16:creationId xmlns:a16="http://schemas.microsoft.com/office/drawing/2014/main" id="{363CF3CD-A4F6-0752-AC29-7C2210238340}"/>
              </a:ext>
            </a:extLst>
          </p:cNvPr>
          <p:cNvSpPr txBox="1"/>
          <p:nvPr/>
        </p:nvSpPr>
        <p:spPr>
          <a:xfrm>
            <a:off x="387254" y="310519"/>
            <a:ext cx="9170403" cy="584775"/>
          </a:xfrm>
          <a:prstGeom prst="rect">
            <a:avLst/>
          </a:prstGeom>
          <a:noFill/>
        </p:spPr>
        <p:txBody>
          <a:bodyPr wrap="square" rtlCol="0">
            <a:spAutoFit/>
          </a:bodyPr>
          <a:lstStyle/>
          <a:p>
            <a:r>
              <a:rPr lang="en-US" altLang="zh-CN" sz="3200" b="1" dirty="0">
                <a:solidFill>
                  <a:prstClr val="black"/>
                </a:solidFill>
                <a:latin typeface="Univers Condensed" panose="020B0506020202050204" pitchFamily="34" charset="0"/>
                <a:ea typeface="微软雅黑" panose="020B0503020204020204" pitchFamily="34" charset="-122"/>
                <a:cs typeface="Arial" panose="020B0604020202020204" pitchFamily="34" charset="0"/>
              </a:rPr>
              <a:t>Fast Two-tone IMD Measurements with Simple Setup</a:t>
            </a:r>
          </a:p>
        </p:txBody>
      </p:sp>
      <p:grpSp>
        <p:nvGrpSpPr>
          <p:cNvPr id="21" name="组合 20">
            <a:extLst>
              <a:ext uri="{FF2B5EF4-FFF2-40B4-BE49-F238E27FC236}">
                <a16:creationId xmlns:a16="http://schemas.microsoft.com/office/drawing/2014/main" id="{761EFE81-E719-6E73-D28C-2CCBEC977C63}"/>
              </a:ext>
            </a:extLst>
          </p:cNvPr>
          <p:cNvGrpSpPr/>
          <p:nvPr/>
        </p:nvGrpSpPr>
        <p:grpSpPr>
          <a:xfrm>
            <a:off x="5793077" y="2732305"/>
            <a:ext cx="5570668" cy="3129792"/>
            <a:chOff x="5793077" y="2732305"/>
            <a:chExt cx="5570668" cy="3129792"/>
          </a:xfrm>
        </p:grpSpPr>
        <p:pic>
          <p:nvPicPr>
            <p:cNvPr id="22" name="图片 21">
              <a:extLst>
                <a:ext uri="{FF2B5EF4-FFF2-40B4-BE49-F238E27FC236}">
                  <a16:creationId xmlns:a16="http://schemas.microsoft.com/office/drawing/2014/main" id="{BC336F89-978A-C099-3EB3-7405AAC4DE2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3077" y="2732306"/>
              <a:ext cx="5570668" cy="3129791"/>
            </a:xfrm>
            <a:prstGeom prst="rect">
              <a:avLst/>
            </a:prstGeom>
            <a:noFill/>
            <a:ln>
              <a:noFill/>
            </a:ln>
          </p:spPr>
        </p:pic>
        <p:pic>
          <p:nvPicPr>
            <p:cNvPr id="23" name="图片 22">
              <a:extLst>
                <a:ext uri="{FF2B5EF4-FFF2-40B4-BE49-F238E27FC236}">
                  <a16:creationId xmlns:a16="http://schemas.microsoft.com/office/drawing/2014/main" id="{866D04ED-263E-517E-C3B9-A8688C18F31C}"/>
                </a:ext>
              </a:extLst>
            </p:cNvPr>
            <p:cNvPicPr>
              <a:picLocks noChangeAspect="1"/>
            </p:cNvPicPr>
            <p:nvPr/>
          </p:nvPicPr>
          <p:blipFill rotWithShape="1">
            <a:blip r:embed="rId8"/>
            <a:srcRect l="86070"/>
            <a:stretch/>
          </p:blipFill>
          <p:spPr>
            <a:xfrm flipV="1">
              <a:off x="10595429" y="2732305"/>
              <a:ext cx="768316" cy="3125733"/>
            </a:xfrm>
            <a:prstGeom prst="rect">
              <a:avLst/>
            </a:prstGeom>
          </p:spPr>
        </p:pic>
      </p:grpSp>
    </p:spTree>
    <p:extLst>
      <p:ext uri="{BB962C8B-B14F-4D97-AF65-F5344CB8AC3E}">
        <p14:creationId xmlns:p14="http://schemas.microsoft.com/office/powerpoint/2010/main" val="3018520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Univers Condensed" panose="020B0506020202050204" pitchFamily="34" charset="0"/>
                <a:ea typeface="Gadugi" panose="020B0502040204020203" pitchFamily="34" charset="0"/>
                <a:cs typeface="+mn-cs"/>
              </a:rPr>
              <a:t>03</a:t>
            </a:r>
            <a:endParaRPr kumimoji="0" lang="zh-CN" altLang="en-US" sz="72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mn-cs"/>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cs typeface="+mn-cs"/>
            </a:endParaRPr>
          </a:p>
        </p:txBody>
      </p:sp>
      <p:sp>
        <p:nvSpPr>
          <p:cNvPr id="6" name="TextBox 11">
            <a:extLst>
              <a:ext uri="{FF2B5EF4-FFF2-40B4-BE49-F238E27FC236}">
                <a16:creationId xmlns:a16="http://schemas.microsoft.com/office/drawing/2014/main" id="{47855A4D-5D57-D566-CF56-F72FF64E2797}"/>
              </a:ext>
            </a:extLst>
          </p:cNvPr>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A8800"/>
                </a:solidFill>
                <a:effectLst/>
                <a:uLnTx/>
                <a:uFillTx/>
                <a:latin typeface="Univers Condensed" panose="020B0506020202050204" pitchFamily="34" charset="0"/>
                <a:ea typeface="微软雅黑" panose="020B0503020204020204" pitchFamily="34" charset="-122"/>
                <a:cs typeface="Arial" panose="020B0604020202020204" pitchFamily="34" charset="0"/>
              </a:rPr>
              <a:t>Main</a:t>
            </a: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 Options</a:t>
            </a:r>
          </a:p>
        </p:txBody>
      </p:sp>
      <p:sp>
        <p:nvSpPr>
          <p:cNvPr id="8" name="矩形 7">
            <a:extLst>
              <a:ext uri="{FF2B5EF4-FFF2-40B4-BE49-F238E27FC236}">
                <a16:creationId xmlns:a16="http://schemas.microsoft.com/office/drawing/2014/main" id="{8094DFF0-4C6C-83AD-CA6B-95C260A8F18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Univers Condensed" panose="020B0506020202050204" pitchFamily="34" charset="0"/>
              <a:ea typeface="宋体" panose="02010600030101010101" pitchFamily="2" charset="-122"/>
              <a:cs typeface="+mn-cs"/>
            </a:endParaRPr>
          </a:p>
        </p:txBody>
      </p:sp>
      <p:sp>
        <p:nvSpPr>
          <p:cNvPr id="13" name="文本框 12">
            <a:extLst>
              <a:ext uri="{FF2B5EF4-FFF2-40B4-BE49-F238E27FC236}">
                <a16:creationId xmlns:a16="http://schemas.microsoft.com/office/drawing/2014/main" id="{1F92077E-D45C-56DF-B1B7-3A3BA91ABC2B}"/>
              </a:ext>
            </a:extLst>
          </p:cNvPr>
          <p:cNvSpPr txBox="1"/>
          <p:nvPr/>
        </p:nvSpPr>
        <p:spPr>
          <a:xfrm>
            <a:off x="4310742" y="4732702"/>
            <a:ext cx="57079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Single Connection Multi Parameter Measurement</a:t>
            </a:r>
          </a:p>
        </p:txBody>
      </p:sp>
      <p:sp>
        <p:nvSpPr>
          <p:cNvPr id="7" name="文本框 6">
            <a:extLst>
              <a:ext uri="{FF2B5EF4-FFF2-40B4-BE49-F238E27FC236}">
                <a16:creationId xmlns:a16="http://schemas.microsoft.com/office/drawing/2014/main" id="{2499C415-24D3-D07B-CCB9-278E2BF1E618}"/>
              </a:ext>
            </a:extLst>
          </p:cNvPr>
          <p:cNvSpPr txBox="1"/>
          <p:nvPr/>
        </p:nvSpPr>
        <p:spPr>
          <a:xfrm>
            <a:off x="887136" y="2529390"/>
            <a:ext cx="23405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PART  THREE</a:t>
            </a:r>
            <a:endParaRPr kumimoji="0" lang="zh-CN" altLang="en-US"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518507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406E551-F765-73D6-E86F-0CDEBB2A26F9}"/>
              </a:ext>
            </a:extLst>
          </p:cNvPr>
          <p:cNvSpPr txBox="1"/>
          <p:nvPr/>
        </p:nvSpPr>
        <p:spPr>
          <a:xfrm>
            <a:off x="441779" y="606955"/>
            <a:ext cx="5320391" cy="1384995"/>
          </a:xfrm>
          <a:prstGeom prst="rect">
            <a:avLst/>
          </a:prstGeom>
          <a:noFill/>
        </p:spPr>
        <p:txBody>
          <a:bodyPr wrap="square">
            <a:spAutoFit/>
          </a:bodyPr>
          <a:lstStyle/>
          <a:p>
            <a:r>
              <a:rPr lang="en-US" altLang="zh-CN" sz="2800" b="1" dirty="0">
                <a:latin typeface="Univers Condensed" panose="020B0506020202050204" pitchFamily="34" charset="0"/>
                <a:cs typeface="+mn-ea"/>
                <a:sym typeface="+mn-lt"/>
              </a:rPr>
              <a:t>Single Connection Multi Parameter Measurement</a:t>
            </a:r>
          </a:p>
          <a:p>
            <a:r>
              <a:rPr lang="en-US" altLang="zh-CN" sz="2800" b="1" dirty="0">
                <a:solidFill>
                  <a:srgbClr val="034694"/>
                </a:solidFill>
                <a:latin typeface="Univers Condensed" panose="020B0506020202050204" pitchFamily="34" charset="0"/>
                <a:cs typeface="+mn-ea"/>
                <a:sym typeface="+mn-lt"/>
              </a:rPr>
              <a:t>——</a:t>
            </a:r>
          </a:p>
        </p:txBody>
      </p:sp>
      <p:graphicFrame>
        <p:nvGraphicFramePr>
          <p:cNvPr id="3" name="表格 2">
            <a:extLst>
              <a:ext uri="{FF2B5EF4-FFF2-40B4-BE49-F238E27FC236}">
                <a16:creationId xmlns:a16="http://schemas.microsoft.com/office/drawing/2014/main" id="{B011E55F-D914-F5C7-7269-0C657175672D}"/>
              </a:ext>
            </a:extLst>
          </p:cNvPr>
          <p:cNvGraphicFramePr>
            <a:graphicFrameLocks noGrp="1"/>
          </p:cNvGraphicFramePr>
          <p:nvPr>
            <p:extLst>
              <p:ext uri="{D42A27DB-BD31-4B8C-83A1-F6EECF244321}">
                <p14:modId xmlns:p14="http://schemas.microsoft.com/office/powerpoint/2010/main" val="349864912"/>
              </p:ext>
            </p:extLst>
          </p:nvPr>
        </p:nvGraphicFramePr>
        <p:xfrm>
          <a:off x="528865" y="1991950"/>
          <a:ext cx="5076000" cy="4032000"/>
        </p:xfrm>
        <a:graphic>
          <a:graphicData uri="http://schemas.openxmlformats.org/drawingml/2006/table">
            <a:tbl>
              <a:tblPr firstRow="1" firstCol="1" bandRow="1"/>
              <a:tblGrid>
                <a:gridCol w="2988000">
                  <a:extLst>
                    <a:ext uri="{9D8B030D-6E8A-4147-A177-3AD203B41FA5}">
                      <a16:colId xmlns:a16="http://schemas.microsoft.com/office/drawing/2014/main" val="3377906664"/>
                    </a:ext>
                  </a:extLst>
                </a:gridCol>
                <a:gridCol w="2088000">
                  <a:extLst>
                    <a:ext uri="{9D8B030D-6E8A-4147-A177-3AD203B41FA5}">
                      <a16:colId xmlns:a16="http://schemas.microsoft.com/office/drawing/2014/main" val="753342916"/>
                    </a:ext>
                  </a:extLst>
                </a:gridCol>
              </a:tblGrid>
              <a:tr h="576000">
                <a:tc>
                  <a:txBody>
                    <a:bodyPr/>
                    <a:lstStyle/>
                    <a:p>
                      <a:pPr algn="ctr"/>
                      <a:r>
                        <a:rPr lang="en-US" sz="1600" b="1" i="0" dirty="0">
                          <a:solidFill>
                            <a:srgbClr val="FFFFFF"/>
                          </a:solidFill>
                          <a:effectLst/>
                          <a:latin typeface="Univers Condensed" panose="020B0506020202050204" pitchFamily="34" charset="0"/>
                          <a:cs typeface="Arial" panose="020B0604020202020204" pitchFamily="34" charset="0"/>
                        </a:rPr>
                        <a:t>Description</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600" b="1" i="0" dirty="0">
                          <a:solidFill>
                            <a:srgbClr val="FFFFFF"/>
                          </a:solidFill>
                          <a:effectLst/>
                          <a:latin typeface="Univers Condensed" panose="020B0506020202050204" pitchFamily="34" charset="0"/>
                          <a:cs typeface="Arial" panose="020B0604020202020204" pitchFamily="34" charset="0"/>
                        </a:rPr>
                        <a:t>Order Number</a:t>
                      </a:r>
                      <a:endParaRPr lang="en-US" sz="1600" dirty="0">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374392277"/>
                  </a:ext>
                </a:extLst>
              </a:tr>
              <a:tr h="576000">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Time-Domain Analysis</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600" b="0" i="0" dirty="0">
                          <a:solidFill>
                            <a:schemeClr val="tx1"/>
                          </a:solidFill>
                          <a:effectLst/>
                          <a:latin typeface="Univers Condensed" panose="020B0506020202050204" pitchFamily="34" charset="0"/>
                          <a:cs typeface="Arial" panose="020B0604020202020204" pitchFamily="34" charset="0"/>
                        </a:rPr>
                        <a:t>SNA6000-TDA</a:t>
                      </a:r>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380561682"/>
                  </a:ext>
                </a:extLst>
              </a:tr>
              <a:tr h="576000">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Enhanced Time-Domain Analysis</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600" b="0" i="0" dirty="0">
                          <a:solidFill>
                            <a:schemeClr val="tx1"/>
                          </a:solidFill>
                          <a:effectLst/>
                          <a:latin typeface="Univers Condensed" panose="020B0506020202050204" pitchFamily="34" charset="0"/>
                          <a:cs typeface="Arial" panose="020B0604020202020204" pitchFamily="34" charset="0"/>
                        </a:rPr>
                        <a:t>SNA6000-TDR</a:t>
                      </a:r>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65488445"/>
                  </a:ext>
                </a:extLst>
              </a:tr>
              <a:tr h="576000">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Scalar Mixer Measurement</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600" b="0" i="0" dirty="0">
                          <a:solidFill>
                            <a:schemeClr val="tx1"/>
                          </a:solidFill>
                          <a:effectLst/>
                          <a:latin typeface="Univers Condensed" panose="020B0506020202050204" pitchFamily="34" charset="0"/>
                          <a:cs typeface="Arial" panose="020B0604020202020204" pitchFamily="34" charset="0"/>
                        </a:rPr>
                        <a:t>SNA6000-SMM</a:t>
                      </a:r>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365813442"/>
                  </a:ext>
                </a:extLst>
              </a:tr>
              <a:tr h="576000">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Spectrum Analysis</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600" b="0" i="0" dirty="0">
                          <a:solidFill>
                            <a:schemeClr val="tx1"/>
                          </a:solidFill>
                          <a:effectLst/>
                          <a:latin typeface="Univers Condensed" panose="020B0506020202050204" pitchFamily="34" charset="0"/>
                          <a:cs typeface="Arial" panose="020B0604020202020204" pitchFamily="34" charset="0"/>
                        </a:rPr>
                        <a:t>SNA6000-SA</a:t>
                      </a:r>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2532582009"/>
                  </a:ext>
                </a:extLst>
              </a:tr>
              <a:tr h="576000">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Pulse Measurement</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600" b="0" i="0" dirty="0">
                          <a:solidFill>
                            <a:schemeClr val="tx1"/>
                          </a:solidFill>
                          <a:effectLst/>
                          <a:latin typeface="Univers Condensed" panose="020B0506020202050204" pitchFamily="34" charset="0"/>
                          <a:cs typeface="Arial" panose="020B0604020202020204" pitchFamily="34" charset="0"/>
                        </a:rPr>
                        <a:t>SNA6000-PM</a:t>
                      </a:r>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70384219"/>
                  </a:ext>
                </a:extLst>
              </a:tr>
              <a:tr h="576000">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Material Measurement</a:t>
                      </a:r>
                      <a:endParaRPr lang="en-US" sz="1600" dirty="0">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ctr"/>
                      <a:r>
                        <a:rPr lang="en-US" sz="1600" b="0" i="0" dirty="0">
                          <a:solidFill>
                            <a:srgbClr val="000000"/>
                          </a:solidFill>
                          <a:effectLst/>
                          <a:latin typeface="Univers Condensed" panose="020B0506020202050204" pitchFamily="34" charset="0"/>
                          <a:cs typeface="Arial" panose="020B0604020202020204" pitchFamily="34" charset="0"/>
                        </a:rPr>
                        <a:t>SNA6000-MT</a:t>
                      </a:r>
                      <a:endParaRPr lang="en-US" sz="1600" dirty="0">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982874248"/>
                  </a:ext>
                </a:extLst>
              </a:tr>
            </a:tbl>
          </a:graphicData>
        </a:graphic>
      </p:graphicFrame>
      <p:grpSp>
        <p:nvGrpSpPr>
          <p:cNvPr id="10" name="组合 9">
            <a:extLst>
              <a:ext uri="{FF2B5EF4-FFF2-40B4-BE49-F238E27FC236}">
                <a16:creationId xmlns:a16="http://schemas.microsoft.com/office/drawing/2014/main" id="{DCD816F7-17A5-62DE-6112-0B6357D33239}"/>
              </a:ext>
            </a:extLst>
          </p:cNvPr>
          <p:cNvGrpSpPr/>
          <p:nvPr/>
        </p:nvGrpSpPr>
        <p:grpSpPr>
          <a:xfrm>
            <a:off x="5805713" y="348119"/>
            <a:ext cx="6113359" cy="6161761"/>
            <a:chOff x="5762170" y="405012"/>
            <a:chExt cx="6113359" cy="6161761"/>
          </a:xfrm>
        </p:grpSpPr>
        <p:pic>
          <p:nvPicPr>
            <p:cNvPr id="4" name="图片 3">
              <a:extLst>
                <a:ext uri="{FF2B5EF4-FFF2-40B4-BE49-F238E27FC236}">
                  <a16:creationId xmlns:a16="http://schemas.microsoft.com/office/drawing/2014/main" id="{6D275BDF-B0FA-0F16-211C-6EB5AE7210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9620" y="4732110"/>
              <a:ext cx="3085908" cy="1834663"/>
            </a:xfrm>
            <a:prstGeom prst="rect">
              <a:avLst/>
            </a:prstGeom>
          </p:spPr>
        </p:pic>
        <p:pic>
          <p:nvPicPr>
            <p:cNvPr id="5" name="图片 4">
              <a:extLst>
                <a:ext uri="{FF2B5EF4-FFF2-40B4-BE49-F238E27FC236}">
                  <a16:creationId xmlns:a16="http://schemas.microsoft.com/office/drawing/2014/main" id="{6869DFE6-CC23-7F78-B93E-F8F388076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170" y="405012"/>
              <a:ext cx="2935460" cy="1951156"/>
            </a:xfrm>
            <a:prstGeom prst="rect">
              <a:avLst/>
            </a:prstGeom>
          </p:spPr>
        </p:pic>
        <p:pic>
          <p:nvPicPr>
            <p:cNvPr id="6" name="图片 5">
              <a:extLst>
                <a:ext uri="{FF2B5EF4-FFF2-40B4-BE49-F238E27FC236}">
                  <a16:creationId xmlns:a16="http://schemas.microsoft.com/office/drawing/2014/main" id="{DF59229C-E7C1-B975-DB63-1D8AC4543785}"/>
                </a:ext>
              </a:extLst>
            </p:cNvPr>
            <p:cNvPicPr>
              <a:picLocks noChangeAspect="1"/>
            </p:cNvPicPr>
            <p:nvPr/>
          </p:nvPicPr>
          <p:blipFill>
            <a:blip r:embed="rId4"/>
            <a:stretch>
              <a:fillRect/>
            </a:stretch>
          </p:blipFill>
          <p:spPr>
            <a:xfrm>
              <a:off x="8789621" y="405012"/>
              <a:ext cx="3085908" cy="1951156"/>
            </a:xfrm>
            <a:prstGeom prst="rect">
              <a:avLst/>
            </a:prstGeom>
          </p:spPr>
        </p:pic>
        <p:pic>
          <p:nvPicPr>
            <p:cNvPr id="7" name="图片 6">
              <a:extLst>
                <a:ext uri="{FF2B5EF4-FFF2-40B4-BE49-F238E27FC236}">
                  <a16:creationId xmlns:a16="http://schemas.microsoft.com/office/drawing/2014/main" id="{62E303C1-9B55-18F1-F520-37FA18FD3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a:off x="5762170" y="2579793"/>
              <a:ext cx="2935460" cy="1928692"/>
            </a:xfrm>
            <a:prstGeom prst="rect">
              <a:avLst/>
            </a:prstGeom>
          </p:spPr>
        </p:pic>
        <p:pic>
          <p:nvPicPr>
            <p:cNvPr id="8" name="图片 7">
              <a:extLst>
                <a:ext uri="{FF2B5EF4-FFF2-40B4-BE49-F238E27FC236}">
                  <a16:creationId xmlns:a16="http://schemas.microsoft.com/office/drawing/2014/main" id="{05EA3C84-2B20-5D5A-3F94-739BED094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9621" y="2579990"/>
              <a:ext cx="3085908" cy="1928693"/>
            </a:xfrm>
            <a:prstGeom prst="rect">
              <a:avLst/>
            </a:prstGeom>
          </p:spPr>
        </p:pic>
        <p:pic>
          <p:nvPicPr>
            <p:cNvPr id="9" name="图片 8">
              <a:extLst>
                <a:ext uri="{FF2B5EF4-FFF2-40B4-BE49-F238E27FC236}">
                  <a16:creationId xmlns:a16="http://schemas.microsoft.com/office/drawing/2014/main" id="{A1F0756B-88FE-AC39-8798-55B478F5D2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2170" y="4732110"/>
              <a:ext cx="2935460" cy="1834663"/>
            </a:xfrm>
            <a:prstGeom prst="rect">
              <a:avLst/>
            </a:prstGeom>
          </p:spPr>
        </p:pic>
      </p:grpSp>
      <p:sp>
        <p:nvSpPr>
          <p:cNvPr id="14" name="文本框 13">
            <a:extLst>
              <a:ext uri="{FF2B5EF4-FFF2-40B4-BE49-F238E27FC236}">
                <a16:creationId xmlns:a16="http://schemas.microsoft.com/office/drawing/2014/main" id="{FFA5085B-679B-301C-1C53-83DDAE429488}"/>
              </a:ext>
            </a:extLst>
          </p:cNvPr>
          <p:cNvSpPr txBox="1"/>
          <p:nvPr/>
        </p:nvSpPr>
        <p:spPr>
          <a:xfrm>
            <a:off x="5805713" y="1960721"/>
            <a:ext cx="29354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SNA6000-TD</a:t>
            </a:r>
            <a:r>
              <a:rPr lang="en-US" altLang="zh-CN" sz="1600" b="1" dirty="0">
                <a:solidFill>
                  <a:schemeClr val="bg1"/>
                </a:solidFill>
                <a:latin typeface="Univers Condensed" panose="020B0506020202050204" pitchFamily="34" charset="0"/>
                <a:cs typeface="Arial" panose="020B0604020202020204" pitchFamily="34" charset="0"/>
              </a:rPr>
              <a:t>R</a:t>
            </a:r>
            <a:endPar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B7B2924E-EAE1-2559-8FDE-4B2E1EB7FE73}"/>
              </a:ext>
            </a:extLst>
          </p:cNvPr>
          <p:cNvSpPr txBox="1"/>
          <p:nvPr/>
        </p:nvSpPr>
        <p:spPr>
          <a:xfrm>
            <a:off x="8833163" y="1964213"/>
            <a:ext cx="308590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SNA6000-TDA</a:t>
            </a:r>
          </a:p>
        </p:txBody>
      </p:sp>
      <p:sp>
        <p:nvSpPr>
          <p:cNvPr id="16" name="文本框 15">
            <a:extLst>
              <a:ext uri="{FF2B5EF4-FFF2-40B4-BE49-F238E27FC236}">
                <a16:creationId xmlns:a16="http://schemas.microsoft.com/office/drawing/2014/main" id="{865705A4-1ECF-4D1B-E8C3-2BDC0BCE9042}"/>
              </a:ext>
            </a:extLst>
          </p:cNvPr>
          <p:cNvSpPr txBox="1"/>
          <p:nvPr/>
        </p:nvSpPr>
        <p:spPr>
          <a:xfrm>
            <a:off x="5805713" y="4113038"/>
            <a:ext cx="29354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SNA6000-SMM</a:t>
            </a:r>
          </a:p>
        </p:txBody>
      </p:sp>
      <p:sp>
        <p:nvSpPr>
          <p:cNvPr id="17" name="文本框 16">
            <a:extLst>
              <a:ext uri="{FF2B5EF4-FFF2-40B4-BE49-F238E27FC236}">
                <a16:creationId xmlns:a16="http://schemas.microsoft.com/office/drawing/2014/main" id="{C128CBBF-6F09-9868-3DE9-61E9D0CA4983}"/>
              </a:ext>
            </a:extLst>
          </p:cNvPr>
          <p:cNvSpPr txBox="1"/>
          <p:nvPr/>
        </p:nvSpPr>
        <p:spPr>
          <a:xfrm>
            <a:off x="8833163" y="4116530"/>
            <a:ext cx="308590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SNA6000-SA</a:t>
            </a:r>
          </a:p>
        </p:txBody>
      </p:sp>
      <p:sp>
        <p:nvSpPr>
          <p:cNvPr id="18" name="文本框 17">
            <a:extLst>
              <a:ext uri="{FF2B5EF4-FFF2-40B4-BE49-F238E27FC236}">
                <a16:creationId xmlns:a16="http://schemas.microsoft.com/office/drawing/2014/main" id="{3367B05E-4C94-C6B1-1BBB-715F3516A5C6}"/>
              </a:ext>
            </a:extLst>
          </p:cNvPr>
          <p:cNvSpPr txBox="1"/>
          <p:nvPr/>
        </p:nvSpPr>
        <p:spPr>
          <a:xfrm>
            <a:off x="5805713" y="6167834"/>
            <a:ext cx="29354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SNA6000-</a:t>
            </a:r>
            <a:r>
              <a:rPr lang="en-US" altLang="zh-CN" sz="1600" b="1" dirty="0">
                <a:solidFill>
                  <a:schemeClr val="bg1"/>
                </a:solidFill>
                <a:latin typeface="Univers Condensed" panose="020B0506020202050204" pitchFamily="34" charset="0"/>
                <a:cs typeface="Arial" panose="020B0604020202020204" pitchFamily="34" charset="0"/>
              </a:rPr>
              <a:t>P</a:t>
            </a: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M</a:t>
            </a:r>
          </a:p>
        </p:txBody>
      </p:sp>
      <p:sp>
        <p:nvSpPr>
          <p:cNvPr id="19" name="文本框 18">
            <a:extLst>
              <a:ext uri="{FF2B5EF4-FFF2-40B4-BE49-F238E27FC236}">
                <a16:creationId xmlns:a16="http://schemas.microsoft.com/office/drawing/2014/main" id="{3993523D-4CE4-2FD8-3ACD-2B37F05B6480}"/>
              </a:ext>
            </a:extLst>
          </p:cNvPr>
          <p:cNvSpPr txBox="1"/>
          <p:nvPr/>
        </p:nvSpPr>
        <p:spPr>
          <a:xfrm>
            <a:off x="8833163" y="6171326"/>
            <a:ext cx="308590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rPr>
              <a:t>SNA6000-</a:t>
            </a:r>
            <a:r>
              <a:rPr lang="en-US" altLang="zh-CN" sz="1600" b="1" dirty="0">
                <a:solidFill>
                  <a:schemeClr val="bg1"/>
                </a:solidFill>
                <a:latin typeface="Univers Condensed" panose="020B0506020202050204" pitchFamily="34" charset="0"/>
                <a:cs typeface="Arial" panose="020B0604020202020204" pitchFamily="34" charset="0"/>
              </a:rPr>
              <a:t>MT</a:t>
            </a:r>
            <a:endParaRPr kumimoji="0" lang="en-US" altLang="zh-CN" sz="1600" b="1" i="0" u="none" strike="noStrike" kern="1200" cap="none" spc="0" normalizeH="0" baseline="0" noProof="0" dirty="0">
              <a:ln>
                <a:noFill/>
              </a:ln>
              <a:solidFill>
                <a:schemeClr val="bg1"/>
              </a:solidFill>
              <a:effectLst/>
              <a:uLnTx/>
              <a:uFillTx/>
              <a:latin typeface="Univers Condensed" panose="020B0506020202050204" pitchFamily="34" charset="0"/>
              <a:cs typeface="Arial" panose="020B0604020202020204" pitchFamily="34" charset="0"/>
            </a:endParaRPr>
          </a:p>
        </p:txBody>
      </p:sp>
    </p:spTree>
    <p:extLst>
      <p:ext uri="{BB962C8B-B14F-4D97-AF65-F5344CB8AC3E}">
        <p14:creationId xmlns:p14="http://schemas.microsoft.com/office/powerpoint/2010/main" val="2043784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B0C1BFC-CF26-9902-C22B-D1C78827DFCA}"/>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Solution for High-speed Serial Interconnect Analysis</a:t>
            </a:r>
          </a:p>
        </p:txBody>
      </p:sp>
      <p:sp>
        <p:nvSpPr>
          <p:cNvPr id="3" name="内容占位符 2">
            <a:extLst>
              <a:ext uri="{FF2B5EF4-FFF2-40B4-BE49-F238E27FC236}">
                <a16:creationId xmlns:a16="http://schemas.microsoft.com/office/drawing/2014/main" id="{1D023373-4D9F-E13B-4AD3-941020A71179}"/>
              </a:ext>
            </a:extLst>
          </p:cNvPr>
          <p:cNvSpPr txBox="1">
            <a:spLocks/>
          </p:cNvSpPr>
          <p:nvPr/>
        </p:nvSpPr>
        <p:spPr bwMode="auto">
          <a:xfrm>
            <a:off x="387255" y="1106819"/>
            <a:ext cx="10629088" cy="13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TDR Measurement Challenges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As bit rates of digital systems increase, fast and accurate analysis of interconnect performance in both time and frequency domains is critical to ensure reliable system performance.</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Managing multiple test solutions to completely characterize differential high-speed digital devices is difficult.</a:t>
            </a:r>
          </a:p>
        </p:txBody>
      </p:sp>
      <p:graphicFrame>
        <p:nvGraphicFramePr>
          <p:cNvPr id="6" name="表格 5">
            <a:extLst>
              <a:ext uri="{FF2B5EF4-FFF2-40B4-BE49-F238E27FC236}">
                <a16:creationId xmlns:a16="http://schemas.microsoft.com/office/drawing/2014/main" id="{3A15A7B7-D4B8-92EB-F635-EEF5C150409D}"/>
              </a:ext>
            </a:extLst>
          </p:cNvPr>
          <p:cNvGraphicFramePr>
            <a:graphicFrameLocks noGrp="1"/>
          </p:cNvGraphicFramePr>
          <p:nvPr>
            <p:extLst>
              <p:ext uri="{D42A27DB-BD31-4B8C-83A1-F6EECF244321}">
                <p14:modId xmlns:p14="http://schemas.microsoft.com/office/powerpoint/2010/main" val="947540831"/>
              </p:ext>
            </p:extLst>
          </p:nvPr>
        </p:nvGraphicFramePr>
        <p:xfrm>
          <a:off x="6096000" y="6181204"/>
          <a:ext cx="5780347" cy="274320"/>
        </p:xfrm>
        <a:graphic>
          <a:graphicData uri="http://schemas.openxmlformats.org/drawingml/2006/table">
            <a:tbl>
              <a:tblPr/>
              <a:tblGrid>
                <a:gridCol w="5780347">
                  <a:extLst>
                    <a:ext uri="{9D8B030D-6E8A-4147-A177-3AD203B41FA5}">
                      <a16:colId xmlns:a16="http://schemas.microsoft.com/office/drawing/2014/main" val="361407482"/>
                    </a:ext>
                  </a:extLst>
                </a:gridCol>
              </a:tblGrid>
              <a:tr h="0">
                <a:tc>
                  <a:txBody>
                    <a:bodyPr/>
                    <a:lstStyle/>
                    <a:p>
                      <a:pPr algn="l"/>
                      <a:r>
                        <a:rPr lang="en-US" sz="1200" b="0" i="0" dirty="0">
                          <a:solidFill>
                            <a:srgbClr val="000000"/>
                          </a:solidFill>
                          <a:effectLst/>
                          <a:latin typeface="Univers Condensed" panose="020B0506020202050204" pitchFamily="34" charset="0"/>
                        </a:rPr>
                        <a:t>Simulated eye diagram analysis capability eliminates the need for a pulse pattern generator</a:t>
                      </a:r>
                      <a:endParaRPr lang="en-US" sz="1200" dirty="0">
                        <a:effectLst/>
                        <a:latin typeface="Univers Condensed" panose="020B050602020205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308187"/>
                  </a:ext>
                </a:extLst>
              </a:tr>
            </a:tbl>
          </a:graphicData>
        </a:graphic>
      </p:graphicFrame>
      <p:sp>
        <p:nvSpPr>
          <p:cNvPr id="8" name="内容占位符 2">
            <a:extLst>
              <a:ext uri="{FF2B5EF4-FFF2-40B4-BE49-F238E27FC236}">
                <a16:creationId xmlns:a16="http://schemas.microsoft.com/office/drawing/2014/main" id="{B888CBB0-5804-1414-2DAB-BC3EE35389FE}"/>
              </a:ext>
            </a:extLst>
          </p:cNvPr>
          <p:cNvSpPr txBox="1">
            <a:spLocks/>
          </p:cNvSpPr>
          <p:nvPr/>
        </p:nvSpPr>
        <p:spPr bwMode="auto">
          <a:xfrm>
            <a:off x="387254" y="2545818"/>
            <a:ext cx="5708746" cy="411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TDR Measurement (SNA6000-TDR) Provides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One-box solution for high-speed interconnect analysis, including impedance, S-parameters, and eye diagrams.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Simple and intuitive operation, the user interface is designed to provide a similar look and feel to traditional TDR oscilloscopes.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State-of-the-art error correction techniques enables you to measure your device, not your measurement system.</a:t>
            </a:r>
          </a:p>
          <a:p>
            <a:pPr algn="just">
              <a:spcBef>
                <a:spcPts val="0"/>
              </a:spcBef>
              <a:spcAft>
                <a:spcPts val="0"/>
              </a:spcAft>
            </a:pPr>
            <a:r>
              <a:rPr lang="en-US" altLang="zh-CN" dirty="0">
                <a:latin typeface="Univers Condensed" panose="020B0506020202050204" pitchFamily="34" charset="0"/>
              </a:rPr>
              <a:t>Determine optimal emphasis and equalization settings for your link. </a:t>
            </a:r>
          </a:p>
          <a:p>
            <a:pPr algn="just">
              <a:spcBef>
                <a:spcPts val="0"/>
              </a:spcBef>
              <a:spcAft>
                <a:spcPts val="0"/>
              </a:spcAft>
            </a:pPr>
            <a:r>
              <a:rPr lang="en-US" altLang="zh-CN" dirty="0">
                <a:latin typeface="Univers Condensed" panose="020B0506020202050204" pitchFamily="34" charset="0"/>
              </a:rPr>
              <a:t>Simulate real-world signals through jitter insertion. </a:t>
            </a:r>
          </a:p>
          <a:p>
            <a:pPr algn="just">
              <a:spcBef>
                <a:spcPts val="0"/>
              </a:spcBef>
              <a:spcAft>
                <a:spcPts val="0"/>
              </a:spcAft>
            </a:pPr>
            <a:r>
              <a:rPr lang="en-US" altLang="zh-CN" dirty="0">
                <a:latin typeface="Univers Condensed" panose="020B0506020202050204" pitchFamily="34" charset="0"/>
              </a:rPr>
              <a:t>Impedance analysis of active devices under actual operating conditions with Hot TDR measurements.</a:t>
            </a:r>
          </a:p>
          <a:p>
            <a:pPr marL="0" indent="0" algn="just">
              <a:spcBef>
                <a:spcPts val="0"/>
              </a:spcBef>
              <a:spcAft>
                <a:spcPts val="0"/>
              </a:spcAft>
              <a:buNone/>
            </a:pPr>
            <a:br>
              <a:rPr lang="en-US" altLang="zh-CN" dirty="0">
                <a:latin typeface="Univers Condensed" panose="020B0506020202050204" pitchFamily="34" charset="0"/>
              </a:rPr>
            </a:br>
            <a:endParaRPr lang="en-US" altLang="zh-CN" dirty="0">
              <a:latin typeface="Univers Condensed" panose="020B0506020202050204" pitchFamily="34" charset="0"/>
              <a:ea typeface="+mn-ea"/>
              <a:cs typeface="Arial" panose="020B0604020202020204" pitchFamily="34" charset="0"/>
            </a:endParaRPr>
          </a:p>
        </p:txBody>
      </p:sp>
      <p:pic>
        <p:nvPicPr>
          <p:cNvPr id="10" name="图片 9">
            <a:extLst>
              <a:ext uri="{FF2B5EF4-FFF2-40B4-BE49-F238E27FC236}">
                <a16:creationId xmlns:a16="http://schemas.microsoft.com/office/drawing/2014/main" id="{B6514A46-A041-8285-5D0C-B71FBF7FB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183" y="2800631"/>
            <a:ext cx="5085979" cy="3380573"/>
          </a:xfrm>
          <a:prstGeom prst="rect">
            <a:avLst/>
          </a:prstGeom>
        </p:spPr>
      </p:pic>
    </p:spTree>
    <p:extLst>
      <p:ext uri="{BB962C8B-B14F-4D97-AF65-F5344CB8AC3E}">
        <p14:creationId xmlns:p14="http://schemas.microsoft.com/office/powerpoint/2010/main" val="229392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FEECC8E6-910D-C186-7B4D-20D154438F47}"/>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Time Domain Analysis</a:t>
            </a:r>
          </a:p>
        </p:txBody>
      </p:sp>
      <p:graphicFrame>
        <p:nvGraphicFramePr>
          <p:cNvPr id="4" name="表格 3">
            <a:extLst>
              <a:ext uri="{FF2B5EF4-FFF2-40B4-BE49-F238E27FC236}">
                <a16:creationId xmlns:a16="http://schemas.microsoft.com/office/drawing/2014/main" id="{8EE7A582-4030-2D71-D601-6E876CDA0ECC}"/>
              </a:ext>
            </a:extLst>
          </p:cNvPr>
          <p:cNvGraphicFramePr>
            <a:graphicFrameLocks noGrp="1"/>
          </p:cNvGraphicFramePr>
          <p:nvPr>
            <p:extLst>
              <p:ext uri="{D42A27DB-BD31-4B8C-83A1-F6EECF244321}">
                <p14:modId xmlns:p14="http://schemas.microsoft.com/office/powerpoint/2010/main" val="1757421628"/>
              </p:ext>
            </p:extLst>
          </p:nvPr>
        </p:nvGraphicFramePr>
        <p:xfrm>
          <a:off x="242110" y="2766040"/>
          <a:ext cx="6891280" cy="3672000"/>
        </p:xfrm>
        <a:graphic>
          <a:graphicData uri="http://schemas.openxmlformats.org/drawingml/2006/table">
            <a:tbl>
              <a:tblPr firstRow="1" firstCol="1" bandRow="1"/>
              <a:tblGrid>
                <a:gridCol w="843280">
                  <a:extLst>
                    <a:ext uri="{9D8B030D-6E8A-4147-A177-3AD203B41FA5}">
                      <a16:colId xmlns:a16="http://schemas.microsoft.com/office/drawing/2014/main" val="3377906664"/>
                    </a:ext>
                  </a:extLst>
                </a:gridCol>
                <a:gridCol w="2952000">
                  <a:extLst>
                    <a:ext uri="{9D8B030D-6E8A-4147-A177-3AD203B41FA5}">
                      <a16:colId xmlns:a16="http://schemas.microsoft.com/office/drawing/2014/main" val="753342916"/>
                    </a:ext>
                  </a:extLst>
                </a:gridCol>
                <a:gridCol w="3096000">
                  <a:extLst>
                    <a:ext uri="{9D8B030D-6E8A-4147-A177-3AD203B41FA5}">
                      <a16:colId xmlns:a16="http://schemas.microsoft.com/office/drawing/2014/main" val="1884394952"/>
                    </a:ext>
                  </a:extLst>
                </a:gridCol>
              </a:tblGrid>
              <a:tr h="360000">
                <a:tc>
                  <a:txBody>
                    <a:bodyPr/>
                    <a:lstStyle/>
                    <a:p>
                      <a:pPr algn="l"/>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400" b="1" i="0" dirty="0">
                          <a:solidFill>
                            <a:schemeClr val="bg1"/>
                          </a:solidFill>
                          <a:effectLst/>
                          <a:latin typeface="Univers Condensed" panose="020B0506020202050204" pitchFamily="34" charset="0"/>
                          <a:cs typeface="Arial" panose="020B0604020202020204" pitchFamily="34" charset="0"/>
                        </a:rPr>
                        <a:t>TDR</a:t>
                      </a:r>
                      <a:endParaRPr lang="en-US" sz="1400" b="1" dirty="0">
                        <a:solidFill>
                          <a:schemeClr val="bg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p>
                      <a:pPr algn="ctr"/>
                      <a:r>
                        <a:rPr lang="en-US" sz="1400" b="1" dirty="0">
                          <a:solidFill>
                            <a:schemeClr val="bg1"/>
                          </a:solidFill>
                          <a:effectLst/>
                          <a:latin typeface="Univers Condensed" panose="020B0506020202050204" pitchFamily="34" charset="0"/>
                          <a:cs typeface="Arial" panose="020B0604020202020204" pitchFamily="34" charset="0"/>
                        </a:rPr>
                        <a:t>TDA</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374392277"/>
                  </a:ext>
                </a:extLst>
              </a:tr>
              <a:tr h="792000">
                <a:tc>
                  <a:txBody>
                    <a:bodyPr/>
                    <a:lstStyle/>
                    <a:p>
                      <a:pPr algn="ctr"/>
                      <a:r>
                        <a:rPr lang="en-US" sz="1400" b="0" i="0" dirty="0">
                          <a:solidFill>
                            <a:schemeClr val="tx1"/>
                          </a:solidFill>
                          <a:effectLst/>
                          <a:latin typeface="Univers Condensed" panose="020B0506020202050204" pitchFamily="34" charset="0"/>
                          <a:cs typeface="Arial" panose="020B0604020202020204" pitchFamily="34" charset="0"/>
                        </a:rPr>
                        <a:t>Same</a:t>
                      </a:r>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C9D6DF"/>
                    </a:solidFill>
                  </a:tcPr>
                </a:tc>
                <a:tc gridSpan="2">
                  <a:txBody>
                    <a:bodyPr/>
                    <a:lstStyle/>
                    <a:p>
                      <a:pPr marL="0" indent="0" algn="l">
                        <a:buNone/>
                      </a:pPr>
                      <a:r>
                        <a:rPr lang="en-US" sz="1400" dirty="0">
                          <a:solidFill>
                            <a:schemeClr val="tx1"/>
                          </a:solidFill>
                          <a:effectLst/>
                          <a:latin typeface="Univers Condensed" panose="020B0506020202050204" pitchFamily="34" charset="0"/>
                          <a:cs typeface="Arial" panose="020B0604020202020204" pitchFamily="34" charset="0"/>
                        </a:rPr>
                        <a:t>They are all time-domain responses obtained by </a:t>
                      </a:r>
                      <a:r>
                        <a:rPr lang="en-US" sz="1400" dirty="0" err="1">
                          <a:solidFill>
                            <a:schemeClr val="tx1"/>
                          </a:solidFill>
                          <a:effectLst/>
                          <a:latin typeface="Univers Condensed" panose="020B0506020202050204" pitchFamily="34" charset="0"/>
                          <a:cs typeface="Arial" panose="020B0604020202020204" pitchFamily="34" charset="0"/>
                        </a:rPr>
                        <a:t>lFFT</a:t>
                      </a:r>
                      <a:r>
                        <a:rPr lang="en-US" sz="1400" dirty="0">
                          <a:solidFill>
                            <a:schemeClr val="tx1"/>
                          </a:solidFill>
                          <a:effectLst/>
                          <a:latin typeface="Univers Condensed" panose="020B0506020202050204" pitchFamily="34" charset="0"/>
                          <a:cs typeface="Arial" panose="020B0604020202020204" pitchFamily="34" charset="0"/>
                        </a:rPr>
                        <a:t> on frequency-domain data.</a:t>
                      </a:r>
                    </a:p>
                    <a:p>
                      <a:pPr marL="0" indent="0" algn="l">
                        <a:buNone/>
                      </a:pPr>
                      <a:r>
                        <a:rPr lang="en-US" sz="1400" dirty="0">
                          <a:solidFill>
                            <a:schemeClr val="tx1"/>
                          </a:solidFill>
                          <a:effectLst/>
                          <a:latin typeface="Univers Condensed" panose="020B0506020202050204" pitchFamily="34" charset="0"/>
                          <a:cs typeface="Arial" panose="020B0604020202020204" pitchFamily="34" charset="0"/>
                        </a:rPr>
                        <a:t>They are all support </a:t>
                      </a:r>
                      <a:r>
                        <a:rPr lang="en-US" sz="1400" dirty="0" err="1">
                          <a:solidFill>
                            <a:schemeClr val="tx1"/>
                          </a:solidFill>
                          <a:effectLst/>
                          <a:latin typeface="Univers Condensed" panose="020B0506020202050204" pitchFamily="34" charset="0"/>
                          <a:cs typeface="Arial" panose="020B0604020202020204" pitchFamily="34" charset="0"/>
                        </a:rPr>
                        <a:t>gatting</a:t>
                      </a:r>
                      <a:r>
                        <a:rPr lang="en-US" sz="1400" dirty="0">
                          <a:solidFill>
                            <a:schemeClr val="tx1"/>
                          </a:solidFill>
                          <a:effectLst/>
                          <a:latin typeface="Univers Condensed" panose="020B0506020202050204" pitchFamily="34" charset="0"/>
                          <a:cs typeface="Arial" panose="020B0604020202020204" pitchFamily="34" charset="0"/>
                        </a:rPr>
                        <a:t> and </a:t>
                      </a:r>
                      <a:r>
                        <a:rPr lang="en-US" sz="1400" dirty="0" err="1">
                          <a:solidFill>
                            <a:schemeClr val="tx1"/>
                          </a:solidFill>
                          <a:effectLst/>
                          <a:latin typeface="Univers Condensed" panose="020B0506020202050204" pitchFamily="34" charset="0"/>
                          <a:cs typeface="Arial" panose="020B0604020202020204" pitchFamily="34" charset="0"/>
                        </a:rPr>
                        <a:t>deEnbedding</a:t>
                      </a:r>
                      <a:r>
                        <a:rPr lang="en-US" sz="1400" dirty="0">
                          <a:solidFill>
                            <a:schemeClr val="tx1"/>
                          </a:solidFill>
                          <a:effectLst/>
                          <a:latin typeface="Univers Condensed" panose="020B0506020202050204" pitchFamily="34" charset="0"/>
                          <a:cs typeface="Arial" panose="020B0604020202020204" pitchFamily="34" charset="0"/>
                        </a:rPr>
                        <a:t>.</a:t>
                      </a:r>
                    </a:p>
                    <a:p>
                      <a:pPr marL="0" indent="0" algn="l">
                        <a:buNone/>
                      </a:pPr>
                      <a:r>
                        <a:rPr lang="en-US" sz="1400" b="1" dirty="0">
                          <a:solidFill>
                            <a:srgbClr val="003B90"/>
                          </a:solidFill>
                          <a:effectLst/>
                          <a:latin typeface="Univers Condensed" panose="020B0506020202050204" pitchFamily="34" charset="0"/>
                          <a:cs typeface="Arial" panose="020B0604020202020204" pitchFamily="34" charset="0"/>
                        </a:rPr>
                        <a:t>*Buy TDR and get TDA free!</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hMerge="1">
                  <a:txBody>
                    <a:bodyPr/>
                    <a:lstStyle/>
                    <a:p>
                      <a:endParaRPr lang="zh-CN" altLang="en-US"/>
                    </a:p>
                  </a:txBody>
                  <a:tcPr>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tcPr>
                </a:tc>
                <a:extLst>
                  <a:ext uri="{0D108BD9-81ED-4DB2-BD59-A6C34878D82A}">
                    <a16:rowId xmlns:a16="http://schemas.microsoft.com/office/drawing/2014/main" val="3380561682"/>
                  </a:ext>
                </a:extLst>
              </a:tr>
              <a:tr h="576000">
                <a:tc rowSpan="4">
                  <a:txBody>
                    <a:bodyPr/>
                    <a:lstStyle/>
                    <a:p>
                      <a:pPr algn="ctr"/>
                      <a:r>
                        <a:rPr lang="en-US" sz="1400" b="0" i="0" dirty="0">
                          <a:solidFill>
                            <a:schemeClr val="tx1"/>
                          </a:solidFill>
                          <a:effectLst/>
                          <a:latin typeface="Univers Condensed" panose="020B0506020202050204" pitchFamily="34" charset="0"/>
                          <a:cs typeface="Arial" panose="020B0604020202020204" pitchFamily="34" charset="0"/>
                        </a:rPr>
                        <a:t>Different</a:t>
                      </a:r>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l"/>
                      <a:r>
                        <a:rPr lang="en-US" sz="1400" b="0" i="0" dirty="0">
                          <a:solidFill>
                            <a:schemeClr val="tx1"/>
                          </a:solidFill>
                          <a:effectLst/>
                          <a:latin typeface="Univers Condensed" panose="020B0506020202050204" pitchFamily="34" charset="0"/>
                          <a:cs typeface="Arial" panose="020B0604020202020204" pitchFamily="34" charset="0"/>
                        </a:rPr>
                        <a:t>TDR simulates the setup of the traditional time domain reflectometer</a:t>
                      </a:r>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tc>
                  <a:txBody>
                    <a:bodyPr/>
                    <a:lstStyle/>
                    <a:p>
                      <a:pPr algn="l"/>
                      <a:r>
                        <a:rPr lang="en-US" sz="1400" dirty="0">
                          <a:solidFill>
                            <a:schemeClr val="tx1"/>
                          </a:solidFill>
                          <a:effectLst/>
                          <a:latin typeface="Univers Condensed" panose="020B0506020202050204" pitchFamily="34" charset="0"/>
                          <a:cs typeface="Arial" panose="020B0604020202020204" pitchFamily="34" charset="0"/>
                        </a:rPr>
                        <a:t>No</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65488445"/>
                  </a:ext>
                </a:extLst>
              </a:tr>
              <a:tr h="792000">
                <a:tc vMerge="1">
                  <a:txBody>
                    <a:bodyPr/>
                    <a:lstStyle/>
                    <a:p>
                      <a:pPr algn="l"/>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l"/>
                      <a:r>
                        <a:rPr lang="en-US" sz="1400" b="0" i="0" dirty="0">
                          <a:solidFill>
                            <a:schemeClr val="tx1"/>
                          </a:solidFill>
                          <a:effectLst/>
                          <a:latin typeface="Univers Condensed" panose="020B0506020202050204" pitchFamily="34" charset="0"/>
                          <a:cs typeface="Arial" panose="020B0604020202020204" pitchFamily="34" charset="0"/>
                        </a:rPr>
                        <a:t>Supports time domain low-pass step and pulse response for reflection and transmission</a:t>
                      </a:r>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p>
                      <a:pPr algn="l"/>
                      <a:r>
                        <a:rPr lang="en-US" sz="1400" dirty="0">
                          <a:solidFill>
                            <a:schemeClr val="tx1"/>
                          </a:solidFill>
                          <a:effectLst/>
                          <a:latin typeface="Univers Condensed" panose="020B0506020202050204" pitchFamily="34" charset="0"/>
                          <a:cs typeface="Arial" panose="020B0604020202020204" pitchFamily="34" charset="0"/>
                        </a:rPr>
                        <a:t>Supports time domain low-pass step and pulse response and band pass response for reflection and transmission</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813442"/>
                  </a:ext>
                </a:extLst>
              </a:tr>
              <a:tr h="576000">
                <a:tc vMerge="1">
                  <a:txBody>
                    <a:bodyPr/>
                    <a:lstStyle/>
                    <a:p>
                      <a:pPr algn="l"/>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l"/>
                      <a:r>
                        <a:rPr lang="en-US" sz="1400" b="0" i="0" dirty="0">
                          <a:solidFill>
                            <a:schemeClr val="tx1"/>
                          </a:solidFill>
                          <a:effectLst/>
                          <a:latin typeface="Univers Condensed" panose="020B0506020202050204" pitchFamily="34" charset="0"/>
                          <a:cs typeface="Arial" panose="020B0604020202020204" pitchFamily="34" charset="0"/>
                        </a:rPr>
                        <a:t>The rise time of the step signal and the width of the pulse signal can be set</a:t>
                      </a:r>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Arial" panose="020B0604020202020204" pitchFamily="34" charset="0"/>
                        </a:rPr>
                        <a:t>No</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2532582009"/>
                  </a:ext>
                </a:extLst>
              </a:tr>
              <a:tr h="576000">
                <a:tc vMerge="1">
                  <a:txBody>
                    <a:bodyPr/>
                    <a:lstStyle/>
                    <a:p>
                      <a:pPr algn="l"/>
                      <a:endParaRPr lang="en-US" sz="1600" dirty="0">
                        <a:solidFill>
                          <a:schemeClr val="tx1"/>
                        </a:solidFill>
                        <a:effectLst/>
                        <a:latin typeface="Univers Condensed" panose="020B0506020202050204" pitchFamily="34" charset="0"/>
                        <a:cs typeface="Arial" panose="020B0604020202020204" pitchFamily="34" charset="0"/>
                      </a:endParaRPr>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9D6DF"/>
                    </a:solidFill>
                  </a:tcPr>
                </a:tc>
                <a:tc>
                  <a:txBody>
                    <a:bodyPr/>
                    <a:lstStyle/>
                    <a:p>
                      <a:pPr algn="l"/>
                      <a:r>
                        <a:rPr lang="en-US" sz="1400" b="0" i="0" dirty="0">
                          <a:solidFill>
                            <a:schemeClr val="tx1"/>
                          </a:solidFill>
                          <a:effectLst/>
                          <a:latin typeface="Univers Condensed" panose="020B0506020202050204" pitchFamily="34" charset="0"/>
                          <a:cs typeface="Arial" panose="020B0604020202020204" pitchFamily="34" charset="0"/>
                        </a:rPr>
                        <a:t>Supports the eye diagram test of transmission</a:t>
                      </a:r>
                      <a:endParaRPr lang="en-US" sz="1400" dirty="0">
                        <a:solidFill>
                          <a:schemeClr val="tx1"/>
                        </a:solidFill>
                        <a:effectLst/>
                        <a:latin typeface="Univers Condensed" panose="020B0506020202050204" pitchFamily="34" charset="0"/>
                        <a:cs typeface="Arial" panose="020B0604020202020204" pitchFamily="34" charset="0"/>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Arial" panose="020B0604020202020204" pitchFamily="34" charset="0"/>
                        </a:rPr>
                        <a:t>No</a:t>
                      </a:r>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384219"/>
                  </a:ext>
                </a:extLst>
              </a:tr>
            </a:tbl>
          </a:graphicData>
        </a:graphic>
      </p:graphicFrame>
      <p:sp>
        <p:nvSpPr>
          <p:cNvPr id="5" name="内容占位符 2">
            <a:extLst>
              <a:ext uri="{FF2B5EF4-FFF2-40B4-BE49-F238E27FC236}">
                <a16:creationId xmlns:a16="http://schemas.microsoft.com/office/drawing/2014/main" id="{58684941-6DC3-EFEC-8C2C-55C4832CF4AA}"/>
              </a:ext>
            </a:extLst>
          </p:cNvPr>
          <p:cNvSpPr txBox="1">
            <a:spLocks/>
          </p:cNvSpPr>
          <p:nvPr/>
        </p:nvSpPr>
        <p:spPr bwMode="auto">
          <a:xfrm>
            <a:off x="387254" y="1106819"/>
            <a:ext cx="11514460" cy="152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Time Domain Measurement (SNA6000-TDA) Provides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Time domain analysis is useful for measuring impedance values along a transmission line and for evaluating a device problem (discontinuity) in time or distance.</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Time domain analysis continues to be an effective tool and has a wide variety of applications including fault location, identifying impedance variations in connectors, selectively removing unwanted responses, and simplifying filter tuning.</a:t>
            </a:r>
          </a:p>
        </p:txBody>
      </p:sp>
      <p:pic>
        <p:nvPicPr>
          <p:cNvPr id="7" name="图片 6">
            <a:extLst>
              <a:ext uri="{FF2B5EF4-FFF2-40B4-BE49-F238E27FC236}">
                <a16:creationId xmlns:a16="http://schemas.microsoft.com/office/drawing/2014/main" id="{8B282EFF-AD18-F907-A0DC-3EC068ED3FA5}"/>
              </a:ext>
            </a:extLst>
          </p:cNvPr>
          <p:cNvPicPr>
            <a:picLocks noChangeAspect="1"/>
          </p:cNvPicPr>
          <p:nvPr/>
        </p:nvPicPr>
        <p:blipFill rotWithShape="1">
          <a:blip r:embed="rId4"/>
          <a:srcRect t="1" b="-72"/>
          <a:stretch/>
        </p:blipFill>
        <p:spPr>
          <a:xfrm>
            <a:off x="7348130" y="2766040"/>
            <a:ext cx="4419054" cy="2796075"/>
          </a:xfrm>
          <a:prstGeom prst="rect">
            <a:avLst/>
          </a:prstGeom>
        </p:spPr>
      </p:pic>
      <p:sp>
        <p:nvSpPr>
          <p:cNvPr id="8" name="内容占位符 2">
            <a:extLst>
              <a:ext uri="{FF2B5EF4-FFF2-40B4-BE49-F238E27FC236}">
                <a16:creationId xmlns:a16="http://schemas.microsoft.com/office/drawing/2014/main" id="{61899295-0097-A638-DACF-9EBB6DCB8AB5}"/>
              </a:ext>
            </a:extLst>
          </p:cNvPr>
          <p:cNvSpPr txBox="1">
            <a:spLocks/>
          </p:cNvSpPr>
          <p:nvPr/>
        </p:nvSpPr>
        <p:spPr bwMode="auto">
          <a:xfrm>
            <a:off x="7260767" y="5562115"/>
            <a:ext cx="4783687" cy="107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sz="1200" dirty="0">
                <a:latin typeface="Univers Condensed" panose="020B0506020202050204" pitchFamily="34" charset="0"/>
                <a:ea typeface="+mn-ea"/>
                <a:cs typeface="Arial" panose="020B0604020202020204" pitchFamily="34" charset="0"/>
              </a:rPr>
              <a:t>Transform: Obtain time-domain characteristics</a:t>
            </a:r>
          </a:p>
          <a:p>
            <a:pPr marL="0" indent="0">
              <a:spcBef>
                <a:spcPts val="0"/>
              </a:spcBef>
              <a:spcAft>
                <a:spcPts val="0"/>
              </a:spcAft>
              <a:buNone/>
            </a:pPr>
            <a:r>
              <a:rPr lang="en-US" altLang="zh-CN" sz="1200" dirty="0">
                <a:latin typeface="Univers Condensed" panose="020B0506020202050204" pitchFamily="34" charset="0"/>
                <a:ea typeface="+mn-ea"/>
                <a:cs typeface="Arial" panose="020B0604020202020204" pitchFamily="34" charset="0"/>
              </a:rPr>
              <a:t>Gating: Filter the required time domain response</a:t>
            </a:r>
          </a:p>
          <a:p>
            <a:pPr marL="0" indent="0">
              <a:spcBef>
                <a:spcPts val="0"/>
              </a:spcBef>
              <a:spcAft>
                <a:spcPts val="0"/>
              </a:spcAft>
              <a:buNone/>
            </a:pPr>
            <a:r>
              <a:rPr lang="en-US" altLang="zh-CN" sz="1200" dirty="0">
                <a:latin typeface="Univers Condensed" panose="020B0506020202050204" pitchFamily="34" charset="0"/>
                <a:ea typeface="+mn-ea"/>
                <a:cs typeface="Arial" panose="020B0604020202020204" pitchFamily="34" charset="0"/>
              </a:rPr>
              <a:t>Window: Reduce overshoot and ringing</a:t>
            </a:r>
          </a:p>
          <a:p>
            <a:pPr marL="0" indent="0">
              <a:spcBef>
                <a:spcPts val="0"/>
              </a:spcBef>
              <a:spcAft>
                <a:spcPts val="0"/>
              </a:spcAft>
              <a:buNone/>
            </a:pPr>
            <a:r>
              <a:rPr lang="en-US" altLang="zh-CN" sz="1200" dirty="0">
                <a:latin typeface="Univers Condensed" panose="020B0506020202050204" pitchFamily="34" charset="0"/>
                <a:ea typeface="+mn-ea"/>
                <a:cs typeface="Arial" panose="020B0604020202020204" pitchFamily="34" charset="0"/>
              </a:rPr>
              <a:t>Coupling: Frequency domain parameters vary with time domain parameters</a:t>
            </a:r>
          </a:p>
          <a:p>
            <a:pPr marL="0" indent="0">
              <a:spcBef>
                <a:spcPts val="0"/>
              </a:spcBef>
              <a:spcAft>
                <a:spcPts val="0"/>
              </a:spcAft>
              <a:buNone/>
            </a:pPr>
            <a:r>
              <a:rPr lang="en-US" altLang="zh-CN" sz="1200" dirty="0">
                <a:latin typeface="Univers Condensed" panose="020B0506020202050204" pitchFamily="34" charset="0"/>
                <a:ea typeface="+mn-ea"/>
                <a:cs typeface="Arial" panose="020B0604020202020204" pitchFamily="34" charset="0"/>
              </a:rPr>
              <a:t>Marker: Distance parameter is automatically displayed in the marker</a:t>
            </a:r>
          </a:p>
        </p:txBody>
      </p:sp>
    </p:spTree>
    <p:extLst>
      <p:ext uri="{BB962C8B-B14F-4D97-AF65-F5344CB8AC3E}">
        <p14:creationId xmlns:p14="http://schemas.microsoft.com/office/powerpoint/2010/main" val="4190795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A1108C6E-6BEF-9496-92F8-CC0075C30177}"/>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Accurate Characterization of Mixers</a:t>
            </a:r>
          </a:p>
        </p:txBody>
      </p:sp>
      <p:sp>
        <p:nvSpPr>
          <p:cNvPr id="3" name="内容占位符 2">
            <a:extLst>
              <a:ext uri="{FF2B5EF4-FFF2-40B4-BE49-F238E27FC236}">
                <a16:creationId xmlns:a16="http://schemas.microsoft.com/office/drawing/2014/main" id="{4E27B6EB-B1A7-C16A-1257-3B3F9A5D036D}"/>
              </a:ext>
            </a:extLst>
          </p:cNvPr>
          <p:cNvSpPr txBox="1">
            <a:spLocks/>
          </p:cNvSpPr>
          <p:nvPr/>
        </p:nvSpPr>
        <p:spPr bwMode="auto">
          <a:xfrm>
            <a:off x="387254" y="1106818"/>
            <a:ext cx="7972407" cy="206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Mixer Measurement Challenges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Traditional approach with spectrum analyzer and external signal sources is cumbersome, slow, and does not provide phase or group delay information.</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Conventional VNAs require an external signal source, which degrades sweep speed.</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Attenuators are often used to minimize ripple due to input and output mismatch, at the expense of dynamic range and calibration stability.</a:t>
            </a:r>
          </a:p>
        </p:txBody>
      </p:sp>
      <p:sp>
        <p:nvSpPr>
          <p:cNvPr id="4" name="内容占位符 2">
            <a:extLst>
              <a:ext uri="{FF2B5EF4-FFF2-40B4-BE49-F238E27FC236}">
                <a16:creationId xmlns:a16="http://schemas.microsoft.com/office/drawing/2014/main" id="{28C32148-9C5C-43C3-7C9F-9D933E0278BF}"/>
              </a:ext>
            </a:extLst>
          </p:cNvPr>
          <p:cNvSpPr txBox="1">
            <a:spLocks/>
          </p:cNvSpPr>
          <p:nvPr/>
        </p:nvSpPr>
        <p:spPr bwMode="auto">
          <a:xfrm>
            <a:off x="5599058" y="3796402"/>
            <a:ext cx="6433285" cy="260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Mixer Measurement (option SNA6000-SMM) Provides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Simple setup using internal second signal source as a local oscillator (LO) signal</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Test time improvement compared to spectrum analyzer- based approach</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Input and output mismatch correction reduces ripple and eliminates the need for attenuators or external PA</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Simple and intuitive user interface and calibration wizard make complex instruments easier to use </a:t>
            </a:r>
          </a:p>
        </p:txBody>
      </p:sp>
      <p:pic>
        <p:nvPicPr>
          <p:cNvPr id="8" name="图片 7">
            <a:extLst>
              <a:ext uri="{FF2B5EF4-FFF2-40B4-BE49-F238E27FC236}">
                <a16:creationId xmlns:a16="http://schemas.microsoft.com/office/drawing/2014/main" id="{39FA8A5D-5CC5-E607-BCF9-748D430615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90061" y="1106818"/>
            <a:ext cx="1387987" cy="1516743"/>
          </a:xfrm>
          <a:prstGeom prst="rect">
            <a:avLst/>
          </a:prstGeom>
        </p:spPr>
      </p:pic>
      <p:pic>
        <p:nvPicPr>
          <p:cNvPr id="10" name="图片 9">
            <a:extLst>
              <a:ext uri="{FF2B5EF4-FFF2-40B4-BE49-F238E27FC236}">
                <a16:creationId xmlns:a16="http://schemas.microsoft.com/office/drawing/2014/main" id="{C3003820-2580-30CA-7D27-021C715CD9F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591890" y="1150922"/>
            <a:ext cx="1465942" cy="2015270"/>
          </a:xfrm>
          <a:prstGeom prst="rect">
            <a:avLst/>
          </a:prstGeom>
        </p:spPr>
      </p:pic>
      <p:pic>
        <p:nvPicPr>
          <p:cNvPr id="14" name="图片 13">
            <a:extLst>
              <a:ext uri="{FF2B5EF4-FFF2-40B4-BE49-F238E27FC236}">
                <a16:creationId xmlns:a16="http://schemas.microsoft.com/office/drawing/2014/main" id="{ADA8B023-57B0-4055-6BB4-9DFDBD318B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387254" y="3322832"/>
            <a:ext cx="5149022" cy="3217437"/>
          </a:xfrm>
          <a:prstGeom prst="rect">
            <a:avLst/>
          </a:prstGeom>
        </p:spPr>
      </p:pic>
      <p:sp>
        <p:nvSpPr>
          <p:cNvPr id="17" name="文本框 16">
            <a:extLst>
              <a:ext uri="{FF2B5EF4-FFF2-40B4-BE49-F238E27FC236}">
                <a16:creationId xmlns:a16="http://schemas.microsoft.com/office/drawing/2014/main" id="{E0D93B44-DCF6-E378-270E-212A8B989006}"/>
              </a:ext>
            </a:extLst>
          </p:cNvPr>
          <p:cNvSpPr txBox="1"/>
          <p:nvPr/>
        </p:nvSpPr>
        <p:spPr>
          <a:xfrm>
            <a:off x="7678529" y="3166192"/>
            <a:ext cx="3409043" cy="307777"/>
          </a:xfrm>
          <a:prstGeom prst="rect">
            <a:avLst/>
          </a:prstGeom>
          <a:noFill/>
        </p:spPr>
        <p:txBody>
          <a:bodyPr wrap="square">
            <a:spAutoFit/>
          </a:bodyPr>
          <a:lstStyle/>
          <a:p>
            <a:pPr algn="ctr"/>
            <a:r>
              <a:rPr lang="en-US" altLang="zh-CN" sz="1400" i="0" dirty="0">
                <a:solidFill>
                  <a:srgbClr val="000000"/>
                </a:solidFill>
                <a:effectLst/>
                <a:latin typeface="Univers Condensed" panose="020B0506020202050204" pitchFamily="34" charset="0"/>
              </a:rPr>
              <a:t>Mixer measurements with a two port VNA</a:t>
            </a:r>
            <a:r>
              <a:rPr lang="en-US" altLang="zh-CN" sz="1400" dirty="0">
                <a:latin typeface="Univers Condensed" panose="020B0506020202050204" pitchFamily="34" charset="0"/>
              </a:rPr>
              <a:t> </a:t>
            </a:r>
            <a:endParaRPr lang="zh-CN" altLang="en-US" sz="1400" dirty="0">
              <a:latin typeface="Univers Condensed" panose="020B0506020202050204" pitchFamily="34" charset="0"/>
            </a:endParaRPr>
          </a:p>
        </p:txBody>
      </p:sp>
      <p:sp>
        <p:nvSpPr>
          <p:cNvPr id="20" name="文本框 19">
            <a:extLst>
              <a:ext uri="{FF2B5EF4-FFF2-40B4-BE49-F238E27FC236}">
                <a16:creationId xmlns:a16="http://schemas.microsoft.com/office/drawing/2014/main" id="{35D79792-FFCA-B8FA-C060-41146D326253}"/>
              </a:ext>
            </a:extLst>
          </p:cNvPr>
          <p:cNvSpPr txBox="1"/>
          <p:nvPr/>
        </p:nvSpPr>
        <p:spPr>
          <a:xfrm>
            <a:off x="10184964" y="2544116"/>
            <a:ext cx="1805215" cy="307777"/>
          </a:xfrm>
          <a:prstGeom prst="rect">
            <a:avLst/>
          </a:prstGeom>
          <a:noFill/>
        </p:spPr>
        <p:txBody>
          <a:bodyPr wrap="square">
            <a:spAutoFit/>
          </a:bodyPr>
          <a:lstStyle/>
          <a:p>
            <a:pPr algn="ctr"/>
            <a:r>
              <a:rPr lang="en-US" altLang="zh-CN" sz="1400" i="0" dirty="0">
                <a:solidFill>
                  <a:srgbClr val="000000"/>
                </a:solidFill>
                <a:effectLst/>
                <a:latin typeface="Univers Condensed" panose="020B0506020202050204" pitchFamily="34" charset="0"/>
              </a:rPr>
              <a:t>with a four port VNA</a:t>
            </a:r>
            <a:r>
              <a:rPr lang="en-US" altLang="zh-CN" sz="1400" dirty="0">
                <a:latin typeface="Univers Condensed" panose="020B0506020202050204" pitchFamily="34" charset="0"/>
              </a:rPr>
              <a:t> </a:t>
            </a:r>
            <a:endParaRPr lang="zh-CN" altLang="en-US" sz="1400" dirty="0"/>
          </a:p>
        </p:txBody>
      </p:sp>
    </p:spTree>
    <p:extLst>
      <p:ext uri="{BB962C8B-B14F-4D97-AF65-F5344CB8AC3E}">
        <p14:creationId xmlns:p14="http://schemas.microsoft.com/office/powerpoint/2010/main" val="1148387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A7F03F9F-084E-D8CD-A71D-36A83A604923}"/>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Spectrum Analyzer for Component Characterization</a:t>
            </a:r>
          </a:p>
        </p:txBody>
      </p:sp>
      <p:sp>
        <p:nvSpPr>
          <p:cNvPr id="3" name="内容占位符 2">
            <a:extLst>
              <a:ext uri="{FF2B5EF4-FFF2-40B4-BE49-F238E27FC236}">
                <a16:creationId xmlns:a16="http://schemas.microsoft.com/office/drawing/2014/main" id="{1C12E9FD-DCA6-AB9E-98DD-FFF92033C3B6}"/>
              </a:ext>
            </a:extLst>
          </p:cNvPr>
          <p:cNvSpPr txBox="1">
            <a:spLocks/>
          </p:cNvSpPr>
          <p:nvPr/>
        </p:nvSpPr>
        <p:spPr bwMode="auto">
          <a:xfrm>
            <a:off x="387254" y="1106820"/>
            <a:ext cx="11188531" cy="11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Spectrum analysis challenges for component testing</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Measuring spurious performance is time consuming, especially when searching for low-level spurs over a broad frequency range.</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Long measurement times may force insufficient test coverage</a:t>
            </a:r>
          </a:p>
        </p:txBody>
      </p:sp>
      <p:sp>
        <p:nvSpPr>
          <p:cNvPr id="4" name="内容占位符 2">
            <a:extLst>
              <a:ext uri="{FF2B5EF4-FFF2-40B4-BE49-F238E27FC236}">
                <a16:creationId xmlns:a16="http://schemas.microsoft.com/office/drawing/2014/main" id="{5FDDD923-8F07-2763-F50F-272B179FFC96}"/>
              </a:ext>
            </a:extLst>
          </p:cNvPr>
          <p:cNvSpPr txBox="1">
            <a:spLocks/>
          </p:cNvSpPr>
          <p:nvPr/>
        </p:nvSpPr>
        <p:spPr bwMode="auto">
          <a:xfrm>
            <a:off x="387254" y="2672618"/>
            <a:ext cx="5531412" cy="329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Spectrum Analyzer (SNA6000-SA) Provides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Fast spurious searches over broad frequency ranges.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A multi-channel SA with internal swept-signal generators for efficient spurious analysis of mixers and converters.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Guide users to complete the measurement process through the operation steps of typical measurement.</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SA capability to the SNA6000A’s single-connection, multiple-measurement suite including Occupied BW, Channel Power, ACPR, TOI, CNR, Spectrum Monitor and so on.</a:t>
            </a:r>
          </a:p>
          <a:p>
            <a:pPr marL="0" indent="0" algn="just">
              <a:spcBef>
                <a:spcPts val="0"/>
              </a:spcBef>
              <a:spcAft>
                <a:spcPts val="0"/>
              </a:spcAft>
              <a:buNone/>
            </a:pPr>
            <a:br>
              <a:rPr lang="en-US" altLang="zh-CN" dirty="0">
                <a:latin typeface="Univers Condensed" panose="020B0506020202050204" pitchFamily="34" charset="0"/>
              </a:rPr>
            </a:br>
            <a:endParaRPr lang="en-US" altLang="zh-CN" dirty="0">
              <a:latin typeface="Univers Condensed" panose="020B0506020202050204" pitchFamily="34" charset="0"/>
              <a:ea typeface="+mn-ea"/>
              <a:cs typeface="Arial" panose="020B0604020202020204" pitchFamily="34" charset="0"/>
            </a:endParaRPr>
          </a:p>
        </p:txBody>
      </p:sp>
      <p:pic>
        <p:nvPicPr>
          <p:cNvPr id="6" name="图片 5">
            <a:extLst>
              <a:ext uri="{FF2B5EF4-FFF2-40B4-BE49-F238E27FC236}">
                <a16:creationId xmlns:a16="http://schemas.microsoft.com/office/drawing/2014/main" id="{89151E6A-1698-2357-0B52-3D32B0E90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6764" y="2752446"/>
            <a:ext cx="5489021" cy="3430639"/>
          </a:xfrm>
          <a:prstGeom prst="rect">
            <a:avLst/>
          </a:prstGeom>
        </p:spPr>
      </p:pic>
      <p:sp>
        <p:nvSpPr>
          <p:cNvPr id="7" name="矩形 6">
            <a:extLst>
              <a:ext uri="{FF2B5EF4-FFF2-40B4-BE49-F238E27FC236}">
                <a16:creationId xmlns:a16="http://schemas.microsoft.com/office/drawing/2014/main" id="{A115A24A-A242-6C2E-5CAC-8A13783453D9}"/>
              </a:ext>
            </a:extLst>
          </p:cNvPr>
          <p:cNvSpPr/>
          <p:nvPr/>
        </p:nvSpPr>
        <p:spPr>
          <a:xfrm>
            <a:off x="10485120" y="3130733"/>
            <a:ext cx="737061" cy="252113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14" name="内容占位符 2">
            <a:extLst>
              <a:ext uri="{FF2B5EF4-FFF2-40B4-BE49-F238E27FC236}">
                <a16:creationId xmlns:a16="http://schemas.microsoft.com/office/drawing/2014/main" id="{FD8DB025-0F54-775B-657F-B7ACB2FE8BC4}"/>
              </a:ext>
            </a:extLst>
          </p:cNvPr>
          <p:cNvSpPr txBox="1">
            <a:spLocks/>
          </p:cNvSpPr>
          <p:nvPr/>
        </p:nvSpPr>
        <p:spPr bwMode="auto">
          <a:xfrm>
            <a:off x="9758232" y="5659882"/>
            <a:ext cx="2046514" cy="37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ctr">
              <a:lnSpc>
                <a:spcPct val="150000"/>
              </a:lnSpc>
              <a:buNone/>
            </a:pPr>
            <a:r>
              <a:rPr lang="en-US" altLang="zh-CN" sz="1100" b="1" kern="100" dirty="0">
                <a:solidFill>
                  <a:schemeClr val="bg1"/>
                </a:solidFill>
                <a:effectLst/>
                <a:latin typeface="Univers Condensed" panose="020B0506020202050204" pitchFamily="34" charset="0"/>
                <a:ea typeface="宋体" panose="02010600030101010101" pitchFamily="2" charset="-122"/>
                <a:cs typeface="Arial" panose="020B0604020202020204" pitchFamily="34" charset="0"/>
              </a:rPr>
              <a:t>SA Measurement </a:t>
            </a:r>
            <a:r>
              <a:rPr lang="en-US" altLang="zh-CN" sz="1100" b="1" kern="100" dirty="0">
                <a:solidFill>
                  <a:schemeClr val="bg1"/>
                </a:solidFill>
                <a:latin typeface="Univers Condensed" panose="020B0506020202050204" pitchFamily="34" charset="0"/>
                <a:ea typeface="宋体" panose="02010600030101010101" pitchFamily="2" charset="-122"/>
                <a:cs typeface="Arial" panose="020B0604020202020204" pitchFamily="34" charset="0"/>
              </a:rPr>
              <a:t>I</a:t>
            </a:r>
            <a:r>
              <a:rPr lang="en-US" altLang="zh-CN" sz="1100" b="1" kern="100" dirty="0">
                <a:solidFill>
                  <a:schemeClr val="bg1"/>
                </a:solidFill>
                <a:effectLst/>
                <a:latin typeface="Univers Condensed" panose="020B0506020202050204" pitchFamily="34" charset="0"/>
                <a:ea typeface="宋体" panose="02010600030101010101" pitchFamily="2" charset="-122"/>
                <a:cs typeface="Arial" panose="020B0604020202020204" pitchFamily="34" charset="0"/>
              </a:rPr>
              <a:t>tems</a:t>
            </a:r>
            <a:endParaRPr lang="zh-CN" altLang="zh-CN" sz="1100" b="1" kern="100" dirty="0">
              <a:solidFill>
                <a:schemeClr val="bg1"/>
              </a:solidFill>
              <a:effectLst/>
              <a:latin typeface="Univers Condensed" panose="020B0506020202050204" pitchFamily="34" charset="0"/>
              <a:ea typeface="Arial" panose="020B0604020202020204" pitchFamily="34" charset="0"/>
              <a:cs typeface="Arial" panose="020B0604020202020204" pitchFamily="34" charset="0"/>
            </a:endParaRPr>
          </a:p>
          <a:p>
            <a:pPr algn="ctr">
              <a:lnSpc>
                <a:spcPct val="150000"/>
              </a:lnSpc>
            </a:pPr>
            <a:endParaRPr lang="zh-CN" altLang="zh-CN" sz="1100" b="1" kern="100" dirty="0">
              <a:solidFill>
                <a:schemeClr val="bg1"/>
              </a:solidFill>
              <a:effectLst/>
              <a:latin typeface="Univers Condensed" panose="020B0506020202050204" pitchFamily="34" charset="0"/>
              <a:ea typeface="Arial" panose="020B0604020202020204" pitchFamily="34" charset="0"/>
              <a:cs typeface="Arial" panose="020B0604020202020204" pitchFamily="34" charset="0"/>
            </a:endParaRPr>
          </a:p>
          <a:p>
            <a:pPr algn="ctr">
              <a:lnSpc>
                <a:spcPct val="150000"/>
              </a:lnSpc>
            </a:pPr>
            <a:endParaRPr lang="en-US" altLang="zh-CN" sz="1100" b="1" kern="100" dirty="0">
              <a:solidFill>
                <a:schemeClr val="bg1"/>
              </a:solidFill>
              <a:latin typeface="Univers Condensed" panose="020B050602020205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360598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EC547C9E-A73F-3F87-6459-1899EBA44E56}"/>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Simple, Fast and Accurate Pulsed-RF Measurement</a:t>
            </a:r>
          </a:p>
        </p:txBody>
      </p:sp>
      <p:sp>
        <p:nvSpPr>
          <p:cNvPr id="3" name="内容占位符 2">
            <a:extLst>
              <a:ext uri="{FF2B5EF4-FFF2-40B4-BE49-F238E27FC236}">
                <a16:creationId xmlns:a16="http://schemas.microsoft.com/office/drawing/2014/main" id="{BA55F50B-F26E-5D04-BA5B-43EC35AFDB01}"/>
              </a:ext>
            </a:extLst>
          </p:cNvPr>
          <p:cNvSpPr txBox="1">
            <a:spLocks/>
          </p:cNvSpPr>
          <p:nvPr/>
        </p:nvSpPr>
        <p:spPr bwMode="auto">
          <a:xfrm>
            <a:off x="387251" y="1082503"/>
            <a:ext cx="7232747" cy="18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Pulsed-RF Measurement Challenges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Pulse generators and modulators required for pulsed-RF measurements add complexity in test setups.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Max. IF bandwidth of analyzer is often too small for wideband detection.</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Narrowband detection is slow, and measurements are noisy for low-duty-cycle pulses.</a:t>
            </a:r>
          </a:p>
        </p:txBody>
      </p:sp>
      <p:sp>
        <p:nvSpPr>
          <p:cNvPr id="4" name="内容占位符 2">
            <a:extLst>
              <a:ext uri="{FF2B5EF4-FFF2-40B4-BE49-F238E27FC236}">
                <a16:creationId xmlns:a16="http://schemas.microsoft.com/office/drawing/2014/main" id="{926DD756-57A4-43F2-5AFC-167D3BB7DEFB}"/>
              </a:ext>
            </a:extLst>
          </p:cNvPr>
          <p:cNvSpPr txBox="1">
            <a:spLocks/>
          </p:cNvSpPr>
          <p:nvPr/>
        </p:nvSpPr>
        <p:spPr bwMode="auto">
          <a:xfrm>
            <a:off x="5240132" y="3652716"/>
            <a:ext cx="6747611" cy="29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Pulsed-RF Measurement (option SNA6000-PM) Provides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Setting up pulse timing for the pulse modulators and internal IF gates is easy using the built-in pulse generators.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Internal pulse modulators enable integrated pulsed-RF testing over the full frequency range of the instrument, eliminating expensive and bulky external modulators. </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Built-in pulse modulator, pulse generator and pulse envelope measurement function are synchronized in the analyzer, which makes the RF test of pulse modulation simple and greatly simplifies the measurement setup.</a:t>
            </a:r>
          </a:p>
        </p:txBody>
      </p:sp>
      <p:pic>
        <p:nvPicPr>
          <p:cNvPr id="6" name="图片 5">
            <a:extLst>
              <a:ext uri="{FF2B5EF4-FFF2-40B4-BE49-F238E27FC236}">
                <a16:creationId xmlns:a16="http://schemas.microsoft.com/office/drawing/2014/main" id="{C04B7FE9-A17D-ED76-C99C-21CBB5239E4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2" r="7019"/>
          <a:stretch/>
        </p:blipFill>
        <p:spPr>
          <a:xfrm>
            <a:off x="7529001" y="813255"/>
            <a:ext cx="4275745" cy="2691199"/>
          </a:xfrm>
          <a:prstGeom prst="rect">
            <a:avLst/>
          </a:prstGeom>
        </p:spPr>
      </p:pic>
      <p:pic>
        <p:nvPicPr>
          <p:cNvPr id="7" name="图片 6">
            <a:extLst>
              <a:ext uri="{FF2B5EF4-FFF2-40B4-BE49-F238E27FC236}">
                <a16:creationId xmlns:a16="http://schemas.microsoft.com/office/drawing/2014/main" id="{273BE149-6B53-3329-01F4-BD635CB2A3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252" y="3667976"/>
            <a:ext cx="4743547" cy="2964717"/>
          </a:xfrm>
          <a:prstGeom prst="rect">
            <a:avLst/>
          </a:prstGeom>
        </p:spPr>
      </p:pic>
      <p:sp>
        <p:nvSpPr>
          <p:cNvPr id="13" name="文本框 12">
            <a:extLst>
              <a:ext uri="{FF2B5EF4-FFF2-40B4-BE49-F238E27FC236}">
                <a16:creationId xmlns:a16="http://schemas.microsoft.com/office/drawing/2014/main" id="{8AB1B3D1-09F6-5FDC-AA40-98FDF7AB3C96}"/>
              </a:ext>
            </a:extLst>
          </p:cNvPr>
          <p:cNvSpPr txBox="1"/>
          <p:nvPr/>
        </p:nvSpPr>
        <p:spPr>
          <a:xfrm>
            <a:off x="387251" y="3113925"/>
            <a:ext cx="5142691" cy="523220"/>
          </a:xfrm>
          <a:prstGeom prst="rect">
            <a:avLst/>
          </a:prstGeom>
          <a:noFill/>
        </p:spPr>
        <p:txBody>
          <a:bodyPr wrap="square">
            <a:spAutoFit/>
          </a:bodyPr>
          <a:lstStyle/>
          <a:p>
            <a:r>
              <a:rPr lang="en-US" altLang="zh-CN" sz="1400" dirty="0">
                <a:latin typeface="Univers Condensed" panose="020B0506020202050204" pitchFamily="34" charset="0"/>
              </a:rPr>
              <a:t>A simple user interface for full control of  internal pulse modulator and  internal independent pulse generator</a:t>
            </a:r>
            <a:endParaRPr lang="zh-CN" altLang="en-US" sz="1400" dirty="0">
              <a:latin typeface="Univers Condensed" panose="020B0506020202050204" pitchFamily="34" charset="0"/>
            </a:endParaRPr>
          </a:p>
        </p:txBody>
      </p:sp>
    </p:spTree>
    <p:extLst>
      <p:ext uri="{BB962C8B-B14F-4D97-AF65-F5344CB8AC3E}">
        <p14:creationId xmlns:p14="http://schemas.microsoft.com/office/powerpoint/2010/main" val="4246733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FB7E6AA0-FFE3-6FC9-B152-2625CE09568A}"/>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Measurement of Dielectric Material Properties</a:t>
            </a:r>
          </a:p>
        </p:txBody>
      </p:sp>
      <p:sp>
        <p:nvSpPr>
          <p:cNvPr id="3" name="内容占位符 2">
            <a:extLst>
              <a:ext uri="{FF2B5EF4-FFF2-40B4-BE49-F238E27FC236}">
                <a16:creationId xmlns:a16="http://schemas.microsoft.com/office/drawing/2014/main" id="{13EB2808-9806-8324-ECDD-D202200CAC99}"/>
              </a:ext>
            </a:extLst>
          </p:cNvPr>
          <p:cNvSpPr txBox="1">
            <a:spLocks/>
          </p:cNvSpPr>
          <p:nvPr/>
        </p:nvSpPr>
        <p:spPr bwMode="auto">
          <a:xfrm>
            <a:off x="387254" y="1106818"/>
            <a:ext cx="11804746" cy="155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Material</a:t>
            </a: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 Measurement Challenges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PCB, antenna, material science, microwave circuit design, biological research, and automotive engineers along with metrology and research institutes must characterize various materials to better understand their effects on electromagnetic wave propagation to achieve more expected designs, or to test manufacturing processes to control product quality, etc.</a:t>
            </a:r>
          </a:p>
        </p:txBody>
      </p:sp>
      <mc:AlternateContent xmlns:mc="http://schemas.openxmlformats.org/markup-compatibility/2006" xmlns:a14="http://schemas.microsoft.com/office/drawing/2010/main">
        <mc:Choice Requires="a14">
          <p:sp>
            <p:nvSpPr>
              <p:cNvPr id="4" name="内容占位符 2">
                <a:extLst>
                  <a:ext uri="{FF2B5EF4-FFF2-40B4-BE49-F238E27FC236}">
                    <a16:creationId xmlns:a16="http://schemas.microsoft.com/office/drawing/2014/main" id="{A68C1FC1-7519-444C-BCC5-35EA34C0B51E}"/>
                  </a:ext>
                </a:extLst>
              </p:cNvPr>
              <p:cNvSpPr txBox="1">
                <a:spLocks/>
              </p:cNvSpPr>
              <p:nvPr/>
            </p:nvSpPr>
            <p:spPr bwMode="auto">
              <a:xfrm>
                <a:off x="387252" y="2663625"/>
                <a:ext cx="6594119" cy="40129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a:t>
                </a:r>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Material</a:t>
                </a: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 Measurement (SNA6000-MT) Provides</a:t>
                </a:r>
              </a:p>
              <a:p>
                <a:pPr>
                  <a:spcBef>
                    <a:spcPts val="0"/>
                  </a:spcBef>
                  <a:spcAft>
                    <a:spcPts val="0"/>
                  </a:spcAft>
                </a:pPr>
                <a:r>
                  <a:rPr lang="en-US" altLang="zh-CN" sz="1800" b="0" i="0" dirty="0">
                    <a:solidFill>
                      <a:srgbClr val="000000"/>
                    </a:solidFill>
                    <a:effectLst/>
                    <a:latin typeface="Univers Condensed" panose="020B0506020202050204" pitchFamily="34" charset="0"/>
                  </a:rPr>
                  <a:t>Control of the network analyzer to automate complex permittivity and permeability measurements versus frequency.</a:t>
                </a:r>
              </a:p>
              <a:p>
                <a:pPr>
                  <a:spcBef>
                    <a:spcPts val="0"/>
                  </a:spcBef>
                  <a:spcAft>
                    <a:spcPts val="0"/>
                  </a:spcAft>
                </a:pPr>
                <a:r>
                  <a:rPr lang="en-US" altLang="zh-CN" sz="1800" b="0" i="0" dirty="0">
                    <a:solidFill>
                      <a:srgbClr val="000000"/>
                    </a:solidFill>
                    <a:effectLst/>
                    <a:latin typeface="Univers Condensed" panose="020B0506020202050204" pitchFamily="34" charset="0"/>
                  </a:rPr>
                  <a:t>The measurement wizard guides the user through the measurement process</a:t>
                </a:r>
                <a:r>
                  <a:rPr lang="en-US" altLang="zh-CN" dirty="0">
                    <a:solidFill>
                      <a:srgbClr val="000000"/>
                    </a:solidFill>
                    <a:latin typeface="Univers Condensed" panose="020B0506020202050204" pitchFamily="34" charset="0"/>
                  </a:rPr>
                  <a:t>.</a:t>
                </a:r>
                <a:endParaRPr lang="en-US" altLang="zh-CN" sz="1800" b="0" i="0" dirty="0">
                  <a:solidFill>
                    <a:srgbClr val="000000"/>
                  </a:solidFill>
                  <a:effectLst/>
                  <a:latin typeface="Univers Condensed" panose="020B0506020202050204" pitchFamily="34" charset="0"/>
                </a:endParaRPr>
              </a:p>
              <a:p>
                <a:pPr>
                  <a:spcBef>
                    <a:spcPts val="0"/>
                  </a:spcBef>
                  <a:spcAft>
                    <a:spcPts val="0"/>
                  </a:spcAft>
                </a:pPr>
                <a:r>
                  <a:rPr lang="en-US" altLang="zh-CN" sz="1800" b="0" i="0" dirty="0">
                    <a:solidFill>
                      <a:srgbClr val="000000"/>
                    </a:solidFill>
                    <a:effectLst/>
                    <a:latin typeface="Univers Condensed" panose="020B0506020202050204" pitchFamily="34" charset="0"/>
                  </a:rPr>
                  <a:t>Display of results in a variety of formats: </a:t>
                </a:r>
                <a14:m>
                  <m:oMath xmlns:m="http://schemas.openxmlformats.org/officeDocument/2006/math">
                    <m:sSub>
                      <m:sSubPr>
                        <m:ctrlPr>
                          <a:rPr lang="zh-CN" altLang="zh-CN" i="1" smtClean="0">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ε</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r</m:t>
                        </m:r>
                      </m:sub>
                    </m:sSub>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sSub>
                      <m:sSub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μ</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r</m:t>
                        </m:r>
                      </m:sub>
                    </m:sSub>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func>
                      <m:func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tan</m:t>
                        </m:r>
                      </m:fName>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δ</m:t>
                        </m:r>
                      </m:e>
                    </m:func>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sSubSup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ε</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r</m:t>
                        </m:r>
                      </m:sub>
                      <m:sup>
                        <m:r>
                          <a:rPr lang="en-US" altLang="zh-CN" sz="1800" i="1">
                            <a:effectLst/>
                            <a:latin typeface="Cambria Math" panose="02040503050406030204" pitchFamily="18" charset="0"/>
                            <a:ea typeface="Arial" panose="020B0604020202020204" pitchFamily="34" charset="0"/>
                            <a:cs typeface="Arial" panose="020B0604020202020204" pitchFamily="34" charset="0"/>
                          </a:rPr>
                          <m:t>′′</m:t>
                        </m:r>
                      </m:sup>
                    </m:sSubSup>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sSubSup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ε</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r</m:t>
                        </m:r>
                      </m:sub>
                      <m:sup>
                        <m:r>
                          <a:rPr lang="en-US" altLang="zh-CN" sz="1800" i="1">
                            <a:effectLst/>
                            <a:latin typeface="Cambria Math" panose="02040503050406030204" pitchFamily="18" charset="0"/>
                            <a:ea typeface="Arial" panose="020B0604020202020204" pitchFamily="34" charset="0"/>
                            <a:cs typeface="Arial" panose="020B0604020202020204" pitchFamily="34" charset="0"/>
                          </a:rPr>
                          <m:t>′</m:t>
                        </m:r>
                      </m:sup>
                    </m:sSubSup>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sSubSup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μ</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r</m:t>
                        </m:r>
                      </m:sub>
                      <m:sup>
                        <m:r>
                          <a:rPr lang="en-US" altLang="zh-CN" sz="1800" i="1">
                            <a:effectLst/>
                            <a:latin typeface="Cambria Math" panose="02040503050406030204" pitchFamily="18" charset="0"/>
                            <a:ea typeface="Arial" panose="020B0604020202020204" pitchFamily="34" charset="0"/>
                            <a:cs typeface="Arial" panose="020B0604020202020204" pitchFamily="34" charset="0"/>
                          </a:rPr>
                          <m:t>′</m:t>
                        </m:r>
                      </m:sup>
                    </m:sSubSup>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sSubSup>
                      <m:sSubSup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sSubSup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μ</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r</m:t>
                        </m:r>
                      </m:sub>
                      <m:sup>
                        <m:r>
                          <a:rPr lang="en-US" altLang="zh-CN" sz="1800" i="1">
                            <a:effectLst/>
                            <a:latin typeface="Cambria Math" panose="02040503050406030204" pitchFamily="18" charset="0"/>
                            <a:ea typeface="Arial" panose="020B0604020202020204" pitchFamily="34" charset="0"/>
                            <a:cs typeface="Arial" panose="020B0604020202020204" pitchFamily="34" charset="0"/>
                          </a:rPr>
                          <m:t>′′</m:t>
                        </m:r>
                      </m:sup>
                    </m:sSubSup>
                  </m:oMath>
                </a14:m>
                <a:r>
                  <a:rPr lang="en-US" altLang="zh-CN" sz="1800" dirty="0">
                    <a:effectLst/>
                    <a:latin typeface="Univers Condensed" panose="020B0506020202050204" pitchFamily="34" charset="0"/>
                    <a:ea typeface="宋体" panose="02010600030101010101" pitchFamily="2" charset="-122"/>
                  </a:rPr>
                  <a:t>, </a:t>
                </a:r>
                <a14:m>
                  <m:oMath xmlns:m="http://schemas.openxmlformats.org/officeDocument/2006/math">
                    <m:func>
                      <m:func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tan</m:t>
                        </m:r>
                      </m:fName>
                      <m:e>
                        <m:sSub>
                          <m:sSubPr>
                            <m:ctrlPr>
                              <a:rPr lang="zh-CN" altLang="zh-CN" i="1">
                                <a:effectLst/>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δ</m:t>
                            </m:r>
                          </m:e>
                          <m:sub>
                            <m:r>
                              <m:rPr>
                                <m:sty m:val="p"/>
                              </m:rPr>
                              <a:rPr lang="en-US" altLang="zh-CN" sz="1800">
                                <a:effectLst/>
                                <a:latin typeface="Cambria Math" panose="02040503050406030204" pitchFamily="18" charset="0"/>
                                <a:ea typeface="Arial" panose="020B0604020202020204" pitchFamily="34" charset="0"/>
                                <a:cs typeface="Arial" panose="020B0604020202020204" pitchFamily="34" charset="0"/>
                              </a:rPr>
                              <m:t>μ</m:t>
                            </m:r>
                          </m:sub>
                        </m:sSub>
                      </m:e>
                    </m:func>
                  </m:oMath>
                </a14:m>
                <a:r>
                  <a:rPr lang="en-US" altLang="zh-CN" sz="1800" dirty="0">
                    <a:effectLst/>
                    <a:latin typeface="Univers Condensed" panose="020B0506020202050204" pitchFamily="34" charset="0"/>
                    <a:ea typeface="等线" panose="02010600030101010101" pitchFamily="2" charset="-122"/>
                  </a:rPr>
                  <a:t>.</a:t>
                </a:r>
                <a:endParaRPr lang="en-US" altLang="zh-CN" sz="1800" b="0" i="0" dirty="0">
                  <a:solidFill>
                    <a:srgbClr val="000000"/>
                  </a:solidFill>
                  <a:effectLst/>
                  <a:latin typeface="Univers Condensed" panose="020B0506020202050204" pitchFamily="34" charset="0"/>
                </a:endParaRPr>
              </a:p>
              <a:p>
                <a:pPr>
                  <a:spcBef>
                    <a:spcPts val="0"/>
                  </a:spcBef>
                  <a:spcAft>
                    <a:spcPts val="0"/>
                  </a:spcAft>
                </a:pPr>
                <a:r>
                  <a:rPr lang="en-US" altLang="zh-CN" dirty="0">
                    <a:latin typeface="Univers Condensed" panose="020B0506020202050204" pitchFamily="34" charset="0"/>
                  </a:rPr>
                  <a:t>A variety of measurement methods and mathematical models to meet most application needs.</a:t>
                </a:r>
              </a:p>
              <a:p>
                <a:pPr>
                  <a:spcBef>
                    <a:spcPts val="0"/>
                  </a:spcBef>
                  <a:spcAft>
                    <a:spcPts val="0"/>
                  </a:spcAft>
                </a:pPr>
                <a:r>
                  <a:rPr lang="en-US" altLang="zh-CN" dirty="0">
                    <a:latin typeface="Univers Condensed" panose="020B0506020202050204" pitchFamily="34" charset="0"/>
                  </a:rPr>
                  <a:t>SIGLENT deliver a comprehensive material measurement solution ideal for lab, manufacture and university environments, including SNA series precision instruments, MT materials measurement software, KWR42A waveguide calibration kit and fixture.</a:t>
                </a:r>
              </a:p>
            </p:txBody>
          </p:sp>
        </mc:Choice>
        <mc:Fallback xmlns="">
          <p:sp>
            <p:nvSpPr>
              <p:cNvPr id="4" name="内容占位符 2">
                <a:extLst>
                  <a:ext uri="{FF2B5EF4-FFF2-40B4-BE49-F238E27FC236}">
                    <a16:creationId xmlns:a16="http://schemas.microsoft.com/office/drawing/2014/main" id="{A68C1FC1-7519-444C-BCC5-35EA34C0B51E}"/>
                  </a:ext>
                </a:extLst>
              </p:cNvPr>
              <p:cNvSpPr txBox="1">
                <a:spLocks noRot="1" noChangeAspect="1" noMove="1" noResize="1" noEditPoints="1" noAdjustHandles="1" noChangeArrowheads="1" noChangeShapeType="1" noTextEdit="1"/>
              </p:cNvSpPr>
              <p:nvPr/>
            </p:nvSpPr>
            <p:spPr bwMode="auto">
              <a:xfrm>
                <a:off x="387252" y="2663625"/>
                <a:ext cx="6594119" cy="4012946"/>
              </a:xfrm>
              <a:prstGeom prst="rect">
                <a:avLst/>
              </a:prstGeom>
              <a:blipFill>
                <a:blip r:embed="rId4"/>
                <a:stretch>
                  <a:fillRect l="-833" t="-760" r="-648" b="-12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44F2F933-F757-73C6-A02C-E948DAEE6211}"/>
              </a:ext>
            </a:extLst>
          </p:cNvPr>
          <p:cNvPicPr>
            <a:picLocks noChangeAspect="1"/>
          </p:cNvPicPr>
          <p:nvPr/>
        </p:nvPicPr>
        <p:blipFill>
          <a:blip r:embed="rId5"/>
          <a:stretch>
            <a:fillRect/>
          </a:stretch>
        </p:blipFill>
        <p:spPr>
          <a:xfrm>
            <a:off x="6930571" y="3100106"/>
            <a:ext cx="4992284" cy="3120317"/>
          </a:xfrm>
          <a:prstGeom prst="rect">
            <a:avLst/>
          </a:prstGeom>
        </p:spPr>
      </p:pic>
    </p:spTree>
    <p:extLst>
      <p:ext uri="{BB962C8B-B14F-4D97-AF65-F5344CB8AC3E}">
        <p14:creationId xmlns:p14="http://schemas.microsoft.com/office/powerpoint/2010/main" val="186005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9B6C8"/>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09997B4-2FD7-0F8A-FAFE-37700122AC9D}"/>
              </a:ext>
            </a:extLst>
          </p:cNvPr>
          <p:cNvSpPr/>
          <p:nvPr/>
        </p:nvSpPr>
        <p:spPr>
          <a:xfrm>
            <a:off x="8067782" y="-1"/>
            <a:ext cx="412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1">
            <a:extLst>
              <a:ext uri="{FF2B5EF4-FFF2-40B4-BE49-F238E27FC236}">
                <a16:creationId xmlns:a16="http://schemas.microsoft.com/office/drawing/2014/main" id="{7BB27E94-4568-74B8-19C0-016DA4C1439D}"/>
              </a:ext>
            </a:extLst>
          </p:cNvPr>
          <p:cNvSpPr/>
          <p:nvPr/>
        </p:nvSpPr>
        <p:spPr>
          <a:xfrm>
            <a:off x="0" y="0"/>
            <a:ext cx="406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矩形 5">
            <a:extLst>
              <a:ext uri="{FF2B5EF4-FFF2-40B4-BE49-F238E27FC236}">
                <a16:creationId xmlns:a16="http://schemas.microsoft.com/office/drawing/2014/main" id="{EF0168F8-F772-1292-75EB-C378E10EE272}"/>
              </a:ext>
            </a:extLst>
          </p:cNvPr>
          <p:cNvSpPr/>
          <p:nvPr/>
        </p:nvSpPr>
        <p:spPr>
          <a:xfrm>
            <a:off x="4048846" y="-1"/>
            <a:ext cx="406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5" name="图片 14">
            <a:extLst>
              <a:ext uri="{FF2B5EF4-FFF2-40B4-BE49-F238E27FC236}">
                <a16:creationId xmlns:a16="http://schemas.microsoft.com/office/drawing/2014/main" id="{BB8BD422-8C20-4EB1-0D2D-41CA826F51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966" y="3229429"/>
            <a:ext cx="3184783" cy="2123638"/>
          </a:xfrm>
          <a:prstGeom prst="rect">
            <a:avLst/>
          </a:prstGeom>
        </p:spPr>
      </p:pic>
      <p:sp>
        <p:nvSpPr>
          <p:cNvPr id="27" name="矩形 26">
            <a:hlinkHover r:id="rId4" action="ppaction://hlinksldjump"/>
            <a:extLst>
              <a:ext uri="{FF2B5EF4-FFF2-40B4-BE49-F238E27FC236}">
                <a16:creationId xmlns:a16="http://schemas.microsoft.com/office/drawing/2014/main" id="{570CB8DC-1C97-8973-B69D-330FC548F677}"/>
              </a:ext>
            </a:extLst>
          </p:cNvPr>
          <p:cNvSpPr/>
          <p:nvPr/>
        </p:nvSpPr>
        <p:spPr>
          <a:xfrm>
            <a:off x="42249" y="-13016"/>
            <a:ext cx="3483754"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6" name="矩形 25">
            <a:hlinkHover r:id="rId4" action="ppaction://hlinksldjump"/>
            <a:extLst>
              <a:ext uri="{FF2B5EF4-FFF2-40B4-BE49-F238E27FC236}">
                <a16:creationId xmlns:a16="http://schemas.microsoft.com/office/drawing/2014/main" id="{3F4605AE-376E-BC9E-51F6-DA336A2E8E0E}"/>
              </a:ext>
            </a:extLst>
          </p:cNvPr>
          <p:cNvSpPr/>
          <p:nvPr/>
        </p:nvSpPr>
        <p:spPr>
          <a:xfrm>
            <a:off x="54922" y="0"/>
            <a:ext cx="3483754"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3" name="图片 12">
            <a:extLst>
              <a:ext uri="{FF2B5EF4-FFF2-40B4-BE49-F238E27FC236}">
                <a16:creationId xmlns:a16="http://schemas.microsoft.com/office/drawing/2014/main" id="{D2F68137-DC64-A766-4223-4C41A0CD82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14222" y="2844801"/>
            <a:ext cx="3512028" cy="2341351"/>
          </a:xfrm>
          <a:prstGeom prst="rect">
            <a:avLst/>
          </a:prstGeom>
        </p:spPr>
      </p:pic>
      <p:sp>
        <p:nvSpPr>
          <p:cNvPr id="24" name="矩形 23">
            <a:hlinkHover r:id="rId4" action="ppaction://hlinksldjump"/>
            <a:extLst>
              <a:ext uri="{FF2B5EF4-FFF2-40B4-BE49-F238E27FC236}">
                <a16:creationId xmlns:a16="http://schemas.microsoft.com/office/drawing/2014/main" id="{3AC06A46-6D99-E1B2-D39F-3F0E6A3F3B1F}"/>
              </a:ext>
            </a:extLst>
          </p:cNvPr>
          <p:cNvSpPr/>
          <p:nvPr/>
        </p:nvSpPr>
        <p:spPr>
          <a:xfrm>
            <a:off x="7916650" y="-6509"/>
            <a:ext cx="427535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5" name="矩形 24">
            <a:hlinkHover r:id="rId4" action="ppaction://hlinksldjump"/>
            <a:extLst>
              <a:ext uri="{FF2B5EF4-FFF2-40B4-BE49-F238E27FC236}">
                <a16:creationId xmlns:a16="http://schemas.microsoft.com/office/drawing/2014/main" id="{9387B124-961B-D391-CF2D-E5D1A297130B}"/>
              </a:ext>
            </a:extLst>
          </p:cNvPr>
          <p:cNvSpPr/>
          <p:nvPr/>
        </p:nvSpPr>
        <p:spPr>
          <a:xfrm>
            <a:off x="7916650" y="0"/>
            <a:ext cx="427535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 name="矩形 2" hidden="1">
            <a:extLst>
              <a:ext uri="{FF2B5EF4-FFF2-40B4-BE49-F238E27FC236}">
                <a16:creationId xmlns:a16="http://schemas.microsoft.com/office/drawing/2014/main" id="{D291D6F7-98CF-BC5B-1335-20DB11322D94}"/>
              </a:ext>
            </a:extLst>
          </p:cNvPr>
          <p:cNvSpPr>
            <a:spLocks noChangeAspect="1"/>
          </p:cNvSpPr>
          <p:nvPr/>
        </p:nvSpPr>
        <p:spPr>
          <a:xfrm>
            <a:off x="2804530" y="920249"/>
            <a:ext cx="5858496" cy="5858496"/>
          </a:xfrm>
          <a:prstGeom prst="rect">
            <a:avLst/>
          </a:prstGeom>
          <a:gradFill flip="none" rotWithShape="1">
            <a:gsLst>
              <a:gs pos="0">
                <a:srgbClr val="C3C3C5"/>
              </a:gs>
              <a:gs pos="65000">
                <a:srgbClr val="04040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pic>
        <p:nvPicPr>
          <p:cNvPr id="7" name="图片 6">
            <a:extLst>
              <a:ext uri="{FF2B5EF4-FFF2-40B4-BE49-F238E27FC236}">
                <a16:creationId xmlns:a16="http://schemas.microsoft.com/office/drawing/2014/main" id="{B9F5BF23-6C50-9B22-DE68-8FBB171EA5D4}"/>
              </a:ext>
            </a:extLst>
          </p:cNvPr>
          <p:cNvPicPr>
            <a:picLocks noChangeAspect="1"/>
          </p:cNvPicPr>
          <p:nvPr/>
        </p:nvPicPr>
        <p:blipFill>
          <a:blip r:embed="rId6">
            <a:clrChange>
              <a:clrFrom>
                <a:srgbClr val="040404"/>
              </a:clrFrom>
              <a:clrTo>
                <a:srgbClr val="040404">
                  <a:alpha val="0"/>
                </a:srgbClr>
              </a:clrTo>
            </a:clrChange>
          </a:blip>
          <a:stretch>
            <a:fillRect/>
          </a:stretch>
        </p:blipFill>
        <p:spPr>
          <a:xfrm>
            <a:off x="2804263" y="959608"/>
            <a:ext cx="5858764" cy="5858764"/>
          </a:xfrm>
          <a:prstGeom prst="rect">
            <a:avLst/>
          </a:prstGeom>
        </p:spPr>
      </p:pic>
      <p:sp>
        <p:nvSpPr>
          <p:cNvPr id="23" name="文本框 22">
            <a:extLst>
              <a:ext uri="{FF2B5EF4-FFF2-40B4-BE49-F238E27FC236}">
                <a16:creationId xmlns:a16="http://schemas.microsoft.com/office/drawing/2014/main" id="{EE786830-3802-BB54-1CD4-3665C8810A5F}"/>
              </a:ext>
            </a:extLst>
          </p:cNvPr>
          <p:cNvSpPr txBox="1"/>
          <p:nvPr/>
        </p:nvSpPr>
        <p:spPr>
          <a:xfrm>
            <a:off x="3837897" y="775196"/>
            <a:ext cx="4034492" cy="126188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SHN900A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Portable and Functional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Perform Better in the Field</a:t>
            </a:r>
          </a:p>
        </p:txBody>
      </p:sp>
      <p:pic>
        <p:nvPicPr>
          <p:cNvPr id="31" name="图片 30">
            <a:extLst>
              <a:ext uri="{FF2B5EF4-FFF2-40B4-BE49-F238E27FC236}">
                <a16:creationId xmlns:a16="http://schemas.microsoft.com/office/drawing/2014/main" id="{389DFC30-3C60-6FAD-E61E-6CAE96A14F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77848" y="2182133"/>
            <a:ext cx="4702077" cy="3551636"/>
          </a:xfrm>
          <a:prstGeom prst="rect">
            <a:avLst/>
          </a:prstGeom>
        </p:spPr>
      </p:pic>
    </p:spTree>
    <p:extLst>
      <p:ext uri="{BB962C8B-B14F-4D97-AF65-F5344CB8AC3E}">
        <p14:creationId xmlns:p14="http://schemas.microsoft.com/office/powerpoint/2010/main" val="357016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Univers Condensed" panose="020B0506020202050204" pitchFamily="34" charset="0"/>
                <a:ea typeface="Gadugi" panose="020B0502040204020203" pitchFamily="34" charset="0"/>
              </a:rPr>
              <a:t>0</a:t>
            </a:r>
            <a:r>
              <a:rPr lang="en-US" altLang="zh-CN" sz="7200" dirty="0">
                <a:solidFill>
                  <a:prstClr val="white"/>
                </a:solidFill>
                <a:latin typeface="Univers Condensed" panose="020B0506020202050204" pitchFamily="34" charset="0"/>
                <a:ea typeface="Gadugi" panose="020B0502040204020203" pitchFamily="34" charset="0"/>
              </a:rPr>
              <a:t>4</a:t>
            </a:r>
            <a:endParaRPr kumimoji="0" lang="zh-CN" altLang="en-US" sz="72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14" name="TextBox 11"/>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Market and </a:t>
            </a:r>
            <a:r>
              <a:rPr kumimoji="0" lang="en-US" altLang="zh-CN" sz="4800" b="1" i="0" u="none" strike="noStrike" kern="1200" cap="none" spc="0" normalizeH="0" baseline="0" noProof="0" dirty="0">
                <a:ln>
                  <a:noFill/>
                </a:ln>
                <a:solidFill>
                  <a:srgbClr val="F08300"/>
                </a:solidFill>
                <a:effectLst/>
                <a:uLnTx/>
                <a:uFillTx/>
                <a:latin typeface="Univers Condensed" panose="020B0506020202050204" pitchFamily="34" charset="0"/>
                <a:ea typeface="微软雅黑" panose="020B0503020204020204" pitchFamily="34" charset="-122"/>
                <a:cs typeface="Arial" panose="020B0604020202020204" pitchFamily="34" charset="0"/>
              </a:rPr>
              <a:t>App</a:t>
            </a: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lication</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6" name="文本框 5">
            <a:extLst>
              <a:ext uri="{FF2B5EF4-FFF2-40B4-BE49-F238E27FC236}">
                <a16:creationId xmlns:a16="http://schemas.microsoft.com/office/drawing/2014/main" id="{392DC4ED-AEB5-DBA8-EEC3-AC49762D3F65}"/>
              </a:ext>
            </a:extLst>
          </p:cNvPr>
          <p:cNvSpPr txBox="1"/>
          <p:nvPr/>
        </p:nvSpPr>
        <p:spPr>
          <a:xfrm>
            <a:off x="817943" y="2529390"/>
            <a:ext cx="26110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PART  FOUR</a:t>
            </a:r>
            <a:endParaRPr kumimoji="0" lang="zh-CN" altLang="en-US"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18DE9985-E2EF-E6BE-451F-9B58E1CD2AC8}"/>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Univers Condensed" panose="020B0506020202050204" pitchFamily="34" charset="0"/>
              <a:ea typeface="宋体" panose="02010600030101010101" pitchFamily="2" charset="-122"/>
            </a:endParaRPr>
          </a:p>
        </p:txBody>
      </p:sp>
      <p:sp>
        <p:nvSpPr>
          <p:cNvPr id="11" name="文本框 10">
            <a:extLst>
              <a:ext uri="{FF2B5EF4-FFF2-40B4-BE49-F238E27FC236}">
                <a16:creationId xmlns:a16="http://schemas.microsoft.com/office/drawing/2014/main" id="{BB6BA7DF-190C-129E-3A9D-45F6A2AFC97B}"/>
              </a:ext>
            </a:extLst>
          </p:cNvPr>
          <p:cNvSpPr txBox="1"/>
          <p:nvPr/>
        </p:nvSpPr>
        <p:spPr>
          <a:xfrm>
            <a:off x="4310742" y="4732702"/>
            <a:ext cx="68046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Capabilities and Functional Highlights  </a:t>
            </a:r>
            <a:endParaRPr kumimoji="0" lang="zh-CN" altLang="en-US"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479346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AutoShape 12">
            <a:extLst>
              <a:ext uri="{FF2B5EF4-FFF2-40B4-BE49-F238E27FC236}">
                <a16:creationId xmlns:a16="http://schemas.microsoft.com/office/drawing/2014/main" id="{E09B90BF-93DE-7488-B3A1-7C967949B7D7}"/>
              </a:ext>
            </a:extLst>
          </p:cNvPr>
          <p:cNvSpPr>
            <a:spLocks noChangeArrowheads="1"/>
          </p:cNvSpPr>
          <p:nvPr/>
        </p:nvSpPr>
        <p:spPr bwMode="auto">
          <a:xfrm flipV="1">
            <a:off x="5455626" y="6249433"/>
            <a:ext cx="6372000" cy="280309"/>
          </a:xfrm>
          <a:prstGeom prst="roundRect">
            <a:avLst>
              <a:gd name="adj" fmla="val 0"/>
            </a:avLst>
          </a:prstGeom>
          <a:solidFill>
            <a:srgbClr val="003B90"/>
          </a:solidFill>
          <a:ln w="19050">
            <a:no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fontAlgn="base">
              <a:spcBef>
                <a:spcPct val="0"/>
              </a:spcBef>
              <a:spcAft>
                <a:spcPct val="0"/>
              </a:spcAft>
              <a:buFontTx/>
              <a:buNone/>
            </a:pPr>
            <a:endParaRPr lang="zh-CN" altLang="en-US" sz="3600">
              <a:solidFill>
                <a:schemeClr val="bg1"/>
              </a:solidFill>
              <a:latin typeface="Arial" panose="020B0604020202020204" pitchFamily="34" charset="0"/>
              <a:cs typeface="Arial" panose="020B0604020202020204" pitchFamily="34" charset="0"/>
            </a:endParaRPr>
          </a:p>
        </p:txBody>
      </p:sp>
      <p:sp>
        <p:nvSpPr>
          <p:cNvPr id="2" name="TextBox 40">
            <a:extLst>
              <a:ext uri="{FF2B5EF4-FFF2-40B4-BE49-F238E27FC236}">
                <a16:creationId xmlns:a16="http://schemas.microsoft.com/office/drawing/2014/main" id="{C48DFC57-0B6A-D801-3E4C-E8DC9BFB0CE7}"/>
              </a:ext>
            </a:extLst>
          </p:cNvPr>
          <p:cNvSpPr txBox="1"/>
          <p:nvPr/>
        </p:nvSpPr>
        <p:spPr>
          <a:xfrm>
            <a:off x="379882" y="171302"/>
            <a:ext cx="9117965" cy="523220"/>
          </a:xfrm>
          <a:prstGeom prst="rect">
            <a:avLst/>
          </a:prstGeom>
          <a:noFill/>
        </p:spPr>
        <p:txBody>
          <a:bodyPr wrap="square" rtlCol="0">
            <a:spAutoFit/>
          </a:bodyPr>
          <a:lstStyle/>
          <a:p>
            <a:r>
              <a:rPr lang="en-US" altLang="zh-CN" sz="2800" b="1" dirty="0">
                <a:latin typeface="Univers Condensed" panose="020B0506020202050204" pitchFamily="34" charset="0"/>
                <a:ea typeface="微软雅黑" panose="020B0503020204020204" pitchFamily="34" charset="-122"/>
                <a:cs typeface="Arial" panose="020B0604020202020204" pitchFamily="34" charset="0"/>
              </a:rPr>
              <a:t>What Types of Devices are Tested</a:t>
            </a:r>
          </a:p>
        </p:txBody>
      </p:sp>
      <p:sp>
        <p:nvSpPr>
          <p:cNvPr id="3" name="AutoShape 12">
            <a:extLst>
              <a:ext uri="{FF2B5EF4-FFF2-40B4-BE49-F238E27FC236}">
                <a16:creationId xmlns:a16="http://schemas.microsoft.com/office/drawing/2014/main" id="{BB94C291-8A7F-BB9D-18BC-BB460484DFA3}"/>
              </a:ext>
            </a:extLst>
          </p:cNvPr>
          <p:cNvSpPr>
            <a:spLocks noChangeArrowheads="1"/>
          </p:cNvSpPr>
          <p:nvPr/>
        </p:nvSpPr>
        <p:spPr bwMode="auto">
          <a:xfrm flipV="1">
            <a:off x="507745" y="6243828"/>
            <a:ext cx="4638812" cy="280309"/>
          </a:xfrm>
          <a:prstGeom prst="roundRect">
            <a:avLst>
              <a:gd name="adj" fmla="val 0"/>
            </a:avLst>
          </a:prstGeom>
          <a:solidFill>
            <a:srgbClr val="003B90"/>
          </a:solidFill>
          <a:ln w="19050">
            <a:no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fontAlgn="base">
              <a:spcBef>
                <a:spcPct val="0"/>
              </a:spcBef>
              <a:spcAft>
                <a:spcPct val="0"/>
              </a:spcAft>
              <a:buFontTx/>
              <a:buNone/>
            </a:pPr>
            <a:endParaRPr lang="zh-CN" altLang="en-US" sz="3600">
              <a:solidFill>
                <a:schemeClr val="bg1"/>
              </a:solidFill>
              <a:latin typeface="Arial" panose="020B0604020202020204" pitchFamily="34" charset="0"/>
              <a:cs typeface="Arial" panose="020B0604020202020204" pitchFamily="34" charset="0"/>
            </a:endParaRPr>
          </a:p>
        </p:txBody>
      </p:sp>
      <p:sp>
        <p:nvSpPr>
          <p:cNvPr id="4" name="Text Box 13">
            <a:extLst>
              <a:ext uri="{FF2B5EF4-FFF2-40B4-BE49-F238E27FC236}">
                <a16:creationId xmlns:a16="http://schemas.microsoft.com/office/drawing/2014/main" id="{6E834DF2-75C6-4E1A-493B-0B4BA931342F}"/>
              </a:ext>
            </a:extLst>
          </p:cNvPr>
          <p:cNvSpPr txBox="1">
            <a:spLocks noChangeArrowheads="1"/>
          </p:cNvSpPr>
          <p:nvPr/>
        </p:nvSpPr>
        <p:spPr bwMode="auto">
          <a:xfrm>
            <a:off x="718828" y="6260614"/>
            <a:ext cx="4323484" cy="26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0" fontAlgn="base" hangingPunct="0">
              <a:spcBef>
                <a:spcPct val="0"/>
              </a:spcBef>
              <a:spcAft>
                <a:spcPct val="0"/>
              </a:spcAft>
              <a:buClr>
                <a:srgbClr val="000000"/>
              </a:buClr>
              <a:buSzPct val="90000"/>
              <a:buNone/>
            </a:pPr>
            <a:r>
              <a:rPr lang="en-US" altLang="zh-CN" sz="1400" b="1" dirty="0">
                <a:solidFill>
                  <a:schemeClr val="bg1"/>
                </a:solidFill>
                <a:cs typeface="Arial" panose="020B0604020202020204" pitchFamily="34" charset="0"/>
              </a:rPr>
              <a:t>  Passive</a:t>
            </a:r>
            <a:r>
              <a:rPr lang="en-US" altLang="zh-CN" sz="1400" dirty="0">
                <a:solidFill>
                  <a:schemeClr val="bg1"/>
                </a:solidFill>
                <a:cs typeface="Arial" panose="020B0604020202020204" pitchFamily="34" charset="0"/>
              </a:rPr>
              <a:t>                            </a:t>
            </a:r>
            <a:r>
              <a:rPr lang="en-US" altLang="zh-CN" sz="1400" b="1" dirty="0">
                <a:solidFill>
                  <a:schemeClr val="bg1"/>
                </a:solidFill>
                <a:cs typeface="Arial" panose="020B0604020202020204" pitchFamily="34" charset="0"/>
              </a:rPr>
              <a:t>Device type                   Active</a:t>
            </a:r>
            <a:endParaRPr lang="en-US" altLang="zh-CN" sz="1400" dirty="0">
              <a:solidFill>
                <a:schemeClr val="bg1"/>
              </a:solidFill>
              <a:cs typeface="Arial" panose="020B0604020202020204" pitchFamily="34" charset="0"/>
            </a:endParaRPr>
          </a:p>
          <a:p>
            <a:pPr eaLnBrk="0" fontAlgn="base" hangingPunct="0">
              <a:spcBef>
                <a:spcPct val="0"/>
              </a:spcBef>
              <a:spcAft>
                <a:spcPct val="0"/>
              </a:spcAft>
              <a:buClr>
                <a:srgbClr val="000000"/>
              </a:buClr>
              <a:buSzPct val="90000"/>
              <a:buNone/>
            </a:pPr>
            <a:endParaRPr lang="en-US" altLang="zh-CN" sz="1400" dirty="0">
              <a:solidFill>
                <a:schemeClr val="bg1"/>
              </a:solidFill>
              <a:cs typeface="Arial" panose="020B0604020202020204" pitchFamily="34" charset="0"/>
            </a:endParaRPr>
          </a:p>
        </p:txBody>
      </p:sp>
      <p:sp>
        <p:nvSpPr>
          <p:cNvPr id="7" name="Freeform 16">
            <a:extLst>
              <a:ext uri="{FF2B5EF4-FFF2-40B4-BE49-F238E27FC236}">
                <a16:creationId xmlns:a16="http://schemas.microsoft.com/office/drawing/2014/main" id="{0DECC815-C561-410C-32FB-A9CE41748E1A}"/>
              </a:ext>
            </a:extLst>
          </p:cNvPr>
          <p:cNvSpPr>
            <a:spLocks/>
          </p:cNvSpPr>
          <p:nvPr/>
        </p:nvSpPr>
        <p:spPr bwMode="auto">
          <a:xfrm>
            <a:off x="137271" y="1652265"/>
            <a:ext cx="303213" cy="4311650"/>
          </a:xfrm>
          <a:custGeom>
            <a:avLst/>
            <a:gdLst>
              <a:gd name="T0" fmla="*/ 2147483646 w 210"/>
              <a:gd name="T1" fmla="*/ 2147483646 h 3079"/>
              <a:gd name="T2" fmla="*/ 2147483646 w 210"/>
              <a:gd name="T3" fmla="*/ 0 h 3079"/>
              <a:gd name="T4" fmla="*/ 0 w 210"/>
              <a:gd name="T5" fmla="*/ 0 h 3079"/>
              <a:gd name="T6" fmla="*/ 0 w 210"/>
              <a:gd name="T7" fmla="*/ 2147483646 h 3079"/>
              <a:gd name="T8" fmla="*/ 2147483646 w 210"/>
              <a:gd name="T9" fmla="*/ 2147483646 h 3079"/>
              <a:gd name="T10" fmla="*/ 0 60000 65536"/>
              <a:gd name="T11" fmla="*/ 0 60000 65536"/>
              <a:gd name="T12" fmla="*/ 0 60000 65536"/>
              <a:gd name="T13" fmla="*/ 0 60000 65536"/>
              <a:gd name="T14" fmla="*/ 0 60000 65536"/>
              <a:gd name="T15" fmla="*/ 0 w 210"/>
              <a:gd name="T16" fmla="*/ 0 h 3079"/>
              <a:gd name="T17" fmla="*/ 210 w 210"/>
              <a:gd name="T18" fmla="*/ 3079 h 3079"/>
            </a:gdLst>
            <a:ahLst/>
            <a:cxnLst>
              <a:cxn ang="T10">
                <a:pos x="T0" y="T1"/>
              </a:cxn>
              <a:cxn ang="T11">
                <a:pos x="T2" y="T3"/>
              </a:cxn>
              <a:cxn ang="T12">
                <a:pos x="T4" y="T5"/>
              </a:cxn>
              <a:cxn ang="T13">
                <a:pos x="T6" y="T7"/>
              </a:cxn>
              <a:cxn ang="T14">
                <a:pos x="T8" y="T9"/>
              </a:cxn>
            </a:cxnLst>
            <a:rect l="T15" t="T16" r="T17" b="T18"/>
            <a:pathLst>
              <a:path w="210" h="3079">
                <a:moveTo>
                  <a:pt x="209" y="3078"/>
                </a:moveTo>
                <a:lnTo>
                  <a:pt x="209" y="0"/>
                </a:lnTo>
                <a:lnTo>
                  <a:pt x="0" y="0"/>
                </a:lnTo>
                <a:lnTo>
                  <a:pt x="0" y="3078"/>
                </a:lnTo>
                <a:lnTo>
                  <a:pt x="209" y="3078"/>
                </a:lnTo>
              </a:path>
            </a:pathLst>
          </a:custGeom>
          <a:solidFill>
            <a:srgbClr val="003B90"/>
          </a:solidFill>
          <a:ln w="19050" cap="flat" cmpd="sng">
            <a:noFill/>
            <a:prstDash val="solid"/>
            <a:round/>
            <a:headEnd type="none" w="med" len="med"/>
            <a:tailEnd type="none" w="med" len="med"/>
          </a:ln>
        </p:spPr>
        <p:txBody>
          <a:bodyPr/>
          <a:lstStyle/>
          <a:p>
            <a:pPr eaLnBrk="0" fontAlgn="base" hangingPunct="0">
              <a:spcBef>
                <a:spcPct val="0"/>
              </a:spcBef>
              <a:spcAft>
                <a:spcPct val="0"/>
              </a:spcAft>
            </a:pPr>
            <a:endParaRPr lang="zh-CN" altLang="en-US" sz="3600">
              <a:solidFill>
                <a:srgbClr val="000000"/>
              </a:solidFill>
              <a:latin typeface="Arial" panose="020B0604020202020204" pitchFamily="34" charset="0"/>
              <a:cs typeface="Arial" panose="020B0604020202020204" pitchFamily="34" charset="0"/>
            </a:endParaRPr>
          </a:p>
        </p:txBody>
      </p:sp>
      <p:sp>
        <p:nvSpPr>
          <p:cNvPr id="8" name="Text Box 17">
            <a:extLst>
              <a:ext uri="{FF2B5EF4-FFF2-40B4-BE49-F238E27FC236}">
                <a16:creationId xmlns:a16="http://schemas.microsoft.com/office/drawing/2014/main" id="{83778765-B68A-D1EC-E1C6-4C9209575020}"/>
              </a:ext>
            </a:extLst>
          </p:cNvPr>
          <p:cNvSpPr txBox="1">
            <a:spLocks noChangeArrowheads="1"/>
          </p:cNvSpPr>
          <p:nvPr/>
        </p:nvSpPr>
        <p:spPr bwMode="auto">
          <a:xfrm rot="16200000">
            <a:off x="-1858612" y="3664818"/>
            <a:ext cx="4311650" cy="28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algn="ctr" eaLnBrk="0" fontAlgn="base" hangingPunct="0">
              <a:spcBef>
                <a:spcPct val="0"/>
              </a:spcBef>
              <a:spcAft>
                <a:spcPct val="0"/>
              </a:spcAft>
              <a:buClr>
                <a:srgbClr val="000000"/>
              </a:buClr>
              <a:buSzPct val="90000"/>
              <a:buNone/>
            </a:pPr>
            <a:r>
              <a:rPr lang="en-US" altLang="zh-CN" sz="1400" b="1" dirty="0">
                <a:solidFill>
                  <a:schemeClr val="bg1"/>
                </a:solidFill>
                <a:cs typeface="Arial" panose="020B0604020202020204" pitchFamily="34" charset="0"/>
              </a:rPr>
              <a:t>Low                              Integration                           High</a:t>
            </a:r>
            <a:endParaRPr lang="en-US" altLang="zh-CN" sz="1400" dirty="0">
              <a:solidFill>
                <a:schemeClr val="bg1"/>
              </a:solidFill>
              <a:cs typeface="Arial" panose="020B0604020202020204" pitchFamily="34" charset="0"/>
            </a:endParaRPr>
          </a:p>
          <a:p>
            <a:pPr algn="ctr" eaLnBrk="0" fontAlgn="base" hangingPunct="0">
              <a:spcBef>
                <a:spcPct val="0"/>
              </a:spcBef>
              <a:spcAft>
                <a:spcPct val="0"/>
              </a:spcAft>
              <a:buClr>
                <a:srgbClr val="000000"/>
              </a:buClr>
              <a:buSzPct val="90000"/>
              <a:buFont typeface="Monotype Sorts" pitchFamily="2" charset="2"/>
              <a:buNone/>
            </a:pPr>
            <a:endParaRPr lang="en-US" altLang="zh-CN" sz="1400" dirty="0">
              <a:solidFill>
                <a:schemeClr val="bg1"/>
              </a:solidFill>
              <a:cs typeface="Arial" panose="020B0604020202020204" pitchFamily="34" charset="0"/>
            </a:endParaRPr>
          </a:p>
        </p:txBody>
      </p:sp>
      <p:sp>
        <p:nvSpPr>
          <p:cNvPr id="11" name="Freeform 21">
            <a:extLst>
              <a:ext uri="{FF2B5EF4-FFF2-40B4-BE49-F238E27FC236}">
                <a16:creationId xmlns:a16="http://schemas.microsoft.com/office/drawing/2014/main" id="{5E15121D-11B1-B489-9886-2C89A249DB67}"/>
              </a:ext>
            </a:extLst>
          </p:cNvPr>
          <p:cNvSpPr>
            <a:spLocks/>
          </p:cNvSpPr>
          <p:nvPr/>
        </p:nvSpPr>
        <p:spPr bwMode="auto">
          <a:xfrm>
            <a:off x="508216" y="1534384"/>
            <a:ext cx="4744453" cy="4433888"/>
          </a:xfrm>
          <a:custGeom>
            <a:avLst/>
            <a:gdLst>
              <a:gd name="T0" fmla="*/ 0 w 3962"/>
              <a:gd name="T1" fmla="*/ 0 h 3157"/>
              <a:gd name="T2" fmla="*/ 0 w 3962"/>
              <a:gd name="T3" fmla="*/ 2147483646 h 3157"/>
              <a:gd name="T4" fmla="*/ 2147483646 w 3962"/>
              <a:gd name="T5" fmla="*/ 2147483646 h 3157"/>
              <a:gd name="T6" fmla="*/ 0 60000 65536"/>
              <a:gd name="T7" fmla="*/ 0 60000 65536"/>
              <a:gd name="T8" fmla="*/ 0 60000 65536"/>
              <a:gd name="T9" fmla="*/ 0 w 3962"/>
              <a:gd name="T10" fmla="*/ 0 h 3157"/>
              <a:gd name="T11" fmla="*/ 3962 w 3962"/>
              <a:gd name="T12" fmla="*/ 3157 h 3157"/>
            </a:gdLst>
            <a:ahLst/>
            <a:cxnLst>
              <a:cxn ang="T6">
                <a:pos x="T0" y="T1"/>
              </a:cxn>
              <a:cxn ang="T7">
                <a:pos x="T2" y="T3"/>
              </a:cxn>
              <a:cxn ang="T8">
                <a:pos x="T4" y="T5"/>
              </a:cxn>
            </a:cxnLst>
            <a:rect l="T9" t="T10" r="T11" b="T12"/>
            <a:pathLst>
              <a:path w="3962" h="3157">
                <a:moveTo>
                  <a:pt x="0" y="0"/>
                </a:moveTo>
                <a:lnTo>
                  <a:pt x="0" y="3156"/>
                </a:lnTo>
                <a:lnTo>
                  <a:pt x="3961" y="3156"/>
                </a:lnTo>
              </a:path>
            </a:pathLst>
          </a:custGeom>
          <a:noFill/>
          <a:ln w="19050" cap="flat" cmpd="sng">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zh-CN" altLang="en-US" sz="3600">
              <a:latin typeface="Arial" panose="020B0604020202020204" pitchFamily="34" charset="0"/>
              <a:cs typeface="Arial" panose="020B0604020202020204" pitchFamily="34" charset="0"/>
            </a:endParaRPr>
          </a:p>
        </p:txBody>
      </p:sp>
      <p:sp>
        <p:nvSpPr>
          <p:cNvPr id="12" name="Text Box 22">
            <a:extLst>
              <a:ext uri="{FF2B5EF4-FFF2-40B4-BE49-F238E27FC236}">
                <a16:creationId xmlns:a16="http://schemas.microsoft.com/office/drawing/2014/main" id="{7AB5278A-16BE-F540-8BFB-2C9C791823EA}"/>
              </a:ext>
            </a:extLst>
          </p:cNvPr>
          <p:cNvSpPr txBox="1">
            <a:spLocks noChangeArrowheads="1"/>
          </p:cNvSpPr>
          <p:nvPr/>
        </p:nvSpPr>
        <p:spPr bwMode="auto">
          <a:xfrm>
            <a:off x="2514797" y="3942533"/>
            <a:ext cx="1090612" cy="202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Antennas</a:t>
            </a: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Switches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Multiplexers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Mixers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Samplers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Multipliers</a:t>
            </a: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Diodes</a:t>
            </a:r>
          </a:p>
        </p:txBody>
      </p:sp>
      <p:sp>
        <p:nvSpPr>
          <p:cNvPr id="13" name="Text Box 23">
            <a:extLst>
              <a:ext uri="{FF2B5EF4-FFF2-40B4-BE49-F238E27FC236}">
                <a16:creationId xmlns:a16="http://schemas.microsoft.com/office/drawing/2014/main" id="{8C82F2CC-F6D9-95F8-734C-4B4F187D5CEE}"/>
              </a:ext>
            </a:extLst>
          </p:cNvPr>
          <p:cNvSpPr txBox="1">
            <a:spLocks noChangeArrowheads="1"/>
          </p:cNvSpPr>
          <p:nvPr/>
        </p:nvSpPr>
        <p:spPr bwMode="auto">
          <a:xfrm>
            <a:off x="773191" y="1788384"/>
            <a:ext cx="1839913" cy="416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Duplexers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Diplexers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Filters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Couplers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Bridges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Splitters, dividers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Combiners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Isolators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Circulators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Attenuators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Adapters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Opens, shorts, loads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Delay lines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Cables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Transmission lines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Waveguide</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Resonators</a:t>
            </a: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Dielectrics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R, L, C's</a:t>
            </a:r>
            <a:endParaRPr lang="en-US" altLang="zh-CN" sz="1300" dirty="0">
              <a:solidFill>
                <a:schemeClr val="tx1"/>
              </a:solidFill>
              <a:cs typeface="Arial" panose="020B0604020202020204" pitchFamily="34" charset="0"/>
            </a:endParaRPr>
          </a:p>
        </p:txBody>
      </p:sp>
      <p:sp>
        <p:nvSpPr>
          <p:cNvPr id="14" name="Text Box 24">
            <a:extLst>
              <a:ext uri="{FF2B5EF4-FFF2-40B4-BE49-F238E27FC236}">
                <a16:creationId xmlns:a16="http://schemas.microsoft.com/office/drawing/2014/main" id="{90D38376-CEB6-4773-AC9B-1A8A4D6768B1}"/>
              </a:ext>
            </a:extLst>
          </p:cNvPr>
          <p:cNvSpPr txBox="1">
            <a:spLocks noChangeArrowheads="1"/>
          </p:cNvSpPr>
          <p:nvPr/>
        </p:nvSpPr>
        <p:spPr bwMode="auto">
          <a:xfrm>
            <a:off x="3883643" y="1768905"/>
            <a:ext cx="1220367" cy="41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RFICs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MMICs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T/R modules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Transceivers</a:t>
            </a: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Receivers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Tuners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Converters</a:t>
            </a: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VCAs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Amplifiers</a:t>
            </a: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VCOs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VTFs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Oscillators</a:t>
            </a: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Modulators</a:t>
            </a:r>
          </a:p>
          <a:p>
            <a:pPr eaLnBrk="0" fontAlgn="base" hangingPunct="0">
              <a:spcBef>
                <a:spcPct val="0"/>
              </a:spcBef>
              <a:spcAft>
                <a:spcPct val="0"/>
              </a:spcAft>
              <a:buClr>
                <a:srgbClr val="000000"/>
              </a:buClr>
              <a:buSzPct val="90000"/>
              <a:buFont typeface="Monotype Sorts" pitchFamily="2" charset="2"/>
              <a:buNone/>
            </a:pPr>
            <a:r>
              <a:rPr lang="en-US" altLang="zh-CN" sz="1300" b="1" dirty="0" err="1">
                <a:solidFill>
                  <a:schemeClr val="tx1"/>
                </a:solidFill>
                <a:cs typeface="Arial" panose="020B0604020202020204" pitchFamily="34" charset="0"/>
              </a:rPr>
              <a:t>VCAtten’s</a:t>
            </a: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endParaRPr lang="en-US" altLang="zh-CN" sz="1300" b="1" dirty="0">
              <a:solidFill>
                <a:schemeClr val="tx1"/>
              </a:solidFill>
              <a:cs typeface="Arial" panose="020B0604020202020204" pitchFamily="34" charset="0"/>
            </a:endParaRPr>
          </a:p>
          <a:p>
            <a:pPr eaLnBrk="0" fontAlgn="base" hangingPunct="0">
              <a:spcBef>
                <a:spcPct val="0"/>
              </a:spcBef>
              <a:spcAft>
                <a:spcPct val="0"/>
              </a:spcAft>
              <a:buClr>
                <a:srgbClr val="000000"/>
              </a:buClr>
              <a:buSzPct val="90000"/>
              <a:buFont typeface="Monotype Sorts" pitchFamily="2" charset="2"/>
              <a:buNone/>
            </a:pPr>
            <a:r>
              <a:rPr lang="en-US" altLang="zh-CN" sz="1300" b="1" dirty="0">
                <a:solidFill>
                  <a:schemeClr val="tx1"/>
                </a:solidFill>
                <a:cs typeface="Arial" panose="020B0604020202020204" pitchFamily="34" charset="0"/>
              </a:rPr>
              <a:t>Transistors</a:t>
            </a:r>
            <a:endParaRPr lang="en-US" altLang="zh-CN" sz="2200" dirty="0">
              <a:solidFill>
                <a:schemeClr val="tx1"/>
              </a:solidFill>
              <a:cs typeface="Arial" panose="020B0604020202020204" pitchFamily="34" charset="0"/>
            </a:endParaRPr>
          </a:p>
        </p:txBody>
      </p:sp>
      <p:grpSp>
        <p:nvGrpSpPr>
          <p:cNvPr id="134" name="Group 16">
            <a:extLst>
              <a:ext uri="{FF2B5EF4-FFF2-40B4-BE49-F238E27FC236}">
                <a16:creationId xmlns:a16="http://schemas.microsoft.com/office/drawing/2014/main" id="{EB717EE8-E9F5-C09A-DC7F-9A5E7AD02A68}"/>
              </a:ext>
            </a:extLst>
          </p:cNvPr>
          <p:cNvGrpSpPr>
            <a:grpSpLocks/>
          </p:cNvGrpSpPr>
          <p:nvPr/>
        </p:nvGrpSpPr>
        <p:grpSpPr bwMode="auto">
          <a:xfrm>
            <a:off x="5416191" y="1817773"/>
            <a:ext cx="6583231" cy="4157681"/>
            <a:chOff x="1153" y="932"/>
            <a:chExt cx="4958" cy="2880"/>
          </a:xfrm>
        </p:grpSpPr>
        <p:sp>
          <p:nvSpPr>
            <p:cNvPr id="135" name="Line 17">
              <a:extLst>
                <a:ext uri="{FF2B5EF4-FFF2-40B4-BE49-F238E27FC236}">
                  <a16:creationId xmlns:a16="http://schemas.microsoft.com/office/drawing/2014/main" id="{1EAD66AE-2911-9119-F4D2-19CF35E3D60E}"/>
                </a:ext>
              </a:extLst>
            </p:cNvPr>
            <p:cNvSpPr>
              <a:spLocks noChangeShapeType="1"/>
            </p:cNvSpPr>
            <p:nvPr/>
          </p:nvSpPr>
          <p:spPr bwMode="auto">
            <a:xfrm>
              <a:off x="1156" y="3632"/>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36" name="Line 18">
              <a:extLst>
                <a:ext uri="{FF2B5EF4-FFF2-40B4-BE49-F238E27FC236}">
                  <a16:creationId xmlns:a16="http://schemas.microsoft.com/office/drawing/2014/main" id="{5129D3EF-B338-92C9-5C9D-4A74FD6E784F}"/>
                </a:ext>
              </a:extLst>
            </p:cNvPr>
            <p:cNvSpPr>
              <a:spLocks noChangeShapeType="1"/>
            </p:cNvSpPr>
            <p:nvPr/>
          </p:nvSpPr>
          <p:spPr bwMode="auto">
            <a:xfrm>
              <a:off x="1154" y="3375"/>
              <a:ext cx="4952"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37" name="Line 19">
              <a:extLst>
                <a:ext uri="{FF2B5EF4-FFF2-40B4-BE49-F238E27FC236}">
                  <a16:creationId xmlns:a16="http://schemas.microsoft.com/office/drawing/2014/main" id="{75B52392-4E41-3DD7-468E-2B363C433151}"/>
                </a:ext>
              </a:extLst>
            </p:cNvPr>
            <p:cNvSpPr>
              <a:spLocks noChangeShapeType="1"/>
            </p:cNvSpPr>
            <p:nvPr/>
          </p:nvSpPr>
          <p:spPr bwMode="auto">
            <a:xfrm>
              <a:off x="1153" y="3122"/>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38" name="Line 20">
              <a:extLst>
                <a:ext uri="{FF2B5EF4-FFF2-40B4-BE49-F238E27FC236}">
                  <a16:creationId xmlns:a16="http://schemas.microsoft.com/office/drawing/2014/main" id="{A00D79CD-D58F-8B51-5749-A22DCC9D20B9}"/>
                </a:ext>
              </a:extLst>
            </p:cNvPr>
            <p:cNvSpPr>
              <a:spLocks noChangeShapeType="1"/>
            </p:cNvSpPr>
            <p:nvPr/>
          </p:nvSpPr>
          <p:spPr bwMode="auto">
            <a:xfrm>
              <a:off x="1160" y="2868"/>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39" name="Line 21">
              <a:extLst>
                <a:ext uri="{FF2B5EF4-FFF2-40B4-BE49-F238E27FC236}">
                  <a16:creationId xmlns:a16="http://schemas.microsoft.com/office/drawing/2014/main" id="{15ACFC1A-FFD3-23C1-E284-D173496CDB7C}"/>
                </a:ext>
              </a:extLst>
            </p:cNvPr>
            <p:cNvSpPr>
              <a:spLocks noChangeShapeType="1"/>
            </p:cNvSpPr>
            <p:nvPr/>
          </p:nvSpPr>
          <p:spPr bwMode="auto">
            <a:xfrm>
              <a:off x="1159" y="2615"/>
              <a:ext cx="4952"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0" name="Line 22">
              <a:extLst>
                <a:ext uri="{FF2B5EF4-FFF2-40B4-BE49-F238E27FC236}">
                  <a16:creationId xmlns:a16="http://schemas.microsoft.com/office/drawing/2014/main" id="{CE62F459-F0C4-4559-7895-BFC1EEAD9CB6}"/>
                </a:ext>
              </a:extLst>
            </p:cNvPr>
            <p:cNvSpPr>
              <a:spLocks noChangeShapeType="1"/>
            </p:cNvSpPr>
            <p:nvPr/>
          </p:nvSpPr>
          <p:spPr bwMode="auto">
            <a:xfrm>
              <a:off x="1158" y="2362"/>
              <a:ext cx="4952"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1" name="Line 23">
              <a:extLst>
                <a:ext uri="{FF2B5EF4-FFF2-40B4-BE49-F238E27FC236}">
                  <a16:creationId xmlns:a16="http://schemas.microsoft.com/office/drawing/2014/main" id="{38EBF920-637F-1CD4-6312-4DC263D23E3B}"/>
                </a:ext>
              </a:extLst>
            </p:cNvPr>
            <p:cNvSpPr>
              <a:spLocks noChangeShapeType="1"/>
            </p:cNvSpPr>
            <p:nvPr/>
          </p:nvSpPr>
          <p:spPr bwMode="auto">
            <a:xfrm>
              <a:off x="1157" y="2116"/>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2" name="Line 24">
              <a:extLst>
                <a:ext uri="{FF2B5EF4-FFF2-40B4-BE49-F238E27FC236}">
                  <a16:creationId xmlns:a16="http://schemas.microsoft.com/office/drawing/2014/main" id="{93732B23-24F2-4793-DE89-B5D25065075A}"/>
                </a:ext>
              </a:extLst>
            </p:cNvPr>
            <p:cNvSpPr>
              <a:spLocks noChangeShapeType="1"/>
            </p:cNvSpPr>
            <p:nvPr/>
          </p:nvSpPr>
          <p:spPr bwMode="auto">
            <a:xfrm>
              <a:off x="1156" y="1872"/>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3" name="Line 25">
              <a:extLst>
                <a:ext uri="{FF2B5EF4-FFF2-40B4-BE49-F238E27FC236}">
                  <a16:creationId xmlns:a16="http://schemas.microsoft.com/office/drawing/2014/main" id="{EE78D790-72B2-5676-5A73-B8A10C50196A}"/>
                </a:ext>
              </a:extLst>
            </p:cNvPr>
            <p:cNvSpPr>
              <a:spLocks noChangeShapeType="1"/>
            </p:cNvSpPr>
            <p:nvPr/>
          </p:nvSpPr>
          <p:spPr bwMode="auto">
            <a:xfrm>
              <a:off x="1155" y="1627"/>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4" name="Line 26">
              <a:extLst>
                <a:ext uri="{FF2B5EF4-FFF2-40B4-BE49-F238E27FC236}">
                  <a16:creationId xmlns:a16="http://schemas.microsoft.com/office/drawing/2014/main" id="{F6DD1CB5-9F57-6E23-31CF-85C407DFDE9C}"/>
                </a:ext>
              </a:extLst>
            </p:cNvPr>
            <p:cNvSpPr>
              <a:spLocks noChangeShapeType="1"/>
            </p:cNvSpPr>
            <p:nvPr/>
          </p:nvSpPr>
          <p:spPr bwMode="auto">
            <a:xfrm>
              <a:off x="1155" y="1382"/>
              <a:ext cx="4951"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5" name="Line 27">
              <a:extLst>
                <a:ext uri="{FF2B5EF4-FFF2-40B4-BE49-F238E27FC236}">
                  <a16:creationId xmlns:a16="http://schemas.microsoft.com/office/drawing/2014/main" id="{4DE1504B-A30A-63F2-4ADF-27193EB2D75E}"/>
                </a:ext>
              </a:extLst>
            </p:cNvPr>
            <p:cNvSpPr>
              <a:spLocks noChangeShapeType="1"/>
            </p:cNvSpPr>
            <p:nvPr/>
          </p:nvSpPr>
          <p:spPr bwMode="auto">
            <a:xfrm>
              <a:off x="1154" y="1140"/>
              <a:ext cx="4952" cy="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6" name="Line 28">
              <a:extLst>
                <a:ext uri="{FF2B5EF4-FFF2-40B4-BE49-F238E27FC236}">
                  <a16:creationId xmlns:a16="http://schemas.microsoft.com/office/drawing/2014/main" id="{232511BB-3318-6FF5-6FE4-FA27757FC200}"/>
                </a:ext>
              </a:extLst>
            </p:cNvPr>
            <p:cNvSpPr>
              <a:spLocks noChangeShapeType="1"/>
            </p:cNvSpPr>
            <p:nvPr/>
          </p:nvSpPr>
          <p:spPr bwMode="auto">
            <a:xfrm>
              <a:off x="1442" y="936"/>
              <a:ext cx="0" cy="287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7" name="Line 29">
              <a:extLst>
                <a:ext uri="{FF2B5EF4-FFF2-40B4-BE49-F238E27FC236}">
                  <a16:creationId xmlns:a16="http://schemas.microsoft.com/office/drawing/2014/main" id="{46F2CE63-317D-3F90-F930-D6D828D6B7B9}"/>
                </a:ext>
              </a:extLst>
            </p:cNvPr>
            <p:cNvSpPr>
              <a:spLocks noChangeShapeType="1"/>
            </p:cNvSpPr>
            <p:nvPr/>
          </p:nvSpPr>
          <p:spPr bwMode="auto">
            <a:xfrm>
              <a:off x="1756" y="940"/>
              <a:ext cx="0" cy="287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8" name="Line 30">
              <a:extLst>
                <a:ext uri="{FF2B5EF4-FFF2-40B4-BE49-F238E27FC236}">
                  <a16:creationId xmlns:a16="http://schemas.microsoft.com/office/drawing/2014/main" id="{5FEFEEB1-F7BE-47AB-B799-58C9A50150E2}"/>
                </a:ext>
              </a:extLst>
            </p:cNvPr>
            <p:cNvSpPr>
              <a:spLocks noChangeShapeType="1"/>
            </p:cNvSpPr>
            <p:nvPr/>
          </p:nvSpPr>
          <p:spPr bwMode="auto">
            <a:xfrm>
              <a:off x="2236" y="940"/>
              <a:ext cx="0" cy="287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49" name="Line 31">
              <a:extLst>
                <a:ext uri="{FF2B5EF4-FFF2-40B4-BE49-F238E27FC236}">
                  <a16:creationId xmlns:a16="http://schemas.microsoft.com/office/drawing/2014/main" id="{5B1BFA23-AE6B-9753-805E-82328001451B}"/>
                </a:ext>
              </a:extLst>
            </p:cNvPr>
            <p:cNvSpPr>
              <a:spLocks noChangeShapeType="1"/>
            </p:cNvSpPr>
            <p:nvPr/>
          </p:nvSpPr>
          <p:spPr bwMode="auto">
            <a:xfrm>
              <a:off x="2737" y="940"/>
              <a:ext cx="0" cy="2870"/>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50" name="Line 32">
              <a:extLst>
                <a:ext uri="{FF2B5EF4-FFF2-40B4-BE49-F238E27FC236}">
                  <a16:creationId xmlns:a16="http://schemas.microsoft.com/office/drawing/2014/main" id="{2993DBD0-41CA-1A72-FFF4-C4F41CB1BE58}"/>
                </a:ext>
              </a:extLst>
            </p:cNvPr>
            <p:cNvSpPr>
              <a:spLocks noChangeShapeType="1"/>
            </p:cNvSpPr>
            <p:nvPr/>
          </p:nvSpPr>
          <p:spPr bwMode="auto">
            <a:xfrm>
              <a:off x="3203" y="941"/>
              <a:ext cx="0" cy="2869"/>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51" name="Line 33">
              <a:extLst>
                <a:ext uri="{FF2B5EF4-FFF2-40B4-BE49-F238E27FC236}">
                  <a16:creationId xmlns:a16="http://schemas.microsoft.com/office/drawing/2014/main" id="{78E7F791-9442-C686-CD2D-D053F4053DA9}"/>
                </a:ext>
              </a:extLst>
            </p:cNvPr>
            <p:cNvSpPr>
              <a:spLocks noChangeShapeType="1"/>
            </p:cNvSpPr>
            <p:nvPr/>
          </p:nvSpPr>
          <p:spPr bwMode="auto">
            <a:xfrm>
              <a:off x="3742" y="943"/>
              <a:ext cx="0" cy="2869"/>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52" name="Line 34">
              <a:extLst>
                <a:ext uri="{FF2B5EF4-FFF2-40B4-BE49-F238E27FC236}">
                  <a16:creationId xmlns:a16="http://schemas.microsoft.com/office/drawing/2014/main" id="{24FC5013-8358-1E67-64D7-0CB88238E4F3}"/>
                </a:ext>
              </a:extLst>
            </p:cNvPr>
            <p:cNvSpPr>
              <a:spLocks noChangeShapeType="1"/>
            </p:cNvSpPr>
            <p:nvPr/>
          </p:nvSpPr>
          <p:spPr bwMode="auto">
            <a:xfrm>
              <a:off x="4227" y="935"/>
              <a:ext cx="0" cy="2869"/>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53" name="Line 35">
              <a:extLst>
                <a:ext uri="{FF2B5EF4-FFF2-40B4-BE49-F238E27FC236}">
                  <a16:creationId xmlns:a16="http://schemas.microsoft.com/office/drawing/2014/main" id="{F9831CFB-D816-01EF-AFD2-121448DE3633}"/>
                </a:ext>
              </a:extLst>
            </p:cNvPr>
            <p:cNvSpPr>
              <a:spLocks noChangeShapeType="1"/>
            </p:cNvSpPr>
            <p:nvPr/>
          </p:nvSpPr>
          <p:spPr bwMode="auto">
            <a:xfrm>
              <a:off x="5480" y="934"/>
              <a:ext cx="0" cy="2869"/>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54" name="Line 36">
              <a:extLst>
                <a:ext uri="{FF2B5EF4-FFF2-40B4-BE49-F238E27FC236}">
                  <a16:creationId xmlns:a16="http://schemas.microsoft.com/office/drawing/2014/main" id="{BA0D455A-9FF5-57CF-E760-532EA6AC7B48}"/>
                </a:ext>
              </a:extLst>
            </p:cNvPr>
            <p:cNvSpPr>
              <a:spLocks noChangeShapeType="1"/>
            </p:cNvSpPr>
            <p:nvPr/>
          </p:nvSpPr>
          <p:spPr bwMode="auto">
            <a:xfrm>
              <a:off x="4925" y="932"/>
              <a:ext cx="0" cy="2869"/>
            </a:xfrm>
            <a:prstGeom prst="line">
              <a:avLst/>
            </a:prstGeom>
            <a:noFill/>
            <a:ln w="19050">
              <a:solidFill>
                <a:srgbClr val="A2A2A2"/>
              </a:solidFill>
              <a:prstDash val="dash"/>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grpSp>
      <p:sp>
        <p:nvSpPr>
          <p:cNvPr id="155" name="Oval 41" descr="Zig zag">
            <a:extLst>
              <a:ext uri="{FF2B5EF4-FFF2-40B4-BE49-F238E27FC236}">
                <a16:creationId xmlns:a16="http://schemas.microsoft.com/office/drawing/2014/main" id="{A765D9E9-6F3F-75A9-8682-8D8E354CDDF9}"/>
              </a:ext>
            </a:extLst>
          </p:cNvPr>
          <p:cNvSpPr>
            <a:spLocks noChangeArrowheads="1"/>
          </p:cNvSpPr>
          <p:nvPr/>
        </p:nvSpPr>
        <p:spPr bwMode="auto">
          <a:xfrm>
            <a:off x="5761510" y="1952534"/>
            <a:ext cx="6026150" cy="377825"/>
          </a:xfrm>
          <a:prstGeom prst="ellipse">
            <a:avLst/>
          </a:prstGeom>
          <a:blipFill dpi="0" rotWithShape="0">
            <a:blip r:embed="rId2"/>
            <a:srcRect/>
            <a:tile tx="0" ty="0" sx="100000" sy="100000" flip="none" algn="tl"/>
          </a:bli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fontAlgn="base">
              <a:spcBef>
                <a:spcPct val="0"/>
              </a:spcBef>
              <a:spcAft>
                <a:spcPct val="0"/>
              </a:spcAft>
              <a:buFontTx/>
              <a:buNone/>
            </a:pPr>
            <a:endParaRPr lang="zh-CN" altLang="en-US" sz="3600">
              <a:solidFill>
                <a:srgbClr val="000000"/>
              </a:solidFill>
              <a:latin typeface="ITCCenturyLightT" pitchFamily="2" charset="0"/>
            </a:endParaRPr>
          </a:p>
        </p:txBody>
      </p:sp>
      <p:sp>
        <p:nvSpPr>
          <p:cNvPr id="160" name="Text Box 48">
            <a:extLst>
              <a:ext uri="{FF2B5EF4-FFF2-40B4-BE49-F238E27FC236}">
                <a16:creationId xmlns:a16="http://schemas.microsoft.com/office/drawing/2014/main" id="{5F79D87C-564F-11A7-90AF-1899A9B70334}"/>
              </a:ext>
            </a:extLst>
          </p:cNvPr>
          <p:cNvSpPr txBox="1">
            <a:spLocks noChangeArrowheads="1"/>
          </p:cNvSpPr>
          <p:nvPr/>
        </p:nvSpPr>
        <p:spPr bwMode="auto">
          <a:xfrm>
            <a:off x="6053344" y="6267904"/>
            <a:ext cx="5836744" cy="2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0" fontAlgn="base" hangingPunct="0">
              <a:spcBef>
                <a:spcPct val="0"/>
              </a:spcBef>
              <a:spcAft>
                <a:spcPct val="0"/>
              </a:spcAft>
              <a:buClr>
                <a:srgbClr val="000000"/>
              </a:buClr>
              <a:buSzPct val="90000"/>
              <a:buNone/>
            </a:pPr>
            <a:r>
              <a:rPr kumimoji="0" lang="en-US" altLang="zh-CN" sz="1400" b="1" i="0" u="none" strike="noStrike" kern="0" cap="none" spc="0" normalizeH="0" baseline="0" noProof="0" dirty="0">
                <a:ln>
                  <a:noFill/>
                </a:ln>
                <a:solidFill>
                  <a:schemeClr val="bg1"/>
                </a:solidFill>
                <a:effectLst/>
                <a:uLnTx/>
                <a:uFillTx/>
              </a:rPr>
              <a:t> Simple</a:t>
            </a:r>
            <a:r>
              <a:rPr lang="en-US" altLang="zh-CN" sz="1400" kern="0" dirty="0">
                <a:solidFill>
                  <a:schemeClr val="bg1"/>
                </a:solidFill>
              </a:rPr>
              <a:t>                                        </a:t>
            </a:r>
            <a:r>
              <a:rPr kumimoji="0" lang="en-US" altLang="zh-CN" sz="1400" b="1" i="0" u="none" strike="noStrike" kern="0" cap="none" spc="0" normalizeH="0" baseline="0" noProof="0" dirty="0">
                <a:ln>
                  <a:noFill/>
                </a:ln>
                <a:solidFill>
                  <a:schemeClr val="bg1"/>
                </a:solidFill>
                <a:effectLst/>
                <a:uLnTx/>
                <a:uFillTx/>
              </a:rPr>
              <a:t>Stimulus</a:t>
            </a:r>
            <a:r>
              <a:rPr kumimoji="0" lang="en-US" altLang="zh-CN" sz="1400" b="1" i="1" u="none" strike="noStrike" kern="0" cap="none" spc="0" normalizeH="0" baseline="0" noProof="0" dirty="0">
                <a:ln>
                  <a:noFill/>
                </a:ln>
                <a:solidFill>
                  <a:schemeClr val="bg1"/>
                </a:solidFill>
                <a:effectLst/>
                <a:uLnTx/>
                <a:uFillTx/>
              </a:rPr>
              <a:t> </a:t>
            </a:r>
            <a:r>
              <a:rPr kumimoji="0" lang="en-US" altLang="zh-CN" sz="1400" b="1" u="none" strike="noStrike" kern="0" cap="none" spc="0" normalizeH="0" baseline="0" noProof="0" dirty="0">
                <a:ln>
                  <a:noFill/>
                </a:ln>
                <a:solidFill>
                  <a:schemeClr val="bg1"/>
                </a:solidFill>
                <a:effectLst/>
                <a:uLnTx/>
                <a:uFillTx/>
              </a:rPr>
              <a:t>type                                     Complex</a:t>
            </a:r>
          </a:p>
        </p:txBody>
      </p:sp>
      <p:sp>
        <p:nvSpPr>
          <p:cNvPr id="163" name="Freeform 54">
            <a:extLst>
              <a:ext uri="{FF2B5EF4-FFF2-40B4-BE49-F238E27FC236}">
                <a16:creationId xmlns:a16="http://schemas.microsoft.com/office/drawing/2014/main" id="{2A0A646A-0654-664D-817F-8409BE9DC7D8}"/>
              </a:ext>
            </a:extLst>
          </p:cNvPr>
          <p:cNvSpPr>
            <a:spLocks/>
          </p:cNvSpPr>
          <p:nvPr/>
        </p:nvSpPr>
        <p:spPr bwMode="auto">
          <a:xfrm>
            <a:off x="5416192" y="1630399"/>
            <a:ext cx="6631600" cy="4340120"/>
          </a:xfrm>
          <a:custGeom>
            <a:avLst/>
            <a:gdLst>
              <a:gd name="T0" fmla="*/ 0 w 5074"/>
              <a:gd name="T1" fmla="*/ 0 h 2970"/>
              <a:gd name="T2" fmla="*/ 0 w 5074"/>
              <a:gd name="T3" fmla="*/ 2147483646 h 2970"/>
              <a:gd name="T4" fmla="*/ 2147483646 w 5074"/>
              <a:gd name="T5" fmla="*/ 2147483646 h 2970"/>
              <a:gd name="T6" fmla="*/ 0 60000 65536"/>
              <a:gd name="T7" fmla="*/ 0 60000 65536"/>
              <a:gd name="T8" fmla="*/ 0 60000 65536"/>
              <a:gd name="T9" fmla="*/ 0 w 5074"/>
              <a:gd name="T10" fmla="*/ 0 h 2970"/>
              <a:gd name="T11" fmla="*/ 5074 w 5074"/>
              <a:gd name="T12" fmla="*/ 2970 h 2970"/>
            </a:gdLst>
            <a:ahLst/>
            <a:cxnLst>
              <a:cxn ang="T6">
                <a:pos x="T0" y="T1"/>
              </a:cxn>
              <a:cxn ang="T7">
                <a:pos x="T2" y="T3"/>
              </a:cxn>
              <a:cxn ang="T8">
                <a:pos x="T4" y="T5"/>
              </a:cxn>
            </a:cxnLst>
            <a:rect l="T9" t="T10" r="T11" b="T12"/>
            <a:pathLst>
              <a:path w="5074" h="2970">
                <a:moveTo>
                  <a:pt x="0" y="0"/>
                </a:moveTo>
                <a:lnTo>
                  <a:pt x="0" y="2969"/>
                </a:lnTo>
                <a:lnTo>
                  <a:pt x="5073" y="2969"/>
                </a:lnTo>
              </a:path>
            </a:pathLst>
          </a:custGeom>
          <a:noFill/>
          <a:ln w="19050" cap="flat" cmpd="sng">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64" name="Text Box 56">
            <a:extLst>
              <a:ext uri="{FF2B5EF4-FFF2-40B4-BE49-F238E27FC236}">
                <a16:creationId xmlns:a16="http://schemas.microsoft.com/office/drawing/2014/main" id="{5B700456-516F-A156-B5F9-841FFAECA8D4}"/>
              </a:ext>
            </a:extLst>
          </p:cNvPr>
          <p:cNvSpPr txBox="1">
            <a:spLocks noChangeArrowheads="1"/>
          </p:cNvSpPr>
          <p:nvPr/>
        </p:nvSpPr>
        <p:spPr bwMode="auto">
          <a:xfrm>
            <a:off x="5609936" y="6004044"/>
            <a:ext cx="6444795" cy="2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0" i="0" u="none" strike="noStrike" kern="0" cap="none" spc="0" normalizeH="0" baseline="0" noProof="0" dirty="0">
                <a:ln>
                  <a:noFill/>
                </a:ln>
                <a:solidFill>
                  <a:srgbClr val="0000FF"/>
                </a:solidFill>
                <a:effectLst/>
                <a:uLnTx/>
                <a:uFillTx/>
              </a:rPr>
              <a:t>CW	 Swept </a:t>
            </a:r>
            <a:r>
              <a:rPr kumimoji="0" lang="en-US" altLang="zh-CN" sz="1200" b="0" i="0" u="none" strike="noStrike" kern="0" cap="none" spc="0" normalizeH="0" baseline="0" noProof="0" dirty="0" err="1">
                <a:ln>
                  <a:noFill/>
                </a:ln>
                <a:solidFill>
                  <a:srgbClr val="0000FF"/>
                </a:solidFill>
                <a:effectLst/>
                <a:uLnTx/>
                <a:uFillTx/>
              </a:rPr>
              <a:t>freq</a:t>
            </a:r>
            <a:r>
              <a:rPr kumimoji="0" lang="en-US" altLang="zh-CN" sz="1200" b="0" i="0" u="none" strike="noStrike" kern="0" cap="none" spc="0" normalizeH="0" baseline="0" noProof="0" dirty="0">
                <a:ln>
                  <a:noFill/>
                </a:ln>
                <a:solidFill>
                  <a:srgbClr val="0000FF"/>
                </a:solidFill>
                <a:effectLst/>
                <a:uLnTx/>
                <a:uFillTx/>
              </a:rPr>
              <a:t>    Swept power       Noise  	  2-tone   Multi-</a:t>
            </a:r>
            <a:r>
              <a:rPr lang="en-US" altLang="zh-CN" sz="1200" kern="0" dirty="0">
                <a:solidFill>
                  <a:srgbClr val="0000FF"/>
                </a:solidFill>
              </a:rPr>
              <a:t>tone</a:t>
            </a:r>
            <a:r>
              <a:rPr kumimoji="0" lang="en-US" altLang="zh-CN" sz="1200" b="0" i="0" u="none" strike="noStrike" kern="0" cap="none" spc="0" normalizeH="0" baseline="0" noProof="0" dirty="0">
                <a:ln>
                  <a:noFill/>
                </a:ln>
                <a:solidFill>
                  <a:srgbClr val="0000FF"/>
                </a:solidFill>
                <a:effectLst/>
                <a:uLnTx/>
                <a:uFillTx/>
              </a:rPr>
              <a:t>     </a:t>
            </a:r>
            <a:r>
              <a:rPr lang="en-US" altLang="zh-CN" sz="1200" kern="0" dirty="0">
                <a:solidFill>
                  <a:srgbClr val="0000FF"/>
                </a:solidFill>
              </a:rPr>
              <a:t>T</a:t>
            </a:r>
            <a:r>
              <a:rPr kumimoji="0" lang="en-US" altLang="zh-CN" sz="1200" b="0" i="0" u="none" strike="noStrike" kern="0" cap="none" spc="0" normalizeH="0" baseline="0" noProof="0" dirty="0" err="1">
                <a:ln>
                  <a:noFill/>
                </a:ln>
                <a:solidFill>
                  <a:srgbClr val="0000FF"/>
                </a:solidFill>
                <a:effectLst/>
                <a:uLnTx/>
                <a:uFillTx/>
              </a:rPr>
              <a:t>ime</a:t>
            </a:r>
            <a:r>
              <a:rPr kumimoji="0" lang="en-US" altLang="zh-CN" sz="1200" b="0" i="0" u="none" strike="noStrike" kern="0" cap="none" spc="0" normalizeH="0" baseline="0" noProof="0" dirty="0">
                <a:ln>
                  <a:noFill/>
                </a:ln>
                <a:solidFill>
                  <a:srgbClr val="0000FF"/>
                </a:solidFill>
                <a:effectLst/>
                <a:uLnTx/>
                <a:uFillTx/>
              </a:rPr>
              <a:t> Domain</a:t>
            </a:r>
            <a:r>
              <a:rPr lang="en-US" altLang="zh-CN" sz="1200" kern="0" dirty="0">
                <a:solidFill>
                  <a:srgbClr val="0000FF"/>
                </a:solidFill>
              </a:rPr>
              <a:t>  </a:t>
            </a:r>
            <a:r>
              <a:rPr kumimoji="0" lang="en-US" altLang="zh-CN" sz="1200" b="0" i="0" u="none" strike="noStrike" kern="0" cap="none" spc="0" normalizeH="0" baseline="0" noProof="0" dirty="0">
                <a:ln>
                  <a:noFill/>
                </a:ln>
                <a:solidFill>
                  <a:srgbClr val="0000FF"/>
                </a:solidFill>
                <a:effectLst/>
                <a:uLnTx/>
                <a:uFillTx/>
              </a:rPr>
              <a:t> Pulsed- RF 	   </a:t>
            </a:r>
            <a:endParaRPr kumimoji="0" lang="en-US" altLang="zh-CN" sz="2000" b="0" i="0" u="none" strike="noStrike" kern="0" cap="none" spc="0" normalizeH="0" baseline="0" noProof="0" dirty="0">
              <a:ln>
                <a:noFill/>
              </a:ln>
              <a:solidFill>
                <a:srgbClr val="000000"/>
              </a:solidFill>
              <a:effectLst/>
              <a:uLnTx/>
              <a:uFillTx/>
            </a:endParaRPr>
          </a:p>
        </p:txBody>
      </p:sp>
      <p:sp>
        <p:nvSpPr>
          <p:cNvPr id="167" name="Text Box 77">
            <a:extLst>
              <a:ext uri="{FF2B5EF4-FFF2-40B4-BE49-F238E27FC236}">
                <a16:creationId xmlns:a16="http://schemas.microsoft.com/office/drawing/2014/main" id="{7CE684FB-9217-4163-3614-F4731576C89B}"/>
              </a:ext>
            </a:extLst>
          </p:cNvPr>
          <p:cNvSpPr txBox="1">
            <a:spLocks noChangeArrowheads="1"/>
          </p:cNvSpPr>
          <p:nvPr/>
        </p:nvSpPr>
        <p:spPr bwMode="auto">
          <a:xfrm>
            <a:off x="8439623" y="2027146"/>
            <a:ext cx="7112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RFIC test</a:t>
            </a:r>
            <a:endPar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168" name="Line 78">
            <a:extLst>
              <a:ext uri="{FF2B5EF4-FFF2-40B4-BE49-F238E27FC236}">
                <a16:creationId xmlns:a16="http://schemas.microsoft.com/office/drawing/2014/main" id="{85FCC0FF-720F-6F9A-F14F-10677799D3A0}"/>
              </a:ext>
            </a:extLst>
          </p:cNvPr>
          <p:cNvSpPr>
            <a:spLocks noChangeShapeType="1"/>
          </p:cNvSpPr>
          <p:nvPr/>
        </p:nvSpPr>
        <p:spPr bwMode="auto">
          <a:xfrm flipH="1">
            <a:off x="5905973" y="2135096"/>
            <a:ext cx="24003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sp>
        <p:nvSpPr>
          <p:cNvPr id="169" name="Line 79">
            <a:extLst>
              <a:ext uri="{FF2B5EF4-FFF2-40B4-BE49-F238E27FC236}">
                <a16:creationId xmlns:a16="http://schemas.microsoft.com/office/drawing/2014/main" id="{C85E0F56-69A5-6ABC-74A7-9DE65AB0DE21}"/>
              </a:ext>
            </a:extLst>
          </p:cNvPr>
          <p:cNvSpPr>
            <a:spLocks noChangeShapeType="1"/>
          </p:cNvSpPr>
          <p:nvPr/>
        </p:nvSpPr>
        <p:spPr bwMode="auto">
          <a:xfrm>
            <a:off x="9211148" y="2135096"/>
            <a:ext cx="241300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sz="3600">
              <a:solidFill>
                <a:srgbClr val="000000"/>
              </a:solidFill>
              <a:latin typeface="ITCCenturyLightT" pitchFamily="2" charset="0"/>
            </a:endParaRPr>
          </a:p>
        </p:txBody>
      </p:sp>
      <p:grpSp>
        <p:nvGrpSpPr>
          <p:cNvPr id="500" name="组合 499">
            <a:extLst>
              <a:ext uri="{FF2B5EF4-FFF2-40B4-BE49-F238E27FC236}">
                <a16:creationId xmlns:a16="http://schemas.microsoft.com/office/drawing/2014/main" id="{151CB32A-59E7-7B2F-512E-0D9F96B59F40}"/>
              </a:ext>
            </a:extLst>
          </p:cNvPr>
          <p:cNvGrpSpPr/>
          <p:nvPr/>
        </p:nvGrpSpPr>
        <p:grpSpPr>
          <a:xfrm>
            <a:off x="10457270" y="2495875"/>
            <a:ext cx="1405389" cy="596900"/>
            <a:chOff x="10594034" y="4360158"/>
            <a:chExt cx="1405389" cy="596900"/>
          </a:xfrm>
        </p:grpSpPr>
        <p:sp>
          <p:nvSpPr>
            <p:cNvPr id="156" name="Oval 43" descr="Zig zag">
              <a:extLst>
                <a:ext uri="{FF2B5EF4-FFF2-40B4-BE49-F238E27FC236}">
                  <a16:creationId xmlns:a16="http://schemas.microsoft.com/office/drawing/2014/main" id="{E34648DA-98FC-06D5-2E42-1BBBB2332A4D}"/>
                </a:ext>
              </a:extLst>
            </p:cNvPr>
            <p:cNvSpPr>
              <a:spLocks noChangeArrowheads="1"/>
            </p:cNvSpPr>
            <p:nvPr/>
          </p:nvSpPr>
          <p:spPr bwMode="auto">
            <a:xfrm>
              <a:off x="10594034" y="4360158"/>
              <a:ext cx="1349375" cy="596900"/>
            </a:xfrm>
            <a:prstGeom prst="ellipse">
              <a:avLst/>
            </a:prstGeom>
            <a:blipFill dpi="0" rotWithShape="0">
              <a:blip r:embed="rId3"/>
              <a:srcRect/>
              <a:tile tx="0" ty="0" sx="100000" sy="100000" flip="none" algn="tl"/>
            </a:bli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fontAlgn="base">
                <a:spcBef>
                  <a:spcPct val="0"/>
                </a:spcBef>
                <a:spcAft>
                  <a:spcPct val="0"/>
                </a:spcAft>
                <a:buFontTx/>
                <a:buNone/>
              </a:pPr>
              <a:endParaRPr lang="zh-CN" altLang="en-US" sz="3600">
                <a:solidFill>
                  <a:srgbClr val="000000"/>
                </a:solidFill>
                <a:latin typeface="ITCCenturyLightT" pitchFamily="2" charset="0"/>
              </a:endParaRPr>
            </a:p>
          </p:txBody>
        </p:sp>
        <p:sp>
          <p:nvSpPr>
            <p:cNvPr id="170" name="Text Box 81">
              <a:extLst>
                <a:ext uri="{FF2B5EF4-FFF2-40B4-BE49-F238E27FC236}">
                  <a16:creationId xmlns:a16="http://schemas.microsoft.com/office/drawing/2014/main" id="{9A014930-3578-118E-88B6-C98E319604EC}"/>
                </a:ext>
              </a:extLst>
            </p:cNvPr>
            <p:cNvSpPr txBox="1">
              <a:spLocks noChangeArrowheads="1"/>
            </p:cNvSpPr>
            <p:nvPr/>
          </p:nvSpPr>
          <p:spPr bwMode="auto">
            <a:xfrm>
              <a:off x="10824673" y="4472394"/>
              <a:ext cx="11747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Pulsed S-parm.</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Pulse Profiling</a:t>
              </a:r>
              <a:endParaRPr kumimoji="0" lang="en-US" altLang="zh-CN" sz="2200" b="0" i="0" u="none" strike="noStrike" kern="0" cap="none" spc="0" normalizeH="0" baseline="0" noProof="0" dirty="0">
                <a:ln>
                  <a:noFill/>
                </a:ln>
                <a:solidFill>
                  <a:srgbClr val="000000"/>
                </a:solidFill>
                <a:effectLst/>
                <a:uLnTx/>
                <a:uFillTx/>
                <a:latin typeface="Univers Condensed" panose="020B0506020202050204" pitchFamily="34" charset="0"/>
              </a:endParaRPr>
            </a:p>
          </p:txBody>
        </p:sp>
      </p:grpSp>
      <p:grpSp>
        <p:nvGrpSpPr>
          <p:cNvPr id="495" name="组合 494">
            <a:extLst>
              <a:ext uri="{FF2B5EF4-FFF2-40B4-BE49-F238E27FC236}">
                <a16:creationId xmlns:a16="http://schemas.microsoft.com/office/drawing/2014/main" id="{13559860-3E71-CE48-4C58-B2C78A742987}"/>
              </a:ext>
            </a:extLst>
          </p:cNvPr>
          <p:cNvGrpSpPr/>
          <p:nvPr/>
        </p:nvGrpSpPr>
        <p:grpSpPr>
          <a:xfrm>
            <a:off x="9791144" y="5021378"/>
            <a:ext cx="1174547" cy="684985"/>
            <a:chOff x="9422280" y="3952891"/>
            <a:chExt cx="1095317" cy="684985"/>
          </a:xfrm>
        </p:grpSpPr>
        <p:sp>
          <p:nvSpPr>
            <p:cNvPr id="157" name="Oval 44" descr="Zig zag">
              <a:extLst>
                <a:ext uri="{FF2B5EF4-FFF2-40B4-BE49-F238E27FC236}">
                  <a16:creationId xmlns:a16="http://schemas.microsoft.com/office/drawing/2014/main" id="{C6992944-132A-5837-7525-5768A88127C8}"/>
                </a:ext>
              </a:extLst>
            </p:cNvPr>
            <p:cNvSpPr>
              <a:spLocks noChangeArrowheads="1"/>
            </p:cNvSpPr>
            <p:nvPr/>
          </p:nvSpPr>
          <p:spPr bwMode="auto">
            <a:xfrm>
              <a:off x="9422280" y="3952891"/>
              <a:ext cx="1095317" cy="684985"/>
            </a:xfrm>
            <a:prstGeom prst="ellipse">
              <a:avLst/>
            </a:prstGeom>
            <a:blipFill dpi="0" rotWithShape="0">
              <a:blip r:embed="rId4"/>
              <a:srcRect/>
              <a:tile tx="0" ty="0" sx="100000" sy="100000" flip="none" algn="tl"/>
            </a:bli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fontAlgn="base">
                <a:spcBef>
                  <a:spcPct val="0"/>
                </a:spcBef>
                <a:spcAft>
                  <a:spcPct val="0"/>
                </a:spcAft>
                <a:buFontTx/>
                <a:buNone/>
              </a:pPr>
              <a:endParaRPr lang="zh-CN" altLang="en-US" sz="3600">
                <a:solidFill>
                  <a:srgbClr val="000000"/>
                </a:solidFill>
                <a:latin typeface="ITCCenturyLightT" pitchFamily="2" charset="0"/>
              </a:endParaRPr>
            </a:p>
          </p:txBody>
        </p:sp>
        <p:sp>
          <p:nvSpPr>
            <p:cNvPr id="171" name="Text Box 82">
              <a:extLst>
                <a:ext uri="{FF2B5EF4-FFF2-40B4-BE49-F238E27FC236}">
                  <a16:creationId xmlns:a16="http://schemas.microsoft.com/office/drawing/2014/main" id="{D5C8A0B1-97B5-BC6C-7E14-65A6A9BE62FE}"/>
                </a:ext>
              </a:extLst>
            </p:cNvPr>
            <p:cNvSpPr txBox="1">
              <a:spLocks noChangeArrowheads="1"/>
            </p:cNvSpPr>
            <p:nvPr/>
          </p:nvSpPr>
          <p:spPr bwMode="auto">
            <a:xfrm>
              <a:off x="9616035" y="4022238"/>
              <a:ext cx="746125" cy="60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ACPR</a:t>
              </a: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Spectrum</a:t>
              </a: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Eye</a:t>
              </a:r>
              <a:endParaRPr kumimoji="0" lang="en-US" altLang="zh-CN" sz="2200" b="0" i="0" u="none" strike="noStrike" kern="0" cap="none" spc="0" normalizeH="0" baseline="0" noProof="0" dirty="0">
                <a:ln>
                  <a:noFill/>
                </a:ln>
                <a:solidFill>
                  <a:srgbClr val="000000"/>
                </a:solidFill>
                <a:effectLst/>
                <a:uLnTx/>
                <a:uFillTx/>
                <a:latin typeface="Univers Condensed" panose="020B0506020202050204" pitchFamily="34" charset="0"/>
              </a:endParaRPr>
            </a:p>
          </p:txBody>
        </p:sp>
      </p:grpSp>
      <p:grpSp>
        <p:nvGrpSpPr>
          <p:cNvPr id="488" name="组合 487">
            <a:extLst>
              <a:ext uri="{FF2B5EF4-FFF2-40B4-BE49-F238E27FC236}">
                <a16:creationId xmlns:a16="http://schemas.microsoft.com/office/drawing/2014/main" id="{B6C21BD4-9703-414A-2C07-AAB654A62839}"/>
              </a:ext>
            </a:extLst>
          </p:cNvPr>
          <p:cNvGrpSpPr/>
          <p:nvPr/>
        </p:nvGrpSpPr>
        <p:grpSpPr>
          <a:xfrm>
            <a:off x="294046" y="724572"/>
            <a:ext cx="6883854" cy="523331"/>
            <a:chOff x="354648" y="721762"/>
            <a:chExt cx="6883854" cy="523331"/>
          </a:xfrm>
        </p:grpSpPr>
        <p:grpSp>
          <p:nvGrpSpPr>
            <p:cNvPr id="457" name="组合 456">
              <a:extLst>
                <a:ext uri="{FF2B5EF4-FFF2-40B4-BE49-F238E27FC236}">
                  <a16:creationId xmlns:a16="http://schemas.microsoft.com/office/drawing/2014/main" id="{4CD5341F-50B6-57CC-AF3D-D1D7BB09391F}"/>
                </a:ext>
              </a:extLst>
            </p:cNvPr>
            <p:cNvGrpSpPr>
              <a:grpSpLocks noChangeAspect="1"/>
            </p:cNvGrpSpPr>
            <p:nvPr/>
          </p:nvGrpSpPr>
          <p:grpSpPr>
            <a:xfrm>
              <a:off x="354648" y="721762"/>
              <a:ext cx="5862206" cy="505834"/>
              <a:chOff x="269875" y="669097"/>
              <a:chExt cx="8738975" cy="754063"/>
            </a:xfrm>
          </p:grpSpPr>
          <p:grpSp>
            <p:nvGrpSpPr>
              <p:cNvPr id="350" name="Group 106">
                <a:extLst>
                  <a:ext uri="{FF2B5EF4-FFF2-40B4-BE49-F238E27FC236}">
                    <a16:creationId xmlns:a16="http://schemas.microsoft.com/office/drawing/2014/main" id="{05730F36-23FA-7B84-3B33-F8058D2CBA45}"/>
                  </a:ext>
                </a:extLst>
              </p:cNvPr>
              <p:cNvGrpSpPr>
                <a:grpSpLocks/>
              </p:cNvGrpSpPr>
              <p:nvPr/>
            </p:nvGrpSpPr>
            <p:grpSpPr bwMode="auto">
              <a:xfrm>
                <a:off x="2262940" y="776529"/>
                <a:ext cx="649287" cy="474662"/>
                <a:chOff x="2780" y="1327"/>
                <a:chExt cx="450" cy="339"/>
              </a:xfrm>
              <a:noFill/>
            </p:grpSpPr>
            <p:sp>
              <p:nvSpPr>
                <p:cNvPr id="351" name="Line 107">
                  <a:extLst>
                    <a:ext uri="{FF2B5EF4-FFF2-40B4-BE49-F238E27FC236}">
                      <a16:creationId xmlns:a16="http://schemas.microsoft.com/office/drawing/2014/main" id="{75969F23-2477-4759-20AF-7ED52432A4BA}"/>
                    </a:ext>
                  </a:extLst>
                </p:cNvPr>
                <p:cNvSpPr>
                  <a:spLocks noChangeShapeType="1"/>
                </p:cNvSpPr>
                <p:nvPr/>
              </p:nvSpPr>
              <p:spPr bwMode="auto">
                <a:xfrm flipH="1">
                  <a:off x="2780" y="1496"/>
                  <a:ext cx="73" cy="0"/>
                </a:xfrm>
                <a:prstGeom prst="line">
                  <a:avLst/>
                </a:prstGeom>
                <a:grpFill/>
                <a:ln w="9525">
                  <a:solidFill>
                    <a:srgbClr val="000000"/>
                  </a:solidFill>
                  <a:round/>
                  <a:headEnd/>
                  <a:tailEnd/>
                </a:ln>
              </p:spPr>
              <p:txBody>
                <a:bodyPr wrap="none" anchor="ctr"/>
                <a:lstStyle/>
                <a:p>
                  <a:endParaRPr lang="zh-CN" altLang="en-US"/>
                </a:p>
              </p:txBody>
            </p:sp>
            <p:sp>
              <p:nvSpPr>
                <p:cNvPr id="352" name="Line 108">
                  <a:extLst>
                    <a:ext uri="{FF2B5EF4-FFF2-40B4-BE49-F238E27FC236}">
                      <a16:creationId xmlns:a16="http://schemas.microsoft.com/office/drawing/2014/main" id="{266B6698-70D5-8C07-FB65-71394FC5969A}"/>
                    </a:ext>
                  </a:extLst>
                </p:cNvPr>
                <p:cNvSpPr>
                  <a:spLocks noChangeShapeType="1"/>
                </p:cNvSpPr>
                <p:nvPr/>
              </p:nvSpPr>
              <p:spPr bwMode="auto">
                <a:xfrm flipH="1">
                  <a:off x="3162" y="1496"/>
                  <a:ext cx="68" cy="0"/>
                </a:xfrm>
                <a:prstGeom prst="line">
                  <a:avLst/>
                </a:prstGeom>
                <a:grpFill/>
                <a:ln w="9525">
                  <a:solidFill>
                    <a:srgbClr val="000000"/>
                  </a:solidFill>
                  <a:round/>
                  <a:headEnd/>
                  <a:tailEnd/>
                </a:ln>
              </p:spPr>
              <p:txBody>
                <a:bodyPr wrap="none" anchor="ctr"/>
                <a:lstStyle/>
                <a:p>
                  <a:endParaRPr lang="zh-CN" altLang="en-US"/>
                </a:p>
              </p:txBody>
            </p:sp>
            <p:sp>
              <p:nvSpPr>
                <p:cNvPr id="353" name="Freeform 109">
                  <a:extLst>
                    <a:ext uri="{FF2B5EF4-FFF2-40B4-BE49-F238E27FC236}">
                      <a16:creationId xmlns:a16="http://schemas.microsoft.com/office/drawing/2014/main" id="{5F6E185B-6D11-FA58-4FFA-DCC2FB8778E1}"/>
                    </a:ext>
                  </a:extLst>
                </p:cNvPr>
                <p:cNvSpPr>
                  <a:spLocks/>
                </p:cNvSpPr>
                <p:nvPr/>
              </p:nvSpPr>
              <p:spPr bwMode="auto">
                <a:xfrm>
                  <a:off x="2858" y="1327"/>
                  <a:ext cx="307" cy="339"/>
                </a:xfrm>
                <a:custGeom>
                  <a:avLst/>
                  <a:gdLst>
                    <a:gd name="T0" fmla="*/ 0 w 307"/>
                    <a:gd name="T1" fmla="*/ 0 h 339"/>
                    <a:gd name="T2" fmla="*/ 0 w 307"/>
                    <a:gd name="T3" fmla="*/ 338 h 339"/>
                    <a:gd name="T4" fmla="*/ 306 w 307"/>
                    <a:gd name="T5" fmla="*/ 169 h 339"/>
                    <a:gd name="T6" fmla="*/ 0 w 307"/>
                    <a:gd name="T7" fmla="*/ 0 h 339"/>
                    <a:gd name="T8" fmla="*/ 0 w 307"/>
                    <a:gd name="T9" fmla="*/ 0 h 339"/>
                    <a:gd name="T10" fmla="*/ 0 60000 65536"/>
                    <a:gd name="T11" fmla="*/ 0 60000 65536"/>
                    <a:gd name="T12" fmla="*/ 0 60000 65536"/>
                    <a:gd name="T13" fmla="*/ 0 60000 65536"/>
                    <a:gd name="T14" fmla="*/ 0 60000 65536"/>
                    <a:gd name="T15" fmla="*/ 0 w 307"/>
                    <a:gd name="T16" fmla="*/ 0 h 339"/>
                    <a:gd name="T17" fmla="*/ 307 w 307"/>
                    <a:gd name="T18" fmla="*/ 339 h 339"/>
                  </a:gdLst>
                  <a:ahLst/>
                  <a:cxnLst>
                    <a:cxn ang="T10">
                      <a:pos x="T0" y="T1"/>
                    </a:cxn>
                    <a:cxn ang="T11">
                      <a:pos x="T2" y="T3"/>
                    </a:cxn>
                    <a:cxn ang="T12">
                      <a:pos x="T4" y="T5"/>
                    </a:cxn>
                    <a:cxn ang="T13">
                      <a:pos x="T6" y="T7"/>
                    </a:cxn>
                    <a:cxn ang="T14">
                      <a:pos x="T8" y="T9"/>
                    </a:cxn>
                  </a:cxnLst>
                  <a:rect l="T15" t="T16" r="T17" b="T18"/>
                  <a:pathLst>
                    <a:path w="307" h="339">
                      <a:moveTo>
                        <a:pt x="0" y="0"/>
                      </a:moveTo>
                      <a:lnTo>
                        <a:pt x="0" y="338"/>
                      </a:lnTo>
                      <a:lnTo>
                        <a:pt x="306" y="169"/>
                      </a:lnTo>
                      <a:lnTo>
                        <a:pt x="0" y="0"/>
                      </a:lnTo>
                    </a:path>
                  </a:pathLst>
                </a:custGeom>
                <a:grpFill/>
                <a:ln w="19050" cap="flat" cmpd="sng">
                  <a:solidFill>
                    <a:srgbClr val="000000"/>
                  </a:solidFill>
                  <a:prstDash val="solid"/>
                  <a:round/>
                  <a:headEnd type="none" w="med" len="med"/>
                  <a:tailEnd type="none" w="med" len="med"/>
                </a:ln>
              </p:spPr>
              <p:txBody>
                <a:bodyPr/>
                <a:lstStyle/>
                <a:p>
                  <a:endParaRPr lang="zh-CN" altLang="en-US"/>
                </a:p>
              </p:txBody>
            </p:sp>
          </p:grpSp>
          <p:grpSp>
            <p:nvGrpSpPr>
              <p:cNvPr id="354" name="Group 110">
                <a:extLst>
                  <a:ext uri="{FF2B5EF4-FFF2-40B4-BE49-F238E27FC236}">
                    <a16:creationId xmlns:a16="http://schemas.microsoft.com/office/drawing/2014/main" id="{D582EFCA-A504-BA21-F7F9-D2CA244ED9DC}"/>
                  </a:ext>
                </a:extLst>
              </p:cNvPr>
              <p:cNvGrpSpPr>
                <a:grpSpLocks/>
              </p:cNvGrpSpPr>
              <p:nvPr/>
            </p:nvGrpSpPr>
            <p:grpSpPr bwMode="auto">
              <a:xfrm>
                <a:off x="4964940" y="776528"/>
                <a:ext cx="696020" cy="622261"/>
                <a:chOff x="2675" y="2130"/>
                <a:chExt cx="687" cy="590"/>
              </a:xfrm>
              <a:noFill/>
            </p:grpSpPr>
            <p:sp>
              <p:nvSpPr>
                <p:cNvPr id="355" name="AutoShape 111">
                  <a:extLst>
                    <a:ext uri="{FF2B5EF4-FFF2-40B4-BE49-F238E27FC236}">
                      <a16:creationId xmlns:a16="http://schemas.microsoft.com/office/drawing/2014/main" id="{14D8EEEA-1D65-2EAF-E3BE-192FDE4DA2BD}"/>
                    </a:ext>
                  </a:extLst>
                </p:cNvPr>
                <p:cNvSpPr>
                  <a:spLocks noChangeArrowheads="1"/>
                </p:cNvSpPr>
                <p:nvPr/>
              </p:nvSpPr>
              <p:spPr bwMode="auto">
                <a:xfrm flipV="1">
                  <a:off x="2675" y="2130"/>
                  <a:ext cx="687" cy="590"/>
                </a:xfrm>
                <a:prstGeom prst="roundRect">
                  <a:avLst>
                    <a:gd name="adj" fmla="val 0"/>
                  </a:avLst>
                </a:prstGeom>
                <a:gr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56" name="Freeform 112">
                  <a:extLst>
                    <a:ext uri="{FF2B5EF4-FFF2-40B4-BE49-F238E27FC236}">
                      <a16:creationId xmlns:a16="http://schemas.microsoft.com/office/drawing/2014/main" id="{22ED6509-5918-54C6-CB3D-B7E1C3EDF5F1}"/>
                    </a:ext>
                  </a:extLst>
                </p:cNvPr>
                <p:cNvSpPr>
                  <a:spLocks/>
                </p:cNvSpPr>
                <p:nvPr/>
              </p:nvSpPr>
              <p:spPr bwMode="auto">
                <a:xfrm>
                  <a:off x="2810" y="2337"/>
                  <a:ext cx="438" cy="171"/>
                </a:xfrm>
                <a:custGeom>
                  <a:avLst/>
                  <a:gdLst>
                    <a:gd name="T0" fmla="*/ 437 w 438"/>
                    <a:gd name="T1" fmla="*/ 170 h 171"/>
                    <a:gd name="T2" fmla="*/ 437 w 438"/>
                    <a:gd name="T3" fmla="*/ 0 h 171"/>
                    <a:gd name="T4" fmla="*/ 0 w 438"/>
                    <a:gd name="T5" fmla="*/ 0 h 171"/>
                    <a:gd name="T6" fmla="*/ 0 w 438"/>
                    <a:gd name="T7" fmla="*/ 170 h 171"/>
                    <a:gd name="T8" fmla="*/ 437 w 438"/>
                    <a:gd name="T9" fmla="*/ 170 h 171"/>
                    <a:gd name="T10" fmla="*/ 0 60000 65536"/>
                    <a:gd name="T11" fmla="*/ 0 60000 65536"/>
                    <a:gd name="T12" fmla="*/ 0 60000 65536"/>
                    <a:gd name="T13" fmla="*/ 0 60000 65536"/>
                    <a:gd name="T14" fmla="*/ 0 60000 65536"/>
                    <a:gd name="T15" fmla="*/ 0 w 438"/>
                    <a:gd name="T16" fmla="*/ 0 h 171"/>
                    <a:gd name="T17" fmla="*/ 438 w 438"/>
                    <a:gd name="T18" fmla="*/ 171 h 171"/>
                  </a:gdLst>
                  <a:ahLst/>
                  <a:cxnLst>
                    <a:cxn ang="T10">
                      <a:pos x="T0" y="T1"/>
                    </a:cxn>
                    <a:cxn ang="T11">
                      <a:pos x="T2" y="T3"/>
                    </a:cxn>
                    <a:cxn ang="T12">
                      <a:pos x="T4" y="T5"/>
                    </a:cxn>
                    <a:cxn ang="T13">
                      <a:pos x="T6" y="T7"/>
                    </a:cxn>
                    <a:cxn ang="T14">
                      <a:pos x="T8" y="T9"/>
                    </a:cxn>
                  </a:cxnLst>
                  <a:rect l="T15" t="T16" r="T17" b="T18"/>
                  <a:pathLst>
                    <a:path w="438" h="171">
                      <a:moveTo>
                        <a:pt x="437" y="170"/>
                      </a:moveTo>
                      <a:lnTo>
                        <a:pt x="437" y="0"/>
                      </a:lnTo>
                      <a:lnTo>
                        <a:pt x="0" y="0"/>
                      </a:lnTo>
                      <a:lnTo>
                        <a:pt x="0" y="170"/>
                      </a:lnTo>
                      <a:lnTo>
                        <a:pt x="437" y="17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357" name="Line 113">
                  <a:extLst>
                    <a:ext uri="{FF2B5EF4-FFF2-40B4-BE49-F238E27FC236}">
                      <a16:creationId xmlns:a16="http://schemas.microsoft.com/office/drawing/2014/main" id="{260A90A7-4103-0AF1-B97B-0086438C53FC}"/>
                    </a:ext>
                  </a:extLst>
                </p:cNvPr>
                <p:cNvSpPr>
                  <a:spLocks noChangeShapeType="1"/>
                </p:cNvSpPr>
                <p:nvPr/>
              </p:nvSpPr>
              <p:spPr bwMode="auto">
                <a:xfrm>
                  <a:off x="3006" y="2253"/>
                  <a:ext cx="0" cy="84"/>
                </a:xfrm>
                <a:prstGeom prst="line">
                  <a:avLst/>
                </a:prstGeom>
                <a:grpFill/>
                <a:ln w="9525">
                  <a:solidFill>
                    <a:srgbClr val="000000"/>
                  </a:solidFill>
                  <a:round/>
                  <a:headEnd/>
                  <a:tailEnd/>
                </a:ln>
              </p:spPr>
              <p:txBody>
                <a:bodyPr wrap="none" anchor="ctr"/>
                <a:lstStyle/>
                <a:p>
                  <a:endParaRPr lang="zh-CN" altLang="en-US"/>
                </a:p>
              </p:txBody>
            </p:sp>
            <p:sp>
              <p:nvSpPr>
                <p:cNvPr id="358" name="Line 114">
                  <a:extLst>
                    <a:ext uri="{FF2B5EF4-FFF2-40B4-BE49-F238E27FC236}">
                      <a16:creationId xmlns:a16="http://schemas.microsoft.com/office/drawing/2014/main" id="{8F42DBEC-500E-3745-6F6B-DB55CD3F0D3F}"/>
                    </a:ext>
                  </a:extLst>
                </p:cNvPr>
                <p:cNvSpPr>
                  <a:spLocks noChangeShapeType="1"/>
                </p:cNvSpPr>
                <p:nvPr/>
              </p:nvSpPr>
              <p:spPr bwMode="auto">
                <a:xfrm>
                  <a:off x="2959" y="2253"/>
                  <a:ext cx="0" cy="84"/>
                </a:xfrm>
                <a:prstGeom prst="line">
                  <a:avLst/>
                </a:prstGeom>
                <a:grpFill/>
                <a:ln w="9525">
                  <a:solidFill>
                    <a:srgbClr val="000000"/>
                  </a:solidFill>
                  <a:round/>
                  <a:headEnd/>
                  <a:tailEnd/>
                </a:ln>
              </p:spPr>
              <p:txBody>
                <a:bodyPr wrap="none" anchor="ctr"/>
                <a:lstStyle/>
                <a:p>
                  <a:endParaRPr lang="zh-CN" altLang="en-US"/>
                </a:p>
              </p:txBody>
            </p:sp>
            <p:sp>
              <p:nvSpPr>
                <p:cNvPr id="359" name="Line 115">
                  <a:extLst>
                    <a:ext uri="{FF2B5EF4-FFF2-40B4-BE49-F238E27FC236}">
                      <a16:creationId xmlns:a16="http://schemas.microsoft.com/office/drawing/2014/main" id="{094E7E13-9426-06AF-4D49-843ED7AE73DA}"/>
                    </a:ext>
                  </a:extLst>
                </p:cNvPr>
                <p:cNvSpPr>
                  <a:spLocks noChangeShapeType="1"/>
                </p:cNvSpPr>
                <p:nvPr/>
              </p:nvSpPr>
              <p:spPr bwMode="auto">
                <a:xfrm>
                  <a:off x="2916" y="2253"/>
                  <a:ext cx="0" cy="84"/>
                </a:xfrm>
                <a:prstGeom prst="line">
                  <a:avLst/>
                </a:prstGeom>
                <a:grpFill/>
                <a:ln w="9525">
                  <a:solidFill>
                    <a:srgbClr val="000000"/>
                  </a:solidFill>
                  <a:round/>
                  <a:headEnd/>
                  <a:tailEnd/>
                </a:ln>
              </p:spPr>
              <p:txBody>
                <a:bodyPr wrap="none" anchor="ctr"/>
                <a:lstStyle/>
                <a:p>
                  <a:endParaRPr lang="zh-CN" altLang="en-US"/>
                </a:p>
              </p:txBody>
            </p:sp>
            <p:sp>
              <p:nvSpPr>
                <p:cNvPr id="360" name="Line 116">
                  <a:extLst>
                    <a:ext uri="{FF2B5EF4-FFF2-40B4-BE49-F238E27FC236}">
                      <a16:creationId xmlns:a16="http://schemas.microsoft.com/office/drawing/2014/main" id="{4CCD39F7-73DB-D917-E09F-F48F0127FE97}"/>
                    </a:ext>
                  </a:extLst>
                </p:cNvPr>
                <p:cNvSpPr>
                  <a:spLocks noChangeShapeType="1"/>
                </p:cNvSpPr>
                <p:nvPr/>
              </p:nvSpPr>
              <p:spPr bwMode="auto">
                <a:xfrm>
                  <a:off x="2872" y="2253"/>
                  <a:ext cx="0" cy="84"/>
                </a:xfrm>
                <a:prstGeom prst="line">
                  <a:avLst/>
                </a:prstGeom>
                <a:grpFill/>
                <a:ln w="9525">
                  <a:solidFill>
                    <a:srgbClr val="000000"/>
                  </a:solidFill>
                  <a:round/>
                  <a:headEnd/>
                  <a:tailEnd/>
                </a:ln>
              </p:spPr>
              <p:txBody>
                <a:bodyPr wrap="none" anchor="ctr"/>
                <a:lstStyle/>
                <a:p>
                  <a:endParaRPr lang="zh-CN" altLang="en-US"/>
                </a:p>
              </p:txBody>
            </p:sp>
            <p:sp>
              <p:nvSpPr>
                <p:cNvPr id="361" name="Line 117">
                  <a:extLst>
                    <a:ext uri="{FF2B5EF4-FFF2-40B4-BE49-F238E27FC236}">
                      <a16:creationId xmlns:a16="http://schemas.microsoft.com/office/drawing/2014/main" id="{1F0BBF20-9DF5-8D46-E027-B55E22970F61}"/>
                    </a:ext>
                  </a:extLst>
                </p:cNvPr>
                <p:cNvSpPr>
                  <a:spLocks noChangeShapeType="1"/>
                </p:cNvSpPr>
                <p:nvPr/>
              </p:nvSpPr>
              <p:spPr bwMode="auto">
                <a:xfrm>
                  <a:off x="3048" y="2253"/>
                  <a:ext cx="0" cy="84"/>
                </a:xfrm>
                <a:prstGeom prst="line">
                  <a:avLst/>
                </a:prstGeom>
                <a:grpFill/>
                <a:ln w="9525">
                  <a:solidFill>
                    <a:srgbClr val="000000"/>
                  </a:solidFill>
                  <a:round/>
                  <a:headEnd/>
                  <a:tailEnd/>
                </a:ln>
              </p:spPr>
              <p:txBody>
                <a:bodyPr wrap="none" anchor="ctr"/>
                <a:lstStyle/>
                <a:p>
                  <a:endParaRPr lang="zh-CN" altLang="en-US"/>
                </a:p>
              </p:txBody>
            </p:sp>
            <p:sp>
              <p:nvSpPr>
                <p:cNvPr id="362" name="Line 118">
                  <a:extLst>
                    <a:ext uri="{FF2B5EF4-FFF2-40B4-BE49-F238E27FC236}">
                      <a16:creationId xmlns:a16="http://schemas.microsoft.com/office/drawing/2014/main" id="{6DBC63D0-6D2E-2950-2C16-DEDBD79A3EFC}"/>
                    </a:ext>
                  </a:extLst>
                </p:cNvPr>
                <p:cNvSpPr>
                  <a:spLocks noChangeShapeType="1"/>
                </p:cNvSpPr>
                <p:nvPr/>
              </p:nvSpPr>
              <p:spPr bwMode="auto">
                <a:xfrm>
                  <a:off x="3094" y="2253"/>
                  <a:ext cx="0" cy="84"/>
                </a:xfrm>
                <a:prstGeom prst="line">
                  <a:avLst/>
                </a:prstGeom>
                <a:grpFill/>
                <a:ln w="9525">
                  <a:solidFill>
                    <a:srgbClr val="000000"/>
                  </a:solidFill>
                  <a:round/>
                  <a:headEnd/>
                  <a:tailEnd/>
                </a:ln>
              </p:spPr>
              <p:txBody>
                <a:bodyPr wrap="none" anchor="ctr"/>
                <a:lstStyle/>
                <a:p>
                  <a:endParaRPr lang="zh-CN" altLang="en-US"/>
                </a:p>
              </p:txBody>
            </p:sp>
            <p:sp>
              <p:nvSpPr>
                <p:cNvPr id="363" name="Line 119">
                  <a:extLst>
                    <a:ext uri="{FF2B5EF4-FFF2-40B4-BE49-F238E27FC236}">
                      <a16:creationId xmlns:a16="http://schemas.microsoft.com/office/drawing/2014/main" id="{4E01B863-C4A9-43E4-29B0-B4933403FED4}"/>
                    </a:ext>
                  </a:extLst>
                </p:cNvPr>
                <p:cNvSpPr>
                  <a:spLocks noChangeShapeType="1"/>
                </p:cNvSpPr>
                <p:nvPr/>
              </p:nvSpPr>
              <p:spPr bwMode="auto">
                <a:xfrm>
                  <a:off x="3135" y="2253"/>
                  <a:ext cx="0" cy="84"/>
                </a:xfrm>
                <a:prstGeom prst="line">
                  <a:avLst/>
                </a:prstGeom>
                <a:grpFill/>
                <a:ln w="9525">
                  <a:solidFill>
                    <a:srgbClr val="000000"/>
                  </a:solidFill>
                  <a:round/>
                  <a:headEnd/>
                  <a:tailEnd/>
                </a:ln>
              </p:spPr>
              <p:txBody>
                <a:bodyPr wrap="none" anchor="ctr"/>
                <a:lstStyle/>
                <a:p>
                  <a:endParaRPr lang="zh-CN" altLang="en-US"/>
                </a:p>
              </p:txBody>
            </p:sp>
            <p:sp>
              <p:nvSpPr>
                <p:cNvPr id="364" name="Line 120">
                  <a:extLst>
                    <a:ext uri="{FF2B5EF4-FFF2-40B4-BE49-F238E27FC236}">
                      <a16:creationId xmlns:a16="http://schemas.microsoft.com/office/drawing/2014/main" id="{E66D59B1-6392-7290-1427-0818071303A1}"/>
                    </a:ext>
                  </a:extLst>
                </p:cNvPr>
                <p:cNvSpPr>
                  <a:spLocks noChangeShapeType="1"/>
                </p:cNvSpPr>
                <p:nvPr/>
              </p:nvSpPr>
              <p:spPr bwMode="auto">
                <a:xfrm>
                  <a:off x="3183" y="2253"/>
                  <a:ext cx="0" cy="84"/>
                </a:xfrm>
                <a:prstGeom prst="line">
                  <a:avLst/>
                </a:prstGeom>
                <a:grpFill/>
                <a:ln w="9525">
                  <a:solidFill>
                    <a:srgbClr val="000000"/>
                  </a:solidFill>
                  <a:round/>
                  <a:headEnd/>
                  <a:tailEnd/>
                </a:ln>
              </p:spPr>
              <p:txBody>
                <a:bodyPr wrap="none" anchor="ctr"/>
                <a:lstStyle/>
                <a:p>
                  <a:endParaRPr lang="zh-CN" altLang="en-US"/>
                </a:p>
              </p:txBody>
            </p:sp>
            <p:sp>
              <p:nvSpPr>
                <p:cNvPr id="365" name="Line 121">
                  <a:extLst>
                    <a:ext uri="{FF2B5EF4-FFF2-40B4-BE49-F238E27FC236}">
                      <a16:creationId xmlns:a16="http://schemas.microsoft.com/office/drawing/2014/main" id="{6A327B7D-A6AD-68A6-0230-28F12A0CD6BE}"/>
                    </a:ext>
                  </a:extLst>
                </p:cNvPr>
                <p:cNvSpPr>
                  <a:spLocks noChangeShapeType="1"/>
                </p:cNvSpPr>
                <p:nvPr/>
              </p:nvSpPr>
              <p:spPr bwMode="auto">
                <a:xfrm flipV="1">
                  <a:off x="2872" y="2507"/>
                  <a:ext cx="0" cy="84"/>
                </a:xfrm>
                <a:prstGeom prst="line">
                  <a:avLst/>
                </a:prstGeom>
                <a:grpFill/>
                <a:ln w="9525">
                  <a:solidFill>
                    <a:srgbClr val="000000"/>
                  </a:solidFill>
                  <a:round/>
                  <a:headEnd/>
                  <a:tailEnd/>
                </a:ln>
              </p:spPr>
              <p:txBody>
                <a:bodyPr wrap="none" anchor="ctr"/>
                <a:lstStyle/>
                <a:p>
                  <a:endParaRPr lang="zh-CN" altLang="en-US"/>
                </a:p>
              </p:txBody>
            </p:sp>
            <p:sp>
              <p:nvSpPr>
                <p:cNvPr id="366" name="Line 122">
                  <a:extLst>
                    <a:ext uri="{FF2B5EF4-FFF2-40B4-BE49-F238E27FC236}">
                      <a16:creationId xmlns:a16="http://schemas.microsoft.com/office/drawing/2014/main" id="{978CA0EC-E685-DE0D-AEF4-189B23FF13E5}"/>
                    </a:ext>
                  </a:extLst>
                </p:cNvPr>
                <p:cNvSpPr>
                  <a:spLocks noChangeShapeType="1"/>
                </p:cNvSpPr>
                <p:nvPr/>
              </p:nvSpPr>
              <p:spPr bwMode="auto">
                <a:xfrm flipV="1">
                  <a:off x="2916" y="2507"/>
                  <a:ext cx="0" cy="84"/>
                </a:xfrm>
                <a:prstGeom prst="line">
                  <a:avLst/>
                </a:prstGeom>
                <a:grpFill/>
                <a:ln w="9525">
                  <a:solidFill>
                    <a:srgbClr val="000000"/>
                  </a:solidFill>
                  <a:round/>
                  <a:headEnd/>
                  <a:tailEnd/>
                </a:ln>
              </p:spPr>
              <p:txBody>
                <a:bodyPr wrap="none" anchor="ctr"/>
                <a:lstStyle/>
                <a:p>
                  <a:endParaRPr lang="zh-CN" altLang="en-US"/>
                </a:p>
              </p:txBody>
            </p:sp>
            <p:sp>
              <p:nvSpPr>
                <p:cNvPr id="367" name="Line 123">
                  <a:extLst>
                    <a:ext uri="{FF2B5EF4-FFF2-40B4-BE49-F238E27FC236}">
                      <a16:creationId xmlns:a16="http://schemas.microsoft.com/office/drawing/2014/main" id="{818FBA1F-2119-B7EB-F6E4-2B6357CB40B1}"/>
                    </a:ext>
                  </a:extLst>
                </p:cNvPr>
                <p:cNvSpPr>
                  <a:spLocks noChangeShapeType="1"/>
                </p:cNvSpPr>
                <p:nvPr/>
              </p:nvSpPr>
              <p:spPr bwMode="auto">
                <a:xfrm flipV="1">
                  <a:off x="2959" y="2507"/>
                  <a:ext cx="0" cy="84"/>
                </a:xfrm>
                <a:prstGeom prst="line">
                  <a:avLst/>
                </a:prstGeom>
                <a:grpFill/>
                <a:ln w="9525">
                  <a:solidFill>
                    <a:srgbClr val="000000"/>
                  </a:solidFill>
                  <a:round/>
                  <a:headEnd/>
                  <a:tailEnd/>
                </a:ln>
              </p:spPr>
              <p:txBody>
                <a:bodyPr wrap="none" anchor="ctr"/>
                <a:lstStyle/>
                <a:p>
                  <a:endParaRPr lang="zh-CN" altLang="en-US"/>
                </a:p>
              </p:txBody>
            </p:sp>
            <p:sp>
              <p:nvSpPr>
                <p:cNvPr id="368" name="Line 124">
                  <a:extLst>
                    <a:ext uri="{FF2B5EF4-FFF2-40B4-BE49-F238E27FC236}">
                      <a16:creationId xmlns:a16="http://schemas.microsoft.com/office/drawing/2014/main" id="{DAB3DA0F-EB1B-7D0C-B10A-5C898B0FFEFA}"/>
                    </a:ext>
                  </a:extLst>
                </p:cNvPr>
                <p:cNvSpPr>
                  <a:spLocks noChangeShapeType="1"/>
                </p:cNvSpPr>
                <p:nvPr/>
              </p:nvSpPr>
              <p:spPr bwMode="auto">
                <a:xfrm flipV="1">
                  <a:off x="3006" y="2507"/>
                  <a:ext cx="0" cy="84"/>
                </a:xfrm>
                <a:prstGeom prst="line">
                  <a:avLst/>
                </a:prstGeom>
                <a:grpFill/>
                <a:ln w="9525">
                  <a:solidFill>
                    <a:srgbClr val="000000"/>
                  </a:solidFill>
                  <a:round/>
                  <a:headEnd/>
                  <a:tailEnd/>
                </a:ln>
              </p:spPr>
              <p:txBody>
                <a:bodyPr wrap="none" anchor="ctr"/>
                <a:lstStyle/>
                <a:p>
                  <a:endParaRPr lang="zh-CN" altLang="en-US"/>
                </a:p>
              </p:txBody>
            </p:sp>
            <p:sp>
              <p:nvSpPr>
                <p:cNvPr id="369" name="Line 125">
                  <a:extLst>
                    <a:ext uri="{FF2B5EF4-FFF2-40B4-BE49-F238E27FC236}">
                      <a16:creationId xmlns:a16="http://schemas.microsoft.com/office/drawing/2014/main" id="{81678D77-4A82-E07D-8561-3B2791AF4695}"/>
                    </a:ext>
                  </a:extLst>
                </p:cNvPr>
                <p:cNvSpPr>
                  <a:spLocks noChangeShapeType="1"/>
                </p:cNvSpPr>
                <p:nvPr/>
              </p:nvSpPr>
              <p:spPr bwMode="auto">
                <a:xfrm flipV="1">
                  <a:off x="3048" y="2507"/>
                  <a:ext cx="0" cy="84"/>
                </a:xfrm>
                <a:prstGeom prst="line">
                  <a:avLst/>
                </a:prstGeom>
                <a:grpFill/>
                <a:ln w="9525">
                  <a:solidFill>
                    <a:srgbClr val="000000"/>
                  </a:solidFill>
                  <a:round/>
                  <a:headEnd/>
                  <a:tailEnd/>
                </a:ln>
              </p:spPr>
              <p:txBody>
                <a:bodyPr wrap="none" anchor="ctr"/>
                <a:lstStyle/>
                <a:p>
                  <a:endParaRPr lang="zh-CN" altLang="en-US"/>
                </a:p>
              </p:txBody>
            </p:sp>
            <p:sp>
              <p:nvSpPr>
                <p:cNvPr id="370" name="Line 126">
                  <a:extLst>
                    <a:ext uri="{FF2B5EF4-FFF2-40B4-BE49-F238E27FC236}">
                      <a16:creationId xmlns:a16="http://schemas.microsoft.com/office/drawing/2014/main" id="{253BB888-90C5-A8A9-4ACB-B5B9FBBAE539}"/>
                    </a:ext>
                  </a:extLst>
                </p:cNvPr>
                <p:cNvSpPr>
                  <a:spLocks noChangeShapeType="1"/>
                </p:cNvSpPr>
                <p:nvPr/>
              </p:nvSpPr>
              <p:spPr bwMode="auto">
                <a:xfrm flipV="1">
                  <a:off x="3094" y="2507"/>
                  <a:ext cx="0" cy="84"/>
                </a:xfrm>
                <a:prstGeom prst="line">
                  <a:avLst/>
                </a:prstGeom>
                <a:grpFill/>
                <a:ln w="9525">
                  <a:solidFill>
                    <a:srgbClr val="000000"/>
                  </a:solidFill>
                  <a:round/>
                  <a:headEnd/>
                  <a:tailEnd/>
                </a:ln>
              </p:spPr>
              <p:txBody>
                <a:bodyPr wrap="none" anchor="ctr"/>
                <a:lstStyle/>
                <a:p>
                  <a:endParaRPr lang="zh-CN" altLang="en-US"/>
                </a:p>
              </p:txBody>
            </p:sp>
            <p:sp>
              <p:nvSpPr>
                <p:cNvPr id="371" name="Line 127">
                  <a:extLst>
                    <a:ext uri="{FF2B5EF4-FFF2-40B4-BE49-F238E27FC236}">
                      <a16:creationId xmlns:a16="http://schemas.microsoft.com/office/drawing/2014/main" id="{A212B866-DB72-D550-0ECC-5C1EE406952A}"/>
                    </a:ext>
                  </a:extLst>
                </p:cNvPr>
                <p:cNvSpPr>
                  <a:spLocks noChangeShapeType="1"/>
                </p:cNvSpPr>
                <p:nvPr/>
              </p:nvSpPr>
              <p:spPr bwMode="auto">
                <a:xfrm flipV="1">
                  <a:off x="3135" y="2507"/>
                  <a:ext cx="0" cy="84"/>
                </a:xfrm>
                <a:prstGeom prst="line">
                  <a:avLst/>
                </a:prstGeom>
                <a:grpFill/>
                <a:ln w="9525">
                  <a:solidFill>
                    <a:srgbClr val="000000"/>
                  </a:solidFill>
                  <a:round/>
                  <a:headEnd/>
                  <a:tailEnd/>
                </a:ln>
              </p:spPr>
              <p:txBody>
                <a:bodyPr wrap="none" anchor="ctr"/>
                <a:lstStyle/>
                <a:p>
                  <a:endParaRPr lang="zh-CN" altLang="en-US"/>
                </a:p>
              </p:txBody>
            </p:sp>
            <p:sp>
              <p:nvSpPr>
                <p:cNvPr id="372" name="Line 128">
                  <a:extLst>
                    <a:ext uri="{FF2B5EF4-FFF2-40B4-BE49-F238E27FC236}">
                      <a16:creationId xmlns:a16="http://schemas.microsoft.com/office/drawing/2014/main" id="{2FFCEF43-3DFE-89C4-D69D-13B9BA1B92BE}"/>
                    </a:ext>
                  </a:extLst>
                </p:cNvPr>
                <p:cNvSpPr>
                  <a:spLocks noChangeShapeType="1"/>
                </p:cNvSpPr>
                <p:nvPr/>
              </p:nvSpPr>
              <p:spPr bwMode="auto">
                <a:xfrm flipV="1">
                  <a:off x="3183" y="2507"/>
                  <a:ext cx="0" cy="84"/>
                </a:xfrm>
                <a:prstGeom prst="line">
                  <a:avLst/>
                </a:prstGeom>
                <a:grpFill/>
                <a:ln w="9525">
                  <a:solidFill>
                    <a:srgbClr val="000000"/>
                  </a:solidFill>
                  <a:round/>
                  <a:headEnd/>
                  <a:tailEnd/>
                </a:ln>
              </p:spPr>
              <p:txBody>
                <a:bodyPr wrap="none" anchor="ctr"/>
                <a:lstStyle/>
                <a:p>
                  <a:endParaRPr lang="zh-CN" altLang="en-US"/>
                </a:p>
              </p:txBody>
            </p:sp>
          </p:grpSp>
          <p:grpSp>
            <p:nvGrpSpPr>
              <p:cNvPr id="373" name="Group 129">
                <a:extLst>
                  <a:ext uri="{FF2B5EF4-FFF2-40B4-BE49-F238E27FC236}">
                    <a16:creationId xmlns:a16="http://schemas.microsoft.com/office/drawing/2014/main" id="{9ABA6C67-F748-97DE-4723-397FB2508C4E}"/>
                  </a:ext>
                </a:extLst>
              </p:cNvPr>
              <p:cNvGrpSpPr>
                <a:grpSpLocks/>
              </p:cNvGrpSpPr>
              <p:nvPr/>
            </p:nvGrpSpPr>
            <p:grpSpPr bwMode="auto">
              <a:xfrm>
                <a:off x="3099174" y="669097"/>
                <a:ext cx="603250" cy="754063"/>
                <a:chOff x="4024" y="1226"/>
                <a:chExt cx="418" cy="539"/>
              </a:xfrm>
              <a:noFill/>
            </p:grpSpPr>
            <p:sp>
              <p:nvSpPr>
                <p:cNvPr id="374" name="Oval 130">
                  <a:extLst>
                    <a:ext uri="{FF2B5EF4-FFF2-40B4-BE49-F238E27FC236}">
                      <a16:creationId xmlns:a16="http://schemas.microsoft.com/office/drawing/2014/main" id="{635CEFA9-CBBE-DC63-D470-142E1AC806C1}"/>
                    </a:ext>
                  </a:extLst>
                </p:cNvPr>
                <p:cNvSpPr>
                  <a:spLocks noChangeArrowheads="1"/>
                </p:cNvSpPr>
                <p:nvPr/>
              </p:nvSpPr>
              <p:spPr bwMode="auto">
                <a:xfrm>
                  <a:off x="4140" y="1327"/>
                  <a:ext cx="302" cy="304"/>
                </a:xfrm>
                <a:prstGeom prst="ellipse">
                  <a:avLst/>
                </a:prstGeom>
                <a:gr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75" name="Line 131">
                  <a:extLst>
                    <a:ext uri="{FF2B5EF4-FFF2-40B4-BE49-F238E27FC236}">
                      <a16:creationId xmlns:a16="http://schemas.microsoft.com/office/drawing/2014/main" id="{D1618151-EB1A-F34E-780C-F63265DB739F}"/>
                    </a:ext>
                  </a:extLst>
                </p:cNvPr>
                <p:cNvSpPr>
                  <a:spLocks noChangeShapeType="1"/>
                </p:cNvSpPr>
                <p:nvPr/>
              </p:nvSpPr>
              <p:spPr bwMode="auto">
                <a:xfrm>
                  <a:off x="4234" y="1393"/>
                  <a:ext cx="0" cy="178"/>
                </a:xfrm>
                <a:prstGeom prst="line">
                  <a:avLst/>
                </a:prstGeom>
                <a:grpFill/>
                <a:ln w="9525">
                  <a:solidFill>
                    <a:srgbClr val="000000"/>
                  </a:solidFill>
                  <a:round/>
                  <a:headEnd/>
                  <a:tailEnd/>
                </a:ln>
              </p:spPr>
              <p:txBody>
                <a:bodyPr wrap="none" anchor="ctr"/>
                <a:lstStyle/>
                <a:p>
                  <a:endParaRPr lang="zh-CN" altLang="en-US"/>
                </a:p>
              </p:txBody>
            </p:sp>
            <p:sp>
              <p:nvSpPr>
                <p:cNvPr id="376" name="Line 132">
                  <a:extLst>
                    <a:ext uri="{FF2B5EF4-FFF2-40B4-BE49-F238E27FC236}">
                      <a16:creationId xmlns:a16="http://schemas.microsoft.com/office/drawing/2014/main" id="{35167DC8-131F-59AC-66DD-21081821DB3D}"/>
                    </a:ext>
                  </a:extLst>
                </p:cNvPr>
                <p:cNvSpPr>
                  <a:spLocks noChangeShapeType="1"/>
                </p:cNvSpPr>
                <p:nvPr/>
              </p:nvSpPr>
              <p:spPr bwMode="auto">
                <a:xfrm flipH="1">
                  <a:off x="4024" y="1481"/>
                  <a:ext cx="210" cy="0"/>
                </a:xfrm>
                <a:prstGeom prst="line">
                  <a:avLst/>
                </a:prstGeom>
                <a:grpFill/>
                <a:ln w="9525">
                  <a:solidFill>
                    <a:srgbClr val="000000"/>
                  </a:solidFill>
                  <a:round/>
                  <a:headEnd/>
                  <a:tailEnd/>
                </a:ln>
              </p:spPr>
              <p:txBody>
                <a:bodyPr wrap="none" anchor="ctr"/>
                <a:lstStyle/>
                <a:p>
                  <a:endParaRPr lang="zh-CN" altLang="en-US"/>
                </a:p>
              </p:txBody>
            </p:sp>
            <p:sp>
              <p:nvSpPr>
                <p:cNvPr id="377" name="Freeform 133">
                  <a:extLst>
                    <a:ext uri="{FF2B5EF4-FFF2-40B4-BE49-F238E27FC236}">
                      <a16:creationId xmlns:a16="http://schemas.microsoft.com/office/drawing/2014/main" id="{56CCA4E5-3385-7607-5192-7E60F8A12ADD}"/>
                    </a:ext>
                  </a:extLst>
                </p:cNvPr>
                <p:cNvSpPr>
                  <a:spLocks/>
                </p:cNvSpPr>
                <p:nvPr/>
              </p:nvSpPr>
              <p:spPr bwMode="auto">
                <a:xfrm>
                  <a:off x="4234" y="1226"/>
                  <a:ext cx="90" cy="207"/>
                </a:xfrm>
                <a:custGeom>
                  <a:avLst/>
                  <a:gdLst>
                    <a:gd name="T0" fmla="*/ 0 w 90"/>
                    <a:gd name="T1" fmla="*/ 206 h 207"/>
                    <a:gd name="T2" fmla="*/ 89 w 90"/>
                    <a:gd name="T3" fmla="*/ 155 h 207"/>
                    <a:gd name="T4" fmla="*/ 89 w 90"/>
                    <a:gd name="T5" fmla="*/ 0 h 207"/>
                    <a:gd name="T6" fmla="*/ 0 60000 65536"/>
                    <a:gd name="T7" fmla="*/ 0 60000 65536"/>
                    <a:gd name="T8" fmla="*/ 0 60000 65536"/>
                    <a:gd name="T9" fmla="*/ 0 w 90"/>
                    <a:gd name="T10" fmla="*/ 0 h 207"/>
                    <a:gd name="T11" fmla="*/ 90 w 90"/>
                    <a:gd name="T12" fmla="*/ 207 h 207"/>
                  </a:gdLst>
                  <a:ahLst/>
                  <a:cxnLst>
                    <a:cxn ang="T6">
                      <a:pos x="T0" y="T1"/>
                    </a:cxn>
                    <a:cxn ang="T7">
                      <a:pos x="T2" y="T3"/>
                    </a:cxn>
                    <a:cxn ang="T8">
                      <a:pos x="T4" y="T5"/>
                    </a:cxn>
                  </a:cxnLst>
                  <a:rect l="T9" t="T10" r="T11" b="T12"/>
                  <a:pathLst>
                    <a:path w="90" h="207">
                      <a:moveTo>
                        <a:pt x="0" y="206"/>
                      </a:moveTo>
                      <a:lnTo>
                        <a:pt x="89" y="155"/>
                      </a:lnTo>
                      <a:lnTo>
                        <a:pt x="89"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378" name="Freeform 134">
                  <a:extLst>
                    <a:ext uri="{FF2B5EF4-FFF2-40B4-BE49-F238E27FC236}">
                      <a16:creationId xmlns:a16="http://schemas.microsoft.com/office/drawing/2014/main" id="{099BF58E-F0A2-F9B4-4E21-C7D10D0F32E2}"/>
                    </a:ext>
                  </a:extLst>
                </p:cNvPr>
                <p:cNvSpPr>
                  <a:spLocks/>
                </p:cNvSpPr>
                <p:nvPr/>
              </p:nvSpPr>
              <p:spPr bwMode="auto">
                <a:xfrm>
                  <a:off x="4234" y="1518"/>
                  <a:ext cx="90" cy="247"/>
                </a:xfrm>
                <a:custGeom>
                  <a:avLst/>
                  <a:gdLst>
                    <a:gd name="T0" fmla="*/ 0 w 90"/>
                    <a:gd name="T1" fmla="*/ 0 h 247"/>
                    <a:gd name="T2" fmla="*/ 89 w 90"/>
                    <a:gd name="T3" fmla="*/ 40 h 247"/>
                    <a:gd name="T4" fmla="*/ 89 w 90"/>
                    <a:gd name="T5" fmla="*/ 246 h 247"/>
                    <a:gd name="T6" fmla="*/ 0 60000 65536"/>
                    <a:gd name="T7" fmla="*/ 0 60000 65536"/>
                    <a:gd name="T8" fmla="*/ 0 60000 65536"/>
                    <a:gd name="T9" fmla="*/ 0 w 90"/>
                    <a:gd name="T10" fmla="*/ 0 h 247"/>
                    <a:gd name="T11" fmla="*/ 90 w 90"/>
                    <a:gd name="T12" fmla="*/ 247 h 247"/>
                  </a:gdLst>
                  <a:ahLst/>
                  <a:cxnLst>
                    <a:cxn ang="T6">
                      <a:pos x="T0" y="T1"/>
                    </a:cxn>
                    <a:cxn ang="T7">
                      <a:pos x="T2" y="T3"/>
                    </a:cxn>
                    <a:cxn ang="T8">
                      <a:pos x="T4" y="T5"/>
                    </a:cxn>
                  </a:cxnLst>
                  <a:rect l="T9" t="T10" r="T11" b="T12"/>
                  <a:pathLst>
                    <a:path w="90" h="247">
                      <a:moveTo>
                        <a:pt x="0" y="0"/>
                      </a:moveTo>
                      <a:lnTo>
                        <a:pt x="89" y="40"/>
                      </a:lnTo>
                      <a:lnTo>
                        <a:pt x="89" y="246"/>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379" name="Freeform 135">
                  <a:extLst>
                    <a:ext uri="{FF2B5EF4-FFF2-40B4-BE49-F238E27FC236}">
                      <a16:creationId xmlns:a16="http://schemas.microsoft.com/office/drawing/2014/main" id="{1C42486A-D63B-2E49-246C-068CB2691414}"/>
                    </a:ext>
                  </a:extLst>
                </p:cNvPr>
                <p:cNvSpPr>
                  <a:spLocks/>
                </p:cNvSpPr>
                <p:nvPr/>
              </p:nvSpPr>
              <p:spPr bwMode="auto">
                <a:xfrm>
                  <a:off x="4272" y="1524"/>
                  <a:ext cx="25" cy="33"/>
                </a:xfrm>
                <a:custGeom>
                  <a:avLst/>
                  <a:gdLst>
                    <a:gd name="T0" fmla="*/ 13 w 25"/>
                    <a:gd name="T1" fmla="*/ 0 h 33"/>
                    <a:gd name="T2" fmla="*/ 24 w 25"/>
                    <a:gd name="T3" fmla="*/ 22 h 33"/>
                    <a:gd name="T4" fmla="*/ 0 w 25"/>
                    <a:gd name="T5" fmla="*/ 32 h 33"/>
                    <a:gd name="T6" fmla="*/ 0 60000 65536"/>
                    <a:gd name="T7" fmla="*/ 0 60000 65536"/>
                    <a:gd name="T8" fmla="*/ 0 60000 65536"/>
                    <a:gd name="T9" fmla="*/ 0 w 25"/>
                    <a:gd name="T10" fmla="*/ 0 h 33"/>
                    <a:gd name="T11" fmla="*/ 25 w 25"/>
                    <a:gd name="T12" fmla="*/ 33 h 33"/>
                  </a:gdLst>
                  <a:ahLst/>
                  <a:cxnLst>
                    <a:cxn ang="T6">
                      <a:pos x="T0" y="T1"/>
                    </a:cxn>
                    <a:cxn ang="T7">
                      <a:pos x="T2" y="T3"/>
                    </a:cxn>
                    <a:cxn ang="T8">
                      <a:pos x="T4" y="T5"/>
                    </a:cxn>
                  </a:cxnLst>
                  <a:rect l="T9" t="T10" r="T11" b="T12"/>
                  <a:pathLst>
                    <a:path w="25" h="33">
                      <a:moveTo>
                        <a:pt x="13" y="0"/>
                      </a:moveTo>
                      <a:lnTo>
                        <a:pt x="24" y="22"/>
                      </a:lnTo>
                      <a:lnTo>
                        <a:pt x="0" y="32"/>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grpSp>
          <p:grpSp>
            <p:nvGrpSpPr>
              <p:cNvPr id="380" name="Group 157">
                <a:extLst>
                  <a:ext uri="{FF2B5EF4-FFF2-40B4-BE49-F238E27FC236}">
                    <a16:creationId xmlns:a16="http://schemas.microsoft.com/office/drawing/2014/main" id="{89FE5A60-F8BA-CA66-F333-59A665378319}"/>
                  </a:ext>
                </a:extLst>
              </p:cNvPr>
              <p:cNvGrpSpPr>
                <a:grpSpLocks noChangeAspect="1"/>
              </p:cNvGrpSpPr>
              <p:nvPr/>
            </p:nvGrpSpPr>
            <p:grpSpPr bwMode="auto">
              <a:xfrm>
                <a:off x="269875" y="746306"/>
                <a:ext cx="1785875" cy="652496"/>
                <a:chOff x="1056" y="1314"/>
                <a:chExt cx="1099" cy="413"/>
              </a:xfrm>
              <a:noFill/>
            </p:grpSpPr>
            <p:sp>
              <p:nvSpPr>
                <p:cNvPr id="381" name="AutoShape 158">
                  <a:extLst>
                    <a:ext uri="{FF2B5EF4-FFF2-40B4-BE49-F238E27FC236}">
                      <a16:creationId xmlns:a16="http://schemas.microsoft.com/office/drawing/2014/main" id="{5BB6F79A-9B08-320A-DFC4-2319B4934BA9}"/>
                    </a:ext>
                  </a:extLst>
                </p:cNvPr>
                <p:cNvSpPr>
                  <a:spLocks noChangeArrowheads="1"/>
                </p:cNvSpPr>
                <p:nvPr/>
              </p:nvSpPr>
              <p:spPr bwMode="auto">
                <a:xfrm flipV="1">
                  <a:off x="1200" y="1314"/>
                  <a:ext cx="775" cy="413"/>
                </a:xfrm>
                <a:prstGeom prst="roundRect">
                  <a:avLst>
                    <a:gd name="adj" fmla="val 0"/>
                  </a:avLst>
                </a:prstGeom>
                <a:grpFill/>
                <a:ln w="19050">
                  <a:solidFill>
                    <a:srgbClr val="000000"/>
                  </a:solidFill>
                  <a:round/>
                  <a:headEnd/>
                  <a:tailEnd/>
                </a:ln>
              </p:spPr>
              <p:txBody>
                <a:bodyPr wrap="none" anchor="ctr">
                  <a:spAutoFit/>
                </a:bodyP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82" name="Line 159">
                  <a:extLst>
                    <a:ext uri="{FF2B5EF4-FFF2-40B4-BE49-F238E27FC236}">
                      <a16:creationId xmlns:a16="http://schemas.microsoft.com/office/drawing/2014/main" id="{EDC5309D-FAD7-6162-1007-874FA8BDA106}"/>
                    </a:ext>
                  </a:extLst>
                </p:cNvPr>
                <p:cNvSpPr>
                  <a:spLocks noChangeShapeType="1"/>
                </p:cNvSpPr>
                <p:nvPr/>
              </p:nvSpPr>
              <p:spPr bwMode="auto">
                <a:xfrm flipV="1">
                  <a:off x="1481" y="1508"/>
                  <a:ext cx="0" cy="118"/>
                </a:xfrm>
                <a:prstGeom prst="line">
                  <a:avLst/>
                </a:prstGeom>
                <a:grpFill/>
                <a:ln w="9525">
                  <a:solidFill>
                    <a:srgbClr val="000000"/>
                  </a:solidFill>
                  <a:round/>
                  <a:headEnd/>
                  <a:tailEnd/>
                </a:ln>
              </p:spPr>
              <p:txBody>
                <a:bodyPr wrap="none" anchor="ctr">
                  <a:spAutoFit/>
                </a:bodyPr>
                <a:lstStyle/>
                <a:p>
                  <a:endParaRPr lang="zh-CN" altLang="en-US"/>
                </a:p>
              </p:txBody>
            </p:sp>
            <p:sp>
              <p:nvSpPr>
                <p:cNvPr id="383" name="Oval 160">
                  <a:extLst>
                    <a:ext uri="{FF2B5EF4-FFF2-40B4-BE49-F238E27FC236}">
                      <a16:creationId xmlns:a16="http://schemas.microsoft.com/office/drawing/2014/main" id="{4A988B38-BA9C-4A5F-79B1-0D912378F6DB}"/>
                    </a:ext>
                  </a:extLst>
                </p:cNvPr>
                <p:cNvSpPr>
                  <a:spLocks noChangeArrowheads="1"/>
                </p:cNvSpPr>
                <p:nvPr/>
              </p:nvSpPr>
              <p:spPr bwMode="auto">
                <a:xfrm>
                  <a:off x="1426" y="1572"/>
                  <a:ext cx="114" cy="107"/>
                </a:xfrm>
                <a:prstGeom prst="ellipse">
                  <a:avLst/>
                </a:prstGeom>
                <a:grpFill/>
                <a:ln w="9525">
                  <a:solidFill>
                    <a:srgbClr val="000000"/>
                  </a:solidFill>
                  <a:round/>
                  <a:headEnd/>
                  <a:tailEnd/>
                </a:ln>
              </p:spPr>
              <p:txBody>
                <a:bodyPr wrap="none" anchor="ctr">
                  <a:spAutoFit/>
                </a:bodyP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84" name="Freeform 161">
                  <a:extLst>
                    <a:ext uri="{FF2B5EF4-FFF2-40B4-BE49-F238E27FC236}">
                      <a16:creationId xmlns:a16="http://schemas.microsoft.com/office/drawing/2014/main" id="{0D2EA085-663D-53CA-4241-225C757010AD}"/>
                    </a:ext>
                  </a:extLst>
                </p:cNvPr>
                <p:cNvSpPr>
                  <a:spLocks/>
                </p:cNvSpPr>
                <p:nvPr/>
              </p:nvSpPr>
              <p:spPr bwMode="auto">
                <a:xfrm>
                  <a:off x="1056" y="1442"/>
                  <a:ext cx="17" cy="31"/>
                </a:xfrm>
                <a:custGeom>
                  <a:avLst/>
                  <a:gdLst>
                    <a:gd name="T0" fmla="*/ 0 w 17"/>
                    <a:gd name="T1" fmla="*/ 0 h 31"/>
                    <a:gd name="T2" fmla="*/ 16 w 17"/>
                    <a:gd name="T3" fmla="*/ 12 h 31"/>
                    <a:gd name="T4" fmla="*/ 0 w 17"/>
                    <a:gd name="T5" fmla="*/ 30 h 31"/>
                    <a:gd name="T6" fmla="*/ 0 60000 65536"/>
                    <a:gd name="T7" fmla="*/ 0 60000 65536"/>
                    <a:gd name="T8" fmla="*/ 0 60000 65536"/>
                    <a:gd name="T9" fmla="*/ 0 w 17"/>
                    <a:gd name="T10" fmla="*/ 0 h 31"/>
                    <a:gd name="T11" fmla="*/ 17 w 17"/>
                    <a:gd name="T12" fmla="*/ 31 h 31"/>
                  </a:gdLst>
                  <a:ahLst/>
                  <a:cxnLst>
                    <a:cxn ang="T6">
                      <a:pos x="T0" y="T1"/>
                    </a:cxn>
                    <a:cxn ang="T7">
                      <a:pos x="T2" y="T3"/>
                    </a:cxn>
                    <a:cxn ang="T8">
                      <a:pos x="T4" y="T5"/>
                    </a:cxn>
                  </a:cxnLst>
                  <a:rect l="T9" t="T10" r="T11" b="T12"/>
                  <a:pathLst>
                    <a:path w="17" h="31">
                      <a:moveTo>
                        <a:pt x="0" y="0"/>
                      </a:moveTo>
                      <a:lnTo>
                        <a:pt x="16" y="12"/>
                      </a:lnTo>
                      <a:lnTo>
                        <a:pt x="0" y="30"/>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sp>
              <p:nvSpPr>
                <p:cNvPr id="385" name="Line 162">
                  <a:extLst>
                    <a:ext uri="{FF2B5EF4-FFF2-40B4-BE49-F238E27FC236}">
                      <a16:creationId xmlns:a16="http://schemas.microsoft.com/office/drawing/2014/main" id="{F2167629-CF25-BDC9-ECE6-303DBD0F65C1}"/>
                    </a:ext>
                  </a:extLst>
                </p:cNvPr>
                <p:cNvSpPr>
                  <a:spLocks noChangeShapeType="1"/>
                </p:cNvSpPr>
                <p:nvPr/>
              </p:nvSpPr>
              <p:spPr bwMode="auto">
                <a:xfrm>
                  <a:off x="1074" y="1454"/>
                  <a:ext cx="1077" cy="0"/>
                </a:xfrm>
                <a:prstGeom prst="line">
                  <a:avLst/>
                </a:prstGeom>
                <a:grpFill/>
                <a:ln w="9525">
                  <a:solidFill>
                    <a:srgbClr val="000000"/>
                  </a:solidFill>
                  <a:round/>
                  <a:headEnd/>
                  <a:tailEnd/>
                </a:ln>
              </p:spPr>
              <p:txBody>
                <a:bodyPr wrap="none" anchor="ctr">
                  <a:spAutoFit/>
                </a:bodyPr>
                <a:lstStyle/>
                <a:p>
                  <a:endParaRPr lang="zh-CN" altLang="en-US"/>
                </a:p>
              </p:txBody>
            </p:sp>
            <p:sp>
              <p:nvSpPr>
                <p:cNvPr id="386" name="AutoShape 163">
                  <a:extLst>
                    <a:ext uri="{FF2B5EF4-FFF2-40B4-BE49-F238E27FC236}">
                      <a16:creationId xmlns:a16="http://schemas.microsoft.com/office/drawing/2014/main" id="{4516316A-6162-A812-409F-931896C44BC1}"/>
                    </a:ext>
                  </a:extLst>
                </p:cNvPr>
                <p:cNvSpPr>
                  <a:spLocks noChangeArrowheads="1"/>
                </p:cNvSpPr>
                <p:nvPr/>
              </p:nvSpPr>
              <p:spPr bwMode="auto">
                <a:xfrm flipV="1">
                  <a:off x="1594" y="1369"/>
                  <a:ext cx="146" cy="172"/>
                </a:xfrm>
                <a:prstGeom prst="roundRect">
                  <a:avLst>
                    <a:gd name="adj" fmla="val 0"/>
                  </a:avLst>
                </a:prstGeom>
                <a:grpFill/>
                <a:ln w="9525">
                  <a:solidFill>
                    <a:srgbClr val="000000"/>
                  </a:solidFill>
                  <a:round/>
                  <a:headEnd/>
                  <a:tailEnd/>
                </a:ln>
              </p:spPr>
              <p:txBody>
                <a:bodyPr wrap="none" anchor="ctr">
                  <a:spAutoFit/>
                </a:bodyP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87" name="Freeform 164">
                  <a:extLst>
                    <a:ext uri="{FF2B5EF4-FFF2-40B4-BE49-F238E27FC236}">
                      <a16:creationId xmlns:a16="http://schemas.microsoft.com/office/drawing/2014/main" id="{B312EFBF-5B1B-FD16-DF94-F9E6D67A5167}"/>
                    </a:ext>
                  </a:extLst>
                </p:cNvPr>
                <p:cNvSpPr>
                  <a:spLocks/>
                </p:cNvSpPr>
                <p:nvPr/>
              </p:nvSpPr>
              <p:spPr bwMode="auto">
                <a:xfrm>
                  <a:off x="1628" y="1386"/>
                  <a:ext cx="79" cy="134"/>
                </a:xfrm>
                <a:custGeom>
                  <a:avLst/>
                  <a:gdLst>
                    <a:gd name="T0" fmla="*/ 77 w 79"/>
                    <a:gd name="T1" fmla="*/ 129 h 134"/>
                    <a:gd name="T2" fmla="*/ 76 w 79"/>
                    <a:gd name="T3" fmla="*/ 111 h 134"/>
                    <a:gd name="T4" fmla="*/ 76 w 79"/>
                    <a:gd name="T5" fmla="*/ 81 h 134"/>
                    <a:gd name="T6" fmla="*/ 73 w 79"/>
                    <a:gd name="T7" fmla="*/ 50 h 134"/>
                    <a:gd name="T8" fmla="*/ 69 w 79"/>
                    <a:gd name="T9" fmla="*/ 20 h 134"/>
                    <a:gd name="T10" fmla="*/ 65 w 79"/>
                    <a:gd name="T11" fmla="*/ 5 h 134"/>
                    <a:gd name="T12" fmla="*/ 64 w 79"/>
                    <a:gd name="T13" fmla="*/ 5 h 134"/>
                    <a:gd name="T14" fmla="*/ 63 w 79"/>
                    <a:gd name="T15" fmla="*/ 5 h 134"/>
                    <a:gd name="T16" fmla="*/ 63 w 79"/>
                    <a:gd name="T17" fmla="*/ 5 h 134"/>
                    <a:gd name="T18" fmla="*/ 63 w 79"/>
                    <a:gd name="T19" fmla="*/ 5 h 134"/>
                    <a:gd name="T20" fmla="*/ 63 w 79"/>
                    <a:gd name="T21" fmla="*/ 3 h 134"/>
                    <a:gd name="T22" fmla="*/ 59 w 79"/>
                    <a:gd name="T23" fmla="*/ 3 h 134"/>
                    <a:gd name="T24" fmla="*/ 57 w 79"/>
                    <a:gd name="T25" fmla="*/ 3 h 134"/>
                    <a:gd name="T26" fmla="*/ 54 w 79"/>
                    <a:gd name="T27" fmla="*/ 1 h 134"/>
                    <a:gd name="T28" fmla="*/ 52 w 79"/>
                    <a:gd name="T29" fmla="*/ 1 h 134"/>
                    <a:gd name="T30" fmla="*/ 50 w 79"/>
                    <a:gd name="T31" fmla="*/ 1 h 134"/>
                    <a:gd name="T32" fmla="*/ 47 w 79"/>
                    <a:gd name="T33" fmla="*/ 0 h 134"/>
                    <a:gd name="T34" fmla="*/ 42 w 79"/>
                    <a:gd name="T35" fmla="*/ 0 h 134"/>
                    <a:gd name="T36" fmla="*/ 38 w 79"/>
                    <a:gd name="T37" fmla="*/ 0 h 134"/>
                    <a:gd name="T38" fmla="*/ 34 w 79"/>
                    <a:gd name="T39" fmla="*/ 0 h 134"/>
                    <a:gd name="T40" fmla="*/ 33 w 79"/>
                    <a:gd name="T41" fmla="*/ 0 h 134"/>
                    <a:gd name="T42" fmla="*/ 45 w 79"/>
                    <a:gd name="T43" fmla="*/ 0 h 134"/>
                    <a:gd name="T44" fmla="*/ 43 w 79"/>
                    <a:gd name="T45" fmla="*/ 0 h 134"/>
                    <a:gd name="T46" fmla="*/ 40 w 79"/>
                    <a:gd name="T47" fmla="*/ 0 h 134"/>
                    <a:gd name="T48" fmla="*/ 37 w 79"/>
                    <a:gd name="T49" fmla="*/ 0 h 134"/>
                    <a:gd name="T50" fmla="*/ 33 w 79"/>
                    <a:gd name="T51" fmla="*/ 0 h 134"/>
                    <a:gd name="T52" fmla="*/ 28 w 79"/>
                    <a:gd name="T53" fmla="*/ 0 h 134"/>
                    <a:gd name="T54" fmla="*/ 27 w 79"/>
                    <a:gd name="T55" fmla="*/ 1 h 134"/>
                    <a:gd name="T56" fmla="*/ 23 w 79"/>
                    <a:gd name="T57" fmla="*/ 1 h 134"/>
                    <a:gd name="T58" fmla="*/ 22 w 79"/>
                    <a:gd name="T59" fmla="*/ 1 h 134"/>
                    <a:gd name="T60" fmla="*/ 20 w 79"/>
                    <a:gd name="T61" fmla="*/ 3 h 134"/>
                    <a:gd name="T62" fmla="*/ 20 w 79"/>
                    <a:gd name="T63" fmla="*/ 3 h 134"/>
                    <a:gd name="T64" fmla="*/ 19 w 79"/>
                    <a:gd name="T65" fmla="*/ 5 h 134"/>
                    <a:gd name="T66" fmla="*/ 17 w 79"/>
                    <a:gd name="T67" fmla="*/ 5 h 134"/>
                    <a:gd name="T68" fmla="*/ 15 w 79"/>
                    <a:gd name="T69" fmla="*/ 5 h 134"/>
                    <a:gd name="T70" fmla="*/ 13 w 79"/>
                    <a:gd name="T71" fmla="*/ 5 h 134"/>
                    <a:gd name="T72" fmla="*/ 11 w 79"/>
                    <a:gd name="T73" fmla="*/ 5 h 134"/>
                    <a:gd name="T74" fmla="*/ 11 w 79"/>
                    <a:gd name="T75" fmla="*/ 5 h 134"/>
                    <a:gd name="T76" fmla="*/ 6 w 79"/>
                    <a:gd name="T77" fmla="*/ 30 h 134"/>
                    <a:gd name="T78" fmla="*/ 3 w 79"/>
                    <a:gd name="T79" fmla="*/ 61 h 134"/>
                    <a:gd name="T80" fmla="*/ 0 w 79"/>
                    <a:gd name="T81" fmla="*/ 93 h 134"/>
                    <a:gd name="T82" fmla="*/ 0 w 79"/>
                    <a:gd name="T83" fmla="*/ 118 h 134"/>
                    <a:gd name="T84" fmla="*/ 0 w 79"/>
                    <a:gd name="T85" fmla="*/ 133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9"/>
                    <a:gd name="T130" fmla="*/ 0 h 134"/>
                    <a:gd name="T131" fmla="*/ 79 w 79"/>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9" h="134">
                      <a:moveTo>
                        <a:pt x="78" y="133"/>
                      </a:moveTo>
                      <a:lnTo>
                        <a:pt x="77" y="133"/>
                      </a:lnTo>
                      <a:lnTo>
                        <a:pt x="77" y="129"/>
                      </a:lnTo>
                      <a:lnTo>
                        <a:pt x="77" y="125"/>
                      </a:lnTo>
                      <a:lnTo>
                        <a:pt x="77" y="118"/>
                      </a:lnTo>
                      <a:lnTo>
                        <a:pt x="76" y="111"/>
                      </a:lnTo>
                      <a:lnTo>
                        <a:pt x="76" y="102"/>
                      </a:lnTo>
                      <a:lnTo>
                        <a:pt x="76" y="93"/>
                      </a:lnTo>
                      <a:lnTo>
                        <a:pt x="76" y="81"/>
                      </a:lnTo>
                      <a:lnTo>
                        <a:pt x="74" y="72"/>
                      </a:lnTo>
                      <a:lnTo>
                        <a:pt x="74" y="61"/>
                      </a:lnTo>
                      <a:lnTo>
                        <a:pt x="73" y="50"/>
                      </a:lnTo>
                      <a:lnTo>
                        <a:pt x="73" y="39"/>
                      </a:lnTo>
                      <a:lnTo>
                        <a:pt x="71" y="30"/>
                      </a:lnTo>
                      <a:lnTo>
                        <a:pt x="69" y="20"/>
                      </a:lnTo>
                      <a:lnTo>
                        <a:pt x="68" y="12"/>
                      </a:lnTo>
                      <a:lnTo>
                        <a:pt x="67" y="5"/>
                      </a:lnTo>
                      <a:lnTo>
                        <a:pt x="65" y="5"/>
                      </a:lnTo>
                      <a:lnTo>
                        <a:pt x="64" y="5"/>
                      </a:lnTo>
                      <a:lnTo>
                        <a:pt x="63" y="5"/>
                      </a:lnTo>
                      <a:lnTo>
                        <a:pt x="63" y="3"/>
                      </a:lnTo>
                      <a:lnTo>
                        <a:pt x="61" y="3"/>
                      </a:lnTo>
                      <a:lnTo>
                        <a:pt x="59" y="3"/>
                      </a:lnTo>
                      <a:lnTo>
                        <a:pt x="57" y="3"/>
                      </a:lnTo>
                      <a:lnTo>
                        <a:pt x="56" y="3"/>
                      </a:lnTo>
                      <a:lnTo>
                        <a:pt x="56" y="1"/>
                      </a:lnTo>
                      <a:lnTo>
                        <a:pt x="54" y="1"/>
                      </a:lnTo>
                      <a:lnTo>
                        <a:pt x="52" y="1"/>
                      </a:lnTo>
                      <a:lnTo>
                        <a:pt x="50" y="1"/>
                      </a:lnTo>
                      <a:lnTo>
                        <a:pt x="50" y="0"/>
                      </a:lnTo>
                      <a:lnTo>
                        <a:pt x="48" y="0"/>
                      </a:lnTo>
                      <a:lnTo>
                        <a:pt x="47" y="0"/>
                      </a:lnTo>
                      <a:lnTo>
                        <a:pt x="45" y="0"/>
                      </a:lnTo>
                      <a:lnTo>
                        <a:pt x="44" y="0"/>
                      </a:lnTo>
                      <a:lnTo>
                        <a:pt x="42" y="0"/>
                      </a:lnTo>
                      <a:lnTo>
                        <a:pt x="40" y="0"/>
                      </a:lnTo>
                      <a:lnTo>
                        <a:pt x="38" y="0"/>
                      </a:lnTo>
                      <a:lnTo>
                        <a:pt x="37" y="0"/>
                      </a:lnTo>
                      <a:lnTo>
                        <a:pt x="36" y="0"/>
                      </a:lnTo>
                      <a:lnTo>
                        <a:pt x="34" y="0"/>
                      </a:lnTo>
                      <a:lnTo>
                        <a:pt x="33" y="0"/>
                      </a:lnTo>
                      <a:lnTo>
                        <a:pt x="45" y="0"/>
                      </a:lnTo>
                      <a:lnTo>
                        <a:pt x="44" y="0"/>
                      </a:lnTo>
                      <a:lnTo>
                        <a:pt x="43" y="0"/>
                      </a:lnTo>
                      <a:lnTo>
                        <a:pt x="41" y="0"/>
                      </a:lnTo>
                      <a:lnTo>
                        <a:pt x="40" y="0"/>
                      </a:lnTo>
                      <a:lnTo>
                        <a:pt x="38" y="0"/>
                      </a:lnTo>
                      <a:lnTo>
                        <a:pt x="37" y="0"/>
                      </a:lnTo>
                      <a:lnTo>
                        <a:pt x="35" y="0"/>
                      </a:lnTo>
                      <a:lnTo>
                        <a:pt x="33" y="0"/>
                      </a:lnTo>
                      <a:lnTo>
                        <a:pt x="31" y="0"/>
                      </a:lnTo>
                      <a:lnTo>
                        <a:pt x="30" y="0"/>
                      </a:lnTo>
                      <a:lnTo>
                        <a:pt x="28" y="0"/>
                      </a:lnTo>
                      <a:lnTo>
                        <a:pt x="27" y="1"/>
                      </a:lnTo>
                      <a:lnTo>
                        <a:pt x="25" y="1"/>
                      </a:lnTo>
                      <a:lnTo>
                        <a:pt x="23" y="1"/>
                      </a:lnTo>
                      <a:lnTo>
                        <a:pt x="22" y="1"/>
                      </a:lnTo>
                      <a:lnTo>
                        <a:pt x="20" y="3"/>
                      </a:lnTo>
                      <a:lnTo>
                        <a:pt x="19" y="5"/>
                      </a:lnTo>
                      <a:lnTo>
                        <a:pt x="17" y="5"/>
                      </a:lnTo>
                      <a:lnTo>
                        <a:pt x="15" y="5"/>
                      </a:lnTo>
                      <a:lnTo>
                        <a:pt x="13" y="5"/>
                      </a:lnTo>
                      <a:lnTo>
                        <a:pt x="11" y="5"/>
                      </a:lnTo>
                      <a:lnTo>
                        <a:pt x="10" y="12"/>
                      </a:lnTo>
                      <a:lnTo>
                        <a:pt x="8" y="20"/>
                      </a:lnTo>
                      <a:lnTo>
                        <a:pt x="6" y="30"/>
                      </a:lnTo>
                      <a:lnTo>
                        <a:pt x="5" y="39"/>
                      </a:lnTo>
                      <a:lnTo>
                        <a:pt x="3" y="50"/>
                      </a:lnTo>
                      <a:lnTo>
                        <a:pt x="3" y="61"/>
                      </a:lnTo>
                      <a:lnTo>
                        <a:pt x="1" y="72"/>
                      </a:lnTo>
                      <a:lnTo>
                        <a:pt x="1" y="81"/>
                      </a:lnTo>
                      <a:lnTo>
                        <a:pt x="0" y="93"/>
                      </a:lnTo>
                      <a:lnTo>
                        <a:pt x="0" y="102"/>
                      </a:lnTo>
                      <a:lnTo>
                        <a:pt x="0" y="111"/>
                      </a:lnTo>
                      <a:lnTo>
                        <a:pt x="0" y="118"/>
                      </a:lnTo>
                      <a:lnTo>
                        <a:pt x="0" y="125"/>
                      </a:lnTo>
                      <a:lnTo>
                        <a:pt x="0" y="129"/>
                      </a:lnTo>
                      <a:lnTo>
                        <a:pt x="0" y="133"/>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sp>
              <p:nvSpPr>
                <p:cNvPr id="388" name="Freeform 165">
                  <a:extLst>
                    <a:ext uri="{FF2B5EF4-FFF2-40B4-BE49-F238E27FC236}">
                      <a16:creationId xmlns:a16="http://schemas.microsoft.com/office/drawing/2014/main" id="{49157A43-6CF8-D2D3-14F7-9DF98EB47BCE}"/>
                    </a:ext>
                  </a:extLst>
                </p:cNvPr>
                <p:cNvSpPr>
                  <a:spLocks/>
                </p:cNvSpPr>
                <p:nvPr/>
              </p:nvSpPr>
              <p:spPr bwMode="auto">
                <a:xfrm>
                  <a:off x="1801" y="1391"/>
                  <a:ext cx="107" cy="129"/>
                </a:xfrm>
                <a:custGeom>
                  <a:avLst/>
                  <a:gdLst>
                    <a:gd name="T0" fmla="*/ 0 w 107"/>
                    <a:gd name="T1" fmla="*/ 128 h 129"/>
                    <a:gd name="T2" fmla="*/ 106 w 107"/>
                    <a:gd name="T3" fmla="*/ 63 h 129"/>
                    <a:gd name="T4" fmla="*/ 0 w 107"/>
                    <a:gd name="T5" fmla="*/ 0 h 129"/>
                    <a:gd name="T6" fmla="*/ 0 w 107"/>
                    <a:gd name="T7" fmla="*/ 128 h 129"/>
                    <a:gd name="T8" fmla="*/ 0 w 107"/>
                    <a:gd name="T9" fmla="*/ 128 h 129"/>
                    <a:gd name="T10" fmla="*/ 0 60000 65536"/>
                    <a:gd name="T11" fmla="*/ 0 60000 65536"/>
                    <a:gd name="T12" fmla="*/ 0 60000 65536"/>
                    <a:gd name="T13" fmla="*/ 0 60000 65536"/>
                    <a:gd name="T14" fmla="*/ 0 60000 65536"/>
                    <a:gd name="T15" fmla="*/ 0 w 107"/>
                    <a:gd name="T16" fmla="*/ 0 h 129"/>
                    <a:gd name="T17" fmla="*/ 107 w 107"/>
                    <a:gd name="T18" fmla="*/ 129 h 129"/>
                  </a:gdLst>
                  <a:ahLst/>
                  <a:cxnLst>
                    <a:cxn ang="T10">
                      <a:pos x="T0" y="T1"/>
                    </a:cxn>
                    <a:cxn ang="T11">
                      <a:pos x="T2" y="T3"/>
                    </a:cxn>
                    <a:cxn ang="T12">
                      <a:pos x="T4" y="T5"/>
                    </a:cxn>
                    <a:cxn ang="T13">
                      <a:pos x="T6" y="T7"/>
                    </a:cxn>
                    <a:cxn ang="T14">
                      <a:pos x="T8" y="T9"/>
                    </a:cxn>
                  </a:cxnLst>
                  <a:rect l="T15" t="T16" r="T17" b="T18"/>
                  <a:pathLst>
                    <a:path w="107" h="129">
                      <a:moveTo>
                        <a:pt x="0" y="128"/>
                      </a:moveTo>
                      <a:lnTo>
                        <a:pt x="106" y="63"/>
                      </a:lnTo>
                      <a:lnTo>
                        <a:pt x="0" y="0"/>
                      </a:lnTo>
                      <a:lnTo>
                        <a:pt x="0" y="128"/>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sp>
              <p:nvSpPr>
                <p:cNvPr id="389" name="Oval 166">
                  <a:extLst>
                    <a:ext uri="{FF2B5EF4-FFF2-40B4-BE49-F238E27FC236}">
                      <a16:creationId xmlns:a16="http://schemas.microsoft.com/office/drawing/2014/main" id="{E1E898D4-144D-9BB5-115E-F1163218609A}"/>
                    </a:ext>
                  </a:extLst>
                </p:cNvPr>
                <p:cNvSpPr>
                  <a:spLocks noChangeArrowheads="1"/>
                </p:cNvSpPr>
                <p:nvPr/>
              </p:nvSpPr>
              <p:spPr bwMode="auto">
                <a:xfrm>
                  <a:off x="1425" y="1401"/>
                  <a:ext cx="108" cy="110"/>
                </a:xfrm>
                <a:prstGeom prst="ellipse">
                  <a:avLst/>
                </a:prstGeom>
                <a:grpFill/>
                <a:ln w="9525">
                  <a:solidFill>
                    <a:srgbClr val="000000"/>
                  </a:solidFill>
                  <a:round/>
                  <a:headEnd/>
                  <a:tailEnd/>
                </a:ln>
              </p:spPr>
              <p:txBody>
                <a:bodyPr wrap="none" anchor="ctr">
                  <a:spAutoFit/>
                </a:bodyP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90" name="Line 167">
                  <a:extLst>
                    <a:ext uri="{FF2B5EF4-FFF2-40B4-BE49-F238E27FC236}">
                      <a16:creationId xmlns:a16="http://schemas.microsoft.com/office/drawing/2014/main" id="{640266C4-4031-C89E-54E3-8C5D8492590F}"/>
                    </a:ext>
                  </a:extLst>
                </p:cNvPr>
                <p:cNvSpPr>
                  <a:spLocks noChangeShapeType="1"/>
                </p:cNvSpPr>
                <p:nvPr/>
              </p:nvSpPr>
              <p:spPr bwMode="auto">
                <a:xfrm>
                  <a:off x="1443" y="1420"/>
                  <a:ext cx="72" cy="73"/>
                </a:xfrm>
                <a:prstGeom prst="line">
                  <a:avLst/>
                </a:prstGeom>
                <a:grpFill/>
                <a:ln w="9525">
                  <a:solidFill>
                    <a:srgbClr val="000000"/>
                  </a:solidFill>
                  <a:round/>
                  <a:headEnd/>
                  <a:tailEnd/>
                </a:ln>
              </p:spPr>
              <p:txBody>
                <a:bodyPr wrap="none" anchor="ctr">
                  <a:spAutoFit/>
                </a:bodyPr>
                <a:lstStyle/>
                <a:p>
                  <a:endParaRPr lang="zh-CN" altLang="en-US"/>
                </a:p>
              </p:txBody>
            </p:sp>
            <p:sp>
              <p:nvSpPr>
                <p:cNvPr id="391" name="Line 168">
                  <a:extLst>
                    <a:ext uri="{FF2B5EF4-FFF2-40B4-BE49-F238E27FC236}">
                      <a16:creationId xmlns:a16="http://schemas.microsoft.com/office/drawing/2014/main" id="{D4214278-B511-E015-02C3-D9998A34E096}"/>
                    </a:ext>
                  </a:extLst>
                </p:cNvPr>
                <p:cNvSpPr>
                  <a:spLocks noChangeShapeType="1"/>
                </p:cNvSpPr>
                <p:nvPr/>
              </p:nvSpPr>
              <p:spPr bwMode="auto">
                <a:xfrm flipH="1">
                  <a:off x="1443" y="1420"/>
                  <a:ext cx="72" cy="73"/>
                </a:xfrm>
                <a:prstGeom prst="line">
                  <a:avLst/>
                </a:prstGeom>
                <a:grpFill/>
                <a:ln w="9525">
                  <a:solidFill>
                    <a:srgbClr val="000000"/>
                  </a:solidFill>
                  <a:round/>
                  <a:headEnd/>
                  <a:tailEnd/>
                </a:ln>
              </p:spPr>
              <p:txBody>
                <a:bodyPr wrap="none" anchor="ctr">
                  <a:spAutoFit/>
                </a:bodyPr>
                <a:lstStyle/>
                <a:p>
                  <a:endParaRPr lang="zh-CN" altLang="en-US"/>
                </a:p>
              </p:txBody>
            </p:sp>
            <p:sp>
              <p:nvSpPr>
                <p:cNvPr id="392" name="Freeform 169">
                  <a:extLst>
                    <a:ext uri="{FF2B5EF4-FFF2-40B4-BE49-F238E27FC236}">
                      <a16:creationId xmlns:a16="http://schemas.microsoft.com/office/drawing/2014/main" id="{DA0DF1AF-D5CF-78B7-D253-0815942F7662}"/>
                    </a:ext>
                  </a:extLst>
                </p:cNvPr>
                <p:cNvSpPr>
                  <a:spLocks/>
                </p:cNvSpPr>
                <p:nvPr/>
              </p:nvSpPr>
              <p:spPr bwMode="auto">
                <a:xfrm>
                  <a:off x="1267" y="1391"/>
                  <a:ext cx="109" cy="129"/>
                </a:xfrm>
                <a:custGeom>
                  <a:avLst/>
                  <a:gdLst>
                    <a:gd name="T0" fmla="*/ 0 w 108"/>
                    <a:gd name="T1" fmla="*/ 128 h 129"/>
                    <a:gd name="T2" fmla="*/ 110 w 108"/>
                    <a:gd name="T3" fmla="*/ 63 h 129"/>
                    <a:gd name="T4" fmla="*/ 0 w 108"/>
                    <a:gd name="T5" fmla="*/ 0 h 129"/>
                    <a:gd name="T6" fmla="*/ 0 w 108"/>
                    <a:gd name="T7" fmla="*/ 128 h 129"/>
                    <a:gd name="T8" fmla="*/ 0 w 108"/>
                    <a:gd name="T9" fmla="*/ 128 h 129"/>
                    <a:gd name="T10" fmla="*/ 0 60000 65536"/>
                    <a:gd name="T11" fmla="*/ 0 60000 65536"/>
                    <a:gd name="T12" fmla="*/ 0 60000 65536"/>
                    <a:gd name="T13" fmla="*/ 0 60000 65536"/>
                    <a:gd name="T14" fmla="*/ 0 60000 65536"/>
                    <a:gd name="T15" fmla="*/ 0 w 108"/>
                    <a:gd name="T16" fmla="*/ 0 h 129"/>
                    <a:gd name="T17" fmla="*/ 108 w 108"/>
                    <a:gd name="T18" fmla="*/ 129 h 129"/>
                  </a:gdLst>
                  <a:ahLst/>
                  <a:cxnLst>
                    <a:cxn ang="T10">
                      <a:pos x="T0" y="T1"/>
                    </a:cxn>
                    <a:cxn ang="T11">
                      <a:pos x="T2" y="T3"/>
                    </a:cxn>
                    <a:cxn ang="T12">
                      <a:pos x="T4" y="T5"/>
                    </a:cxn>
                    <a:cxn ang="T13">
                      <a:pos x="T6" y="T7"/>
                    </a:cxn>
                    <a:cxn ang="T14">
                      <a:pos x="T8" y="T9"/>
                    </a:cxn>
                  </a:cxnLst>
                  <a:rect l="T15" t="T16" r="T17" b="T18"/>
                  <a:pathLst>
                    <a:path w="108" h="129">
                      <a:moveTo>
                        <a:pt x="0" y="128"/>
                      </a:moveTo>
                      <a:lnTo>
                        <a:pt x="107" y="63"/>
                      </a:lnTo>
                      <a:lnTo>
                        <a:pt x="0" y="0"/>
                      </a:lnTo>
                      <a:lnTo>
                        <a:pt x="0" y="128"/>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sp>
              <p:nvSpPr>
                <p:cNvPr id="393" name="Freeform 170">
                  <a:extLst>
                    <a:ext uri="{FF2B5EF4-FFF2-40B4-BE49-F238E27FC236}">
                      <a16:creationId xmlns:a16="http://schemas.microsoft.com/office/drawing/2014/main" id="{18080D9F-4D28-DDE1-E0D6-1279DDA0126A}"/>
                    </a:ext>
                  </a:extLst>
                </p:cNvPr>
                <p:cNvSpPr>
                  <a:spLocks/>
                </p:cNvSpPr>
                <p:nvPr/>
              </p:nvSpPr>
              <p:spPr bwMode="auto">
                <a:xfrm>
                  <a:off x="2119" y="1448"/>
                  <a:ext cx="36" cy="22"/>
                </a:xfrm>
                <a:custGeom>
                  <a:avLst/>
                  <a:gdLst>
                    <a:gd name="T0" fmla="*/ 0 w 36"/>
                    <a:gd name="T1" fmla="*/ 21 h 22"/>
                    <a:gd name="T2" fmla="*/ 35 w 36"/>
                    <a:gd name="T3" fmla="*/ 6 h 22"/>
                    <a:gd name="T4" fmla="*/ 0 w 36"/>
                    <a:gd name="T5" fmla="*/ 0 h 22"/>
                    <a:gd name="T6" fmla="*/ 0 w 36"/>
                    <a:gd name="T7" fmla="*/ 21 h 22"/>
                    <a:gd name="T8" fmla="*/ 0 w 36"/>
                    <a:gd name="T9" fmla="*/ 21 h 22"/>
                    <a:gd name="T10" fmla="*/ 0 60000 65536"/>
                    <a:gd name="T11" fmla="*/ 0 60000 65536"/>
                    <a:gd name="T12" fmla="*/ 0 60000 65536"/>
                    <a:gd name="T13" fmla="*/ 0 60000 65536"/>
                    <a:gd name="T14" fmla="*/ 0 60000 65536"/>
                    <a:gd name="T15" fmla="*/ 0 w 36"/>
                    <a:gd name="T16" fmla="*/ 0 h 22"/>
                    <a:gd name="T17" fmla="*/ 36 w 36"/>
                    <a:gd name="T18" fmla="*/ 22 h 22"/>
                  </a:gdLst>
                  <a:ahLst/>
                  <a:cxnLst>
                    <a:cxn ang="T10">
                      <a:pos x="T0" y="T1"/>
                    </a:cxn>
                    <a:cxn ang="T11">
                      <a:pos x="T2" y="T3"/>
                    </a:cxn>
                    <a:cxn ang="T12">
                      <a:pos x="T4" y="T5"/>
                    </a:cxn>
                    <a:cxn ang="T13">
                      <a:pos x="T6" y="T7"/>
                    </a:cxn>
                    <a:cxn ang="T14">
                      <a:pos x="T8" y="T9"/>
                    </a:cxn>
                  </a:cxnLst>
                  <a:rect l="T15" t="T16" r="T17" b="T18"/>
                  <a:pathLst>
                    <a:path w="36" h="22">
                      <a:moveTo>
                        <a:pt x="0" y="21"/>
                      </a:moveTo>
                      <a:lnTo>
                        <a:pt x="35" y="6"/>
                      </a:lnTo>
                      <a:lnTo>
                        <a:pt x="0" y="0"/>
                      </a:lnTo>
                      <a:lnTo>
                        <a:pt x="0" y="21"/>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sp>
              <p:nvSpPr>
                <p:cNvPr id="394" name="Freeform 171">
                  <a:extLst>
                    <a:ext uri="{FF2B5EF4-FFF2-40B4-BE49-F238E27FC236}">
                      <a16:creationId xmlns:a16="http://schemas.microsoft.com/office/drawing/2014/main" id="{E1B8521B-EA08-74B4-FB5B-E9F8C4CC379F}"/>
                    </a:ext>
                  </a:extLst>
                </p:cNvPr>
                <p:cNvSpPr>
                  <a:spLocks/>
                </p:cNvSpPr>
                <p:nvPr/>
              </p:nvSpPr>
              <p:spPr bwMode="auto">
                <a:xfrm>
                  <a:off x="1466" y="1511"/>
                  <a:ext cx="25" cy="31"/>
                </a:xfrm>
                <a:custGeom>
                  <a:avLst/>
                  <a:gdLst>
                    <a:gd name="T0" fmla="*/ 24 w 25"/>
                    <a:gd name="T1" fmla="*/ 30 h 31"/>
                    <a:gd name="T2" fmla="*/ 15 w 25"/>
                    <a:gd name="T3" fmla="*/ 0 h 31"/>
                    <a:gd name="T4" fmla="*/ 0 w 25"/>
                    <a:gd name="T5" fmla="*/ 30 h 31"/>
                    <a:gd name="T6" fmla="*/ 24 w 25"/>
                    <a:gd name="T7" fmla="*/ 30 h 31"/>
                    <a:gd name="T8" fmla="*/ 24 w 25"/>
                    <a:gd name="T9" fmla="*/ 30 h 31"/>
                    <a:gd name="T10" fmla="*/ 0 60000 65536"/>
                    <a:gd name="T11" fmla="*/ 0 60000 65536"/>
                    <a:gd name="T12" fmla="*/ 0 60000 65536"/>
                    <a:gd name="T13" fmla="*/ 0 60000 65536"/>
                    <a:gd name="T14" fmla="*/ 0 60000 65536"/>
                    <a:gd name="T15" fmla="*/ 0 w 25"/>
                    <a:gd name="T16" fmla="*/ 0 h 31"/>
                    <a:gd name="T17" fmla="*/ 25 w 25"/>
                    <a:gd name="T18" fmla="*/ 31 h 31"/>
                  </a:gdLst>
                  <a:ahLst/>
                  <a:cxnLst>
                    <a:cxn ang="T10">
                      <a:pos x="T0" y="T1"/>
                    </a:cxn>
                    <a:cxn ang="T11">
                      <a:pos x="T2" y="T3"/>
                    </a:cxn>
                    <a:cxn ang="T12">
                      <a:pos x="T4" y="T5"/>
                    </a:cxn>
                    <a:cxn ang="T13">
                      <a:pos x="T6" y="T7"/>
                    </a:cxn>
                    <a:cxn ang="T14">
                      <a:pos x="T8" y="T9"/>
                    </a:cxn>
                  </a:cxnLst>
                  <a:rect l="T15" t="T16" r="T17" b="T18"/>
                  <a:pathLst>
                    <a:path w="25" h="31">
                      <a:moveTo>
                        <a:pt x="24" y="30"/>
                      </a:moveTo>
                      <a:lnTo>
                        <a:pt x="15" y="0"/>
                      </a:lnTo>
                      <a:lnTo>
                        <a:pt x="0" y="30"/>
                      </a:lnTo>
                      <a:lnTo>
                        <a:pt x="24" y="30"/>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sp>
              <p:nvSpPr>
                <p:cNvPr id="395" name="Freeform 172">
                  <a:extLst>
                    <a:ext uri="{FF2B5EF4-FFF2-40B4-BE49-F238E27FC236}">
                      <a16:creationId xmlns:a16="http://schemas.microsoft.com/office/drawing/2014/main" id="{D9633DE2-BC76-C7DD-8B77-E55288BA2F72}"/>
                    </a:ext>
                  </a:extLst>
                </p:cNvPr>
                <p:cNvSpPr>
                  <a:spLocks/>
                </p:cNvSpPr>
                <p:nvPr/>
              </p:nvSpPr>
              <p:spPr bwMode="auto">
                <a:xfrm>
                  <a:off x="1449" y="1605"/>
                  <a:ext cx="67" cy="47"/>
                </a:xfrm>
                <a:custGeom>
                  <a:avLst/>
                  <a:gdLst>
                    <a:gd name="T0" fmla="*/ 66 w 67"/>
                    <a:gd name="T1" fmla="*/ 23 h 47"/>
                    <a:gd name="T2" fmla="*/ 63 w 67"/>
                    <a:gd name="T3" fmla="*/ 29 h 47"/>
                    <a:gd name="T4" fmla="*/ 61 w 67"/>
                    <a:gd name="T5" fmla="*/ 34 h 47"/>
                    <a:gd name="T6" fmla="*/ 58 w 67"/>
                    <a:gd name="T7" fmla="*/ 38 h 47"/>
                    <a:gd name="T8" fmla="*/ 56 w 67"/>
                    <a:gd name="T9" fmla="*/ 40 h 47"/>
                    <a:gd name="T10" fmla="*/ 52 w 67"/>
                    <a:gd name="T11" fmla="*/ 43 h 47"/>
                    <a:gd name="T12" fmla="*/ 50 w 67"/>
                    <a:gd name="T13" fmla="*/ 45 h 47"/>
                    <a:gd name="T14" fmla="*/ 48 w 67"/>
                    <a:gd name="T15" fmla="*/ 46 h 47"/>
                    <a:gd name="T16" fmla="*/ 46 w 67"/>
                    <a:gd name="T17" fmla="*/ 46 h 47"/>
                    <a:gd name="T18" fmla="*/ 44 w 67"/>
                    <a:gd name="T19" fmla="*/ 46 h 47"/>
                    <a:gd name="T20" fmla="*/ 42 w 67"/>
                    <a:gd name="T21" fmla="*/ 45 h 47"/>
                    <a:gd name="T22" fmla="*/ 40 w 67"/>
                    <a:gd name="T23" fmla="*/ 43 h 47"/>
                    <a:gd name="T24" fmla="*/ 38 w 67"/>
                    <a:gd name="T25" fmla="*/ 40 h 47"/>
                    <a:gd name="T26" fmla="*/ 36 w 67"/>
                    <a:gd name="T27" fmla="*/ 38 h 47"/>
                    <a:gd name="T28" fmla="*/ 34 w 67"/>
                    <a:gd name="T29" fmla="*/ 34 h 47"/>
                    <a:gd name="T30" fmla="*/ 33 w 67"/>
                    <a:gd name="T31" fmla="*/ 29 h 47"/>
                    <a:gd name="T32" fmla="*/ 32 w 67"/>
                    <a:gd name="T33" fmla="*/ 23 h 47"/>
                    <a:gd name="T34" fmla="*/ 32 w 67"/>
                    <a:gd name="T35" fmla="*/ 23 h 47"/>
                    <a:gd name="T36" fmla="*/ 28 w 67"/>
                    <a:gd name="T37" fmla="*/ 18 h 47"/>
                    <a:gd name="T38" fmla="*/ 26 w 67"/>
                    <a:gd name="T39" fmla="*/ 14 h 47"/>
                    <a:gd name="T40" fmla="*/ 24 w 67"/>
                    <a:gd name="T41" fmla="*/ 10 h 47"/>
                    <a:gd name="T42" fmla="*/ 23 w 67"/>
                    <a:gd name="T43" fmla="*/ 6 h 47"/>
                    <a:gd name="T44" fmla="*/ 20 w 67"/>
                    <a:gd name="T45" fmla="*/ 4 h 47"/>
                    <a:gd name="T46" fmla="*/ 18 w 67"/>
                    <a:gd name="T47" fmla="*/ 2 h 47"/>
                    <a:gd name="T48" fmla="*/ 16 w 67"/>
                    <a:gd name="T49" fmla="*/ 2 h 47"/>
                    <a:gd name="T50" fmla="*/ 14 w 67"/>
                    <a:gd name="T51" fmla="*/ 0 h 47"/>
                    <a:gd name="T52" fmla="*/ 12 w 67"/>
                    <a:gd name="T53" fmla="*/ 2 h 47"/>
                    <a:gd name="T54" fmla="*/ 10 w 67"/>
                    <a:gd name="T55" fmla="*/ 2 h 47"/>
                    <a:gd name="T56" fmla="*/ 8 w 67"/>
                    <a:gd name="T57" fmla="*/ 4 h 47"/>
                    <a:gd name="T58" fmla="*/ 6 w 67"/>
                    <a:gd name="T59" fmla="*/ 6 h 47"/>
                    <a:gd name="T60" fmla="*/ 4 w 67"/>
                    <a:gd name="T61" fmla="*/ 10 h 47"/>
                    <a:gd name="T62" fmla="*/ 3 w 67"/>
                    <a:gd name="T63" fmla="*/ 14 h 47"/>
                    <a:gd name="T64" fmla="*/ 1 w 67"/>
                    <a:gd name="T65" fmla="*/ 18 h 47"/>
                    <a:gd name="T66" fmla="*/ 0 w 67"/>
                    <a:gd name="T67" fmla="*/ 23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47"/>
                    <a:gd name="T104" fmla="*/ 67 w 67"/>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47">
                      <a:moveTo>
                        <a:pt x="66" y="23"/>
                      </a:moveTo>
                      <a:lnTo>
                        <a:pt x="63" y="29"/>
                      </a:lnTo>
                      <a:lnTo>
                        <a:pt x="61" y="34"/>
                      </a:lnTo>
                      <a:lnTo>
                        <a:pt x="58" y="38"/>
                      </a:lnTo>
                      <a:lnTo>
                        <a:pt x="56" y="40"/>
                      </a:lnTo>
                      <a:lnTo>
                        <a:pt x="52" y="43"/>
                      </a:lnTo>
                      <a:lnTo>
                        <a:pt x="50" y="45"/>
                      </a:lnTo>
                      <a:lnTo>
                        <a:pt x="48" y="46"/>
                      </a:lnTo>
                      <a:lnTo>
                        <a:pt x="46" y="46"/>
                      </a:lnTo>
                      <a:lnTo>
                        <a:pt x="44" y="46"/>
                      </a:lnTo>
                      <a:lnTo>
                        <a:pt x="42" y="45"/>
                      </a:lnTo>
                      <a:lnTo>
                        <a:pt x="40" y="43"/>
                      </a:lnTo>
                      <a:lnTo>
                        <a:pt x="38" y="40"/>
                      </a:lnTo>
                      <a:lnTo>
                        <a:pt x="36" y="38"/>
                      </a:lnTo>
                      <a:lnTo>
                        <a:pt x="34" y="34"/>
                      </a:lnTo>
                      <a:lnTo>
                        <a:pt x="33" y="29"/>
                      </a:lnTo>
                      <a:lnTo>
                        <a:pt x="32" y="23"/>
                      </a:lnTo>
                      <a:lnTo>
                        <a:pt x="28" y="18"/>
                      </a:lnTo>
                      <a:lnTo>
                        <a:pt x="26" y="14"/>
                      </a:lnTo>
                      <a:lnTo>
                        <a:pt x="24" y="10"/>
                      </a:lnTo>
                      <a:lnTo>
                        <a:pt x="23" y="6"/>
                      </a:lnTo>
                      <a:lnTo>
                        <a:pt x="20" y="4"/>
                      </a:lnTo>
                      <a:lnTo>
                        <a:pt x="18" y="2"/>
                      </a:lnTo>
                      <a:lnTo>
                        <a:pt x="16" y="2"/>
                      </a:lnTo>
                      <a:lnTo>
                        <a:pt x="14" y="0"/>
                      </a:lnTo>
                      <a:lnTo>
                        <a:pt x="12" y="2"/>
                      </a:lnTo>
                      <a:lnTo>
                        <a:pt x="10" y="2"/>
                      </a:lnTo>
                      <a:lnTo>
                        <a:pt x="8" y="4"/>
                      </a:lnTo>
                      <a:lnTo>
                        <a:pt x="6" y="6"/>
                      </a:lnTo>
                      <a:lnTo>
                        <a:pt x="4" y="10"/>
                      </a:lnTo>
                      <a:lnTo>
                        <a:pt x="3" y="14"/>
                      </a:lnTo>
                      <a:lnTo>
                        <a:pt x="1" y="18"/>
                      </a:lnTo>
                      <a:lnTo>
                        <a:pt x="0" y="23"/>
                      </a:lnTo>
                    </a:path>
                  </a:pathLst>
                </a:custGeom>
                <a:grpFill/>
                <a:ln w="9525" cap="flat" cmpd="sng">
                  <a:solidFill>
                    <a:srgbClr val="000000"/>
                  </a:solidFill>
                  <a:prstDash val="solid"/>
                  <a:round/>
                  <a:headEnd type="none" w="med" len="med"/>
                  <a:tailEnd type="none" w="med" len="med"/>
                </a:ln>
              </p:spPr>
              <p:txBody>
                <a:bodyPr>
                  <a:spAutoFit/>
                </a:bodyPr>
                <a:lstStyle/>
                <a:p>
                  <a:endParaRPr lang="zh-CN" altLang="en-US"/>
                </a:p>
              </p:txBody>
            </p:sp>
          </p:grpSp>
          <p:grpSp>
            <p:nvGrpSpPr>
              <p:cNvPr id="396" name="Group 173">
                <a:extLst>
                  <a:ext uri="{FF2B5EF4-FFF2-40B4-BE49-F238E27FC236}">
                    <a16:creationId xmlns:a16="http://schemas.microsoft.com/office/drawing/2014/main" id="{83576CC6-E014-F126-7685-64ABBFA4313E}"/>
                  </a:ext>
                </a:extLst>
              </p:cNvPr>
              <p:cNvGrpSpPr>
                <a:grpSpLocks noChangeAspect="1"/>
              </p:cNvGrpSpPr>
              <p:nvPr/>
            </p:nvGrpSpPr>
            <p:grpSpPr bwMode="auto">
              <a:xfrm>
                <a:off x="3994585" y="766181"/>
                <a:ext cx="641562" cy="652720"/>
                <a:chOff x="1393" y="2226"/>
                <a:chExt cx="379" cy="398"/>
              </a:xfrm>
              <a:noFill/>
            </p:grpSpPr>
            <p:sp>
              <p:nvSpPr>
                <p:cNvPr id="397" name="AutoShape 174">
                  <a:extLst>
                    <a:ext uri="{FF2B5EF4-FFF2-40B4-BE49-F238E27FC236}">
                      <a16:creationId xmlns:a16="http://schemas.microsoft.com/office/drawing/2014/main" id="{06FFDAC9-7B33-2324-2324-214A7A65F590}"/>
                    </a:ext>
                  </a:extLst>
                </p:cNvPr>
                <p:cNvSpPr>
                  <a:spLocks noChangeArrowheads="1"/>
                </p:cNvSpPr>
                <p:nvPr/>
              </p:nvSpPr>
              <p:spPr bwMode="auto">
                <a:xfrm flipV="1">
                  <a:off x="1393" y="2226"/>
                  <a:ext cx="379" cy="398"/>
                </a:xfrm>
                <a:prstGeom prst="roundRect">
                  <a:avLst>
                    <a:gd name="adj" fmla="val 0"/>
                  </a:avLst>
                </a:prstGeom>
                <a:gr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398" name="Freeform 175">
                  <a:extLst>
                    <a:ext uri="{FF2B5EF4-FFF2-40B4-BE49-F238E27FC236}">
                      <a16:creationId xmlns:a16="http://schemas.microsoft.com/office/drawing/2014/main" id="{64D58400-79F9-8446-6BE0-43A47CF98E33}"/>
                    </a:ext>
                  </a:extLst>
                </p:cNvPr>
                <p:cNvSpPr>
                  <a:spLocks/>
                </p:cNvSpPr>
                <p:nvPr/>
              </p:nvSpPr>
              <p:spPr bwMode="auto">
                <a:xfrm>
                  <a:off x="1501" y="2286"/>
                  <a:ext cx="166" cy="278"/>
                </a:xfrm>
                <a:custGeom>
                  <a:avLst/>
                  <a:gdLst>
                    <a:gd name="T0" fmla="*/ 164 w 166"/>
                    <a:gd name="T1" fmla="*/ 269 h 278"/>
                    <a:gd name="T2" fmla="*/ 161 w 166"/>
                    <a:gd name="T3" fmla="*/ 230 h 278"/>
                    <a:gd name="T4" fmla="*/ 159 w 166"/>
                    <a:gd name="T5" fmla="*/ 169 h 278"/>
                    <a:gd name="T6" fmla="*/ 152 w 166"/>
                    <a:gd name="T7" fmla="*/ 103 h 278"/>
                    <a:gd name="T8" fmla="*/ 143 w 166"/>
                    <a:gd name="T9" fmla="*/ 44 h 278"/>
                    <a:gd name="T10" fmla="*/ 134 w 166"/>
                    <a:gd name="T11" fmla="*/ 14 h 278"/>
                    <a:gd name="T12" fmla="*/ 134 w 166"/>
                    <a:gd name="T13" fmla="*/ 12 h 278"/>
                    <a:gd name="T14" fmla="*/ 132 w 166"/>
                    <a:gd name="T15" fmla="*/ 10 h 278"/>
                    <a:gd name="T16" fmla="*/ 130 w 166"/>
                    <a:gd name="T17" fmla="*/ 6 h 278"/>
                    <a:gd name="T18" fmla="*/ 127 w 166"/>
                    <a:gd name="T19" fmla="*/ 5 h 278"/>
                    <a:gd name="T20" fmla="*/ 125 w 166"/>
                    <a:gd name="T21" fmla="*/ 1 h 278"/>
                    <a:gd name="T22" fmla="*/ 122 w 166"/>
                    <a:gd name="T23" fmla="*/ 1 h 278"/>
                    <a:gd name="T24" fmla="*/ 120 w 166"/>
                    <a:gd name="T25" fmla="*/ 1 h 278"/>
                    <a:gd name="T26" fmla="*/ 116 w 166"/>
                    <a:gd name="T27" fmla="*/ 1 h 278"/>
                    <a:gd name="T28" fmla="*/ 113 w 166"/>
                    <a:gd name="T29" fmla="*/ 1 h 278"/>
                    <a:gd name="T30" fmla="*/ 109 w 166"/>
                    <a:gd name="T31" fmla="*/ 1 h 278"/>
                    <a:gd name="T32" fmla="*/ 101 w 166"/>
                    <a:gd name="T33" fmla="*/ 1 h 278"/>
                    <a:gd name="T34" fmla="*/ 91 w 166"/>
                    <a:gd name="T35" fmla="*/ 0 h 278"/>
                    <a:gd name="T36" fmla="*/ 82 w 166"/>
                    <a:gd name="T37" fmla="*/ 0 h 278"/>
                    <a:gd name="T38" fmla="*/ 73 w 166"/>
                    <a:gd name="T39" fmla="*/ 1 h 278"/>
                    <a:gd name="T40" fmla="*/ 69 w 166"/>
                    <a:gd name="T41" fmla="*/ 1 h 278"/>
                    <a:gd name="T42" fmla="*/ 94 w 166"/>
                    <a:gd name="T43" fmla="*/ 1 h 278"/>
                    <a:gd name="T44" fmla="*/ 91 w 166"/>
                    <a:gd name="T45" fmla="*/ 1 h 278"/>
                    <a:gd name="T46" fmla="*/ 87 w 166"/>
                    <a:gd name="T47" fmla="*/ 1 h 278"/>
                    <a:gd name="T48" fmla="*/ 79 w 166"/>
                    <a:gd name="T49" fmla="*/ 0 h 278"/>
                    <a:gd name="T50" fmla="*/ 70 w 166"/>
                    <a:gd name="T51" fmla="*/ 0 h 278"/>
                    <a:gd name="T52" fmla="*/ 59 w 166"/>
                    <a:gd name="T53" fmla="*/ 1 h 278"/>
                    <a:gd name="T54" fmla="*/ 53 w 166"/>
                    <a:gd name="T55" fmla="*/ 1 h 278"/>
                    <a:gd name="T56" fmla="*/ 49 w 166"/>
                    <a:gd name="T57" fmla="*/ 1 h 278"/>
                    <a:gd name="T58" fmla="*/ 45 w 166"/>
                    <a:gd name="T59" fmla="*/ 1 h 278"/>
                    <a:gd name="T60" fmla="*/ 39 w 166"/>
                    <a:gd name="T61" fmla="*/ 1 h 278"/>
                    <a:gd name="T62" fmla="*/ 36 w 166"/>
                    <a:gd name="T63" fmla="*/ 1 h 278"/>
                    <a:gd name="T64" fmla="*/ 33 w 166"/>
                    <a:gd name="T65" fmla="*/ 3 h 278"/>
                    <a:gd name="T66" fmla="*/ 33 w 166"/>
                    <a:gd name="T67" fmla="*/ 5 h 278"/>
                    <a:gd name="T68" fmla="*/ 31 w 166"/>
                    <a:gd name="T69" fmla="*/ 8 h 278"/>
                    <a:gd name="T70" fmla="*/ 29 w 166"/>
                    <a:gd name="T71" fmla="*/ 10 h 278"/>
                    <a:gd name="T72" fmla="*/ 29 w 166"/>
                    <a:gd name="T73" fmla="*/ 14 h 278"/>
                    <a:gd name="T74" fmla="*/ 29 w 166"/>
                    <a:gd name="T75" fmla="*/ 14 h 278"/>
                    <a:gd name="T76" fmla="*/ 17 w 166"/>
                    <a:gd name="T77" fmla="*/ 62 h 278"/>
                    <a:gd name="T78" fmla="*/ 9 w 166"/>
                    <a:gd name="T79" fmla="*/ 125 h 278"/>
                    <a:gd name="T80" fmla="*/ 4 w 166"/>
                    <a:gd name="T81" fmla="*/ 191 h 278"/>
                    <a:gd name="T82" fmla="*/ 1 w 166"/>
                    <a:gd name="T83" fmla="*/ 246 h 278"/>
                    <a:gd name="T84" fmla="*/ 0 w 166"/>
                    <a:gd name="T85" fmla="*/ 276 h 2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6"/>
                    <a:gd name="T130" fmla="*/ 0 h 278"/>
                    <a:gd name="T131" fmla="*/ 166 w 166"/>
                    <a:gd name="T132" fmla="*/ 278 h 2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6" h="278">
                      <a:moveTo>
                        <a:pt x="165" y="277"/>
                      </a:moveTo>
                      <a:lnTo>
                        <a:pt x="164" y="276"/>
                      </a:lnTo>
                      <a:lnTo>
                        <a:pt x="164" y="269"/>
                      </a:lnTo>
                      <a:lnTo>
                        <a:pt x="163" y="260"/>
                      </a:lnTo>
                      <a:lnTo>
                        <a:pt x="163" y="246"/>
                      </a:lnTo>
                      <a:lnTo>
                        <a:pt x="161" y="230"/>
                      </a:lnTo>
                      <a:lnTo>
                        <a:pt x="161" y="211"/>
                      </a:lnTo>
                      <a:lnTo>
                        <a:pt x="159" y="191"/>
                      </a:lnTo>
                      <a:lnTo>
                        <a:pt x="159" y="169"/>
                      </a:lnTo>
                      <a:lnTo>
                        <a:pt x="156" y="148"/>
                      </a:lnTo>
                      <a:lnTo>
                        <a:pt x="154" y="125"/>
                      </a:lnTo>
                      <a:lnTo>
                        <a:pt x="152" y="103"/>
                      </a:lnTo>
                      <a:lnTo>
                        <a:pt x="150" y="81"/>
                      </a:lnTo>
                      <a:lnTo>
                        <a:pt x="146" y="62"/>
                      </a:lnTo>
                      <a:lnTo>
                        <a:pt x="143" y="44"/>
                      </a:lnTo>
                      <a:lnTo>
                        <a:pt x="139" y="28"/>
                      </a:lnTo>
                      <a:lnTo>
                        <a:pt x="135" y="14"/>
                      </a:lnTo>
                      <a:lnTo>
                        <a:pt x="134" y="14"/>
                      </a:lnTo>
                      <a:lnTo>
                        <a:pt x="134" y="12"/>
                      </a:lnTo>
                      <a:lnTo>
                        <a:pt x="132" y="12"/>
                      </a:lnTo>
                      <a:lnTo>
                        <a:pt x="132" y="10"/>
                      </a:lnTo>
                      <a:lnTo>
                        <a:pt x="132" y="8"/>
                      </a:lnTo>
                      <a:lnTo>
                        <a:pt x="130" y="8"/>
                      </a:lnTo>
                      <a:lnTo>
                        <a:pt x="130" y="6"/>
                      </a:lnTo>
                      <a:lnTo>
                        <a:pt x="129" y="6"/>
                      </a:lnTo>
                      <a:lnTo>
                        <a:pt x="129" y="5"/>
                      </a:lnTo>
                      <a:lnTo>
                        <a:pt x="127" y="5"/>
                      </a:lnTo>
                      <a:lnTo>
                        <a:pt x="127" y="3"/>
                      </a:lnTo>
                      <a:lnTo>
                        <a:pt x="125" y="3"/>
                      </a:lnTo>
                      <a:lnTo>
                        <a:pt x="125" y="1"/>
                      </a:lnTo>
                      <a:lnTo>
                        <a:pt x="123" y="1"/>
                      </a:lnTo>
                      <a:lnTo>
                        <a:pt x="122" y="1"/>
                      </a:lnTo>
                      <a:lnTo>
                        <a:pt x="120" y="1"/>
                      </a:lnTo>
                      <a:lnTo>
                        <a:pt x="118" y="1"/>
                      </a:lnTo>
                      <a:lnTo>
                        <a:pt x="116" y="1"/>
                      </a:lnTo>
                      <a:lnTo>
                        <a:pt x="114" y="1"/>
                      </a:lnTo>
                      <a:lnTo>
                        <a:pt x="113" y="1"/>
                      </a:lnTo>
                      <a:lnTo>
                        <a:pt x="111" y="1"/>
                      </a:lnTo>
                      <a:lnTo>
                        <a:pt x="109" y="1"/>
                      </a:lnTo>
                      <a:lnTo>
                        <a:pt x="105" y="1"/>
                      </a:lnTo>
                      <a:lnTo>
                        <a:pt x="101" y="1"/>
                      </a:lnTo>
                      <a:lnTo>
                        <a:pt x="97" y="1"/>
                      </a:lnTo>
                      <a:lnTo>
                        <a:pt x="94" y="0"/>
                      </a:lnTo>
                      <a:lnTo>
                        <a:pt x="91" y="0"/>
                      </a:lnTo>
                      <a:lnTo>
                        <a:pt x="87" y="0"/>
                      </a:lnTo>
                      <a:lnTo>
                        <a:pt x="84" y="0"/>
                      </a:lnTo>
                      <a:lnTo>
                        <a:pt x="82" y="0"/>
                      </a:lnTo>
                      <a:lnTo>
                        <a:pt x="78" y="1"/>
                      </a:lnTo>
                      <a:lnTo>
                        <a:pt x="76" y="1"/>
                      </a:lnTo>
                      <a:lnTo>
                        <a:pt x="73" y="1"/>
                      </a:lnTo>
                      <a:lnTo>
                        <a:pt x="71" y="1"/>
                      </a:lnTo>
                      <a:lnTo>
                        <a:pt x="69" y="1"/>
                      </a:lnTo>
                      <a:lnTo>
                        <a:pt x="68" y="1"/>
                      </a:lnTo>
                      <a:lnTo>
                        <a:pt x="94" y="1"/>
                      </a:lnTo>
                      <a:lnTo>
                        <a:pt x="93" y="1"/>
                      </a:lnTo>
                      <a:lnTo>
                        <a:pt x="91" y="1"/>
                      </a:lnTo>
                      <a:lnTo>
                        <a:pt x="89" y="1"/>
                      </a:lnTo>
                      <a:lnTo>
                        <a:pt x="87" y="1"/>
                      </a:lnTo>
                      <a:lnTo>
                        <a:pt x="84" y="1"/>
                      </a:lnTo>
                      <a:lnTo>
                        <a:pt x="83" y="0"/>
                      </a:lnTo>
                      <a:lnTo>
                        <a:pt x="79" y="0"/>
                      </a:lnTo>
                      <a:lnTo>
                        <a:pt x="76" y="0"/>
                      </a:lnTo>
                      <a:lnTo>
                        <a:pt x="72" y="0"/>
                      </a:lnTo>
                      <a:lnTo>
                        <a:pt x="70" y="0"/>
                      </a:lnTo>
                      <a:lnTo>
                        <a:pt x="66" y="1"/>
                      </a:lnTo>
                      <a:lnTo>
                        <a:pt x="63" y="1"/>
                      </a:lnTo>
                      <a:lnTo>
                        <a:pt x="59" y="1"/>
                      </a:lnTo>
                      <a:lnTo>
                        <a:pt x="56" y="1"/>
                      </a:lnTo>
                      <a:lnTo>
                        <a:pt x="55" y="1"/>
                      </a:lnTo>
                      <a:lnTo>
                        <a:pt x="53" y="1"/>
                      </a:lnTo>
                      <a:lnTo>
                        <a:pt x="51" y="1"/>
                      </a:lnTo>
                      <a:lnTo>
                        <a:pt x="49" y="1"/>
                      </a:lnTo>
                      <a:lnTo>
                        <a:pt x="47" y="1"/>
                      </a:lnTo>
                      <a:lnTo>
                        <a:pt x="45" y="1"/>
                      </a:lnTo>
                      <a:lnTo>
                        <a:pt x="43" y="1"/>
                      </a:lnTo>
                      <a:lnTo>
                        <a:pt x="41" y="1"/>
                      </a:lnTo>
                      <a:lnTo>
                        <a:pt x="39" y="1"/>
                      </a:lnTo>
                      <a:lnTo>
                        <a:pt x="37" y="1"/>
                      </a:lnTo>
                      <a:lnTo>
                        <a:pt x="36" y="1"/>
                      </a:lnTo>
                      <a:lnTo>
                        <a:pt x="35" y="1"/>
                      </a:lnTo>
                      <a:lnTo>
                        <a:pt x="33" y="3"/>
                      </a:lnTo>
                      <a:lnTo>
                        <a:pt x="33" y="5"/>
                      </a:lnTo>
                      <a:lnTo>
                        <a:pt x="31" y="6"/>
                      </a:lnTo>
                      <a:lnTo>
                        <a:pt x="31" y="8"/>
                      </a:lnTo>
                      <a:lnTo>
                        <a:pt x="29" y="10"/>
                      </a:lnTo>
                      <a:lnTo>
                        <a:pt x="29" y="12"/>
                      </a:lnTo>
                      <a:lnTo>
                        <a:pt x="29" y="14"/>
                      </a:lnTo>
                      <a:lnTo>
                        <a:pt x="25" y="28"/>
                      </a:lnTo>
                      <a:lnTo>
                        <a:pt x="21" y="44"/>
                      </a:lnTo>
                      <a:lnTo>
                        <a:pt x="17" y="62"/>
                      </a:lnTo>
                      <a:lnTo>
                        <a:pt x="15" y="81"/>
                      </a:lnTo>
                      <a:lnTo>
                        <a:pt x="11" y="103"/>
                      </a:lnTo>
                      <a:lnTo>
                        <a:pt x="9" y="125"/>
                      </a:lnTo>
                      <a:lnTo>
                        <a:pt x="7" y="148"/>
                      </a:lnTo>
                      <a:lnTo>
                        <a:pt x="6" y="169"/>
                      </a:lnTo>
                      <a:lnTo>
                        <a:pt x="4" y="191"/>
                      </a:lnTo>
                      <a:lnTo>
                        <a:pt x="3" y="211"/>
                      </a:lnTo>
                      <a:lnTo>
                        <a:pt x="1" y="230"/>
                      </a:lnTo>
                      <a:lnTo>
                        <a:pt x="1" y="246"/>
                      </a:lnTo>
                      <a:lnTo>
                        <a:pt x="0" y="260"/>
                      </a:lnTo>
                      <a:lnTo>
                        <a:pt x="0" y="269"/>
                      </a:lnTo>
                      <a:lnTo>
                        <a:pt x="0" y="276"/>
                      </a:lnTo>
                      <a:lnTo>
                        <a:pt x="0" y="277"/>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grpSp>
          <p:grpSp>
            <p:nvGrpSpPr>
              <p:cNvPr id="399" name="Group 176">
                <a:extLst>
                  <a:ext uri="{FF2B5EF4-FFF2-40B4-BE49-F238E27FC236}">
                    <a16:creationId xmlns:a16="http://schemas.microsoft.com/office/drawing/2014/main" id="{C57BDA1D-02AB-B4BC-172A-1668CA01D0EF}"/>
                  </a:ext>
                </a:extLst>
              </p:cNvPr>
              <p:cNvGrpSpPr>
                <a:grpSpLocks/>
              </p:cNvGrpSpPr>
              <p:nvPr/>
            </p:nvGrpSpPr>
            <p:grpSpPr bwMode="auto">
              <a:xfrm>
                <a:off x="5975287" y="804555"/>
                <a:ext cx="698500" cy="546100"/>
                <a:chOff x="4048" y="2231"/>
                <a:chExt cx="484" cy="390"/>
              </a:xfrm>
              <a:noFill/>
            </p:grpSpPr>
            <p:sp>
              <p:nvSpPr>
                <p:cNvPr id="400" name="Line 177">
                  <a:extLst>
                    <a:ext uri="{FF2B5EF4-FFF2-40B4-BE49-F238E27FC236}">
                      <a16:creationId xmlns:a16="http://schemas.microsoft.com/office/drawing/2014/main" id="{05068BEC-A8C9-F25C-2573-4FB09B4ED39B}"/>
                    </a:ext>
                  </a:extLst>
                </p:cNvPr>
                <p:cNvSpPr>
                  <a:spLocks noChangeShapeType="1"/>
                </p:cNvSpPr>
                <p:nvPr/>
              </p:nvSpPr>
              <p:spPr bwMode="auto">
                <a:xfrm>
                  <a:off x="4289" y="2535"/>
                  <a:ext cx="0" cy="86"/>
                </a:xfrm>
                <a:prstGeom prst="line">
                  <a:avLst/>
                </a:prstGeom>
                <a:grpFill/>
                <a:ln w="9525">
                  <a:solidFill>
                    <a:srgbClr val="000000"/>
                  </a:solidFill>
                  <a:round/>
                  <a:headEnd/>
                  <a:tailEnd/>
                </a:ln>
              </p:spPr>
              <p:txBody>
                <a:bodyPr wrap="none" anchor="ctr"/>
                <a:lstStyle/>
                <a:p>
                  <a:endParaRPr lang="zh-CN" altLang="en-US"/>
                </a:p>
              </p:txBody>
            </p:sp>
            <p:sp>
              <p:nvSpPr>
                <p:cNvPr id="401" name="Oval 178">
                  <a:extLst>
                    <a:ext uri="{FF2B5EF4-FFF2-40B4-BE49-F238E27FC236}">
                      <a16:creationId xmlns:a16="http://schemas.microsoft.com/office/drawing/2014/main" id="{FE42FFEA-6C02-5985-C3AB-D059D8D63461}"/>
                    </a:ext>
                  </a:extLst>
                </p:cNvPr>
                <p:cNvSpPr>
                  <a:spLocks noChangeArrowheads="1"/>
                </p:cNvSpPr>
                <p:nvPr/>
              </p:nvSpPr>
              <p:spPr bwMode="auto">
                <a:xfrm>
                  <a:off x="4129" y="2231"/>
                  <a:ext cx="315" cy="305"/>
                </a:xfrm>
                <a:prstGeom prst="ellipse">
                  <a:avLst/>
                </a:prstGeom>
                <a:gr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402" name="Line 179">
                  <a:extLst>
                    <a:ext uri="{FF2B5EF4-FFF2-40B4-BE49-F238E27FC236}">
                      <a16:creationId xmlns:a16="http://schemas.microsoft.com/office/drawing/2014/main" id="{8BCF3A7C-40FC-5615-07BA-5AA0D7D8F765}"/>
                    </a:ext>
                  </a:extLst>
                </p:cNvPr>
                <p:cNvSpPr>
                  <a:spLocks noChangeShapeType="1"/>
                </p:cNvSpPr>
                <p:nvPr/>
              </p:nvSpPr>
              <p:spPr bwMode="auto">
                <a:xfrm>
                  <a:off x="4048" y="2377"/>
                  <a:ext cx="87" cy="0"/>
                </a:xfrm>
                <a:prstGeom prst="line">
                  <a:avLst/>
                </a:prstGeom>
                <a:grpFill/>
                <a:ln w="9525">
                  <a:solidFill>
                    <a:srgbClr val="000000"/>
                  </a:solidFill>
                  <a:round/>
                  <a:headEnd/>
                  <a:tailEnd/>
                </a:ln>
              </p:spPr>
              <p:txBody>
                <a:bodyPr wrap="none" anchor="ctr"/>
                <a:lstStyle/>
                <a:p>
                  <a:endParaRPr lang="zh-CN" altLang="en-US"/>
                </a:p>
              </p:txBody>
            </p:sp>
            <p:sp>
              <p:nvSpPr>
                <p:cNvPr id="403" name="Line 180">
                  <a:extLst>
                    <a:ext uri="{FF2B5EF4-FFF2-40B4-BE49-F238E27FC236}">
                      <a16:creationId xmlns:a16="http://schemas.microsoft.com/office/drawing/2014/main" id="{5E51735F-D93B-5190-C8AE-2B52FDA388AA}"/>
                    </a:ext>
                  </a:extLst>
                </p:cNvPr>
                <p:cNvSpPr>
                  <a:spLocks noChangeShapeType="1"/>
                </p:cNvSpPr>
                <p:nvPr/>
              </p:nvSpPr>
              <p:spPr bwMode="auto">
                <a:xfrm>
                  <a:off x="4442" y="2377"/>
                  <a:ext cx="90" cy="0"/>
                </a:xfrm>
                <a:prstGeom prst="line">
                  <a:avLst/>
                </a:prstGeom>
                <a:grpFill/>
                <a:ln w="9525">
                  <a:solidFill>
                    <a:srgbClr val="000000"/>
                  </a:solidFill>
                  <a:round/>
                  <a:headEnd/>
                  <a:tailEnd/>
                </a:ln>
              </p:spPr>
              <p:txBody>
                <a:bodyPr wrap="none" anchor="ctr"/>
                <a:lstStyle/>
                <a:p>
                  <a:endParaRPr lang="zh-CN" altLang="en-US"/>
                </a:p>
              </p:txBody>
            </p:sp>
            <p:sp>
              <p:nvSpPr>
                <p:cNvPr id="404" name="Line 181">
                  <a:extLst>
                    <a:ext uri="{FF2B5EF4-FFF2-40B4-BE49-F238E27FC236}">
                      <a16:creationId xmlns:a16="http://schemas.microsoft.com/office/drawing/2014/main" id="{19880733-61AF-EE42-C0A2-7523070C1CC8}"/>
                    </a:ext>
                  </a:extLst>
                </p:cNvPr>
                <p:cNvSpPr>
                  <a:spLocks noChangeShapeType="1"/>
                </p:cNvSpPr>
                <p:nvPr/>
              </p:nvSpPr>
              <p:spPr bwMode="auto">
                <a:xfrm>
                  <a:off x="4182" y="2274"/>
                  <a:ext cx="220" cy="216"/>
                </a:xfrm>
                <a:prstGeom prst="line">
                  <a:avLst/>
                </a:prstGeom>
                <a:grpFill/>
                <a:ln w="9525">
                  <a:solidFill>
                    <a:srgbClr val="000000"/>
                  </a:solidFill>
                  <a:round/>
                  <a:headEnd/>
                  <a:tailEnd/>
                </a:ln>
              </p:spPr>
              <p:txBody>
                <a:bodyPr wrap="none" anchor="ctr"/>
                <a:lstStyle/>
                <a:p>
                  <a:endParaRPr lang="zh-CN" altLang="en-US"/>
                </a:p>
              </p:txBody>
            </p:sp>
            <p:sp>
              <p:nvSpPr>
                <p:cNvPr id="405" name="Line 182">
                  <a:extLst>
                    <a:ext uri="{FF2B5EF4-FFF2-40B4-BE49-F238E27FC236}">
                      <a16:creationId xmlns:a16="http://schemas.microsoft.com/office/drawing/2014/main" id="{236C3F22-102D-E283-9E93-E0101EEA469E}"/>
                    </a:ext>
                  </a:extLst>
                </p:cNvPr>
                <p:cNvSpPr>
                  <a:spLocks noChangeShapeType="1"/>
                </p:cNvSpPr>
                <p:nvPr/>
              </p:nvSpPr>
              <p:spPr bwMode="auto">
                <a:xfrm flipH="1">
                  <a:off x="4176" y="2274"/>
                  <a:ext cx="221" cy="211"/>
                </a:xfrm>
                <a:prstGeom prst="line">
                  <a:avLst/>
                </a:prstGeom>
                <a:grpFill/>
                <a:ln w="9525">
                  <a:solidFill>
                    <a:srgbClr val="000000"/>
                  </a:solidFill>
                  <a:round/>
                  <a:headEnd/>
                  <a:tailEnd/>
                </a:ln>
              </p:spPr>
              <p:txBody>
                <a:bodyPr wrap="none" anchor="ctr"/>
                <a:lstStyle/>
                <a:p>
                  <a:endParaRPr lang="zh-CN" altLang="en-US"/>
                </a:p>
              </p:txBody>
            </p:sp>
          </p:grpSp>
          <p:grpSp>
            <p:nvGrpSpPr>
              <p:cNvPr id="406" name="Group 183">
                <a:extLst>
                  <a:ext uri="{FF2B5EF4-FFF2-40B4-BE49-F238E27FC236}">
                    <a16:creationId xmlns:a16="http://schemas.microsoft.com/office/drawing/2014/main" id="{D3A2911F-6350-D224-A630-BBBD25D1F5A7}"/>
                  </a:ext>
                </a:extLst>
              </p:cNvPr>
              <p:cNvGrpSpPr>
                <a:grpSpLocks noChangeAspect="1"/>
              </p:cNvGrpSpPr>
              <p:nvPr/>
            </p:nvGrpSpPr>
            <p:grpSpPr bwMode="auto">
              <a:xfrm>
                <a:off x="8312830" y="746305"/>
                <a:ext cx="696020" cy="672596"/>
                <a:chOff x="3938" y="2848"/>
                <a:chExt cx="686" cy="684"/>
              </a:xfrm>
              <a:noFill/>
            </p:grpSpPr>
            <p:sp>
              <p:nvSpPr>
                <p:cNvPr id="407" name="AutoShape 184">
                  <a:extLst>
                    <a:ext uri="{FF2B5EF4-FFF2-40B4-BE49-F238E27FC236}">
                      <a16:creationId xmlns:a16="http://schemas.microsoft.com/office/drawing/2014/main" id="{E83889FF-20F2-449D-ACA4-4949E06E1D91}"/>
                    </a:ext>
                  </a:extLst>
                </p:cNvPr>
                <p:cNvSpPr>
                  <a:spLocks noChangeArrowheads="1"/>
                </p:cNvSpPr>
                <p:nvPr/>
              </p:nvSpPr>
              <p:spPr bwMode="auto">
                <a:xfrm flipV="1">
                  <a:off x="3938" y="2848"/>
                  <a:ext cx="686" cy="684"/>
                </a:xfrm>
                <a:prstGeom prst="roundRect">
                  <a:avLst>
                    <a:gd name="adj" fmla="val 0"/>
                  </a:avLst>
                </a:prstGeom>
                <a:gr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sp>
              <p:nvSpPr>
                <p:cNvPr id="408" name="Freeform 185">
                  <a:extLst>
                    <a:ext uri="{FF2B5EF4-FFF2-40B4-BE49-F238E27FC236}">
                      <a16:creationId xmlns:a16="http://schemas.microsoft.com/office/drawing/2014/main" id="{F6DC0CE7-3EE4-0A92-FE02-BA8CD8D8E80C}"/>
                    </a:ext>
                  </a:extLst>
                </p:cNvPr>
                <p:cNvSpPr>
                  <a:spLocks/>
                </p:cNvSpPr>
                <p:nvPr/>
              </p:nvSpPr>
              <p:spPr bwMode="auto">
                <a:xfrm>
                  <a:off x="4332" y="3276"/>
                  <a:ext cx="91" cy="51"/>
                </a:xfrm>
                <a:custGeom>
                  <a:avLst/>
                  <a:gdLst>
                    <a:gd name="T0" fmla="*/ 0 w 91"/>
                    <a:gd name="T1" fmla="*/ 0 h 51"/>
                    <a:gd name="T2" fmla="*/ 43 w 91"/>
                    <a:gd name="T3" fmla="*/ 37 h 51"/>
                    <a:gd name="T4" fmla="*/ 90 w 91"/>
                    <a:gd name="T5" fmla="*/ 50 h 51"/>
                    <a:gd name="T6" fmla="*/ 0 60000 65536"/>
                    <a:gd name="T7" fmla="*/ 0 60000 65536"/>
                    <a:gd name="T8" fmla="*/ 0 60000 65536"/>
                    <a:gd name="T9" fmla="*/ 0 w 91"/>
                    <a:gd name="T10" fmla="*/ 0 h 51"/>
                    <a:gd name="T11" fmla="*/ 91 w 91"/>
                    <a:gd name="T12" fmla="*/ 51 h 51"/>
                  </a:gdLst>
                  <a:ahLst/>
                  <a:cxnLst>
                    <a:cxn ang="T6">
                      <a:pos x="T0" y="T1"/>
                    </a:cxn>
                    <a:cxn ang="T7">
                      <a:pos x="T2" y="T3"/>
                    </a:cxn>
                    <a:cxn ang="T8">
                      <a:pos x="T4" y="T5"/>
                    </a:cxn>
                  </a:cxnLst>
                  <a:rect l="T9" t="T10" r="T11" b="T12"/>
                  <a:pathLst>
                    <a:path w="91" h="51">
                      <a:moveTo>
                        <a:pt x="0" y="0"/>
                      </a:moveTo>
                      <a:lnTo>
                        <a:pt x="43" y="37"/>
                      </a:lnTo>
                      <a:lnTo>
                        <a:pt x="90" y="5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09" name="Freeform 186">
                  <a:extLst>
                    <a:ext uri="{FF2B5EF4-FFF2-40B4-BE49-F238E27FC236}">
                      <a16:creationId xmlns:a16="http://schemas.microsoft.com/office/drawing/2014/main" id="{FBC8169D-0CD4-FC94-C5AF-8B149FD10B5F}"/>
                    </a:ext>
                  </a:extLst>
                </p:cNvPr>
                <p:cNvSpPr>
                  <a:spLocks/>
                </p:cNvSpPr>
                <p:nvPr/>
              </p:nvSpPr>
              <p:spPr bwMode="auto">
                <a:xfrm>
                  <a:off x="4422" y="3142"/>
                  <a:ext cx="65" cy="185"/>
                </a:xfrm>
                <a:custGeom>
                  <a:avLst/>
                  <a:gdLst>
                    <a:gd name="T0" fmla="*/ 0 w 65"/>
                    <a:gd name="T1" fmla="*/ 184 h 185"/>
                    <a:gd name="T2" fmla="*/ 54 w 65"/>
                    <a:gd name="T3" fmla="*/ 120 h 185"/>
                    <a:gd name="T4" fmla="*/ 64 w 65"/>
                    <a:gd name="T5" fmla="*/ 66 h 185"/>
                    <a:gd name="T6" fmla="*/ 56 w 65"/>
                    <a:gd name="T7" fmla="*/ 0 h 185"/>
                    <a:gd name="T8" fmla="*/ 0 60000 65536"/>
                    <a:gd name="T9" fmla="*/ 0 60000 65536"/>
                    <a:gd name="T10" fmla="*/ 0 60000 65536"/>
                    <a:gd name="T11" fmla="*/ 0 60000 65536"/>
                    <a:gd name="T12" fmla="*/ 0 w 65"/>
                    <a:gd name="T13" fmla="*/ 0 h 185"/>
                    <a:gd name="T14" fmla="*/ 65 w 65"/>
                    <a:gd name="T15" fmla="*/ 185 h 185"/>
                  </a:gdLst>
                  <a:ahLst/>
                  <a:cxnLst>
                    <a:cxn ang="T8">
                      <a:pos x="T0" y="T1"/>
                    </a:cxn>
                    <a:cxn ang="T9">
                      <a:pos x="T2" y="T3"/>
                    </a:cxn>
                    <a:cxn ang="T10">
                      <a:pos x="T4" y="T5"/>
                    </a:cxn>
                    <a:cxn ang="T11">
                      <a:pos x="T6" y="T7"/>
                    </a:cxn>
                  </a:cxnLst>
                  <a:rect l="T12" t="T13" r="T14" b="T15"/>
                  <a:pathLst>
                    <a:path w="65" h="185">
                      <a:moveTo>
                        <a:pt x="0" y="184"/>
                      </a:moveTo>
                      <a:lnTo>
                        <a:pt x="54" y="120"/>
                      </a:lnTo>
                      <a:lnTo>
                        <a:pt x="64" y="66"/>
                      </a:lnTo>
                      <a:lnTo>
                        <a:pt x="56"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0" name="Freeform 187">
                  <a:extLst>
                    <a:ext uri="{FF2B5EF4-FFF2-40B4-BE49-F238E27FC236}">
                      <a16:creationId xmlns:a16="http://schemas.microsoft.com/office/drawing/2014/main" id="{E118783F-7B09-3213-8C50-B1E32BACCCF0}"/>
                    </a:ext>
                  </a:extLst>
                </p:cNvPr>
                <p:cNvSpPr>
                  <a:spLocks/>
                </p:cNvSpPr>
                <p:nvPr/>
              </p:nvSpPr>
              <p:spPr bwMode="auto">
                <a:xfrm>
                  <a:off x="4348" y="2998"/>
                  <a:ext cx="131" cy="145"/>
                </a:xfrm>
                <a:custGeom>
                  <a:avLst/>
                  <a:gdLst>
                    <a:gd name="T0" fmla="*/ 130 w 131"/>
                    <a:gd name="T1" fmla="*/ 144 h 145"/>
                    <a:gd name="T2" fmla="*/ 76 w 131"/>
                    <a:gd name="T3" fmla="*/ 37 h 145"/>
                    <a:gd name="T4" fmla="*/ 0 w 131"/>
                    <a:gd name="T5" fmla="*/ 0 h 145"/>
                    <a:gd name="T6" fmla="*/ 0 60000 65536"/>
                    <a:gd name="T7" fmla="*/ 0 60000 65536"/>
                    <a:gd name="T8" fmla="*/ 0 60000 65536"/>
                    <a:gd name="T9" fmla="*/ 0 w 131"/>
                    <a:gd name="T10" fmla="*/ 0 h 145"/>
                    <a:gd name="T11" fmla="*/ 131 w 131"/>
                    <a:gd name="T12" fmla="*/ 145 h 145"/>
                  </a:gdLst>
                  <a:ahLst/>
                  <a:cxnLst>
                    <a:cxn ang="T6">
                      <a:pos x="T0" y="T1"/>
                    </a:cxn>
                    <a:cxn ang="T7">
                      <a:pos x="T2" y="T3"/>
                    </a:cxn>
                    <a:cxn ang="T8">
                      <a:pos x="T4" y="T5"/>
                    </a:cxn>
                  </a:cxnLst>
                  <a:rect l="T9" t="T10" r="T11" b="T12"/>
                  <a:pathLst>
                    <a:path w="131" h="145">
                      <a:moveTo>
                        <a:pt x="130" y="144"/>
                      </a:moveTo>
                      <a:lnTo>
                        <a:pt x="76" y="37"/>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1" name="Freeform 188">
                  <a:extLst>
                    <a:ext uri="{FF2B5EF4-FFF2-40B4-BE49-F238E27FC236}">
                      <a16:creationId xmlns:a16="http://schemas.microsoft.com/office/drawing/2014/main" id="{4B5041AD-E702-890F-10C0-714E43A7D1AF}"/>
                    </a:ext>
                  </a:extLst>
                </p:cNvPr>
                <p:cNvSpPr>
                  <a:spLocks/>
                </p:cNvSpPr>
                <p:nvPr/>
              </p:nvSpPr>
              <p:spPr bwMode="auto">
                <a:xfrm>
                  <a:off x="4287" y="2998"/>
                  <a:ext cx="62" cy="82"/>
                </a:xfrm>
                <a:custGeom>
                  <a:avLst/>
                  <a:gdLst>
                    <a:gd name="T0" fmla="*/ 61 w 62"/>
                    <a:gd name="T1" fmla="*/ 0 h 82"/>
                    <a:gd name="T2" fmla="*/ 23 w 62"/>
                    <a:gd name="T3" fmla="*/ 28 h 82"/>
                    <a:gd name="T4" fmla="*/ 0 w 62"/>
                    <a:gd name="T5" fmla="*/ 81 h 82"/>
                    <a:gd name="T6" fmla="*/ 0 60000 65536"/>
                    <a:gd name="T7" fmla="*/ 0 60000 65536"/>
                    <a:gd name="T8" fmla="*/ 0 60000 65536"/>
                    <a:gd name="T9" fmla="*/ 0 w 62"/>
                    <a:gd name="T10" fmla="*/ 0 h 82"/>
                    <a:gd name="T11" fmla="*/ 62 w 62"/>
                    <a:gd name="T12" fmla="*/ 82 h 82"/>
                  </a:gdLst>
                  <a:ahLst/>
                  <a:cxnLst>
                    <a:cxn ang="T6">
                      <a:pos x="T0" y="T1"/>
                    </a:cxn>
                    <a:cxn ang="T7">
                      <a:pos x="T2" y="T3"/>
                    </a:cxn>
                    <a:cxn ang="T8">
                      <a:pos x="T4" y="T5"/>
                    </a:cxn>
                  </a:cxnLst>
                  <a:rect l="T9" t="T10" r="T11" b="T12"/>
                  <a:pathLst>
                    <a:path w="62" h="82">
                      <a:moveTo>
                        <a:pt x="61" y="0"/>
                      </a:moveTo>
                      <a:lnTo>
                        <a:pt x="23" y="28"/>
                      </a:lnTo>
                      <a:lnTo>
                        <a:pt x="0" y="81"/>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2" name="Line 189">
                  <a:extLst>
                    <a:ext uri="{FF2B5EF4-FFF2-40B4-BE49-F238E27FC236}">
                      <a16:creationId xmlns:a16="http://schemas.microsoft.com/office/drawing/2014/main" id="{01B44CD8-4EEC-6D50-C06D-CCF0216D5213}"/>
                    </a:ext>
                  </a:extLst>
                </p:cNvPr>
                <p:cNvSpPr>
                  <a:spLocks noChangeShapeType="1"/>
                </p:cNvSpPr>
                <p:nvPr/>
              </p:nvSpPr>
              <p:spPr bwMode="auto">
                <a:xfrm flipH="1">
                  <a:off x="4226" y="3079"/>
                  <a:ext cx="61" cy="12"/>
                </a:xfrm>
                <a:prstGeom prst="line">
                  <a:avLst/>
                </a:prstGeom>
                <a:grpFill/>
                <a:ln w="9525">
                  <a:solidFill>
                    <a:srgbClr val="000000"/>
                  </a:solidFill>
                  <a:round/>
                  <a:headEnd/>
                  <a:tailEnd/>
                </a:ln>
              </p:spPr>
              <p:txBody>
                <a:bodyPr wrap="none" anchor="ctr"/>
                <a:lstStyle/>
                <a:p>
                  <a:endParaRPr lang="zh-CN" altLang="en-US"/>
                </a:p>
              </p:txBody>
            </p:sp>
            <p:sp>
              <p:nvSpPr>
                <p:cNvPr id="413" name="Freeform 190">
                  <a:extLst>
                    <a:ext uri="{FF2B5EF4-FFF2-40B4-BE49-F238E27FC236}">
                      <a16:creationId xmlns:a16="http://schemas.microsoft.com/office/drawing/2014/main" id="{14619827-DF2F-9326-B3E3-7B68D63C9B6F}"/>
                    </a:ext>
                  </a:extLst>
                </p:cNvPr>
                <p:cNvSpPr>
                  <a:spLocks/>
                </p:cNvSpPr>
                <p:nvPr/>
              </p:nvSpPr>
              <p:spPr bwMode="auto">
                <a:xfrm>
                  <a:off x="4134" y="3044"/>
                  <a:ext cx="93" cy="48"/>
                </a:xfrm>
                <a:custGeom>
                  <a:avLst/>
                  <a:gdLst>
                    <a:gd name="T0" fmla="*/ 92 w 93"/>
                    <a:gd name="T1" fmla="*/ 47 h 48"/>
                    <a:gd name="T2" fmla="*/ 44 w 93"/>
                    <a:gd name="T3" fmla="*/ 10 h 48"/>
                    <a:gd name="T4" fmla="*/ 0 w 93"/>
                    <a:gd name="T5" fmla="*/ 0 h 48"/>
                    <a:gd name="T6" fmla="*/ 0 60000 65536"/>
                    <a:gd name="T7" fmla="*/ 0 60000 65536"/>
                    <a:gd name="T8" fmla="*/ 0 60000 65536"/>
                    <a:gd name="T9" fmla="*/ 0 w 93"/>
                    <a:gd name="T10" fmla="*/ 0 h 48"/>
                    <a:gd name="T11" fmla="*/ 93 w 93"/>
                    <a:gd name="T12" fmla="*/ 48 h 48"/>
                  </a:gdLst>
                  <a:ahLst/>
                  <a:cxnLst>
                    <a:cxn ang="T6">
                      <a:pos x="T0" y="T1"/>
                    </a:cxn>
                    <a:cxn ang="T7">
                      <a:pos x="T2" y="T3"/>
                    </a:cxn>
                    <a:cxn ang="T8">
                      <a:pos x="T4" y="T5"/>
                    </a:cxn>
                  </a:cxnLst>
                  <a:rect l="T9" t="T10" r="T11" b="T12"/>
                  <a:pathLst>
                    <a:path w="93" h="48">
                      <a:moveTo>
                        <a:pt x="92" y="47"/>
                      </a:moveTo>
                      <a:lnTo>
                        <a:pt x="44" y="10"/>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4" name="Freeform 191">
                  <a:extLst>
                    <a:ext uri="{FF2B5EF4-FFF2-40B4-BE49-F238E27FC236}">
                      <a16:creationId xmlns:a16="http://schemas.microsoft.com/office/drawing/2014/main" id="{2CFAF388-60E7-6915-DADB-261B388A1E93}"/>
                    </a:ext>
                  </a:extLst>
                </p:cNvPr>
                <p:cNvSpPr>
                  <a:spLocks/>
                </p:cNvSpPr>
                <p:nvPr/>
              </p:nvSpPr>
              <p:spPr bwMode="auto">
                <a:xfrm>
                  <a:off x="4066" y="3044"/>
                  <a:ext cx="69" cy="182"/>
                </a:xfrm>
                <a:custGeom>
                  <a:avLst/>
                  <a:gdLst>
                    <a:gd name="T0" fmla="*/ 68 w 69"/>
                    <a:gd name="T1" fmla="*/ 0 h 182"/>
                    <a:gd name="T2" fmla="*/ 12 w 69"/>
                    <a:gd name="T3" fmla="*/ 62 h 182"/>
                    <a:gd name="T4" fmla="*/ 0 w 69"/>
                    <a:gd name="T5" fmla="*/ 117 h 182"/>
                    <a:gd name="T6" fmla="*/ 12 w 69"/>
                    <a:gd name="T7" fmla="*/ 181 h 182"/>
                    <a:gd name="T8" fmla="*/ 0 60000 65536"/>
                    <a:gd name="T9" fmla="*/ 0 60000 65536"/>
                    <a:gd name="T10" fmla="*/ 0 60000 65536"/>
                    <a:gd name="T11" fmla="*/ 0 60000 65536"/>
                    <a:gd name="T12" fmla="*/ 0 w 69"/>
                    <a:gd name="T13" fmla="*/ 0 h 182"/>
                    <a:gd name="T14" fmla="*/ 69 w 69"/>
                    <a:gd name="T15" fmla="*/ 182 h 182"/>
                  </a:gdLst>
                  <a:ahLst/>
                  <a:cxnLst>
                    <a:cxn ang="T8">
                      <a:pos x="T0" y="T1"/>
                    </a:cxn>
                    <a:cxn ang="T9">
                      <a:pos x="T2" y="T3"/>
                    </a:cxn>
                    <a:cxn ang="T10">
                      <a:pos x="T4" y="T5"/>
                    </a:cxn>
                    <a:cxn ang="T11">
                      <a:pos x="T6" y="T7"/>
                    </a:cxn>
                  </a:cxnLst>
                  <a:rect l="T12" t="T13" r="T14" b="T15"/>
                  <a:pathLst>
                    <a:path w="69" h="182">
                      <a:moveTo>
                        <a:pt x="68" y="0"/>
                      </a:moveTo>
                      <a:lnTo>
                        <a:pt x="12" y="62"/>
                      </a:lnTo>
                      <a:lnTo>
                        <a:pt x="0" y="117"/>
                      </a:lnTo>
                      <a:lnTo>
                        <a:pt x="12" y="181"/>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5" name="Freeform 192">
                  <a:extLst>
                    <a:ext uri="{FF2B5EF4-FFF2-40B4-BE49-F238E27FC236}">
                      <a16:creationId xmlns:a16="http://schemas.microsoft.com/office/drawing/2014/main" id="{8466C241-43BD-1D5C-0F64-4A4C2282C663}"/>
                    </a:ext>
                  </a:extLst>
                </p:cNvPr>
                <p:cNvSpPr>
                  <a:spLocks/>
                </p:cNvSpPr>
                <p:nvPr/>
              </p:nvSpPr>
              <p:spPr bwMode="auto">
                <a:xfrm>
                  <a:off x="4078" y="3225"/>
                  <a:ext cx="131" cy="147"/>
                </a:xfrm>
                <a:custGeom>
                  <a:avLst/>
                  <a:gdLst>
                    <a:gd name="T0" fmla="*/ 0 w 131"/>
                    <a:gd name="T1" fmla="*/ 0 h 147"/>
                    <a:gd name="T2" fmla="*/ 53 w 131"/>
                    <a:gd name="T3" fmla="*/ 113 h 147"/>
                    <a:gd name="T4" fmla="*/ 91 w 131"/>
                    <a:gd name="T5" fmla="*/ 138 h 147"/>
                    <a:gd name="T6" fmla="*/ 130 w 131"/>
                    <a:gd name="T7" fmla="*/ 146 h 147"/>
                    <a:gd name="T8" fmla="*/ 0 60000 65536"/>
                    <a:gd name="T9" fmla="*/ 0 60000 65536"/>
                    <a:gd name="T10" fmla="*/ 0 60000 65536"/>
                    <a:gd name="T11" fmla="*/ 0 60000 65536"/>
                    <a:gd name="T12" fmla="*/ 0 w 131"/>
                    <a:gd name="T13" fmla="*/ 0 h 147"/>
                    <a:gd name="T14" fmla="*/ 131 w 131"/>
                    <a:gd name="T15" fmla="*/ 147 h 147"/>
                  </a:gdLst>
                  <a:ahLst/>
                  <a:cxnLst>
                    <a:cxn ang="T8">
                      <a:pos x="T0" y="T1"/>
                    </a:cxn>
                    <a:cxn ang="T9">
                      <a:pos x="T2" y="T3"/>
                    </a:cxn>
                    <a:cxn ang="T10">
                      <a:pos x="T4" y="T5"/>
                    </a:cxn>
                    <a:cxn ang="T11">
                      <a:pos x="T6" y="T7"/>
                    </a:cxn>
                  </a:cxnLst>
                  <a:rect l="T12" t="T13" r="T14" b="T15"/>
                  <a:pathLst>
                    <a:path w="131" h="147">
                      <a:moveTo>
                        <a:pt x="0" y="0"/>
                      </a:moveTo>
                      <a:lnTo>
                        <a:pt x="53" y="113"/>
                      </a:lnTo>
                      <a:lnTo>
                        <a:pt x="91" y="138"/>
                      </a:lnTo>
                      <a:lnTo>
                        <a:pt x="130" y="146"/>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6" name="Line 193">
                  <a:extLst>
                    <a:ext uri="{FF2B5EF4-FFF2-40B4-BE49-F238E27FC236}">
                      <a16:creationId xmlns:a16="http://schemas.microsoft.com/office/drawing/2014/main" id="{F20829EB-2F73-E817-308F-F4A3C1189F9A}"/>
                    </a:ext>
                  </a:extLst>
                </p:cNvPr>
                <p:cNvSpPr>
                  <a:spLocks noChangeShapeType="1"/>
                </p:cNvSpPr>
                <p:nvPr/>
              </p:nvSpPr>
              <p:spPr bwMode="auto">
                <a:xfrm flipV="1">
                  <a:off x="4208" y="3293"/>
                  <a:ext cx="60" cy="78"/>
                </a:xfrm>
                <a:prstGeom prst="line">
                  <a:avLst/>
                </a:prstGeom>
                <a:grpFill/>
                <a:ln w="9525">
                  <a:solidFill>
                    <a:srgbClr val="000000"/>
                  </a:solidFill>
                  <a:round/>
                  <a:headEnd/>
                  <a:tailEnd/>
                </a:ln>
              </p:spPr>
              <p:txBody>
                <a:bodyPr wrap="none" anchor="ctr"/>
                <a:lstStyle/>
                <a:p>
                  <a:endParaRPr lang="zh-CN" altLang="en-US"/>
                </a:p>
              </p:txBody>
            </p:sp>
            <p:sp>
              <p:nvSpPr>
                <p:cNvPr id="417" name="Freeform 194">
                  <a:extLst>
                    <a:ext uri="{FF2B5EF4-FFF2-40B4-BE49-F238E27FC236}">
                      <a16:creationId xmlns:a16="http://schemas.microsoft.com/office/drawing/2014/main" id="{094081AA-EF20-84A0-99E3-91427214CD31}"/>
                    </a:ext>
                  </a:extLst>
                </p:cNvPr>
                <p:cNvSpPr>
                  <a:spLocks/>
                </p:cNvSpPr>
                <p:nvPr/>
              </p:nvSpPr>
              <p:spPr bwMode="auto">
                <a:xfrm>
                  <a:off x="4262" y="3188"/>
                  <a:ext cx="7" cy="103"/>
                </a:xfrm>
                <a:custGeom>
                  <a:avLst/>
                  <a:gdLst>
                    <a:gd name="T0" fmla="*/ 4 w 7"/>
                    <a:gd name="T1" fmla="*/ 102 h 103"/>
                    <a:gd name="T2" fmla="*/ 6 w 7"/>
                    <a:gd name="T3" fmla="*/ 52 h 103"/>
                    <a:gd name="T4" fmla="*/ 0 w 7"/>
                    <a:gd name="T5" fmla="*/ 0 h 103"/>
                    <a:gd name="T6" fmla="*/ 0 60000 65536"/>
                    <a:gd name="T7" fmla="*/ 0 60000 65536"/>
                    <a:gd name="T8" fmla="*/ 0 60000 65536"/>
                    <a:gd name="T9" fmla="*/ 0 w 7"/>
                    <a:gd name="T10" fmla="*/ 0 h 103"/>
                    <a:gd name="T11" fmla="*/ 7 w 7"/>
                    <a:gd name="T12" fmla="*/ 103 h 103"/>
                  </a:gdLst>
                  <a:ahLst/>
                  <a:cxnLst>
                    <a:cxn ang="T6">
                      <a:pos x="T0" y="T1"/>
                    </a:cxn>
                    <a:cxn ang="T7">
                      <a:pos x="T2" y="T3"/>
                    </a:cxn>
                    <a:cxn ang="T8">
                      <a:pos x="T4" y="T5"/>
                    </a:cxn>
                  </a:cxnLst>
                  <a:rect l="T9" t="T10" r="T11" b="T12"/>
                  <a:pathLst>
                    <a:path w="7" h="103">
                      <a:moveTo>
                        <a:pt x="4" y="102"/>
                      </a:moveTo>
                      <a:lnTo>
                        <a:pt x="6" y="52"/>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18" name="Line 195">
                  <a:extLst>
                    <a:ext uri="{FF2B5EF4-FFF2-40B4-BE49-F238E27FC236}">
                      <a16:creationId xmlns:a16="http://schemas.microsoft.com/office/drawing/2014/main" id="{85389954-8FF6-527E-524C-323E09AAFF3D}"/>
                    </a:ext>
                  </a:extLst>
                </p:cNvPr>
                <p:cNvSpPr>
                  <a:spLocks noChangeShapeType="1"/>
                </p:cNvSpPr>
                <p:nvPr/>
              </p:nvSpPr>
              <p:spPr bwMode="auto">
                <a:xfrm flipH="1" flipV="1">
                  <a:off x="4221" y="3097"/>
                  <a:ext cx="41" cy="91"/>
                </a:xfrm>
                <a:prstGeom prst="line">
                  <a:avLst/>
                </a:prstGeom>
                <a:grpFill/>
                <a:ln w="9525">
                  <a:solidFill>
                    <a:srgbClr val="000000"/>
                  </a:solidFill>
                  <a:round/>
                  <a:headEnd/>
                  <a:tailEnd/>
                </a:ln>
              </p:spPr>
              <p:txBody>
                <a:bodyPr wrap="none" anchor="ctr"/>
                <a:lstStyle/>
                <a:p>
                  <a:endParaRPr lang="zh-CN" altLang="en-US"/>
                </a:p>
              </p:txBody>
            </p:sp>
            <p:sp>
              <p:nvSpPr>
                <p:cNvPr id="419" name="Freeform 196">
                  <a:extLst>
                    <a:ext uri="{FF2B5EF4-FFF2-40B4-BE49-F238E27FC236}">
                      <a16:creationId xmlns:a16="http://schemas.microsoft.com/office/drawing/2014/main" id="{168E6496-6A10-B5F2-14E3-AFCA2D9309CB}"/>
                    </a:ext>
                  </a:extLst>
                </p:cNvPr>
                <p:cNvSpPr>
                  <a:spLocks/>
                </p:cNvSpPr>
                <p:nvPr/>
              </p:nvSpPr>
              <p:spPr bwMode="auto">
                <a:xfrm>
                  <a:off x="4277" y="3178"/>
                  <a:ext cx="39" cy="115"/>
                </a:xfrm>
                <a:custGeom>
                  <a:avLst/>
                  <a:gdLst>
                    <a:gd name="T0" fmla="*/ 0 w 39"/>
                    <a:gd name="T1" fmla="*/ 114 h 115"/>
                    <a:gd name="T2" fmla="*/ 33 w 39"/>
                    <a:gd name="T3" fmla="*/ 75 h 115"/>
                    <a:gd name="T4" fmla="*/ 38 w 39"/>
                    <a:gd name="T5" fmla="*/ 43 h 115"/>
                    <a:gd name="T6" fmla="*/ 33 w 39"/>
                    <a:gd name="T7" fmla="*/ 0 h 115"/>
                    <a:gd name="T8" fmla="*/ 0 60000 65536"/>
                    <a:gd name="T9" fmla="*/ 0 60000 65536"/>
                    <a:gd name="T10" fmla="*/ 0 60000 65536"/>
                    <a:gd name="T11" fmla="*/ 0 60000 65536"/>
                    <a:gd name="T12" fmla="*/ 0 w 39"/>
                    <a:gd name="T13" fmla="*/ 0 h 115"/>
                    <a:gd name="T14" fmla="*/ 39 w 39"/>
                    <a:gd name="T15" fmla="*/ 115 h 115"/>
                  </a:gdLst>
                  <a:ahLst/>
                  <a:cxnLst>
                    <a:cxn ang="T8">
                      <a:pos x="T0" y="T1"/>
                    </a:cxn>
                    <a:cxn ang="T9">
                      <a:pos x="T2" y="T3"/>
                    </a:cxn>
                    <a:cxn ang="T10">
                      <a:pos x="T4" y="T5"/>
                    </a:cxn>
                    <a:cxn ang="T11">
                      <a:pos x="T6" y="T7"/>
                    </a:cxn>
                  </a:cxnLst>
                  <a:rect l="T12" t="T13" r="T14" b="T15"/>
                  <a:pathLst>
                    <a:path w="39" h="115">
                      <a:moveTo>
                        <a:pt x="0" y="114"/>
                      </a:moveTo>
                      <a:lnTo>
                        <a:pt x="33" y="75"/>
                      </a:lnTo>
                      <a:lnTo>
                        <a:pt x="38" y="43"/>
                      </a:lnTo>
                      <a:lnTo>
                        <a:pt x="33"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0" name="Freeform 197">
                  <a:extLst>
                    <a:ext uri="{FF2B5EF4-FFF2-40B4-BE49-F238E27FC236}">
                      <a16:creationId xmlns:a16="http://schemas.microsoft.com/office/drawing/2014/main" id="{08D68B3B-3543-672D-0E0A-6B0DF69451DD}"/>
                    </a:ext>
                  </a:extLst>
                </p:cNvPr>
                <p:cNvSpPr>
                  <a:spLocks/>
                </p:cNvSpPr>
                <p:nvPr/>
              </p:nvSpPr>
              <p:spPr bwMode="auto">
                <a:xfrm>
                  <a:off x="4228" y="3091"/>
                  <a:ext cx="83" cy="88"/>
                </a:xfrm>
                <a:custGeom>
                  <a:avLst/>
                  <a:gdLst>
                    <a:gd name="T0" fmla="*/ 82 w 83"/>
                    <a:gd name="T1" fmla="*/ 87 h 88"/>
                    <a:gd name="T2" fmla="*/ 50 w 83"/>
                    <a:gd name="T3" fmla="*/ 20 h 88"/>
                    <a:gd name="T4" fmla="*/ 0 w 83"/>
                    <a:gd name="T5" fmla="*/ 0 h 88"/>
                    <a:gd name="T6" fmla="*/ 0 60000 65536"/>
                    <a:gd name="T7" fmla="*/ 0 60000 65536"/>
                    <a:gd name="T8" fmla="*/ 0 60000 65536"/>
                    <a:gd name="T9" fmla="*/ 0 w 83"/>
                    <a:gd name="T10" fmla="*/ 0 h 88"/>
                    <a:gd name="T11" fmla="*/ 83 w 83"/>
                    <a:gd name="T12" fmla="*/ 88 h 88"/>
                  </a:gdLst>
                  <a:ahLst/>
                  <a:cxnLst>
                    <a:cxn ang="T6">
                      <a:pos x="T0" y="T1"/>
                    </a:cxn>
                    <a:cxn ang="T7">
                      <a:pos x="T2" y="T3"/>
                    </a:cxn>
                    <a:cxn ang="T8">
                      <a:pos x="T4" y="T5"/>
                    </a:cxn>
                  </a:cxnLst>
                  <a:rect l="T9" t="T10" r="T11" b="T12"/>
                  <a:pathLst>
                    <a:path w="83" h="88">
                      <a:moveTo>
                        <a:pt x="82" y="87"/>
                      </a:moveTo>
                      <a:lnTo>
                        <a:pt x="50" y="20"/>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1" name="Freeform 198">
                  <a:extLst>
                    <a:ext uri="{FF2B5EF4-FFF2-40B4-BE49-F238E27FC236}">
                      <a16:creationId xmlns:a16="http://schemas.microsoft.com/office/drawing/2014/main" id="{B6DA27F2-5A3E-5366-3B3D-C3EBAC9B9C66}"/>
                    </a:ext>
                  </a:extLst>
                </p:cNvPr>
                <p:cNvSpPr>
                  <a:spLocks/>
                </p:cNvSpPr>
                <p:nvPr/>
              </p:nvSpPr>
              <p:spPr bwMode="auto">
                <a:xfrm>
                  <a:off x="4272" y="3185"/>
                  <a:ext cx="19" cy="103"/>
                </a:xfrm>
                <a:custGeom>
                  <a:avLst/>
                  <a:gdLst>
                    <a:gd name="T0" fmla="*/ 0 w 19"/>
                    <a:gd name="T1" fmla="*/ 102 h 103"/>
                    <a:gd name="T2" fmla="*/ 18 w 19"/>
                    <a:gd name="T3" fmla="*/ 60 h 103"/>
                    <a:gd name="T4" fmla="*/ 15 w 19"/>
                    <a:gd name="T5" fmla="*/ 0 h 103"/>
                    <a:gd name="T6" fmla="*/ 0 60000 65536"/>
                    <a:gd name="T7" fmla="*/ 0 60000 65536"/>
                    <a:gd name="T8" fmla="*/ 0 60000 65536"/>
                    <a:gd name="T9" fmla="*/ 0 w 19"/>
                    <a:gd name="T10" fmla="*/ 0 h 103"/>
                    <a:gd name="T11" fmla="*/ 19 w 19"/>
                    <a:gd name="T12" fmla="*/ 103 h 103"/>
                  </a:gdLst>
                  <a:ahLst/>
                  <a:cxnLst>
                    <a:cxn ang="T6">
                      <a:pos x="T0" y="T1"/>
                    </a:cxn>
                    <a:cxn ang="T7">
                      <a:pos x="T2" y="T3"/>
                    </a:cxn>
                    <a:cxn ang="T8">
                      <a:pos x="T4" y="T5"/>
                    </a:cxn>
                  </a:cxnLst>
                  <a:rect l="T9" t="T10" r="T11" b="T12"/>
                  <a:pathLst>
                    <a:path w="19" h="103">
                      <a:moveTo>
                        <a:pt x="0" y="102"/>
                      </a:moveTo>
                      <a:lnTo>
                        <a:pt x="18" y="60"/>
                      </a:lnTo>
                      <a:lnTo>
                        <a:pt x="15"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2" name="Line 199">
                  <a:extLst>
                    <a:ext uri="{FF2B5EF4-FFF2-40B4-BE49-F238E27FC236}">
                      <a16:creationId xmlns:a16="http://schemas.microsoft.com/office/drawing/2014/main" id="{D88B024F-09BD-5CBE-5AB7-00E99845EE48}"/>
                    </a:ext>
                  </a:extLst>
                </p:cNvPr>
                <p:cNvSpPr>
                  <a:spLocks noChangeShapeType="1"/>
                </p:cNvSpPr>
                <p:nvPr/>
              </p:nvSpPr>
              <p:spPr bwMode="auto">
                <a:xfrm flipH="1" flipV="1">
                  <a:off x="4228" y="3097"/>
                  <a:ext cx="59" cy="88"/>
                </a:xfrm>
                <a:prstGeom prst="line">
                  <a:avLst/>
                </a:prstGeom>
                <a:grpFill/>
                <a:ln w="9525">
                  <a:solidFill>
                    <a:srgbClr val="000000"/>
                  </a:solidFill>
                  <a:round/>
                  <a:headEnd/>
                  <a:tailEnd/>
                </a:ln>
              </p:spPr>
              <p:txBody>
                <a:bodyPr wrap="none" anchor="ctr"/>
                <a:lstStyle/>
                <a:p>
                  <a:endParaRPr lang="zh-CN" altLang="en-US"/>
                </a:p>
              </p:txBody>
            </p:sp>
            <p:sp>
              <p:nvSpPr>
                <p:cNvPr id="423" name="Freeform 200">
                  <a:extLst>
                    <a:ext uri="{FF2B5EF4-FFF2-40B4-BE49-F238E27FC236}">
                      <a16:creationId xmlns:a16="http://schemas.microsoft.com/office/drawing/2014/main" id="{70B489C5-72F1-FA1D-A571-1F476868C852}"/>
                    </a:ext>
                  </a:extLst>
                </p:cNvPr>
                <p:cNvSpPr>
                  <a:spLocks/>
                </p:cNvSpPr>
                <p:nvPr/>
              </p:nvSpPr>
              <p:spPr bwMode="auto">
                <a:xfrm>
                  <a:off x="4365" y="3156"/>
                  <a:ext cx="38" cy="117"/>
                </a:xfrm>
                <a:custGeom>
                  <a:avLst/>
                  <a:gdLst>
                    <a:gd name="T0" fmla="*/ 0 w 38"/>
                    <a:gd name="T1" fmla="*/ 116 h 117"/>
                    <a:gd name="T2" fmla="*/ 33 w 38"/>
                    <a:gd name="T3" fmla="*/ 79 h 117"/>
                    <a:gd name="T4" fmla="*/ 37 w 38"/>
                    <a:gd name="T5" fmla="*/ 44 h 117"/>
                    <a:gd name="T6" fmla="*/ 33 w 38"/>
                    <a:gd name="T7" fmla="*/ 0 h 117"/>
                    <a:gd name="T8" fmla="*/ 0 60000 65536"/>
                    <a:gd name="T9" fmla="*/ 0 60000 65536"/>
                    <a:gd name="T10" fmla="*/ 0 60000 65536"/>
                    <a:gd name="T11" fmla="*/ 0 60000 65536"/>
                    <a:gd name="T12" fmla="*/ 0 w 38"/>
                    <a:gd name="T13" fmla="*/ 0 h 117"/>
                    <a:gd name="T14" fmla="*/ 38 w 38"/>
                    <a:gd name="T15" fmla="*/ 117 h 117"/>
                  </a:gdLst>
                  <a:ahLst/>
                  <a:cxnLst>
                    <a:cxn ang="T8">
                      <a:pos x="T0" y="T1"/>
                    </a:cxn>
                    <a:cxn ang="T9">
                      <a:pos x="T2" y="T3"/>
                    </a:cxn>
                    <a:cxn ang="T10">
                      <a:pos x="T4" y="T5"/>
                    </a:cxn>
                    <a:cxn ang="T11">
                      <a:pos x="T6" y="T7"/>
                    </a:cxn>
                  </a:cxnLst>
                  <a:rect l="T12" t="T13" r="T14" b="T15"/>
                  <a:pathLst>
                    <a:path w="38" h="117">
                      <a:moveTo>
                        <a:pt x="0" y="116"/>
                      </a:moveTo>
                      <a:lnTo>
                        <a:pt x="33" y="79"/>
                      </a:lnTo>
                      <a:lnTo>
                        <a:pt x="37" y="44"/>
                      </a:lnTo>
                      <a:lnTo>
                        <a:pt x="33"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4" name="Freeform 201">
                  <a:extLst>
                    <a:ext uri="{FF2B5EF4-FFF2-40B4-BE49-F238E27FC236}">
                      <a16:creationId xmlns:a16="http://schemas.microsoft.com/office/drawing/2014/main" id="{A3E560F7-097F-733D-4113-3B316925B482}"/>
                    </a:ext>
                  </a:extLst>
                </p:cNvPr>
                <p:cNvSpPr>
                  <a:spLocks/>
                </p:cNvSpPr>
                <p:nvPr/>
              </p:nvSpPr>
              <p:spPr bwMode="auto">
                <a:xfrm>
                  <a:off x="4315" y="3076"/>
                  <a:ext cx="84" cy="81"/>
                </a:xfrm>
                <a:custGeom>
                  <a:avLst/>
                  <a:gdLst>
                    <a:gd name="T0" fmla="*/ 83 w 84"/>
                    <a:gd name="T1" fmla="*/ 80 h 81"/>
                    <a:gd name="T2" fmla="*/ 50 w 84"/>
                    <a:gd name="T3" fmla="*/ 17 h 81"/>
                    <a:gd name="T4" fmla="*/ 0 w 84"/>
                    <a:gd name="T5" fmla="*/ 0 h 81"/>
                    <a:gd name="T6" fmla="*/ 0 60000 65536"/>
                    <a:gd name="T7" fmla="*/ 0 60000 65536"/>
                    <a:gd name="T8" fmla="*/ 0 60000 65536"/>
                    <a:gd name="T9" fmla="*/ 0 w 84"/>
                    <a:gd name="T10" fmla="*/ 0 h 81"/>
                    <a:gd name="T11" fmla="*/ 84 w 84"/>
                    <a:gd name="T12" fmla="*/ 81 h 81"/>
                  </a:gdLst>
                  <a:ahLst/>
                  <a:cxnLst>
                    <a:cxn ang="T6">
                      <a:pos x="T0" y="T1"/>
                    </a:cxn>
                    <a:cxn ang="T7">
                      <a:pos x="T2" y="T3"/>
                    </a:cxn>
                    <a:cxn ang="T8">
                      <a:pos x="T4" y="T5"/>
                    </a:cxn>
                  </a:cxnLst>
                  <a:rect l="T9" t="T10" r="T11" b="T12"/>
                  <a:pathLst>
                    <a:path w="84" h="81">
                      <a:moveTo>
                        <a:pt x="83" y="80"/>
                      </a:moveTo>
                      <a:lnTo>
                        <a:pt x="50" y="17"/>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5" name="Freeform 202">
                  <a:extLst>
                    <a:ext uri="{FF2B5EF4-FFF2-40B4-BE49-F238E27FC236}">
                      <a16:creationId xmlns:a16="http://schemas.microsoft.com/office/drawing/2014/main" id="{706DC1B1-83F4-E704-598A-5CC341129910}"/>
                    </a:ext>
                  </a:extLst>
                </p:cNvPr>
                <p:cNvSpPr>
                  <a:spLocks/>
                </p:cNvSpPr>
                <p:nvPr/>
              </p:nvSpPr>
              <p:spPr bwMode="auto">
                <a:xfrm>
                  <a:off x="4345" y="3163"/>
                  <a:ext cx="37" cy="114"/>
                </a:xfrm>
                <a:custGeom>
                  <a:avLst/>
                  <a:gdLst>
                    <a:gd name="T0" fmla="*/ 0 w 37"/>
                    <a:gd name="T1" fmla="*/ 113 h 114"/>
                    <a:gd name="T2" fmla="*/ 30 w 37"/>
                    <a:gd name="T3" fmla="*/ 77 h 114"/>
                    <a:gd name="T4" fmla="*/ 36 w 37"/>
                    <a:gd name="T5" fmla="*/ 42 h 114"/>
                    <a:gd name="T6" fmla="*/ 34 w 37"/>
                    <a:gd name="T7" fmla="*/ 0 h 114"/>
                    <a:gd name="T8" fmla="*/ 0 60000 65536"/>
                    <a:gd name="T9" fmla="*/ 0 60000 65536"/>
                    <a:gd name="T10" fmla="*/ 0 60000 65536"/>
                    <a:gd name="T11" fmla="*/ 0 60000 65536"/>
                    <a:gd name="T12" fmla="*/ 0 w 37"/>
                    <a:gd name="T13" fmla="*/ 0 h 114"/>
                    <a:gd name="T14" fmla="*/ 37 w 37"/>
                    <a:gd name="T15" fmla="*/ 114 h 114"/>
                  </a:gdLst>
                  <a:ahLst/>
                  <a:cxnLst>
                    <a:cxn ang="T8">
                      <a:pos x="T0" y="T1"/>
                    </a:cxn>
                    <a:cxn ang="T9">
                      <a:pos x="T2" y="T3"/>
                    </a:cxn>
                    <a:cxn ang="T10">
                      <a:pos x="T4" y="T5"/>
                    </a:cxn>
                    <a:cxn ang="T11">
                      <a:pos x="T6" y="T7"/>
                    </a:cxn>
                  </a:cxnLst>
                  <a:rect l="T12" t="T13" r="T14" b="T15"/>
                  <a:pathLst>
                    <a:path w="37" h="114">
                      <a:moveTo>
                        <a:pt x="0" y="113"/>
                      </a:moveTo>
                      <a:lnTo>
                        <a:pt x="30" y="77"/>
                      </a:lnTo>
                      <a:lnTo>
                        <a:pt x="36" y="42"/>
                      </a:lnTo>
                      <a:lnTo>
                        <a:pt x="34"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6" name="Freeform 203">
                  <a:extLst>
                    <a:ext uri="{FF2B5EF4-FFF2-40B4-BE49-F238E27FC236}">
                      <a16:creationId xmlns:a16="http://schemas.microsoft.com/office/drawing/2014/main" id="{6D8A107C-C150-9888-0A47-D83D23216148}"/>
                    </a:ext>
                  </a:extLst>
                </p:cNvPr>
                <p:cNvSpPr>
                  <a:spLocks/>
                </p:cNvSpPr>
                <p:nvPr/>
              </p:nvSpPr>
              <p:spPr bwMode="auto">
                <a:xfrm>
                  <a:off x="4296" y="3078"/>
                  <a:ext cx="84" cy="86"/>
                </a:xfrm>
                <a:custGeom>
                  <a:avLst/>
                  <a:gdLst>
                    <a:gd name="T0" fmla="*/ 83 w 84"/>
                    <a:gd name="T1" fmla="*/ 85 h 86"/>
                    <a:gd name="T2" fmla="*/ 49 w 84"/>
                    <a:gd name="T3" fmla="*/ 19 h 86"/>
                    <a:gd name="T4" fmla="*/ 0 w 84"/>
                    <a:gd name="T5" fmla="*/ 0 h 86"/>
                    <a:gd name="T6" fmla="*/ 0 60000 65536"/>
                    <a:gd name="T7" fmla="*/ 0 60000 65536"/>
                    <a:gd name="T8" fmla="*/ 0 60000 65536"/>
                    <a:gd name="T9" fmla="*/ 0 w 84"/>
                    <a:gd name="T10" fmla="*/ 0 h 86"/>
                    <a:gd name="T11" fmla="*/ 84 w 84"/>
                    <a:gd name="T12" fmla="*/ 86 h 86"/>
                  </a:gdLst>
                  <a:ahLst/>
                  <a:cxnLst>
                    <a:cxn ang="T6">
                      <a:pos x="T0" y="T1"/>
                    </a:cxn>
                    <a:cxn ang="T7">
                      <a:pos x="T2" y="T3"/>
                    </a:cxn>
                    <a:cxn ang="T8">
                      <a:pos x="T4" y="T5"/>
                    </a:cxn>
                  </a:cxnLst>
                  <a:rect l="T9" t="T10" r="T11" b="T12"/>
                  <a:pathLst>
                    <a:path w="84" h="86">
                      <a:moveTo>
                        <a:pt x="83" y="85"/>
                      </a:moveTo>
                      <a:lnTo>
                        <a:pt x="49" y="19"/>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7" name="Freeform 204">
                  <a:extLst>
                    <a:ext uri="{FF2B5EF4-FFF2-40B4-BE49-F238E27FC236}">
                      <a16:creationId xmlns:a16="http://schemas.microsoft.com/office/drawing/2014/main" id="{A413675E-A962-BADB-7317-22C37AD5FA59}"/>
                    </a:ext>
                  </a:extLst>
                </p:cNvPr>
                <p:cNvSpPr>
                  <a:spLocks/>
                </p:cNvSpPr>
                <p:nvPr/>
              </p:nvSpPr>
              <p:spPr bwMode="auto">
                <a:xfrm>
                  <a:off x="4323" y="3167"/>
                  <a:ext cx="36" cy="113"/>
                </a:xfrm>
                <a:custGeom>
                  <a:avLst/>
                  <a:gdLst>
                    <a:gd name="T0" fmla="*/ 0 w 36"/>
                    <a:gd name="T1" fmla="*/ 112 h 113"/>
                    <a:gd name="T2" fmla="*/ 28 w 36"/>
                    <a:gd name="T3" fmla="*/ 73 h 113"/>
                    <a:gd name="T4" fmla="*/ 35 w 36"/>
                    <a:gd name="T5" fmla="*/ 44 h 113"/>
                    <a:gd name="T6" fmla="*/ 32 w 36"/>
                    <a:gd name="T7" fmla="*/ 0 h 113"/>
                    <a:gd name="T8" fmla="*/ 0 60000 65536"/>
                    <a:gd name="T9" fmla="*/ 0 60000 65536"/>
                    <a:gd name="T10" fmla="*/ 0 60000 65536"/>
                    <a:gd name="T11" fmla="*/ 0 60000 65536"/>
                    <a:gd name="T12" fmla="*/ 0 w 36"/>
                    <a:gd name="T13" fmla="*/ 0 h 113"/>
                    <a:gd name="T14" fmla="*/ 36 w 36"/>
                    <a:gd name="T15" fmla="*/ 113 h 113"/>
                  </a:gdLst>
                  <a:ahLst/>
                  <a:cxnLst>
                    <a:cxn ang="T8">
                      <a:pos x="T0" y="T1"/>
                    </a:cxn>
                    <a:cxn ang="T9">
                      <a:pos x="T2" y="T3"/>
                    </a:cxn>
                    <a:cxn ang="T10">
                      <a:pos x="T4" y="T5"/>
                    </a:cxn>
                    <a:cxn ang="T11">
                      <a:pos x="T6" y="T7"/>
                    </a:cxn>
                  </a:cxnLst>
                  <a:rect l="T12" t="T13" r="T14" b="T15"/>
                  <a:pathLst>
                    <a:path w="36" h="113">
                      <a:moveTo>
                        <a:pt x="0" y="112"/>
                      </a:moveTo>
                      <a:lnTo>
                        <a:pt x="28" y="73"/>
                      </a:lnTo>
                      <a:lnTo>
                        <a:pt x="35" y="44"/>
                      </a:lnTo>
                      <a:lnTo>
                        <a:pt x="32"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8" name="Freeform 205">
                  <a:extLst>
                    <a:ext uri="{FF2B5EF4-FFF2-40B4-BE49-F238E27FC236}">
                      <a16:creationId xmlns:a16="http://schemas.microsoft.com/office/drawing/2014/main" id="{B5AF9322-41E6-756C-576F-D0035ABDA116}"/>
                    </a:ext>
                  </a:extLst>
                </p:cNvPr>
                <p:cNvSpPr>
                  <a:spLocks/>
                </p:cNvSpPr>
                <p:nvPr/>
              </p:nvSpPr>
              <p:spPr bwMode="auto">
                <a:xfrm>
                  <a:off x="4275" y="3082"/>
                  <a:ext cx="81" cy="86"/>
                </a:xfrm>
                <a:custGeom>
                  <a:avLst/>
                  <a:gdLst>
                    <a:gd name="T0" fmla="*/ 80 w 81"/>
                    <a:gd name="T1" fmla="*/ 85 h 86"/>
                    <a:gd name="T2" fmla="*/ 48 w 81"/>
                    <a:gd name="T3" fmla="*/ 18 h 86"/>
                    <a:gd name="T4" fmla="*/ 0 w 81"/>
                    <a:gd name="T5" fmla="*/ 0 h 86"/>
                    <a:gd name="T6" fmla="*/ 0 60000 65536"/>
                    <a:gd name="T7" fmla="*/ 0 60000 65536"/>
                    <a:gd name="T8" fmla="*/ 0 60000 65536"/>
                    <a:gd name="T9" fmla="*/ 0 w 81"/>
                    <a:gd name="T10" fmla="*/ 0 h 86"/>
                    <a:gd name="T11" fmla="*/ 81 w 81"/>
                    <a:gd name="T12" fmla="*/ 86 h 86"/>
                  </a:gdLst>
                  <a:ahLst/>
                  <a:cxnLst>
                    <a:cxn ang="T6">
                      <a:pos x="T0" y="T1"/>
                    </a:cxn>
                    <a:cxn ang="T7">
                      <a:pos x="T2" y="T3"/>
                    </a:cxn>
                    <a:cxn ang="T8">
                      <a:pos x="T4" y="T5"/>
                    </a:cxn>
                  </a:cxnLst>
                  <a:rect l="T9" t="T10" r="T11" b="T12"/>
                  <a:pathLst>
                    <a:path w="81" h="86">
                      <a:moveTo>
                        <a:pt x="80" y="85"/>
                      </a:moveTo>
                      <a:lnTo>
                        <a:pt x="48" y="18"/>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29" name="Freeform 206">
                  <a:extLst>
                    <a:ext uri="{FF2B5EF4-FFF2-40B4-BE49-F238E27FC236}">
                      <a16:creationId xmlns:a16="http://schemas.microsoft.com/office/drawing/2014/main" id="{955C7E5F-E80F-8517-FDAC-B0D03EBE8188}"/>
                    </a:ext>
                  </a:extLst>
                </p:cNvPr>
                <p:cNvSpPr>
                  <a:spLocks/>
                </p:cNvSpPr>
                <p:nvPr/>
              </p:nvSpPr>
              <p:spPr bwMode="auto">
                <a:xfrm>
                  <a:off x="4296" y="3172"/>
                  <a:ext cx="39" cy="113"/>
                </a:xfrm>
                <a:custGeom>
                  <a:avLst/>
                  <a:gdLst>
                    <a:gd name="T0" fmla="*/ 0 w 39"/>
                    <a:gd name="T1" fmla="*/ 112 h 113"/>
                    <a:gd name="T2" fmla="*/ 36 w 39"/>
                    <a:gd name="T3" fmla="*/ 73 h 113"/>
                    <a:gd name="T4" fmla="*/ 38 w 39"/>
                    <a:gd name="T5" fmla="*/ 41 h 113"/>
                    <a:gd name="T6" fmla="*/ 36 w 39"/>
                    <a:gd name="T7" fmla="*/ 0 h 113"/>
                    <a:gd name="T8" fmla="*/ 0 60000 65536"/>
                    <a:gd name="T9" fmla="*/ 0 60000 65536"/>
                    <a:gd name="T10" fmla="*/ 0 60000 65536"/>
                    <a:gd name="T11" fmla="*/ 0 60000 65536"/>
                    <a:gd name="T12" fmla="*/ 0 w 39"/>
                    <a:gd name="T13" fmla="*/ 0 h 113"/>
                    <a:gd name="T14" fmla="*/ 39 w 39"/>
                    <a:gd name="T15" fmla="*/ 113 h 113"/>
                  </a:gdLst>
                  <a:ahLst/>
                  <a:cxnLst>
                    <a:cxn ang="T8">
                      <a:pos x="T0" y="T1"/>
                    </a:cxn>
                    <a:cxn ang="T9">
                      <a:pos x="T2" y="T3"/>
                    </a:cxn>
                    <a:cxn ang="T10">
                      <a:pos x="T4" y="T5"/>
                    </a:cxn>
                    <a:cxn ang="T11">
                      <a:pos x="T6" y="T7"/>
                    </a:cxn>
                  </a:cxnLst>
                  <a:rect l="T12" t="T13" r="T14" b="T15"/>
                  <a:pathLst>
                    <a:path w="39" h="113">
                      <a:moveTo>
                        <a:pt x="0" y="112"/>
                      </a:moveTo>
                      <a:lnTo>
                        <a:pt x="36" y="73"/>
                      </a:lnTo>
                      <a:lnTo>
                        <a:pt x="38" y="41"/>
                      </a:lnTo>
                      <a:lnTo>
                        <a:pt x="36"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0" name="Freeform 207">
                  <a:extLst>
                    <a:ext uri="{FF2B5EF4-FFF2-40B4-BE49-F238E27FC236}">
                      <a16:creationId xmlns:a16="http://schemas.microsoft.com/office/drawing/2014/main" id="{E9C470FD-60C9-CEBB-652C-7EE905E7363B}"/>
                    </a:ext>
                  </a:extLst>
                </p:cNvPr>
                <p:cNvSpPr>
                  <a:spLocks/>
                </p:cNvSpPr>
                <p:nvPr/>
              </p:nvSpPr>
              <p:spPr bwMode="auto">
                <a:xfrm>
                  <a:off x="4251" y="3088"/>
                  <a:ext cx="82" cy="85"/>
                </a:xfrm>
                <a:custGeom>
                  <a:avLst/>
                  <a:gdLst>
                    <a:gd name="T0" fmla="*/ 81 w 82"/>
                    <a:gd name="T1" fmla="*/ 84 h 85"/>
                    <a:gd name="T2" fmla="*/ 49 w 82"/>
                    <a:gd name="T3" fmla="*/ 20 h 85"/>
                    <a:gd name="T4" fmla="*/ 0 w 82"/>
                    <a:gd name="T5" fmla="*/ 0 h 85"/>
                    <a:gd name="T6" fmla="*/ 0 60000 65536"/>
                    <a:gd name="T7" fmla="*/ 0 60000 65536"/>
                    <a:gd name="T8" fmla="*/ 0 60000 65536"/>
                    <a:gd name="T9" fmla="*/ 0 w 82"/>
                    <a:gd name="T10" fmla="*/ 0 h 85"/>
                    <a:gd name="T11" fmla="*/ 82 w 82"/>
                    <a:gd name="T12" fmla="*/ 85 h 85"/>
                  </a:gdLst>
                  <a:ahLst/>
                  <a:cxnLst>
                    <a:cxn ang="T6">
                      <a:pos x="T0" y="T1"/>
                    </a:cxn>
                    <a:cxn ang="T7">
                      <a:pos x="T2" y="T3"/>
                    </a:cxn>
                    <a:cxn ang="T8">
                      <a:pos x="T4" y="T5"/>
                    </a:cxn>
                  </a:cxnLst>
                  <a:rect l="T9" t="T10" r="T11" b="T12"/>
                  <a:pathLst>
                    <a:path w="82" h="85">
                      <a:moveTo>
                        <a:pt x="81" y="84"/>
                      </a:moveTo>
                      <a:lnTo>
                        <a:pt x="49" y="20"/>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1" name="Freeform 208">
                  <a:extLst>
                    <a:ext uri="{FF2B5EF4-FFF2-40B4-BE49-F238E27FC236}">
                      <a16:creationId xmlns:a16="http://schemas.microsoft.com/office/drawing/2014/main" id="{30FB80AF-975E-ECAA-0530-32E5CDCA44E3}"/>
                    </a:ext>
                  </a:extLst>
                </p:cNvPr>
                <p:cNvSpPr>
                  <a:spLocks/>
                </p:cNvSpPr>
                <p:nvPr/>
              </p:nvSpPr>
              <p:spPr bwMode="auto">
                <a:xfrm>
                  <a:off x="4388" y="3155"/>
                  <a:ext cx="35" cy="113"/>
                </a:xfrm>
                <a:custGeom>
                  <a:avLst/>
                  <a:gdLst>
                    <a:gd name="T0" fmla="*/ 0 w 35"/>
                    <a:gd name="T1" fmla="*/ 112 h 113"/>
                    <a:gd name="T2" fmla="*/ 32 w 35"/>
                    <a:gd name="T3" fmla="*/ 75 h 113"/>
                    <a:gd name="T4" fmla="*/ 34 w 35"/>
                    <a:gd name="T5" fmla="*/ 41 h 113"/>
                    <a:gd name="T6" fmla="*/ 32 w 35"/>
                    <a:gd name="T7" fmla="*/ 0 h 113"/>
                    <a:gd name="T8" fmla="*/ 0 60000 65536"/>
                    <a:gd name="T9" fmla="*/ 0 60000 65536"/>
                    <a:gd name="T10" fmla="*/ 0 60000 65536"/>
                    <a:gd name="T11" fmla="*/ 0 60000 65536"/>
                    <a:gd name="T12" fmla="*/ 0 w 35"/>
                    <a:gd name="T13" fmla="*/ 0 h 113"/>
                    <a:gd name="T14" fmla="*/ 35 w 35"/>
                    <a:gd name="T15" fmla="*/ 113 h 113"/>
                  </a:gdLst>
                  <a:ahLst/>
                  <a:cxnLst>
                    <a:cxn ang="T8">
                      <a:pos x="T0" y="T1"/>
                    </a:cxn>
                    <a:cxn ang="T9">
                      <a:pos x="T2" y="T3"/>
                    </a:cxn>
                    <a:cxn ang="T10">
                      <a:pos x="T4" y="T5"/>
                    </a:cxn>
                    <a:cxn ang="T11">
                      <a:pos x="T6" y="T7"/>
                    </a:cxn>
                  </a:cxnLst>
                  <a:rect l="T12" t="T13" r="T14" b="T15"/>
                  <a:pathLst>
                    <a:path w="35" h="113">
                      <a:moveTo>
                        <a:pt x="0" y="112"/>
                      </a:moveTo>
                      <a:lnTo>
                        <a:pt x="32" y="75"/>
                      </a:lnTo>
                      <a:lnTo>
                        <a:pt x="34" y="41"/>
                      </a:lnTo>
                      <a:lnTo>
                        <a:pt x="32"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2" name="Freeform 209">
                  <a:extLst>
                    <a:ext uri="{FF2B5EF4-FFF2-40B4-BE49-F238E27FC236}">
                      <a16:creationId xmlns:a16="http://schemas.microsoft.com/office/drawing/2014/main" id="{1FC9E49F-3C04-20F4-BAF8-A410BA5EEC09}"/>
                    </a:ext>
                  </a:extLst>
                </p:cNvPr>
                <p:cNvSpPr>
                  <a:spLocks/>
                </p:cNvSpPr>
                <p:nvPr/>
              </p:nvSpPr>
              <p:spPr bwMode="auto">
                <a:xfrm>
                  <a:off x="4341" y="3067"/>
                  <a:ext cx="80" cy="89"/>
                </a:xfrm>
                <a:custGeom>
                  <a:avLst/>
                  <a:gdLst>
                    <a:gd name="T0" fmla="*/ 79 w 80"/>
                    <a:gd name="T1" fmla="*/ 88 h 89"/>
                    <a:gd name="T2" fmla="*/ 47 w 80"/>
                    <a:gd name="T3" fmla="*/ 24 h 89"/>
                    <a:gd name="T4" fmla="*/ 0 w 80"/>
                    <a:gd name="T5" fmla="*/ 0 h 89"/>
                    <a:gd name="T6" fmla="*/ 0 60000 65536"/>
                    <a:gd name="T7" fmla="*/ 0 60000 65536"/>
                    <a:gd name="T8" fmla="*/ 0 60000 65536"/>
                    <a:gd name="T9" fmla="*/ 0 w 80"/>
                    <a:gd name="T10" fmla="*/ 0 h 89"/>
                    <a:gd name="T11" fmla="*/ 80 w 80"/>
                    <a:gd name="T12" fmla="*/ 89 h 89"/>
                  </a:gdLst>
                  <a:ahLst/>
                  <a:cxnLst>
                    <a:cxn ang="T6">
                      <a:pos x="T0" y="T1"/>
                    </a:cxn>
                    <a:cxn ang="T7">
                      <a:pos x="T2" y="T3"/>
                    </a:cxn>
                    <a:cxn ang="T8">
                      <a:pos x="T4" y="T5"/>
                    </a:cxn>
                  </a:cxnLst>
                  <a:rect l="T9" t="T10" r="T11" b="T12"/>
                  <a:pathLst>
                    <a:path w="80" h="89">
                      <a:moveTo>
                        <a:pt x="79" y="88"/>
                      </a:moveTo>
                      <a:lnTo>
                        <a:pt x="47" y="24"/>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3" name="Freeform 210">
                  <a:extLst>
                    <a:ext uri="{FF2B5EF4-FFF2-40B4-BE49-F238E27FC236}">
                      <a16:creationId xmlns:a16="http://schemas.microsoft.com/office/drawing/2014/main" id="{27E59A79-879B-D21B-9A92-549668246284}"/>
                    </a:ext>
                  </a:extLst>
                </p:cNvPr>
                <p:cNvSpPr>
                  <a:spLocks/>
                </p:cNvSpPr>
                <p:nvPr/>
              </p:nvSpPr>
              <p:spPr bwMode="auto">
                <a:xfrm>
                  <a:off x="4407" y="3152"/>
                  <a:ext cx="38" cy="111"/>
                </a:xfrm>
                <a:custGeom>
                  <a:avLst/>
                  <a:gdLst>
                    <a:gd name="T0" fmla="*/ 0 w 38"/>
                    <a:gd name="T1" fmla="*/ 110 h 111"/>
                    <a:gd name="T2" fmla="*/ 33 w 38"/>
                    <a:gd name="T3" fmla="*/ 71 h 111"/>
                    <a:gd name="T4" fmla="*/ 37 w 38"/>
                    <a:gd name="T5" fmla="*/ 38 h 111"/>
                    <a:gd name="T6" fmla="*/ 33 w 38"/>
                    <a:gd name="T7" fmla="*/ 0 h 111"/>
                    <a:gd name="T8" fmla="*/ 0 60000 65536"/>
                    <a:gd name="T9" fmla="*/ 0 60000 65536"/>
                    <a:gd name="T10" fmla="*/ 0 60000 65536"/>
                    <a:gd name="T11" fmla="*/ 0 60000 65536"/>
                    <a:gd name="T12" fmla="*/ 0 w 38"/>
                    <a:gd name="T13" fmla="*/ 0 h 111"/>
                    <a:gd name="T14" fmla="*/ 38 w 38"/>
                    <a:gd name="T15" fmla="*/ 111 h 111"/>
                  </a:gdLst>
                  <a:ahLst/>
                  <a:cxnLst>
                    <a:cxn ang="T8">
                      <a:pos x="T0" y="T1"/>
                    </a:cxn>
                    <a:cxn ang="T9">
                      <a:pos x="T2" y="T3"/>
                    </a:cxn>
                    <a:cxn ang="T10">
                      <a:pos x="T4" y="T5"/>
                    </a:cxn>
                    <a:cxn ang="T11">
                      <a:pos x="T6" y="T7"/>
                    </a:cxn>
                  </a:cxnLst>
                  <a:rect l="T12" t="T13" r="T14" b="T15"/>
                  <a:pathLst>
                    <a:path w="38" h="111">
                      <a:moveTo>
                        <a:pt x="0" y="110"/>
                      </a:moveTo>
                      <a:lnTo>
                        <a:pt x="33" y="71"/>
                      </a:lnTo>
                      <a:lnTo>
                        <a:pt x="37" y="38"/>
                      </a:lnTo>
                      <a:lnTo>
                        <a:pt x="33"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4" name="Freeform 211">
                  <a:extLst>
                    <a:ext uri="{FF2B5EF4-FFF2-40B4-BE49-F238E27FC236}">
                      <a16:creationId xmlns:a16="http://schemas.microsoft.com/office/drawing/2014/main" id="{86192A59-70B3-76F6-EA58-A642EA363E0C}"/>
                    </a:ext>
                  </a:extLst>
                </p:cNvPr>
                <p:cNvSpPr>
                  <a:spLocks/>
                </p:cNvSpPr>
                <p:nvPr/>
              </p:nvSpPr>
              <p:spPr bwMode="auto">
                <a:xfrm>
                  <a:off x="4361" y="3064"/>
                  <a:ext cx="80" cy="89"/>
                </a:xfrm>
                <a:custGeom>
                  <a:avLst/>
                  <a:gdLst>
                    <a:gd name="T0" fmla="*/ 79 w 80"/>
                    <a:gd name="T1" fmla="*/ 88 h 89"/>
                    <a:gd name="T2" fmla="*/ 49 w 80"/>
                    <a:gd name="T3" fmla="*/ 18 h 89"/>
                    <a:gd name="T4" fmla="*/ 0 w 80"/>
                    <a:gd name="T5" fmla="*/ 0 h 89"/>
                    <a:gd name="T6" fmla="*/ 0 60000 65536"/>
                    <a:gd name="T7" fmla="*/ 0 60000 65536"/>
                    <a:gd name="T8" fmla="*/ 0 60000 65536"/>
                    <a:gd name="T9" fmla="*/ 0 w 80"/>
                    <a:gd name="T10" fmla="*/ 0 h 89"/>
                    <a:gd name="T11" fmla="*/ 80 w 80"/>
                    <a:gd name="T12" fmla="*/ 89 h 89"/>
                  </a:gdLst>
                  <a:ahLst/>
                  <a:cxnLst>
                    <a:cxn ang="T6">
                      <a:pos x="T0" y="T1"/>
                    </a:cxn>
                    <a:cxn ang="T7">
                      <a:pos x="T2" y="T3"/>
                    </a:cxn>
                    <a:cxn ang="T8">
                      <a:pos x="T4" y="T5"/>
                    </a:cxn>
                  </a:cxnLst>
                  <a:rect l="T9" t="T10" r="T11" b="T12"/>
                  <a:pathLst>
                    <a:path w="80" h="89">
                      <a:moveTo>
                        <a:pt x="79" y="88"/>
                      </a:moveTo>
                      <a:lnTo>
                        <a:pt x="49" y="18"/>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5" name="Freeform 212">
                  <a:extLst>
                    <a:ext uri="{FF2B5EF4-FFF2-40B4-BE49-F238E27FC236}">
                      <a16:creationId xmlns:a16="http://schemas.microsoft.com/office/drawing/2014/main" id="{9B1AADFC-89BC-9D5B-5F0E-23748728D9E3}"/>
                    </a:ext>
                  </a:extLst>
                </p:cNvPr>
                <p:cNvSpPr>
                  <a:spLocks/>
                </p:cNvSpPr>
                <p:nvPr/>
              </p:nvSpPr>
              <p:spPr bwMode="auto">
                <a:xfrm>
                  <a:off x="4187" y="3196"/>
                  <a:ext cx="27" cy="84"/>
                </a:xfrm>
                <a:custGeom>
                  <a:avLst/>
                  <a:gdLst>
                    <a:gd name="T0" fmla="*/ 0 w 27"/>
                    <a:gd name="T1" fmla="*/ 83 h 84"/>
                    <a:gd name="T2" fmla="*/ 26 w 27"/>
                    <a:gd name="T3" fmla="*/ 57 h 84"/>
                    <a:gd name="T4" fmla="*/ 26 w 27"/>
                    <a:gd name="T5" fmla="*/ 0 h 84"/>
                    <a:gd name="T6" fmla="*/ 0 60000 65536"/>
                    <a:gd name="T7" fmla="*/ 0 60000 65536"/>
                    <a:gd name="T8" fmla="*/ 0 60000 65536"/>
                    <a:gd name="T9" fmla="*/ 0 w 27"/>
                    <a:gd name="T10" fmla="*/ 0 h 84"/>
                    <a:gd name="T11" fmla="*/ 27 w 27"/>
                    <a:gd name="T12" fmla="*/ 84 h 84"/>
                  </a:gdLst>
                  <a:ahLst/>
                  <a:cxnLst>
                    <a:cxn ang="T6">
                      <a:pos x="T0" y="T1"/>
                    </a:cxn>
                    <a:cxn ang="T7">
                      <a:pos x="T2" y="T3"/>
                    </a:cxn>
                    <a:cxn ang="T8">
                      <a:pos x="T4" y="T5"/>
                    </a:cxn>
                  </a:cxnLst>
                  <a:rect l="T9" t="T10" r="T11" b="T12"/>
                  <a:pathLst>
                    <a:path w="27" h="84">
                      <a:moveTo>
                        <a:pt x="0" y="83"/>
                      </a:moveTo>
                      <a:lnTo>
                        <a:pt x="26" y="57"/>
                      </a:lnTo>
                      <a:lnTo>
                        <a:pt x="26"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6" name="Freeform 213">
                  <a:extLst>
                    <a:ext uri="{FF2B5EF4-FFF2-40B4-BE49-F238E27FC236}">
                      <a16:creationId xmlns:a16="http://schemas.microsoft.com/office/drawing/2014/main" id="{7A86C33A-417D-44A8-B704-954BFEE96388}"/>
                    </a:ext>
                  </a:extLst>
                </p:cNvPr>
                <p:cNvSpPr>
                  <a:spLocks/>
                </p:cNvSpPr>
                <p:nvPr/>
              </p:nvSpPr>
              <p:spPr bwMode="auto">
                <a:xfrm>
                  <a:off x="4155" y="3135"/>
                  <a:ext cx="59" cy="62"/>
                </a:xfrm>
                <a:custGeom>
                  <a:avLst/>
                  <a:gdLst>
                    <a:gd name="T0" fmla="*/ 58 w 59"/>
                    <a:gd name="T1" fmla="*/ 61 h 62"/>
                    <a:gd name="T2" fmla="*/ 35 w 59"/>
                    <a:gd name="T3" fmla="*/ 15 h 62"/>
                    <a:gd name="T4" fmla="*/ 0 w 59"/>
                    <a:gd name="T5" fmla="*/ 0 h 62"/>
                    <a:gd name="T6" fmla="*/ 0 60000 65536"/>
                    <a:gd name="T7" fmla="*/ 0 60000 65536"/>
                    <a:gd name="T8" fmla="*/ 0 60000 65536"/>
                    <a:gd name="T9" fmla="*/ 0 w 59"/>
                    <a:gd name="T10" fmla="*/ 0 h 62"/>
                    <a:gd name="T11" fmla="*/ 59 w 59"/>
                    <a:gd name="T12" fmla="*/ 62 h 62"/>
                  </a:gdLst>
                  <a:ahLst/>
                  <a:cxnLst>
                    <a:cxn ang="T6">
                      <a:pos x="T0" y="T1"/>
                    </a:cxn>
                    <a:cxn ang="T7">
                      <a:pos x="T2" y="T3"/>
                    </a:cxn>
                    <a:cxn ang="T8">
                      <a:pos x="T4" y="T5"/>
                    </a:cxn>
                  </a:cxnLst>
                  <a:rect l="T9" t="T10" r="T11" b="T12"/>
                  <a:pathLst>
                    <a:path w="59" h="62">
                      <a:moveTo>
                        <a:pt x="58" y="61"/>
                      </a:moveTo>
                      <a:lnTo>
                        <a:pt x="35" y="15"/>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7" name="Freeform 214">
                  <a:extLst>
                    <a:ext uri="{FF2B5EF4-FFF2-40B4-BE49-F238E27FC236}">
                      <a16:creationId xmlns:a16="http://schemas.microsoft.com/office/drawing/2014/main" id="{CC3B3F20-E4DA-B9EC-7584-DA95DFA31002}"/>
                    </a:ext>
                  </a:extLst>
                </p:cNvPr>
                <p:cNvSpPr>
                  <a:spLocks/>
                </p:cNvSpPr>
                <p:nvPr/>
              </p:nvSpPr>
              <p:spPr bwMode="auto">
                <a:xfrm>
                  <a:off x="4128" y="3135"/>
                  <a:ext cx="28" cy="84"/>
                </a:xfrm>
                <a:custGeom>
                  <a:avLst/>
                  <a:gdLst>
                    <a:gd name="T0" fmla="*/ 27 w 28"/>
                    <a:gd name="T1" fmla="*/ 0 h 84"/>
                    <a:gd name="T2" fmla="*/ 0 w 28"/>
                    <a:gd name="T3" fmla="*/ 24 h 84"/>
                    <a:gd name="T4" fmla="*/ 0 w 28"/>
                    <a:gd name="T5" fmla="*/ 83 h 84"/>
                    <a:gd name="T6" fmla="*/ 0 60000 65536"/>
                    <a:gd name="T7" fmla="*/ 0 60000 65536"/>
                    <a:gd name="T8" fmla="*/ 0 60000 65536"/>
                    <a:gd name="T9" fmla="*/ 0 w 28"/>
                    <a:gd name="T10" fmla="*/ 0 h 84"/>
                    <a:gd name="T11" fmla="*/ 28 w 28"/>
                    <a:gd name="T12" fmla="*/ 84 h 84"/>
                  </a:gdLst>
                  <a:ahLst/>
                  <a:cxnLst>
                    <a:cxn ang="T6">
                      <a:pos x="T0" y="T1"/>
                    </a:cxn>
                    <a:cxn ang="T7">
                      <a:pos x="T2" y="T3"/>
                    </a:cxn>
                    <a:cxn ang="T8">
                      <a:pos x="T4" y="T5"/>
                    </a:cxn>
                  </a:cxnLst>
                  <a:rect l="T9" t="T10" r="T11" b="T12"/>
                  <a:pathLst>
                    <a:path w="28" h="84">
                      <a:moveTo>
                        <a:pt x="27" y="0"/>
                      </a:moveTo>
                      <a:lnTo>
                        <a:pt x="0" y="24"/>
                      </a:lnTo>
                      <a:lnTo>
                        <a:pt x="0" y="83"/>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8" name="Freeform 215">
                  <a:extLst>
                    <a:ext uri="{FF2B5EF4-FFF2-40B4-BE49-F238E27FC236}">
                      <a16:creationId xmlns:a16="http://schemas.microsoft.com/office/drawing/2014/main" id="{C981E86A-2C1C-1A2D-EE47-A05642A865F6}"/>
                    </a:ext>
                  </a:extLst>
                </p:cNvPr>
                <p:cNvSpPr>
                  <a:spLocks/>
                </p:cNvSpPr>
                <p:nvPr/>
              </p:nvSpPr>
              <p:spPr bwMode="auto">
                <a:xfrm>
                  <a:off x="4128" y="3218"/>
                  <a:ext cx="60" cy="62"/>
                </a:xfrm>
                <a:custGeom>
                  <a:avLst/>
                  <a:gdLst>
                    <a:gd name="T0" fmla="*/ 0 w 60"/>
                    <a:gd name="T1" fmla="*/ 0 h 62"/>
                    <a:gd name="T2" fmla="*/ 23 w 60"/>
                    <a:gd name="T3" fmla="*/ 45 h 62"/>
                    <a:gd name="T4" fmla="*/ 59 w 60"/>
                    <a:gd name="T5" fmla="*/ 61 h 62"/>
                    <a:gd name="T6" fmla="*/ 0 60000 65536"/>
                    <a:gd name="T7" fmla="*/ 0 60000 65536"/>
                    <a:gd name="T8" fmla="*/ 0 60000 65536"/>
                    <a:gd name="T9" fmla="*/ 0 w 60"/>
                    <a:gd name="T10" fmla="*/ 0 h 62"/>
                    <a:gd name="T11" fmla="*/ 60 w 60"/>
                    <a:gd name="T12" fmla="*/ 62 h 62"/>
                  </a:gdLst>
                  <a:ahLst/>
                  <a:cxnLst>
                    <a:cxn ang="T6">
                      <a:pos x="T0" y="T1"/>
                    </a:cxn>
                    <a:cxn ang="T7">
                      <a:pos x="T2" y="T3"/>
                    </a:cxn>
                    <a:cxn ang="T8">
                      <a:pos x="T4" y="T5"/>
                    </a:cxn>
                  </a:cxnLst>
                  <a:rect l="T9" t="T10" r="T11" b="T12"/>
                  <a:pathLst>
                    <a:path w="60" h="62">
                      <a:moveTo>
                        <a:pt x="0" y="0"/>
                      </a:moveTo>
                      <a:lnTo>
                        <a:pt x="23" y="45"/>
                      </a:lnTo>
                      <a:lnTo>
                        <a:pt x="59" y="61"/>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39" name="Line 216">
                  <a:extLst>
                    <a:ext uri="{FF2B5EF4-FFF2-40B4-BE49-F238E27FC236}">
                      <a16:creationId xmlns:a16="http://schemas.microsoft.com/office/drawing/2014/main" id="{AB6B7DC8-F02A-A7A1-5DB7-D59CC15B4FAF}"/>
                    </a:ext>
                  </a:extLst>
                </p:cNvPr>
                <p:cNvSpPr>
                  <a:spLocks noChangeShapeType="1"/>
                </p:cNvSpPr>
                <p:nvPr/>
              </p:nvSpPr>
              <p:spPr bwMode="auto">
                <a:xfrm flipV="1">
                  <a:off x="4272" y="3276"/>
                  <a:ext cx="60" cy="17"/>
                </a:xfrm>
                <a:prstGeom prst="line">
                  <a:avLst/>
                </a:prstGeom>
                <a:grpFill/>
                <a:ln w="9525">
                  <a:solidFill>
                    <a:srgbClr val="000000"/>
                  </a:solidFill>
                  <a:round/>
                  <a:headEnd/>
                  <a:tailEnd/>
                </a:ln>
              </p:spPr>
              <p:txBody>
                <a:bodyPr wrap="none" anchor="ctr"/>
                <a:lstStyle/>
                <a:p>
                  <a:endParaRPr lang="zh-CN" altLang="en-US"/>
                </a:p>
              </p:txBody>
            </p:sp>
            <p:sp>
              <p:nvSpPr>
                <p:cNvPr id="440" name="Freeform 217">
                  <a:extLst>
                    <a:ext uri="{FF2B5EF4-FFF2-40B4-BE49-F238E27FC236}">
                      <a16:creationId xmlns:a16="http://schemas.microsoft.com/office/drawing/2014/main" id="{2637B908-ACDD-0871-1EB1-CFB2F07A97D6}"/>
                    </a:ext>
                  </a:extLst>
                </p:cNvPr>
                <p:cNvSpPr>
                  <a:spLocks/>
                </p:cNvSpPr>
                <p:nvPr/>
              </p:nvSpPr>
              <p:spPr bwMode="auto">
                <a:xfrm>
                  <a:off x="4444" y="3253"/>
                  <a:ext cx="147" cy="109"/>
                </a:xfrm>
                <a:custGeom>
                  <a:avLst/>
                  <a:gdLst>
                    <a:gd name="T0" fmla="*/ 146 w 147"/>
                    <a:gd name="T1" fmla="*/ 108 h 109"/>
                    <a:gd name="T2" fmla="*/ 68 w 147"/>
                    <a:gd name="T3" fmla="*/ 90 h 109"/>
                    <a:gd name="T4" fmla="*/ 0 w 147"/>
                    <a:gd name="T5" fmla="*/ 0 h 109"/>
                    <a:gd name="T6" fmla="*/ 0 60000 65536"/>
                    <a:gd name="T7" fmla="*/ 0 60000 65536"/>
                    <a:gd name="T8" fmla="*/ 0 60000 65536"/>
                    <a:gd name="T9" fmla="*/ 0 w 147"/>
                    <a:gd name="T10" fmla="*/ 0 h 109"/>
                    <a:gd name="T11" fmla="*/ 147 w 147"/>
                    <a:gd name="T12" fmla="*/ 109 h 109"/>
                  </a:gdLst>
                  <a:ahLst/>
                  <a:cxnLst>
                    <a:cxn ang="T6">
                      <a:pos x="T0" y="T1"/>
                    </a:cxn>
                    <a:cxn ang="T7">
                      <a:pos x="T2" y="T3"/>
                    </a:cxn>
                    <a:cxn ang="T8">
                      <a:pos x="T4" y="T5"/>
                    </a:cxn>
                  </a:cxnLst>
                  <a:rect l="T9" t="T10" r="T11" b="T12"/>
                  <a:pathLst>
                    <a:path w="147" h="109">
                      <a:moveTo>
                        <a:pt x="146" y="108"/>
                      </a:moveTo>
                      <a:lnTo>
                        <a:pt x="68" y="90"/>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41" name="Line 218">
                  <a:extLst>
                    <a:ext uri="{FF2B5EF4-FFF2-40B4-BE49-F238E27FC236}">
                      <a16:creationId xmlns:a16="http://schemas.microsoft.com/office/drawing/2014/main" id="{F45A6DE0-DAD2-ECC2-A05E-2AAB78D33A9D}"/>
                    </a:ext>
                  </a:extLst>
                </p:cNvPr>
                <p:cNvSpPr>
                  <a:spLocks noChangeShapeType="1"/>
                </p:cNvSpPr>
                <p:nvPr/>
              </p:nvSpPr>
              <p:spPr bwMode="auto">
                <a:xfrm flipH="1" flipV="1">
                  <a:off x="4424" y="3176"/>
                  <a:ext cx="20" cy="77"/>
                </a:xfrm>
                <a:prstGeom prst="line">
                  <a:avLst/>
                </a:prstGeom>
                <a:grpFill/>
                <a:ln w="9525">
                  <a:solidFill>
                    <a:srgbClr val="000000"/>
                  </a:solidFill>
                  <a:round/>
                  <a:headEnd/>
                  <a:tailEnd/>
                </a:ln>
              </p:spPr>
              <p:txBody>
                <a:bodyPr wrap="none" anchor="ctr"/>
                <a:lstStyle/>
                <a:p>
                  <a:endParaRPr lang="zh-CN" altLang="en-US"/>
                </a:p>
              </p:txBody>
            </p:sp>
            <p:sp>
              <p:nvSpPr>
                <p:cNvPr id="442" name="Freeform 219">
                  <a:extLst>
                    <a:ext uri="{FF2B5EF4-FFF2-40B4-BE49-F238E27FC236}">
                      <a16:creationId xmlns:a16="http://schemas.microsoft.com/office/drawing/2014/main" id="{DF16CF3E-8D0F-3ABF-C91D-A5CA42432C22}"/>
                    </a:ext>
                  </a:extLst>
                </p:cNvPr>
                <p:cNvSpPr>
                  <a:spLocks/>
                </p:cNvSpPr>
                <p:nvPr/>
              </p:nvSpPr>
              <p:spPr bwMode="auto">
                <a:xfrm>
                  <a:off x="3988" y="3279"/>
                  <a:ext cx="109" cy="50"/>
                </a:xfrm>
                <a:custGeom>
                  <a:avLst/>
                  <a:gdLst>
                    <a:gd name="T0" fmla="*/ 0 w 109"/>
                    <a:gd name="T1" fmla="*/ 49 h 50"/>
                    <a:gd name="T2" fmla="*/ 54 w 109"/>
                    <a:gd name="T3" fmla="*/ 47 h 50"/>
                    <a:gd name="T4" fmla="*/ 108 w 109"/>
                    <a:gd name="T5" fmla="*/ 0 h 50"/>
                    <a:gd name="T6" fmla="*/ 0 60000 65536"/>
                    <a:gd name="T7" fmla="*/ 0 60000 65536"/>
                    <a:gd name="T8" fmla="*/ 0 60000 65536"/>
                    <a:gd name="T9" fmla="*/ 0 w 109"/>
                    <a:gd name="T10" fmla="*/ 0 h 50"/>
                    <a:gd name="T11" fmla="*/ 109 w 109"/>
                    <a:gd name="T12" fmla="*/ 50 h 50"/>
                  </a:gdLst>
                  <a:ahLst/>
                  <a:cxnLst>
                    <a:cxn ang="T6">
                      <a:pos x="T0" y="T1"/>
                    </a:cxn>
                    <a:cxn ang="T7">
                      <a:pos x="T2" y="T3"/>
                    </a:cxn>
                    <a:cxn ang="T8">
                      <a:pos x="T4" y="T5"/>
                    </a:cxn>
                  </a:cxnLst>
                  <a:rect l="T9" t="T10" r="T11" b="T12"/>
                  <a:pathLst>
                    <a:path w="109" h="50">
                      <a:moveTo>
                        <a:pt x="0" y="49"/>
                      </a:moveTo>
                      <a:lnTo>
                        <a:pt x="54" y="47"/>
                      </a:lnTo>
                      <a:lnTo>
                        <a:pt x="108"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grpSp>
          <p:grpSp>
            <p:nvGrpSpPr>
              <p:cNvPr id="443" name="Group 220">
                <a:extLst>
                  <a:ext uri="{FF2B5EF4-FFF2-40B4-BE49-F238E27FC236}">
                    <a16:creationId xmlns:a16="http://schemas.microsoft.com/office/drawing/2014/main" id="{E0B683D7-5B68-37C2-38BD-D0AC1528CDD6}"/>
                  </a:ext>
                </a:extLst>
              </p:cNvPr>
              <p:cNvGrpSpPr>
                <a:grpSpLocks/>
              </p:cNvGrpSpPr>
              <p:nvPr/>
            </p:nvGrpSpPr>
            <p:grpSpPr bwMode="auto">
              <a:xfrm>
                <a:off x="6876597" y="764867"/>
                <a:ext cx="1192213" cy="625475"/>
                <a:chOff x="2603" y="3015"/>
                <a:chExt cx="826" cy="446"/>
              </a:xfrm>
              <a:noFill/>
            </p:grpSpPr>
            <p:sp>
              <p:nvSpPr>
                <p:cNvPr id="444" name="Freeform 221">
                  <a:extLst>
                    <a:ext uri="{FF2B5EF4-FFF2-40B4-BE49-F238E27FC236}">
                      <a16:creationId xmlns:a16="http://schemas.microsoft.com/office/drawing/2014/main" id="{7427EF7C-809C-C6C8-CA22-88748A7839BE}"/>
                    </a:ext>
                  </a:extLst>
                </p:cNvPr>
                <p:cNvSpPr>
                  <a:spLocks/>
                </p:cNvSpPr>
                <p:nvPr/>
              </p:nvSpPr>
              <p:spPr bwMode="auto">
                <a:xfrm>
                  <a:off x="2697" y="3015"/>
                  <a:ext cx="638" cy="375"/>
                </a:xfrm>
                <a:custGeom>
                  <a:avLst/>
                  <a:gdLst>
                    <a:gd name="T0" fmla="*/ 637 w 638"/>
                    <a:gd name="T1" fmla="*/ 226 h 375"/>
                    <a:gd name="T2" fmla="*/ 486 w 638"/>
                    <a:gd name="T3" fmla="*/ 226 h 375"/>
                    <a:gd name="T4" fmla="*/ 486 w 638"/>
                    <a:gd name="T5" fmla="*/ 374 h 375"/>
                    <a:gd name="T6" fmla="*/ 367 w 638"/>
                    <a:gd name="T7" fmla="*/ 374 h 375"/>
                    <a:gd name="T8" fmla="*/ 367 w 638"/>
                    <a:gd name="T9" fmla="*/ 225 h 375"/>
                    <a:gd name="T10" fmla="*/ 0 w 638"/>
                    <a:gd name="T11" fmla="*/ 225 h 375"/>
                    <a:gd name="T12" fmla="*/ 0 w 638"/>
                    <a:gd name="T13" fmla="*/ 0 h 375"/>
                    <a:gd name="T14" fmla="*/ 637 w 638"/>
                    <a:gd name="T15" fmla="*/ 0 h 375"/>
                    <a:gd name="T16" fmla="*/ 637 w 638"/>
                    <a:gd name="T17" fmla="*/ 226 h 375"/>
                    <a:gd name="T18" fmla="*/ 637 w 638"/>
                    <a:gd name="T19" fmla="*/ 226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8"/>
                    <a:gd name="T31" fmla="*/ 0 h 375"/>
                    <a:gd name="T32" fmla="*/ 638 w 638"/>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8" h="375">
                      <a:moveTo>
                        <a:pt x="637" y="226"/>
                      </a:moveTo>
                      <a:lnTo>
                        <a:pt x="486" y="226"/>
                      </a:lnTo>
                      <a:lnTo>
                        <a:pt x="486" y="374"/>
                      </a:lnTo>
                      <a:lnTo>
                        <a:pt x="367" y="374"/>
                      </a:lnTo>
                      <a:lnTo>
                        <a:pt x="367" y="225"/>
                      </a:lnTo>
                      <a:lnTo>
                        <a:pt x="0" y="225"/>
                      </a:lnTo>
                      <a:lnTo>
                        <a:pt x="0" y="0"/>
                      </a:lnTo>
                      <a:lnTo>
                        <a:pt x="637" y="0"/>
                      </a:lnTo>
                      <a:lnTo>
                        <a:pt x="637" y="226"/>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45" name="Line 222">
                  <a:extLst>
                    <a:ext uri="{FF2B5EF4-FFF2-40B4-BE49-F238E27FC236}">
                      <a16:creationId xmlns:a16="http://schemas.microsoft.com/office/drawing/2014/main" id="{F709881A-3202-E5C3-7684-2C0FF64F03A7}"/>
                    </a:ext>
                  </a:extLst>
                </p:cNvPr>
                <p:cNvSpPr>
                  <a:spLocks noChangeShapeType="1"/>
                </p:cNvSpPr>
                <p:nvPr/>
              </p:nvSpPr>
              <p:spPr bwMode="auto">
                <a:xfrm flipH="1" flipV="1">
                  <a:off x="2951" y="3100"/>
                  <a:ext cx="65" cy="50"/>
                </a:xfrm>
                <a:prstGeom prst="line">
                  <a:avLst/>
                </a:prstGeom>
                <a:grpFill/>
                <a:ln w="9525">
                  <a:solidFill>
                    <a:srgbClr val="000000"/>
                  </a:solidFill>
                  <a:round/>
                  <a:headEnd/>
                  <a:tailEnd/>
                </a:ln>
              </p:spPr>
              <p:txBody>
                <a:bodyPr wrap="none" anchor="ctr"/>
                <a:lstStyle/>
                <a:p>
                  <a:endParaRPr lang="zh-CN" altLang="en-US"/>
                </a:p>
              </p:txBody>
            </p:sp>
            <p:sp>
              <p:nvSpPr>
                <p:cNvPr id="446" name="Freeform 223">
                  <a:extLst>
                    <a:ext uri="{FF2B5EF4-FFF2-40B4-BE49-F238E27FC236}">
                      <a16:creationId xmlns:a16="http://schemas.microsoft.com/office/drawing/2014/main" id="{72812D6E-A4EE-49BA-5F56-C53183A6CA3E}"/>
                    </a:ext>
                  </a:extLst>
                </p:cNvPr>
                <p:cNvSpPr>
                  <a:spLocks/>
                </p:cNvSpPr>
                <p:nvPr/>
              </p:nvSpPr>
              <p:spPr bwMode="auto">
                <a:xfrm>
                  <a:off x="3009" y="3145"/>
                  <a:ext cx="18" cy="14"/>
                </a:xfrm>
                <a:custGeom>
                  <a:avLst/>
                  <a:gdLst>
                    <a:gd name="T0" fmla="*/ 17 w 18"/>
                    <a:gd name="T1" fmla="*/ 13 h 14"/>
                    <a:gd name="T2" fmla="*/ 7 w 18"/>
                    <a:gd name="T3" fmla="*/ 0 h 14"/>
                    <a:gd name="T4" fmla="*/ 7 w 18"/>
                    <a:gd name="T5" fmla="*/ 5 h 14"/>
                    <a:gd name="T6" fmla="*/ 0 w 18"/>
                    <a:gd name="T7" fmla="*/ 5 h 14"/>
                    <a:gd name="T8" fmla="*/ 17 w 18"/>
                    <a:gd name="T9" fmla="*/ 13 h 14"/>
                    <a:gd name="T10" fmla="*/ 17 w 18"/>
                    <a:gd name="T11" fmla="*/ 1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7" y="13"/>
                      </a:moveTo>
                      <a:lnTo>
                        <a:pt x="7" y="0"/>
                      </a:lnTo>
                      <a:lnTo>
                        <a:pt x="7" y="5"/>
                      </a:lnTo>
                      <a:lnTo>
                        <a:pt x="0" y="5"/>
                      </a:lnTo>
                      <a:lnTo>
                        <a:pt x="17" y="13"/>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47" name="Freeform 224">
                  <a:extLst>
                    <a:ext uri="{FF2B5EF4-FFF2-40B4-BE49-F238E27FC236}">
                      <a16:creationId xmlns:a16="http://schemas.microsoft.com/office/drawing/2014/main" id="{F485BE24-E702-9B2E-65C1-36E754D95182}"/>
                    </a:ext>
                  </a:extLst>
                </p:cNvPr>
                <p:cNvSpPr>
                  <a:spLocks/>
                </p:cNvSpPr>
                <p:nvPr/>
              </p:nvSpPr>
              <p:spPr bwMode="auto">
                <a:xfrm>
                  <a:off x="2941" y="3092"/>
                  <a:ext cx="18" cy="15"/>
                </a:xfrm>
                <a:custGeom>
                  <a:avLst/>
                  <a:gdLst>
                    <a:gd name="T0" fmla="*/ 0 w 18"/>
                    <a:gd name="T1" fmla="*/ 0 h 15"/>
                    <a:gd name="T2" fmla="*/ 10 w 18"/>
                    <a:gd name="T3" fmla="*/ 14 h 15"/>
                    <a:gd name="T4" fmla="*/ 10 w 18"/>
                    <a:gd name="T5" fmla="*/ 8 h 15"/>
                    <a:gd name="T6" fmla="*/ 17 w 18"/>
                    <a:gd name="T7" fmla="*/ 8 h 15"/>
                    <a:gd name="T8" fmla="*/ 0 w 18"/>
                    <a:gd name="T9" fmla="*/ 0 h 15"/>
                    <a:gd name="T10" fmla="*/ 0 w 18"/>
                    <a:gd name="T11" fmla="*/ 0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0" y="0"/>
                      </a:moveTo>
                      <a:lnTo>
                        <a:pt x="10" y="14"/>
                      </a:lnTo>
                      <a:lnTo>
                        <a:pt x="10" y="8"/>
                      </a:lnTo>
                      <a:lnTo>
                        <a:pt x="17" y="8"/>
                      </a:lnTo>
                      <a:lnTo>
                        <a:pt x="0"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48" name="Line 225">
                  <a:extLst>
                    <a:ext uri="{FF2B5EF4-FFF2-40B4-BE49-F238E27FC236}">
                      <a16:creationId xmlns:a16="http://schemas.microsoft.com/office/drawing/2014/main" id="{F718F01B-1F89-AFF6-F0EF-095833350380}"/>
                    </a:ext>
                  </a:extLst>
                </p:cNvPr>
                <p:cNvSpPr>
                  <a:spLocks noChangeShapeType="1"/>
                </p:cNvSpPr>
                <p:nvPr/>
              </p:nvSpPr>
              <p:spPr bwMode="auto">
                <a:xfrm flipV="1">
                  <a:off x="2951" y="3100"/>
                  <a:ext cx="65" cy="50"/>
                </a:xfrm>
                <a:prstGeom prst="line">
                  <a:avLst/>
                </a:prstGeom>
                <a:grpFill/>
                <a:ln w="9525">
                  <a:solidFill>
                    <a:srgbClr val="000000"/>
                  </a:solidFill>
                  <a:round/>
                  <a:headEnd/>
                  <a:tailEnd/>
                </a:ln>
              </p:spPr>
              <p:txBody>
                <a:bodyPr wrap="none" anchor="ctr"/>
                <a:lstStyle/>
                <a:p>
                  <a:endParaRPr lang="zh-CN" altLang="en-US"/>
                </a:p>
              </p:txBody>
            </p:sp>
            <p:sp>
              <p:nvSpPr>
                <p:cNvPr id="449" name="Freeform 226">
                  <a:extLst>
                    <a:ext uri="{FF2B5EF4-FFF2-40B4-BE49-F238E27FC236}">
                      <a16:creationId xmlns:a16="http://schemas.microsoft.com/office/drawing/2014/main" id="{3F6FB82E-CBB4-BD3B-3857-7E289832783D}"/>
                    </a:ext>
                  </a:extLst>
                </p:cNvPr>
                <p:cNvSpPr>
                  <a:spLocks/>
                </p:cNvSpPr>
                <p:nvPr/>
              </p:nvSpPr>
              <p:spPr bwMode="auto">
                <a:xfrm>
                  <a:off x="2941" y="3145"/>
                  <a:ext cx="18" cy="14"/>
                </a:xfrm>
                <a:custGeom>
                  <a:avLst/>
                  <a:gdLst>
                    <a:gd name="T0" fmla="*/ 0 w 18"/>
                    <a:gd name="T1" fmla="*/ 13 h 14"/>
                    <a:gd name="T2" fmla="*/ 17 w 18"/>
                    <a:gd name="T3" fmla="*/ 5 h 14"/>
                    <a:gd name="T4" fmla="*/ 10 w 18"/>
                    <a:gd name="T5" fmla="*/ 5 h 14"/>
                    <a:gd name="T6" fmla="*/ 10 w 18"/>
                    <a:gd name="T7" fmla="*/ 0 h 14"/>
                    <a:gd name="T8" fmla="*/ 0 w 18"/>
                    <a:gd name="T9" fmla="*/ 13 h 14"/>
                    <a:gd name="T10" fmla="*/ 0 w 18"/>
                    <a:gd name="T11" fmla="*/ 1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13"/>
                      </a:moveTo>
                      <a:lnTo>
                        <a:pt x="17" y="5"/>
                      </a:lnTo>
                      <a:lnTo>
                        <a:pt x="10" y="5"/>
                      </a:lnTo>
                      <a:lnTo>
                        <a:pt x="10" y="0"/>
                      </a:lnTo>
                      <a:lnTo>
                        <a:pt x="0" y="13"/>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50" name="Freeform 227">
                  <a:extLst>
                    <a:ext uri="{FF2B5EF4-FFF2-40B4-BE49-F238E27FC236}">
                      <a16:creationId xmlns:a16="http://schemas.microsoft.com/office/drawing/2014/main" id="{65562A6C-373F-482E-FF24-0FCB7DBB9451}"/>
                    </a:ext>
                  </a:extLst>
                </p:cNvPr>
                <p:cNvSpPr>
                  <a:spLocks/>
                </p:cNvSpPr>
                <p:nvPr/>
              </p:nvSpPr>
              <p:spPr bwMode="auto">
                <a:xfrm>
                  <a:off x="3009" y="3092"/>
                  <a:ext cx="18" cy="15"/>
                </a:xfrm>
                <a:custGeom>
                  <a:avLst/>
                  <a:gdLst>
                    <a:gd name="T0" fmla="*/ 17 w 18"/>
                    <a:gd name="T1" fmla="*/ 0 h 15"/>
                    <a:gd name="T2" fmla="*/ 0 w 18"/>
                    <a:gd name="T3" fmla="*/ 8 h 15"/>
                    <a:gd name="T4" fmla="*/ 7 w 18"/>
                    <a:gd name="T5" fmla="*/ 8 h 15"/>
                    <a:gd name="T6" fmla="*/ 7 w 18"/>
                    <a:gd name="T7" fmla="*/ 14 h 15"/>
                    <a:gd name="T8" fmla="*/ 17 w 18"/>
                    <a:gd name="T9" fmla="*/ 0 h 15"/>
                    <a:gd name="T10" fmla="*/ 17 w 18"/>
                    <a:gd name="T11" fmla="*/ 0 h 15"/>
                    <a:gd name="T12" fmla="*/ 0 60000 65536"/>
                    <a:gd name="T13" fmla="*/ 0 60000 65536"/>
                    <a:gd name="T14" fmla="*/ 0 60000 65536"/>
                    <a:gd name="T15" fmla="*/ 0 60000 65536"/>
                    <a:gd name="T16" fmla="*/ 0 60000 65536"/>
                    <a:gd name="T17" fmla="*/ 0 60000 65536"/>
                    <a:gd name="T18" fmla="*/ 0 w 18"/>
                    <a:gd name="T19" fmla="*/ 0 h 15"/>
                    <a:gd name="T20" fmla="*/ 18 w 1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8" h="15">
                      <a:moveTo>
                        <a:pt x="17" y="0"/>
                      </a:moveTo>
                      <a:lnTo>
                        <a:pt x="0" y="8"/>
                      </a:lnTo>
                      <a:lnTo>
                        <a:pt x="7" y="8"/>
                      </a:lnTo>
                      <a:lnTo>
                        <a:pt x="7" y="14"/>
                      </a:lnTo>
                      <a:lnTo>
                        <a:pt x="17"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51" name="Freeform 228">
                  <a:extLst>
                    <a:ext uri="{FF2B5EF4-FFF2-40B4-BE49-F238E27FC236}">
                      <a16:creationId xmlns:a16="http://schemas.microsoft.com/office/drawing/2014/main" id="{72D7DBA4-C05B-39B8-E7D1-C04B84CA00DC}"/>
                    </a:ext>
                  </a:extLst>
                </p:cNvPr>
                <p:cNvSpPr>
                  <a:spLocks/>
                </p:cNvSpPr>
                <p:nvPr/>
              </p:nvSpPr>
              <p:spPr bwMode="auto">
                <a:xfrm>
                  <a:off x="2751" y="3136"/>
                  <a:ext cx="28" cy="62"/>
                </a:xfrm>
                <a:custGeom>
                  <a:avLst/>
                  <a:gdLst>
                    <a:gd name="T0" fmla="*/ 11 w 28"/>
                    <a:gd name="T1" fmla="*/ 61 h 62"/>
                    <a:gd name="T2" fmla="*/ 0 w 28"/>
                    <a:gd name="T3" fmla="*/ 56 h 62"/>
                    <a:gd name="T4" fmla="*/ 27 w 28"/>
                    <a:gd name="T5" fmla="*/ 47 h 62"/>
                    <a:gd name="T6" fmla="*/ 1 w 28"/>
                    <a:gd name="T7" fmla="*/ 36 h 62"/>
                    <a:gd name="T8" fmla="*/ 27 w 28"/>
                    <a:gd name="T9" fmla="*/ 26 h 62"/>
                    <a:gd name="T10" fmla="*/ 1 w 28"/>
                    <a:gd name="T11" fmla="*/ 16 h 62"/>
                    <a:gd name="T12" fmla="*/ 27 w 28"/>
                    <a:gd name="T13" fmla="*/ 6 h 62"/>
                    <a:gd name="T14" fmla="*/ 11 w 28"/>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62"/>
                    <a:gd name="T26" fmla="*/ 28 w 28"/>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62">
                      <a:moveTo>
                        <a:pt x="11" y="61"/>
                      </a:moveTo>
                      <a:lnTo>
                        <a:pt x="0" y="56"/>
                      </a:lnTo>
                      <a:lnTo>
                        <a:pt x="27" y="47"/>
                      </a:lnTo>
                      <a:lnTo>
                        <a:pt x="1" y="36"/>
                      </a:lnTo>
                      <a:lnTo>
                        <a:pt x="27" y="26"/>
                      </a:lnTo>
                      <a:lnTo>
                        <a:pt x="1" y="16"/>
                      </a:lnTo>
                      <a:lnTo>
                        <a:pt x="27" y="6"/>
                      </a:lnTo>
                      <a:lnTo>
                        <a:pt x="11" y="0"/>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52" name="Freeform 229">
                  <a:extLst>
                    <a:ext uri="{FF2B5EF4-FFF2-40B4-BE49-F238E27FC236}">
                      <a16:creationId xmlns:a16="http://schemas.microsoft.com/office/drawing/2014/main" id="{49E1FF72-FB70-D84E-F034-B999A33D894C}"/>
                    </a:ext>
                  </a:extLst>
                </p:cNvPr>
                <p:cNvSpPr>
                  <a:spLocks/>
                </p:cNvSpPr>
                <p:nvPr/>
              </p:nvSpPr>
              <p:spPr bwMode="auto">
                <a:xfrm>
                  <a:off x="2812" y="3168"/>
                  <a:ext cx="312" cy="289"/>
                </a:xfrm>
                <a:custGeom>
                  <a:avLst/>
                  <a:gdLst>
                    <a:gd name="T0" fmla="*/ 0 w 312"/>
                    <a:gd name="T1" fmla="*/ 0 h 289"/>
                    <a:gd name="T2" fmla="*/ 311 w 312"/>
                    <a:gd name="T3" fmla="*/ 0 h 289"/>
                    <a:gd name="T4" fmla="*/ 311 w 312"/>
                    <a:gd name="T5" fmla="*/ 288 h 289"/>
                    <a:gd name="T6" fmla="*/ 0 60000 65536"/>
                    <a:gd name="T7" fmla="*/ 0 60000 65536"/>
                    <a:gd name="T8" fmla="*/ 0 60000 65536"/>
                    <a:gd name="T9" fmla="*/ 0 w 312"/>
                    <a:gd name="T10" fmla="*/ 0 h 289"/>
                    <a:gd name="T11" fmla="*/ 312 w 312"/>
                    <a:gd name="T12" fmla="*/ 289 h 289"/>
                  </a:gdLst>
                  <a:ahLst/>
                  <a:cxnLst>
                    <a:cxn ang="T6">
                      <a:pos x="T0" y="T1"/>
                    </a:cxn>
                    <a:cxn ang="T7">
                      <a:pos x="T2" y="T3"/>
                    </a:cxn>
                    <a:cxn ang="T8">
                      <a:pos x="T4" y="T5"/>
                    </a:cxn>
                  </a:cxnLst>
                  <a:rect l="T9" t="T10" r="T11" b="T12"/>
                  <a:pathLst>
                    <a:path w="312" h="289">
                      <a:moveTo>
                        <a:pt x="0" y="0"/>
                      </a:moveTo>
                      <a:lnTo>
                        <a:pt x="311" y="0"/>
                      </a:lnTo>
                      <a:lnTo>
                        <a:pt x="311" y="288"/>
                      </a:lnTo>
                    </a:path>
                  </a:pathLst>
                </a:custGeom>
                <a:grpFill/>
                <a:ln w="9525" cap="flat" cmpd="sng">
                  <a:solidFill>
                    <a:srgbClr val="000000"/>
                  </a:solidFill>
                  <a:prstDash val="solid"/>
                  <a:round/>
                  <a:headEnd type="none" w="med" len="med"/>
                  <a:tailEnd type="none" w="med" len="med"/>
                </a:ln>
              </p:spPr>
              <p:txBody>
                <a:bodyPr/>
                <a:lstStyle/>
                <a:p>
                  <a:endParaRPr lang="zh-CN" altLang="en-US"/>
                </a:p>
              </p:txBody>
            </p:sp>
            <p:sp>
              <p:nvSpPr>
                <p:cNvPr id="453" name="Line 230">
                  <a:extLst>
                    <a:ext uri="{FF2B5EF4-FFF2-40B4-BE49-F238E27FC236}">
                      <a16:creationId xmlns:a16="http://schemas.microsoft.com/office/drawing/2014/main" id="{93A8EEEE-2BCE-8991-86BE-9F7E4A4E77FA}"/>
                    </a:ext>
                  </a:extLst>
                </p:cNvPr>
                <p:cNvSpPr>
                  <a:spLocks noChangeShapeType="1"/>
                </p:cNvSpPr>
                <p:nvPr/>
              </p:nvSpPr>
              <p:spPr bwMode="auto">
                <a:xfrm>
                  <a:off x="2604" y="3082"/>
                  <a:ext cx="825" cy="0"/>
                </a:xfrm>
                <a:prstGeom prst="line">
                  <a:avLst/>
                </a:prstGeom>
                <a:grpFill/>
                <a:ln w="9525">
                  <a:solidFill>
                    <a:srgbClr val="000000"/>
                  </a:solidFill>
                  <a:round/>
                  <a:headEnd/>
                  <a:tailEnd/>
                </a:ln>
              </p:spPr>
              <p:txBody>
                <a:bodyPr wrap="none" anchor="ctr"/>
                <a:lstStyle/>
                <a:p>
                  <a:endParaRPr lang="zh-CN" altLang="en-US"/>
                </a:p>
              </p:txBody>
            </p:sp>
            <p:sp>
              <p:nvSpPr>
                <p:cNvPr id="454" name="Line 231">
                  <a:extLst>
                    <a:ext uri="{FF2B5EF4-FFF2-40B4-BE49-F238E27FC236}">
                      <a16:creationId xmlns:a16="http://schemas.microsoft.com/office/drawing/2014/main" id="{0B786250-B802-D63B-041E-9428D8909476}"/>
                    </a:ext>
                  </a:extLst>
                </p:cNvPr>
                <p:cNvSpPr>
                  <a:spLocks noChangeShapeType="1"/>
                </p:cNvSpPr>
                <p:nvPr/>
              </p:nvSpPr>
              <p:spPr bwMode="auto">
                <a:xfrm flipV="1">
                  <a:off x="3429" y="3056"/>
                  <a:ext cx="0" cy="53"/>
                </a:xfrm>
                <a:prstGeom prst="line">
                  <a:avLst/>
                </a:prstGeom>
                <a:grpFill/>
                <a:ln w="9525">
                  <a:solidFill>
                    <a:srgbClr val="000000"/>
                  </a:solidFill>
                  <a:round/>
                  <a:headEnd/>
                  <a:tailEnd/>
                </a:ln>
              </p:spPr>
              <p:txBody>
                <a:bodyPr wrap="none" anchor="ctr"/>
                <a:lstStyle/>
                <a:p>
                  <a:endParaRPr lang="zh-CN" altLang="en-US"/>
                </a:p>
              </p:txBody>
            </p:sp>
            <p:sp>
              <p:nvSpPr>
                <p:cNvPr id="455" name="Line 232">
                  <a:extLst>
                    <a:ext uri="{FF2B5EF4-FFF2-40B4-BE49-F238E27FC236}">
                      <a16:creationId xmlns:a16="http://schemas.microsoft.com/office/drawing/2014/main" id="{FF07EF7D-713E-763E-1692-845CA722B89C}"/>
                    </a:ext>
                  </a:extLst>
                </p:cNvPr>
                <p:cNvSpPr>
                  <a:spLocks noChangeShapeType="1"/>
                </p:cNvSpPr>
                <p:nvPr/>
              </p:nvSpPr>
              <p:spPr bwMode="auto">
                <a:xfrm flipV="1">
                  <a:off x="2603" y="3056"/>
                  <a:ext cx="0" cy="53"/>
                </a:xfrm>
                <a:prstGeom prst="line">
                  <a:avLst/>
                </a:prstGeom>
                <a:grpFill/>
                <a:ln w="9525">
                  <a:solidFill>
                    <a:srgbClr val="000000"/>
                  </a:solidFill>
                  <a:round/>
                  <a:headEnd/>
                  <a:tailEnd/>
                </a:ln>
              </p:spPr>
              <p:txBody>
                <a:bodyPr wrap="none" anchor="ctr"/>
                <a:lstStyle/>
                <a:p>
                  <a:endParaRPr lang="zh-CN" altLang="en-US"/>
                </a:p>
              </p:txBody>
            </p:sp>
            <p:sp>
              <p:nvSpPr>
                <p:cNvPr id="456" name="Line 233">
                  <a:extLst>
                    <a:ext uri="{FF2B5EF4-FFF2-40B4-BE49-F238E27FC236}">
                      <a16:creationId xmlns:a16="http://schemas.microsoft.com/office/drawing/2014/main" id="{7B135995-0EE2-4D48-F025-01C983363CE2}"/>
                    </a:ext>
                  </a:extLst>
                </p:cNvPr>
                <p:cNvSpPr>
                  <a:spLocks noChangeShapeType="1"/>
                </p:cNvSpPr>
                <p:nvPr/>
              </p:nvSpPr>
              <p:spPr bwMode="auto">
                <a:xfrm flipH="1">
                  <a:off x="3090" y="3461"/>
                  <a:ext cx="68" cy="0"/>
                </a:xfrm>
                <a:prstGeom prst="line">
                  <a:avLst/>
                </a:prstGeom>
                <a:grpFill/>
                <a:ln w="9525">
                  <a:solidFill>
                    <a:srgbClr val="000000"/>
                  </a:solidFill>
                  <a:round/>
                  <a:headEnd/>
                  <a:tailEnd/>
                </a:ln>
              </p:spPr>
              <p:txBody>
                <a:bodyPr wrap="none" anchor="ctr"/>
                <a:lstStyle/>
                <a:p>
                  <a:endParaRPr lang="zh-CN" altLang="en-US"/>
                </a:p>
              </p:txBody>
            </p:sp>
          </p:grpSp>
        </p:grpSp>
        <p:grpSp>
          <p:nvGrpSpPr>
            <p:cNvPr id="479" name="组合 478">
              <a:extLst>
                <a:ext uri="{FF2B5EF4-FFF2-40B4-BE49-F238E27FC236}">
                  <a16:creationId xmlns:a16="http://schemas.microsoft.com/office/drawing/2014/main" id="{944E8B76-A5CF-2FB3-FCF1-576818E9D774}"/>
                </a:ext>
              </a:extLst>
            </p:cNvPr>
            <p:cNvGrpSpPr/>
            <p:nvPr/>
          </p:nvGrpSpPr>
          <p:grpSpPr>
            <a:xfrm>
              <a:off x="6451473" y="773456"/>
              <a:ext cx="787029" cy="471637"/>
              <a:chOff x="6458358" y="773515"/>
              <a:chExt cx="787029" cy="471637"/>
            </a:xfrm>
          </p:grpSpPr>
          <p:pic>
            <p:nvPicPr>
              <p:cNvPr id="475" name="图片 474">
                <a:extLst>
                  <a:ext uri="{FF2B5EF4-FFF2-40B4-BE49-F238E27FC236}">
                    <a16:creationId xmlns:a16="http://schemas.microsoft.com/office/drawing/2014/main" id="{AB0C0951-393D-0D49-39C3-CC7554D23137}"/>
                  </a:ext>
                </a:extLst>
              </p:cNvPr>
              <p:cNvPicPr>
                <a:picLocks noChangeAspect="1"/>
              </p:cNvPicPr>
              <p:nvPr/>
            </p:nvPicPr>
            <p:blipFill>
              <a:blip r:embed="rId5">
                <a:grayscl/>
                <a:lum bright="-20000" contrast="-20000"/>
              </a:blip>
              <a:stretch>
                <a:fillRect/>
              </a:stretch>
            </p:blipFill>
            <p:spPr>
              <a:xfrm>
                <a:off x="6487907" y="773515"/>
                <a:ext cx="727931" cy="459638"/>
              </a:xfrm>
              <a:prstGeom prst="rect">
                <a:avLst/>
              </a:prstGeom>
            </p:spPr>
          </p:pic>
          <p:pic>
            <p:nvPicPr>
              <p:cNvPr id="477" name="图片 476">
                <a:extLst>
                  <a:ext uri="{FF2B5EF4-FFF2-40B4-BE49-F238E27FC236}">
                    <a16:creationId xmlns:a16="http://schemas.microsoft.com/office/drawing/2014/main" id="{5F6F406D-5731-03C9-880D-DE33EC326332}"/>
                  </a:ext>
                </a:extLst>
              </p:cNvPr>
              <p:cNvPicPr>
                <a:picLocks noChangeAspect="1"/>
              </p:cNvPicPr>
              <p:nvPr/>
            </p:nvPicPr>
            <p:blipFill>
              <a:blip r:embed="rId6"/>
              <a:stretch>
                <a:fillRect/>
              </a:stretch>
            </p:blipFill>
            <p:spPr>
              <a:xfrm>
                <a:off x="6458358" y="1066048"/>
                <a:ext cx="291382" cy="179104"/>
              </a:xfrm>
              <a:prstGeom prst="rect">
                <a:avLst/>
              </a:prstGeom>
            </p:spPr>
          </p:pic>
          <p:pic>
            <p:nvPicPr>
              <p:cNvPr id="478" name="图片 477">
                <a:extLst>
                  <a:ext uri="{FF2B5EF4-FFF2-40B4-BE49-F238E27FC236}">
                    <a16:creationId xmlns:a16="http://schemas.microsoft.com/office/drawing/2014/main" id="{34355709-4471-4E74-8D73-ED5693138956}"/>
                  </a:ext>
                </a:extLst>
              </p:cNvPr>
              <p:cNvPicPr>
                <a:picLocks noChangeAspect="1"/>
              </p:cNvPicPr>
              <p:nvPr/>
            </p:nvPicPr>
            <p:blipFill>
              <a:blip r:embed="rId6"/>
              <a:stretch>
                <a:fillRect/>
              </a:stretch>
            </p:blipFill>
            <p:spPr>
              <a:xfrm>
                <a:off x="6954005" y="1060049"/>
                <a:ext cx="291382" cy="179104"/>
              </a:xfrm>
              <a:prstGeom prst="rect">
                <a:avLst/>
              </a:prstGeom>
            </p:spPr>
          </p:pic>
        </p:grpSp>
      </p:grpSp>
      <p:sp>
        <p:nvSpPr>
          <p:cNvPr id="503" name="Oval 42" descr="Zig zag">
            <a:extLst>
              <a:ext uri="{FF2B5EF4-FFF2-40B4-BE49-F238E27FC236}">
                <a16:creationId xmlns:a16="http://schemas.microsoft.com/office/drawing/2014/main" id="{ADCC1AF2-D096-85A5-8B47-5961AB89AC5A}"/>
              </a:ext>
            </a:extLst>
          </p:cNvPr>
          <p:cNvSpPr>
            <a:spLocks noChangeArrowheads="1"/>
          </p:cNvSpPr>
          <p:nvPr/>
        </p:nvSpPr>
        <p:spPr bwMode="auto">
          <a:xfrm>
            <a:off x="7759843" y="4686756"/>
            <a:ext cx="1033462" cy="731447"/>
          </a:xfrm>
          <a:prstGeom prst="ellipse">
            <a:avLst/>
          </a:prstGeom>
          <a:blipFill dpi="0" rotWithShape="0">
            <a:blip r:embed="rId7"/>
            <a:srcRect/>
            <a:tile tx="0" ty="0" sx="100000" sy="100000" flip="none" algn="tl"/>
          </a:bli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eaLnBrk="1" hangingPunct="1">
              <a:spcBef>
                <a:spcPct val="0"/>
              </a:spcBef>
              <a:buFontTx/>
              <a:buNone/>
            </a:pPr>
            <a:endParaRPr lang="zh-CN" altLang="en-US" sz="3600">
              <a:solidFill>
                <a:schemeClr val="tx1"/>
              </a:solidFill>
              <a:latin typeface="ITCCenturyLightT" pitchFamily="2" charset="0"/>
              <a:ea typeface="宋体" panose="02010600030101010101" pitchFamily="2" charset="-122"/>
            </a:endParaRPr>
          </a:p>
        </p:txBody>
      </p:sp>
      <p:grpSp>
        <p:nvGrpSpPr>
          <p:cNvPr id="498" name="组合 497">
            <a:extLst>
              <a:ext uri="{FF2B5EF4-FFF2-40B4-BE49-F238E27FC236}">
                <a16:creationId xmlns:a16="http://schemas.microsoft.com/office/drawing/2014/main" id="{6E42CD91-41A5-388D-90EF-7E61D24C1221}"/>
              </a:ext>
            </a:extLst>
          </p:cNvPr>
          <p:cNvGrpSpPr/>
          <p:nvPr/>
        </p:nvGrpSpPr>
        <p:grpSpPr>
          <a:xfrm>
            <a:off x="6734501" y="4848749"/>
            <a:ext cx="1972514" cy="775114"/>
            <a:chOff x="6712839" y="4722272"/>
            <a:chExt cx="1972514" cy="775114"/>
          </a:xfrm>
        </p:grpSpPr>
        <p:sp>
          <p:nvSpPr>
            <p:cNvPr id="174" name="Text Box 85">
              <a:extLst>
                <a:ext uri="{FF2B5EF4-FFF2-40B4-BE49-F238E27FC236}">
                  <a16:creationId xmlns:a16="http://schemas.microsoft.com/office/drawing/2014/main" id="{7B9BD511-A1DE-B16C-D4AB-F6E419519871}"/>
                </a:ext>
              </a:extLst>
            </p:cNvPr>
            <p:cNvSpPr txBox="1">
              <a:spLocks noChangeArrowheads="1"/>
            </p:cNvSpPr>
            <p:nvPr/>
          </p:nvSpPr>
          <p:spPr bwMode="auto">
            <a:xfrm>
              <a:off x="7856445" y="4722272"/>
              <a:ext cx="806194" cy="52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NF</a:t>
              </a: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lang="en-US" altLang="zh-CN" sz="1200" b="1" kern="0" dirty="0">
                  <a:solidFill>
                    <a:srgbClr val="000000"/>
                  </a:solidFill>
                </a:rPr>
                <a:t>P</a:t>
              </a:r>
              <a:r>
                <a:rPr kumimoji="0" lang="en-US" altLang="zh-CN" sz="1200" b="1" i="0" u="none" strike="noStrike" kern="0" cap="none" spc="0" normalizeH="0" baseline="0" noProof="0" dirty="0" err="1">
                  <a:ln>
                    <a:noFill/>
                  </a:ln>
                  <a:solidFill>
                    <a:srgbClr val="000000"/>
                  </a:solidFill>
                  <a:effectLst/>
                  <a:uLnTx/>
                  <a:uFillTx/>
                  <a:latin typeface="Univers Condensed" panose="020B0506020202050204" pitchFamily="34" charset="0"/>
                </a:rPr>
                <a:t>hase</a:t>
              </a: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 Noise</a:t>
              </a: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endPar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ndParaRPr>
            </a:p>
          </p:txBody>
        </p:sp>
        <p:sp>
          <p:nvSpPr>
            <p:cNvPr id="490" name="矩形: 圆顶角 489">
              <a:extLst>
                <a:ext uri="{FF2B5EF4-FFF2-40B4-BE49-F238E27FC236}">
                  <a16:creationId xmlns:a16="http://schemas.microsoft.com/office/drawing/2014/main" id="{C6E21321-1578-8858-86A6-27596BD197A7}"/>
                </a:ext>
              </a:extLst>
            </p:cNvPr>
            <p:cNvSpPr/>
            <p:nvPr/>
          </p:nvSpPr>
          <p:spPr>
            <a:xfrm>
              <a:off x="6712839" y="5269736"/>
              <a:ext cx="1972514" cy="227650"/>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Noise Characteristic Test</a:t>
              </a:r>
              <a:endParaRPr lang="zh-CN" altLang="en-US" sz="1200" b="1" dirty="0">
                <a:solidFill>
                  <a:schemeClr val="tx1">
                    <a:lumMod val="85000"/>
                    <a:lumOff val="15000"/>
                  </a:schemeClr>
                </a:solidFill>
                <a:latin typeface="Univers Condensed" panose="020B0506020202050204" pitchFamily="34" charset="0"/>
              </a:endParaRPr>
            </a:p>
          </p:txBody>
        </p:sp>
      </p:grpSp>
      <p:grpSp>
        <p:nvGrpSpPr>
          <p:cNvPr id="496" name="组合 495">
            <a:extLst>
              <a:ext uri="{FF2B5EF4-FFF2-40B4-BE49-F238E27FC236}">
                <a16:creationId xmlns:a16="http://schemas.microsoft.com/office/drawing/2014/main" id="{1834651B-3A3B-984E-4698-320241475A29}"/>
              </a:ext>
            </a:extLst>
          </p:cNvPr>
          <p:cNvGrpSpPr/>
          <p:nvPr/>
        </p:nvGrpSpPr>
        <p:grpSpPr>
          <a:xfrm>
            <a:off x="8219298" y="3630151"/>
            <a:ext cx="2284853" cy="905411"/>
            <a:chOff x="8111400" y="3636655"/>
            <a:chExt cx="2284853" cy="905411"/>
          </a:xfrm>
        </p:grpSpPr>
        <p:grpSp>
          <p:nvGrpSpPr>
            <p:cNvPr id="491" name="组合 490">
              <a:extLst>
                <a:ext uri="{FF2B5EF4-FFF2-40B4-BE49-F238E27FC236}">
                  <a16:creationId xmlns:a16="http://schemas.microsoft.com/office/drawing/2014/main" id="{A0606566-A36F-0248-F92F-F185CC6B815F}"/>
                </a:ext>
              </a:extLst>
            </p:cNvPr>
            <p:cNvGrpSpPr/>
            <p:nvPr/>
          </p:nvGrpSpPr>
          <p:grpSpPr>
            <a:xfrm>
              <a:off x="8418519" y="3808040"/>
              <a:ext cx="1552575" cy="734026"/>
              <a:chOff x="8277871" y="4636383"/>
              <a:chExt cx="1552575" cy="734026"/>
            </a:xfrm>
          </p:grpSpPr>
          <p:sp>
            <p:nvSpPr>
              <p:cNvPr id="159" name="Oval 46" descr="Zig zag">
                <a:extLst>
                  <a:ext uri="{FF2B5EF4-FFF2-40B4-BE49-F238E27FC236}">
                    <a16:creationId xmlns:a16="http://schemas.microsoft.com/office/drawing/2014/main" id="{2BF5A6AB-2EF5-6E22-1DD8-B3E8DB4F347A}"/>
                  </a:ext>
                </a:extLst>
              </p:cNvPr>
              <p:cNvSpPr>
                <a:spLocks noChangeArrowheads="1"/>
              </p:cNvSpPr>
              <p:nvPr/>
            </p:nvSpPr>
            <p:spPr bwMode="auto">
              <a:xfrm>
                <a:off x="8277871" y="4636383"/>
                <a:ext cx="1552575" cy="709612"/>
              </a:xfrm>
              <a:prstGeom prst="ellipse">
                <a:avLst/>
              </a:prstGeom>
              <a:blipFill dpi="0" rotWithShape="0">
                <a:blip r:embed="rId8"/>
                <a:srcRect/>
                <a:tile tx="0" ty="0" sx="100000" sy="100000" flip="none" algn="tl"/>
              </a:blipFill>
              <a:ln w="19050">
                <a:solidFill>
                  <a:srgbClr val="000000"/>
                </a:solidFill>
                <a:round/>
                <a:headEnd/>
                <a:tailEnd/>
              </a:ln>
            </p:spPr>
            <p:txBody>
              <a:bodyPr wrap="none" anchor="ctr"/>
              <a:lstStyle>
                <a:lvl1pPr>
                  <a:spcBef>
                    <a:spcPct val="20000"/>
                  </a:spcBef>
                  <a:buChar char="•"/>
                  <a:defRPr sz="2400">
                    <a:solidFill>
                      <a:schemeClr val="bg2"/>
                    </a:solidFill>
                    <a:latin typeface="Univers Condensed" panose="020B0506020202050204" pitchFamily="34" charset="0"/>
                  </a:defRPr>
                </a:lvl1pPr>
                <a:lvl2pPr marL="742950" indent="-285750">
                  <a:spcBef>
                    <a:spcPct val="20000"/>
                  </a:spcBef>
                  <a:buChar char="–"/>
                  <a:defRPr sz="2400">
                    <a:solidFill>
                      <a:schemeClr val="bg2"/>
                    </a:solidFill>
                    <a:latin typeface="Univers Condensed" panose="020B0506020202050204" pitchFamily="34" charset="0"/>
                  </a:defRPr>
                </a:lvl2pPr>
                <a:lvl3pPr marL="1143000" indent="-228600">
                  <a:spcBef>
                    <a:spcPct val="20000"/>
                  </a:spcBef>
                  <a:buChar char="–"/>
                  <a:defRPr sz="2400">
                    <a:solidFill>
                      <a:schemeClr val="bg2"/>
                    </a:solidFill>
                    <a:latin typeface="Univers Condensed" panose="020B0506020202050204" pitchFamily="34" charset="0"/>
                  </a:defRPr>
                </a:lvl3pPr>
                <a:lvl4pPr marL="1600200" indent="-228600">
                  <a:spcBef>
                    <a:spcPct val="20000"/>
                  </a:spcBef>
                  <a:buChar char="–"/>
                  <a:defRPr sz="2400">
                    <a:solidFill>
                      <a:schemeClr val="bg2"/>
                    </a:solidFill>
                    <a:latin typeface="Univers Condensed" panose="020B0506020202050204" pitchFamily="34" charset="0"/>
                  </a:defRPr>
                </a:lvl4pPr>
                <a:lvl5pPr marL="2057400" indent="-228600">
                  <a:spcBef>
                    <a:spcPct val="20000"/>
                  </a:spcBef>
                  <a:buChar char="–"/>
                  <a:defRPr sz="2400">
                    <a:solidFill>
                      <a:schemeClr val="bg2"/>
                    </a:solidFill>
                    <a:latin typeface="Univers Condensed" panose="020B0506020202050204" pitchFamily="34" charset="0"/>
                  </a:defRPr>
                </a:lvl5pPr>
                <a:lvl6pPr marL="2514600" indent="-228600"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fontAlgn="base">
                  <a:spcBef>
                    <a:spcPct val="0"/>
                  </a:spcBef>
                  <a:spcAft>
                    <a:spcPct val="0"/>
                  </a:spcAft>
                  <a:buFontTx/>
                  <a:buNone/>
                </a:pPr>
                <a:endParaRPr lang="zh-CN" altLang="en-US" sz="3600">
                  <a:solidFill>
                    <a:srgbClr val="000000"/>
                  </a:solidFill>
                  <a:latin typeface="ITCCenturyLightT" pitchFamily="2" charset="0"/>
                </a:endParaRPr>
              </a:p>
            </p:txBody>
          </p:sp>
          <p:sp>
            <p:nvSpPr>
              <p:cNvPr id="172" name="Text Box 83">
                <a:extLst>
                  <a:ext uri="{FF2B5EF4-FFF2-40B4-BE49-F238E27FC236}">
                    <a16:creationId xmlns:a16="http://schemas.microsoft.com/office/drawing/2014/main" id="{98F69A1A-392F-E954-795E-06E76644EE39}"/>
                  </a:ext>
                </a:extLst>
              </p:cNvPr>
              <p:cNvSpPr txBox="1">
                <a:spLocks noChangeArrowheads="1"/>
              </p:cNvSpPr>
              <p:nvPr/>
            </p:nvSpPr>
            <p:spPr bwMode="auto">
              <a:xfrm>
                <a:off x="8419031" y="4714697"/>
                <a:ext cx="1308650" cy="6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Intermodulation</a:t>
                </a: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 Distortion</a:t>
                </a:r>
              </a:p>
              <a:p>
                <a:pPr algn="ctr" eaLnBrk="0" fontAlgn="base" hangingPunct="0">
                  <a:spcBef>
                    <a:spcPct val="0"/>
                  </a:spcBef>
                  <a:spcAft>
                    <a:spcPct val="0"/>
                  </a:spcAft>
                  <a:buClr>
                    <a:srgbClr val="000000"/>
                  </a:buClr>
                  <a:buSzPct val="90000"/>
                  <a:buNone/>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Harm. Dist.</a:t>
                </a: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endPar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endParaRPr>
              </a:p>
              <a:p>
                <a:pPr marL="0" marR="0" lvl="0" indent="0" algn="ctr"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endParaRPr kumimoji="0" lang="en-US" altLang="zh-CN" sz="2200" b="0" i="0" u="none" strike="noStrike" kern="0" cap="none" spc="0" normalizeH="0" baseline="0" noProof="0" dirty="0">
                  <a:ln>
                    <a:noFill/>
                  </a:ln>
                  <a:solidFill>
                    <a:srgbClr val="000000"/>
                  </a:solidFill>
                  <a:effectLst/>
                  <a:uLnTx/>
                  <a:uFillTx/>
                  <a:latin typeface="Univers Condensed" panose="020B0506020202050204" pitchFamily="34" charset="0"/>
                </a:endParaRPr>
              </a:p>
            </p:txBody>
          </p:sp>
        </p:grpSp>
        <p:sp>
          <p:nvSpPr>
            <p:cNvPr id="492" name="矩形: 圆顶角 491">
              <a:extLst>
                <a:ext uri="{FF2B5EF4-FFF2-40B4-BE49-F238E27FC236}">
                  <a16:creationId xmlns:a16="http://schemas.microsoft.com/office/drawing/2014/main" id="{0F8A1392-CEBC-1DDA-2034-AA86561EB639}"/>
                </a:ext>
              </a:extLst>
            </p:cNvPr>
            <p:cNvSpPr/>
            <p:nvPr/>
          </p:nvSpPr>
          <p:spPr>
            <a:xfrm>
              <a:off x="8111400" y="3636655"/>
              <a:ext cx="2284853" cy="209284"/>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Nonlinear  Characteristic Test</a:t>
              </a:r>
              <a:endParaRPr lang="zh-CN" altLang="en-US" sz="1200" b="1" dirty="0">
                <a:solidFill>
                  <a:schemeClr val="tx1">
                    <a:lumMod val="85000"/>
                    <a:lumOff val="15000"/>
                  </a:schemeClr>
                </a:solidFill>
                <a:latin typeface="Univers Condensed" panose="020B0506020202050204" pitchFamily="34" charset="0"/>
              </a:endParaRPr>
            </a:p>
          </p:txBody>
        </p:sp>
      </p:grpSp>
      <p:grpSp>
        <p:nvGrpSpPr>
          <p:cNvPr id="497" name="组合 496">
            <a:extLst>
              <a:ext uri="{FF2B5EF4-FFF2-40B4-BE49-F238E27FC236}">
                <a16:creationId xmlns:a16="http://schemas.microsoft.com/office/drawing/2014/main" id="{111276CE-3F07-E5D9-2B60-CCF4BB4A0F87}"/>
              </a:ext>
            </a:extLst>
          </p:cNvPr>
          <p:cNvGrpSpPr/>
          <p:nvPr/>
        </p:nvGrpSpPr>
        <p:grpSpPr>
          <a:xfrm>
            <a:off x="5619310" y="2807912"/>
            <a:ext cx="3974128" cy="1686351"/>
            <a:chOff x="5683170" y="2968884"/>
            <a:chExt cx="3974128" cy="1686351"/>
          </a:xfrm>
        </p:grpSpPr>
        <p:grpSp>
          <p:nvGrpSpPr>
            <p:cNvPr id="493" name="组合 492">
              <a:extLst>
                <a:ext uri="{FF2B5EF4-FFF2-40B4-BE49-F238E27FC236}">
                  <a16:creationId xmlns:a16="http://schemas.microsoft.com/office/drawing/2014/main" id="{8C0BADC6-8A33-193A-22E1-5470C6694CE3}"/>
                </a:ext>
              </a:extLst>
            </p:cNvPr>
            <p:cNvGrpSpPr/>
            <p:nvPr/>
          </p:nvGrpSpPr>
          <p:grpSpPr>
            <a:xfrm>
              <a:off x="5683170" y="2968884"/>
              <a:ext cx="2325556" cy="1686351"/>
              <a:chOff x="5682695" y="2536105"/>
              <a:chExt cx="2325556" cy="1686351"/>
            </a:xfrm>
          </p:grpSpPr>
          <p:sp>
            <p:nvSpPr>
              <p:cNvPr id="158" name="Oval 45" descr="Zig zag">
                <a:extLst>
                  <a:ext uri="{FF2B5EF4-FFF2-40B4-BE49-F238E27FC236}">
                    <a16:creationId xmlns:a16="http://schemas.microsoft.com/office/drawing/2014/main" id="{EE14012F-A2A1-4121-732C-F2CCE6D2909F}"/>
                  </a:ext>
                </a:extLst>
              </p:cNvPr>
              <p:cNvSpPr>
                <a:spLocks noChangeArrowheads="1"/>
              </p:cNvSpPr>
              <p:nvPr/>
            </p:nvSpPr>
            <p:spPr bwMode="auto">
              <a:xfrm>
                <a:off x="5786766" y="2536105"/>
                <a:ext cx="2221485" cy="1490350"/>
              </a:xfrm>
              <a:prstGeom prst="ellipse">
                <a:avLst/>
              </a:prstGeom>
              <a:blipFill dpi="0" rotWithShape="0">
                <a:blip r:embed="rId9"/>
                <a:srcRect/>
                <a:tile tx="0" ty="0" sx="100000" sy="100000" flip="none" algn="tl"/>
              </a:blipFill>
              <a:ln w="19050">
                <a:solidFill>
                  <a:srgbClr val="000000"/>
                </a:solidFill>
                <a:round/>
                <a:headEnd/>
                <a:tailEnd/>
              </a:ln>
              <a:effectLst>
                <a:outerShdw dist="107763" dir="2700000" algn="ctr" rotWithShape="0">
                  <a:srgbClr val="404040"/>
                </a:outerShdw>
              </a:effectLst>
            </p:spPr>
            <p:txBody>
              <a:bodyPr wrap="none" anchor="ctr"/>
              <a:lstStyle>
                <a:lvl1pPr>
                  <a:defRPr sz="3600">
                    <a:solidFill>
                      <a:schemeClr val="tx1"/>
                    </a:solidFill>
                    <a:latin typeface="ITCCenturyLightT" pitchFamily="2" charset="0"/>
                  </a:defRPr>
                </a:lvl1pPr>
                <a:lvl2pPr marL="742950" indent="-285750">
                  <a:defRPr sz="3600">
                    <a:solidFill>
                      <a:schemeClr val="tx1"/>
                    </a:solidFill>
                    <a:latin typeface="ITCCenturyLightT" pitchFamily="2" charset="0"/>
                  </a:defRPr>
                </a:lvl2pPr>
                <a:lvl3pPr marL="1143000" indent="-228600">
                  <a:defRPr sz="3600">
                    <a:solidFill>
                      <a:schemeClr val="tx1"/>
                    </a:solidFill>
                    <a:latin typeface="ITCCenturyLightT" pitchFamily="2" charset="0"/>
                  </a:defRPr>
                </a:lvl3pPr>
                <a:lvl4pPr marL="1600200" indent="-228600">
                  <a:defRPr sz="3600">
                    <a:solidFill>
                      <a:schemeClr val="tx1"/>
                    </a:solidFill>
                    <a:latin typeface="ITCCenturyLightT" pitchFamily="2" charset="0"/>
                  </a:defRPr>
                </a:lvl4pPr>
                <a:lvl5pPr marL="2057400" indent="-228600">
                  <a:defRPr sz="3600">
                    <a:solidFill>
                      <a:schemeClr val="tx1"/>
                    </a:solidFill>
                    <a:latin typeface="ITCCenturyLightT" pitchFamily="2" charset="0"/>
                  </a:defRPr>
                </a:lvl5pPr>
                <a:lvl6pPr marL="2514600" indent="-228600" eaLnBrk="0" fontAlgn="base" hangingPunct="0">
                  <a:spcBef>
                    <a:spcPct val="0"/>
                  </a:spcBef>
                  <a:spcAft>
                    <a:spcPct val="0"/>
                  </a:spcAft>
                  <a:defRPr sz="3600">
                    <a:solidFill>
                      <a:schemeClr val="tx1"/>
                    </a:solidFill>
                    <a:latin typeface="ITCCenturyLightT" pitchFamily="2" charset="0"/>
                  </a:defRPr>
                </a:lvl6pPr>
                <a:lvl7pPr marL="2971800" indent="-228600" eaLnBrk="0" fontAlgn="base" hangingPunct="0">
                  <a:spcBef>
                    <a:spcPct val="0"/>
                  </a:spcBef>
                  <a:spcAft>
                    <a:spcPct val="0"/>
                  </a:spcAft>
                  <a:defRPr sz="3600">
                    <a:solidFill>
                      <a:schemeClr val="tx1"/>
                    </a:solidFill>
                    <a:latin typeface="ITCCenturyLightT" pitchFamily="2" charset="0"/>
                  </a:defRPr>
                </a:lvl7pPr>
                <a:lvl8pPr marL="3429000" indent="-228600" eaLnBrk="0" fontAlgn="base" hangingPunct="0">
                  <a:spcBef>
                    <a:spcPct val="0"/>
                  </a:spcBef>
                  <a:spcAft>
                    <a:spcPct val="0"/>
                  </a:spcAft>
                  <a:defRPr sz="3600">
                    <a:solidFill>
                      <a:schemeClr val="tx1"/>
                    </a:solidFill>
                    <a:latin typeface="ITCCenturyLightT" pitchFamily="2" charset="0"/>
                  </a:defRPr>
                </a:lvl8pPr>
                <a:lvl9pPr marL="3886200" indent="-228600" eaLnBrk="0" fontAlgn="base" hangingPunct="0">
                  <a:spcBef>
                    <a:spcPct val="0"/>
                  </a:spcBef>
                  <a:spcAft>
                    <a:spcPct val="0"/>
                  </a:spcAft>
                  <a:defRPr sz="3600">
                    <a:solidFill>
                      <a:schemeClr val="tx1"/>
                    </a:solidFill>
                    <a:latin typeface="ITCCenturyLightT" pitchFamily="2"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3600" b="0" i="0" u="none" strike="noStrike" kern="0" cap="none" spc="0" normalizeH="0" baseline="0" noProof="0">
                  <a:ln>
                    <a:noFill/>
                  </a:ln>
                  <a:solidFill>
                    <a:srgbClr val="000000"/>
                  </a:solidFill>
                  <a:effectLst/>
                  <a:uLnTx/>
                  <a:uFillTx/>
                  <a:latin typeface="ITCCenturyLightT" pitchFamily="2" charset="0"/>
                </a:endParaRPr>
              </a:p>
            </p:txBody>
          </p:sp>
          <p:sp>
            <p:nvSpPr>
              <p:cNvPr id="165" name="Text Box 75">
                <a:extLst>
                  <a:ext uri="{FF2B5EF4-FFF2-40B4-BE49-F238E27FC236}">
                    <a16:creationId xmlns:a16="http://schemas.microsoft.com/office/drawing/2014/main" id="{96549E85-8CFE-080A-3BC2-EDD38B51B4E8}"/>
                  </a:ext>
                </a:extLst>
              </p:cNvPr>
              <p:cNvSpPr txBox="1">
                <a:spLocks noChangeArrowheads="1"/>
              </p:cNvSpPr>
              <p:nvPr/>
            </p:nvSpPr>
            <p:spPr bwMode="auto">
              <a:xfrm>
                <a:off x="6183963" y="2724507"/>
                <a:ext cx="10318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Gain/Flat.</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Phase</a:t>
                </a:r>
                <a:r>
                  <a:rPr lang="en-US" altLang="zh-CN" sz="1200" b="1" kern="0" dirty="0">
                    <a:solidFill>
                      <a:srgbClr val="000000"/>
                    </a:solidFill>
                  </a:rPr>
                  <a:t>/GD	</a:t>
                </a:r>
                <a:endPar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endParaRP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Isolation</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err="1">
                    <a:ln>
                      <a:noFill/>
                    </a:ln>
                    <a:solidFill>
                      <a:srgbClr val="000000"/>
                    </a:solidFill>
                    <a:effectLst/>
                    <a:uLnTx/>
                    <a:uFillTx/>
                    <a:latin typeface="Univers Condensed" panose="020B0506020202050204" pitchFamily="34" charset="0"/>
                  </a:rPr>
                  <a:t>Rtn</a:t>
                </a: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 Ls/VSWR</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Impedance</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S-parameters</a:t>
                </a:r>
                <a:endParaRPr kumimoji="0" lang="en-US" altLang="zh-CN" sz="2200" b="0" i="0" u="none" strike="noStrike" kern="0" cap="none" spc="0" normalizeH="0" baseline="0" noProof="0" dirty="0">
                  <a:ln>
                    <a:noFill/>
                  </a:ln>
                  <a:solidFill>
                    <a:srgbClr val="000000"/>
                  </a:solidFill>
                  <a:effectLst/>
                  <a:uLnTx/>
                  <a:uFillTx/>
                  <a:latin typeface="Univers Condensed" panose="020B0506020202050204" pitchFamily="34" charset="0"/>
                </a:endParaRPr>
              </a:p>
            </p:txBody>
          </p:sp>
          <p:sp>
            <p:nvSpPr>
              <p:cNvPr id="166" name="Text Box 76">
                <a:extLst>
                  <a:ext uri="{FF2B5EF4-FFF2-40B4-BE49-F238E27FC236}">
                    <a16:creationId xmlns:a16="http://schemas.microsoft.com/office/drawing/2014/main" id="{83432ECE-EC84-368D-7BF5-A2D15412AD07}"/>
                  </a:ext>
                </a:extLst>
              </p:cNvPr>
              <p:cNvSpPr txBox="1">
                <a:spLocks noChangeArrowheads="1"/>
              </p:cNvSpPr>
              <p:nvPr/>
            </p:nvSpPr>
            <p:spPr bwMode="auto">
              <a:xfrm>
                <a:off x="7056414" y="2720894"/>
                <a:ext cx="845447" cy="103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9575">
                  <a:spcBef>
                    <a:spcPct val="20000"/>
                  </a:spcBef>
                  <a:buChar char="•"/>
                  <a:defRPr sz="2400">
                    <a:solidFill>
                      <a:schemeClr val="bg2"/>
                    </a:solidFill>
                    <a:latin typeface="Univers Condensed" panose="020B0506020202050204" pitchFamily="34" charset="0"/>
                  </a:defRPr>
                </a:lvl1pPr>
                <a:lvl2pPr marL="742950" indent="-285750" defTabSz="409575">
                  <a:spcBef>
                    <a:spcPct val="20000"/>
                  </a:spcBef>
                  <a:buChar char="–"/>
                  <a:defRPr sz="2400">
                    <a:solidFill>
                      <a:schemeClr val="bg2"/>
                    </a:solidFill>
                    <a:latin typeface="Univers Condensed" panose="020B0506020202050204" pitchFamily="34" charset="0"/>
                  </a:defRPr>
                </a:lvl2pPr>
                <a:lvl3pPr marL="1143000" indent="-228600" defTabSz="409575">
                  <a:spcBef>
                    <a:spcPct val="20000"/>
                  </a:spcBef>
                  <a:buChar char="–"/>
                  <a:defRPr sz="2400">
                    <a:solidFill>
                      <a:schemeClr val="bg2"/>
                    </a:solidFill>
                    <a:latin typeface="Univers Condensed" panose="020B0506020202050204" pitchFamily="34" charset="0"/>
                  </a:defRPr>
                </a:lvl3pPr>
                <a:lvl4pPr marL="1600200" indent="-228600" defTabSz="409575">
                  <a:spcBef>
                    <a:spcPct val="20000"/>
                  </a:spcBef>
                  <a:buChar char="–"/>
                  <a:defRPr sz="2400">
                    <a:solidFill>
                      <a:schemeClr val="bg2"/>
                    </a:solidFill>
                    <a:latin typeface="Univers Condensed" panose="020B0506020202050204" pitchFamily="34" charset="0"/>
                  </a:defRPr>
                </a:lvl4pPr>
                <a:lvl5pPr marL="2057400" indent="-228600" defTabSz="409575">
                  <a:spcBef>
                    <a:spcPct val="20000"/>
                  </a:spcBef>
                  <a:buChar char="–"/>
                  <a:defRPr sz="2400">
                    <a:solidFill>
                      <a:schemeClr val="bg2"/>
                    </a:solidFill>
                    <a:latin typeface="Univers Condensed" panose="020B0506020202050204" pitchFamily="34" charset="0"/>
                  </a:defRPr>
                </a:lvl5pPr>
                <a:lvl6pPr marL="25146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6pPr>
                <a:lvl7pPr marL="29718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7pPr>
                <a:lvl8pPr marL="34290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8pPr>
                <a:lvl9pPr marL="3886200" indent="-228600" defTabSz="409575" eaLnBrk="0" fontAlgn="base" hangingPunct="0">
                  <a:spcBef>
                    <a:spcPct val="20000"/>
                  </a:spcBef>
                  <a:spcAft>
                    <a:spcPct val="0"/>
                  </a:spcAft>
                  <a:buChar char="–"/>
                  <a:defRPr sz="2400">
                    <a:solidFill>
                      <a:schemeClr val="bg2"/>
                    </a:solidFill>
                    <a:latin typeface="Univers Condensed" panose="020B0506020202050204" pitchFamily="34" charset="0"/>
                  </a:defRPr>
                </a:lvl9pPr>
              </a:lstStyle>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err="1">
                    <a:ln>
                      <a:noFill/>
                    </a:ln>
                    <a:solidFill>
                      <a:srgbClr val="000000"/>
                    </a:solidFill>
                    <a:effectLst/>
                    <a:uLnTx/>
                    <a:uFillTx/>
                    <a:latin typeface="Univers Condensed" panose="020B0506020202050204" pitchFamily="34" charset="0"/>
                  </a:rPr>
                  <a:t>Compr'n</a:t>
                </a:r>
                <a:endPar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endParaRP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AM-PM</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rPr>
                  <a:t>Permittivity</a:t>
                </a:r>
              </a:p>
              <a:p>
                <a:pPr marL="0" marR="0" lvl="0" indent="0" defTabSz="409575" eaLnBrk="0" fontAlgn="base" latinLnBrk="0" hangingPunct="0">
                  <a:lnSpc>
                    <a:spcPct val="100000"/>
                  </a:lnSpc>
                  <a:spcBef>
                    <a:spcPct val="0"/>
                  </a:spcBef>
                  <a:spcAft>
                    <a:spcPct val="0"/>
                  </a:spcAft>
                  <a:buClr>
                    <a:srgbClr val="000000"/>
                  </a:buClr>
                  <a:buSzPct val="90000"/>
                  <a:buFont typeface="Monotype Sorts" pitchFamily="2" charset="2"/>
                  <a:buNone/>
                  <a:tabLst/>
                  <a:defRPr/>
                </a:pPr>
                <a:r>
                  <a:rPr lang="en-US" altLang="zh-CN" sz="1200" b="1" kern="0" dirty="0">
                    <a:solidFill>
                      <a:srgbClr val="000000"/>
                    </a:solidFill>
                  </a:rPr>
                  <a:t>P</a:t>
                </a:r>
                <a:r>
                  <a:rPr kumimoji="0" lang="en-US" altLang="zh-CN" sz="1200" b="1" i="0" u="none" strike="noStrike" kern="0" cap="none" spc="0" normalizeH="0" baseline="0" noProof="0" dirty="0" err="1">
                    <a:ln>
                      <a:noFill/>
                    </a:ln>
                    <a:solidFill>
                      <a:srgbClr val="000000"/>
                    </a:solidFill>
                    <a:effectLst/>
                    <a:uLnTx/>
                    <a:uFillTx/>
                    <a:latin typeface="Univers Condensed" panose="020B0506020202050204" pitchFamily="34" charset="0"/>
                  </a:rPr>
                  <a:t>ermeability</a:t>
                </a:r>
                <a:endParaRPr kumimoji="0" lang="en-US" altLang="zh-CN" sz="1200" b="1" i="0" u="none" strike="noStrike" kern="0" cap="none" spc="0" normalizeH="0" baseline="0" noProof="0" dirty="0">
                  <a:ln>
                    <a:noFill/>
                  </a:ln>
                  <a:solidFill>
                    <a:srgbClr val="000000"/>
                  </a:solidFill>
                  <a:effectLst/>
                  <a:uLnTx/>
                  <a:uFillTx/>
                  <a:latin typeface="Univers Condensed" panose="020B0506020202050204" pitchFamily="34" charset="0"/>
                </a:endParaRPr>
              </a:p>
            </p:txBody>
          </p:sp>
          <p:sp>
            <p:nvSpPr>
              <p:cNvPr id="485" name="矩形: 圆顶角 484">
                <a:extLst>
                  <a:ext uri="{FF2B5EF4-FFF2-40B4-BE49-F238E27FC236}">
                    <a16:creationId xmlns:a16="http://schemas.microsoft.com/office/drawing/2014/main" id="{B9211D80-8317-6F3D-9A7F-FDB1BDC2D029}"/>
                  </a:ext>
                </a:extLst>
              </p:cNvPr>
              <p:cNvSpPr/>
              <p:nvPr/>
            </p:nvSpPr>
            <p:spPr>
              <a:xfrm>
                <a:off x="5682695" y="3994806"/>
                <a:ext cx="1972514" cy="227650"/>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Linear Characteristic Test</a:t>
                </a:r>
                <a:endParaRPr lang="zh-CN" altLang="en-US" sz="1200" b="1" dirty="0">
                  <a:solidFill>
                    <a:schemeClr val="tx1">
                      <a:lumMod val="85000"/>
                      <a:lumOff val="15000"/>
                    </a:schemeClr>
                  </a:solidFill>
                  <a:latin typeface="Univers Condensed" panose="020B0506020202050204" pitchFamily="34" charset="0"/>
                </a:endParaRPr>
              </a:p>
            </p:txBody>
          </p:sp>
        </p:grpSp>
        <p:sp>
          <p:nvSpPr>
            <p:cNvPr id="494" name="矩形: 圆顶角 493">
              <a:extLst>
                <a:ext uri="{FF2B5EF4-FFF2-40B4-BE49-F238E27FC236}">
                  <a16:creationId xmlns:a16="http://schemas.microsoft.com/office/drawing/2014/main" id="{C934799D-BF39-7B76-6528-4EDD503F7F37}"/>
                </a:ext>
              </a:extLst>
            </p:cNvPr>
            <p:cNvSpPr/>
            <p:nvPr/>
          </p:nvSpPr>
          <p:spPr>
            <a:xfrm>
              <a:off x="7591313" y="3282867"/>
              <a:ext cx="2065985" cy="214501"/>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Power  Characteristic Test</a:t>
              </a:r>
              <a:endParaRPr lang="zh-CN" altLang="en-US" sz="1200" b="1" dirty="0">
                <a:solidFill>
                  <a:schemeClr val="tx1">
                    <a:lumMod val="85000"/>
                    <a:lumOff val="15000"/>
                  </a:schemeClr>
                </a:solidFill>
                <a:latin typeface="Univers Condensed" panose="020B0506020202050204" pitchFamily="34" charset="0"/>
              </a:endParaRPr>
            </a:p>
          </p:txBody>
        </p:sp>
      </p:grpSp>
      <p:sp>
        <p:nvSpPr>
          <p:cNvPr id="499" name="矩形: 圆顶角 498">
            <a:extLst>
              <a:ext uri="{FF2B5EF4-FFF2-40B4-BE49-F238E27FC236}">
                <a16:creationId xmlns:a16="http://schemas.microsoft.com/office/drawing/2014/main" id="{CF3CB7CB-88DE-F581-FC94-54B31712FCED}"/>
              </a:ext>
            </a:extLst>
          </p:cNvPr>
          <p:cNvSpPr/>
          <p:nvPr/>
        </p:nvSpPr>
        <p:spPr>
          <a:xfrm>
            <a:off x="5605959" y="2627697"/>
            <a:ext cx="3281788" cy="218870"/>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Frequency Converter Device and Channel Test</a:t>
            </a:r>
            <a:endParaRPr lang="zh-CN" altLang="en-US" sz="1200" b="1" dirty="0">
              <a:solidFill>
                <a:schemeClr val="tx1">
                  <a:lumMod val="85000"/>
                  <a:lumOff val="15000"/>
                </a:schemeClr>
              </a:solidFill>
              <a:latin typeface="Univers Condensed" panose="020B0506020202050204" pitchFamily="34" charset="0"/>
            </a:endParaRPr>
          </a:p>
        </p:txBody>
      </p:sp>
      <p:sp>
        <p:nvSpPr>
          <p:cNvPr id="501" name="矩形: 圆顶角 500">
            <a:extLst>
              <a:ext uri="{FF2B5EF4-FFF2-40B4-BE49-F238E27FC236}">
                <a16:creationId xmlns:a16="http://schemas.microsoft.com/office/drawing/2014/main" id="{DEC984FA-4A76-5CCA-709B-5EE8E050235D}"/>
              </a:ext>
            </a:extLst>
          </p:cNvPr>
          <p:cNvSpPr/>
          <p:nvPr/>
        </p:nvSpPr>
        <p:spPr>
          <a:xfrm>
            <a:off x="8914112" y="4689757"/>
            <a:ext cx="3076226" cy="325007"/>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Test of Device and Channel Characteristics under Complex Excitation</a:t>
            </a:r>
            <a:endParaRPr lang="zh-CN" altLang="en-US" sz="1200" b="1" dirty="0">
              <a:solidFill>
                <a:schemeClr val="tx1">
                  <a:lumMod val="85000"/>
                  <a:lumOff val="15000"/>
                </a:schemeClr>
              </a:solidFill>
              <a:latin typeface="Univers Condensed" panose="020B0506020202050204" pitchFamily="34" charset="0"/>
            </a:endParaRPr>
          </a:p>
        </p:txBody>
      </p:sp>
      <p:sp>
        <p:nvSpPr>
          <p:cNvPr id="502" name="矩形: 圆顶角 501">
            <a:extLst>
              <a:ext uri="{FF2B5EF4-FFF2-40B4-BE49-F238E27FC236}">
                <a16:creationId xmlns:a16="http://schemas.microsoft.com/office/drawing/2014/main" id="{3DD6AB3C-2BF4-E2C8-D624-C755CDBCF054}"/>
              </a:ext>
            </a:extLst>
          </p:cNvPr>
          <p:cNvSpPr/>
          <p:nvPr/>
        </p:nvSpPr>
        <p:spPr>
          <a:xfrm>
            <a:off x="9966847" y="3007838"/>
            <a:ext cx="1972514" cy="227650"/>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lumMod val="85000"/>
                    <a:lumOff val="15000"/>
                  </a:schemeClr>
                </a:solidFill>
                <a:latin typeface="Univers Condensed" panose="020B0506020202050204" pitchFamily="34" charset="0"/>
              </a:rPr>
              <a:t>Pulse Characteristic Test</a:t>
            </a:r>
            <a:endParaRPr lang="zh-CN" altLang="en-US" sz="1200" b="1" dirty="0">
              <a:solidFill>
                <a:schemeClr val="tx1">
                  <a:lumMod val="85000"/>
                  <a:lumOff val="15000"/>
                </a:schemeClr>
              </a:solidFill>
              <a:latin typeface="Univers Condensed" panose="020B0506020202050204" pitchFamily="34" charset="0"/>
            </a:endParaRPr>
          </a:p>
        </p:txBody>
      </p:sp>
    </p:spTree>
    <p:extLst>
      <p:ext uri="{BB962C8B-B14F-4D97-AF65-F5344CB8AC3E}">
        <p14:creationId xmlns:p14="http://schemas.microsoft.com/office/powerpoint/2010/main" val="2454215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127">
            <a:extLst>
              <a:ext uri="{FF2B5EF4-FFF2-40B4-BE49-F238E27FC236}">
                <a16:creationId xmlns:a16="http://schemas.microsoft.com/office/drawing/2014/main" id="{9953EA4C-6683-6214-543B-AEE3EED35155}"/>
              </a:ext>
            </a:extLst>
          </p:cNvPr>
          <p:cNvGraphicFramePr/>
          <p:nvPr>
            <p:extLst>
              <p:ext uri="{D42A27DB-BD31-4B8C-83A1-F6EECF244321}">
                <p14:modId xmlns:p14="http://schemas.microsoft.com/office/powerpoint/2010/main" val="2459637546"/>
              </p:ext>
            </p:extLst>
          </p:nvPr>
        </p:nvGraphicFramePr>
        <p:xfrm>
          <a:off x="0" y="447520"/>
          <a:ext cx="7920000" cy="6410480"/>
        </p:xfrm>
        <a:graphic>
          <a:graphicData uri="http://schemas.openxmlformats.org/drawingml/2006/table">
            <a:tbl>
              <a:tblPr firstRow="1" firstCol="1" bandRow="1"/>
              <a:tblGrid>
                <a:gridCol w="1944000">
                  <a:extLst>
                    <a:ext uri="{9D8B030D-6E8A-4147-A177-3AD203B41FA5}">
                      <a16:colId xmlns:a16="http://schemas.microsoft.com/office/drawing/2014/main" val="20000"/>
                    </a:ext>
                  </a:extLst>
                </a:gridCol>
                <a:gridCol w="5976000">
                  <a:extLst>
                    <a:ext uri="{9D8B030D-6E8A-4147-A177-3AD203B41FA5}">
                      <a16:colId xmlns:a16="http://schemas.microsoft.com/office/drawing/2014/main" val="20001"/>
                    </a:ext>
                  </a:extLst>
                </a:gridCol>
              </a:tblGrid>
              <a:tr h="43200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1" dirty="0">
                          <a:solidFill>
                            <a:srgbClr val="FFFFFF"/>
                          </a:solidFill>
                          <a:latin typeface="Univers Condensed" panose="020B0506020202050204" pitchFamily="34" charset="0"/>
                          <a:ea typeface="+mn-ea"/>
                          <a:cs typeface="Arial" panose="020B0604020202020204" pitchFamily="34" charset="0"/>
                          <a:sym typeface="+mn-lt"/>
                        </a:rPr>
                        <a:t>Test Application</a:t>
                      </a:r>
                      <a:endParaRPr sz="1400" b="1" dirty="0">
                        <a:solidFill>
                          <a:srgbClr val="FFFFFF"/>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1" dirty="0">
                          <a:solidFill>
                            <a:srgbClr val="FFFFFF"/>
                          </a:solidFill>
                          <a:latin typeface="Univers Condensed" panose="020B0506020202050204" pitchFamily="34" charset="0"/>
                          <a:ea typeface="+mn-ea"/>
                          <a:cs typeface="Arial" panose="020B0604020202020204" pitchFamily="34" charset="0"/>
                          <a:sym typeface="+mn-lt"/>
                        </a:rPr>
                        <a:t>Requirements for Test Instruments</a:t>
                      </a:r>
                      <a:endParaRPr sz="1400" b="1" dirty="0">
                        <a:solidFill>
                          <a:srgbClr val="FFFFFF"/>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10000"/>
                  </a:ext>
                </a:extLst>
              </a:tr>
              <a:tr h="93600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0" dirty="0">
                          <a:solidFill>
                            <a:schemeClr val="tx1"/>
                          </a:solidFill>
                          <a:latin typeface="Univers Condensed" panose="020B0506020202050204" pitchFamily="34" charset="0"/>
                          <a:ea typeface="+mn-ea"/>
                          <a:cs typeface="Arial" panose="020B0604020202020204" pitchFamily="34" charset="0"/>
                          <a:sym typeface="+mn-lt"/>
                        </a:rPr>
                        <a:t>Power Amplifier Test</a:t>
                      </a:r>
                      <a:endParaRPr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High output power capability and wide power scanning range</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Carrying capacity of instrument for high power, calibration of high power state instrument</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Hot S22 parameter test</a:t>
                      </a:r>
                      <a:endParaRPr sz="140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algn="ctr" defTabSz="914400">
                        <a:defRPr sz="1800" b="0">
                          <a:solidFill>
                            <a:srgbClr val="000000"/>
                          </a:solidFill>
                        </a:defRPr>
                      </a:pPr>
                      <a:r>
                        <a:rPr lang="en-US" sz="1400" b="0" dirty="0">
                          <a:solidFill>
                            <a:schemeClr val="tx1"/>
                          </a:solidFill>
                          <a:latin typeface="Univers Condensed" panose="020B0506020202050204" pitchFamily="34" charset="0"/>
                          <a:ea typeface="+mn-ea"/>
                          <a:cs typeface="Arial" panose="020B0604020202020204" pitchFamily="34" charset="0"/>
                          <a:sym typeface="+mn-lt"/>
                        </a:rPr>
                        <a:t>Low Noise Amplifier Test</a:t>
                      </a:r>
                      <a:endParaRPr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Complete performance parameter test, including transmission and reflection parameters, etc.</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Gain compression, IMD, PAE, harmonic, k factor…</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241198166"/>
                  </a:ext>
                </a:extLst>
              </a:tr>
              <a:tr h="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0" dirty="0">
                          <a:solidFill>
                            <a:schemeClr val="tx1"/>
                          </a:solidFill>
                          <a:latin typeface="Univers Condensed" panose="020B0506020202050204" pitchFamily="34" charset="0"/>
                          <a:ea typeface="+mn-ea"/>
                          <a:cs typeface="Arial" panose="020B0604020202020204" pitchFamily="34" charset="0"/>
                          <a:sym typeface="+mn-lt"/>
                        </a:rPr>
                        <a:t>Mixer Test</a:t>
                      </a:r>
                      <a:endParaRPr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Supply of local oscillator signal of mixer</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Conversion loss, phase and group delay, the 1 dB compensation point, isolation between ports and port VSWR</a:t>
                      </a:r>
                      <a:endParaRPr sz="140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altLang="zh-CN" sz="1400" b="0" dirty="0">
                          <a:solidFill>
                            <a:schemeClr val="tx1"/>
                          </a:solidFill>
                          <a:latin typeface="Univers Condensed" panose="020B0506020202050204" pitchFamily="34" charset="0"/>
                          <a:ea typeface="+mn-ea"/>
                          <a:cs typeface="Arial" panose="020B0604020202020204" pitchFamily="34" charset="0"/>
                          <a:sym typeface="+mn-lt"/>
                        </a:rPr>
                        <a:t>Cable Test</a:t>
                      </a:r>
                      <a:endParaRPr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285750" indent="-285750" algn="l" defTabSz="914400">
                        <a:buFont typeface="Arial" panose="020B0604020202020204" pitchFamily="34" charset="0"/>
                        <a:buChar char="•"/>
                        <a:defRPr sz="1800"/>
                      </a:pPr>
                      <a:r>
                        <a:rPr lang="en-US" altLang="zh-CN" sz="1400" dirty="0">
                          <a:solidFill>
                            <a:schemeClr val="tx1"/>
                          </a:solidFill>
                          <a:latin typeface="Univers Condensed" panose="020B0506020202050204" pitchFamily="34" charset="0"/>
                          <a:ea typeface="+mn-ea"/>
                          <a:cs typeface="Arial" panose="020B0604020202020204" pitchFamily="34" charset="0"/>
                          <a:sym typeface="+mn-lt"/>
                        </a:rPr>
                        <a:t>High measurement accuracy,</a:t>
                      </a:r>
                      <a:r>
                        <a:rPr lang="zh-CN" altLang="en-US" sz="1400" dirty="0">
                          <a:solidFill>
                            <a:schemeClr val="tx1"/>
                          </a:solidFill>
                          <a:latin typeface="Univers Condensed" panose="020B0506020202050204" pitchFamily="34" charset="0"/>
                          <a:ea typeface="+mn-ea"/>
                          <a:cs typeface="Arial" panose="020B0604020202020204" pitchFamily="34" charset="0"/>
                          <a:sym typeface="+mn-lt"/>
                        </a:rPr>
                        <a:t> </a:t>
                      </a:r>
                      <a:r>
                        <a:rPr lang="en-US" altLang="zh-CN" sz="1400" dirty="0">
                          <a:solidFill>
                            <a:schemeClr val="tx1"/>
                          </a:solidFill>
                          <a:latin typeface="Univers Condensed" panose="020B0506020202050204" pitchFamily="34" charset="0"/>
                          <a:ea typeface="+mn-ea"/>
                          <a:cs typeface="Arial" panose="020B0604020202020204" pitchFamily="34" charset="0"/>
                          <a:sym typeface="+mn-lt"/>
                        </a:rPr>
                        <a:t>good repeatability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a:pPr>
                      <a:r>
                        <a:rPr lang="en-US" altLang="zh-CN" sz="1400" dirty="0">
                          <a:solidFill>
                            <a:schemeClr val="tx1"/>
                          </a:solidFill>
                          <a:latin typeface="Univers Condensed" panose="020B0506020202050204" pitchFamily="34" charset="0"/>
                          <a:ea typeface="+mn-ea"/>
                          <a:cs typeface="Arial" panose="020B0604020202020204" pitchFamily="34" charset="0"/>
                          <a:sym typeface="+mn-lt"/>
                        </a:rPr>
                        <a:t>Support multiport test, automated test capability</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Return loss, VSWR, impedance, cable loss, DTF…</a:t>
                      </a:r>
                      <a:endParaRPr sz="140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560726878"/>
                  </a:ext>
                </a:extLst>
              </a:tr>
              <a:tr h="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0" dirty="0">
                          <a:solidFill>
                            <a:schemeClr val="tx1"/>
                          </a:solidFill>
                          <a:latin typeface="Univers Condensed" panose="020B0506020202050204" pitchFamily="34" charset="0"/>
                          <a:ea typeface="+mn-ea"/>
                          <a:cs typeface="Arial" panose="020B0604020202020204" pitchFamily="34" charset="0"/>
                          <a:sym typeface="+mn-lt"/>
                        </a:rPr>
                        <a:t>T/R Component Test</a:t>
                      </a:r>
                      <a:endParaRPr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Pulse test application, support multiport test</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Meet the test requirements of various pulse widths</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Automated test capability</a:t>
                      </a:r>
                    </a:p>
                    <a:p>
                      <a:pPr marL="285750" indent="-285750" algn="l" defTabSz="914400">
                        <a:buFont typeface="Arial" panose="020B0604020202020204" pitchFamily="34" charset="0"/>
                        <a:buChar char="•"/>
                        <a:defRPr sz="1800"/>
                      </a:pPr>
                      <a:r>
                        <a:rPr lang="en-US" altLang="zh-CN" sz="1400" b="0" i="0" kern="1200" dirty="0">
                          <a:solidFill>
                            <a:schemeClr val="tx1"/>
                          </a:solidFill>
                          <a:effectLst/>
                          <a:latin typeface="Univers Condensed" panose="020B0506020202050204" pitchFamily="34" charset="0"/>
                          <a:ea typeface="+mn-ea"/>
                          <a:cs typeface="Arial" panose="020B0604020202020204" pitchFamily="34" charset="0"/>
                        </a:rPr>
                        <a:t>Transmission power, pulse width, linearity…</a:t>
                      </a:r>
                      <a:endParaRPr lang="en-US"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0003"/>
                  </a:ext>
                </a:extLst>
              </a:tr>
              <a:tr h="0">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algn="ctr" defTabSz="914400">
                        <a:defRPr sz="1800" b="0">
                          <a:solidFill>
                            <a:srgbClr val="000000"/>
                          </a:solidFill>
                        </a:defRPr>
                      </a:pPr>
                      <a:r>
                        <a:rPr lang="en-US" sz="1400" b="0" dirty="0">
                          <a:solidFill>
                            <a:schemeClr val="tx1"/>
                          </a:solidFill>
                          <a:latin typeface="Univers Condensed" panose="020B0506020202050204" pitchFamily="34" charset="0"/>
                          <a:ea typeface="+mn-ea"/>
                          <a:cs typeface="Arial" panose="020B0604020202020204" pitchFamily="34" charset="0"/>
                          <a:sym typeface="+mn-lt"/>
                        </a:rPr>
                        <a:t>Balanced Device Test</a:t>
                      </a:r>
                      <a:endParaRPr sz="1400" b="0" dirty="0">
                        <a:solidFill>
                          <a:schemeClr val="tx1"/>
                        </a:solidFill>
                        <a:latin typeface="Univers Condensed" panose="020B0506020202050204" pitchFamily="34" charset="0"/>
                        <a:ea typeface="+mn-ea"/>
                        <a:cs typeface="Arial" panose="020B0604020202020204" pitchFamily="34" charset="0"/>
                        <a:sym typeface="+mn-lt"/>
                      </a:endParaRPr>
                    </a:p>
                  </a:txBody>
                  <a:tcPr marL="50800" marR="50800" marT="50800" marB="50800" anchor="ctr" horzOverflow="overflow">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Arial" panose="020F0502020204030204"/>
                          <a:ea typeface="微软雅黑"/>
                        </a:defRPr>
                      </a:lvl1pPr>
                      <a:lvl2pPr marL="457200" algn="l" defTabSz="914400" rtl="0" eaLnBrk="1" latinLnBrk="0" hangingPunct="1">
                        <a:defRPr sz="1800" kern="1200">
                          <a:solidFill>
                            <a:schemeClr val="tx1"/>
                          </a:solidFill>
                          <a:latin typeface="Arial" panose="020F0502020204030204"/>
                          <a:ea typeface="微软雅黑"/>
                        </a:defRPr>
                      </a:lvl2pPr>
                      <a:lvl3pPr marL="914400" algn="l" defTabSz="914400" rtl="0" eaLnBrk="1" latinLnBrk="0" hangingPunct="1">
                        <a:defRPr sz="1800" kern="1200">
                          <a:solidFill>
                            <a:schemeClr val="tx1"/>
                          </a:solidFill>
                          <a:latin typeface="Arial" panose="020F0502020204030204"/>
                          <a:ea typeface="微软雅黑"/>
                        </a:defRPr>
                      </a:lvl3pPr>
                      <a:lvl4pPr marL="1371600" algn="l" defTabSz="914400" rtl="0" eaLnBrk="1" latinLnBrk="0" hangingPunct="1">
                        <a:defRPr sz="1800" kern="1200">
                          <a:solidFill>
                            <a:schemeClr val="tx1"/>
                          </a:solidFill>
                          <a:latin typeface="Arial" panose="020F0502020204030204"/>
                          <a:ea typeface="微软雅黑"/>
                        </a:defRPr>
                      </a:lvl4pPr>
                      <a:lvl5pPr marL="1828800" algn="l" defTabSz="914400" rtl="0" eaLnBrk="1" latinLnBrk="0" hangingPunct="1">
                        <a:defRPr sz="1800" kern="1200">
                          <a:solidFill>
                            <a:schemeClr val="tx1"/>
                          </a:solidFill>
                          <a:latin typeface="Arial" panose="020F0502020204030204"/>
                          <a:ea typeface="微软雅黑"/>
                        </a:defRPr>
                      </a:lvl5pPr>
                      <a:lvl6pPr marL="2286000" algn="l" defTabSz="914400" rtl="0" eaLnBrk="1" latinLnBrk="0" hangingPunct="1">
                        <a:defRPr sz="1800" kern="1200">
                          <a:solidFill>
                            <a:schemeClr val="tx1"/>
                          </a:solidFill>
                          <a:latin typeface="Arial" panose="020F0502020204030204"/>
                          <a:ea typeface="微软雅黑"/>
                        </a:defRPr>
                      </a:lvl6pPr>
                      <a:lvl7pPr marL="2743200" algn="l" defTabSz="914400" rtl="0" eaLnBrk="1" latinLnBrk="0" hangingPunct="1">
                        <a:defRPr sz="1800" kern="1200">
                          <a:solidFill>
                            <a:schemeClr val="tx1"/>
                          </a:solidFill>
                          <a:latin typeface="Arial" panose="020F0502020204030204"/>
                          <a:ea typeface="微软雅黑"/>
                        </a:defRPr>
                      </a:lvl7pPr>
                      <a:lvl8pPr marL="3200400" algn="l" defTabSz="914400" rtl="0" eaLnBrk="1" latinLnBrk="0" hangingPunct="1">
                        <a:defRPr sz="1800" kern="1200">
                          <a:solidFill>
                            <a:schemeClr val="tx1"/>
                          </a:solidFill>
                          <a:latin typeface="Arial" panose="020F0502020204030204"/>
                          <a:ea typeface="微软雅黑"/>
                        </a:defRPr>
                      </a:lvl8pPr>
                      <a:lvl9pPr marL="3657600" algn="l" defTabSz="914400" rtl="0" eaLnBrk="1" latinLnBrk="0" hangingPunct="1">
                        <a:defRPr sz="1800" kern="1200">
                          <a:solidFill>
                            <a:schemeClr val="tx1"/>
                          </a:solidFill>
                          <a:latin typeface="Arial" panose="020F0502020204030204"/>
                          <a:ea typeface="微软雅黑"/>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Differential and common mode S parameter test</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SNA6</a:t>
                      </a:r>
                      <a:r>
                        <a:rPr lang="en-US" altLang="zh-CN" sz="1400" dirty="0">
                          <a:solidFill>
                            <a:schemeClr val="tx1"/>
                          </a:solidFill>
                          <a:latin typeface="Univers Condensed" panose="020B0506020202050204" pitchFamily="34" charset="0"/>
                          <a:ea typeface="+mn-ea"/>
                          <a:cs typeface="Arial" panose="020B0604020202020204" pitchFamily="34" charset="0"/>
                          <a:sym typeface="+mn-lt"/>
                        </a:rPr>
                        <a:t>xx4A</a:t>
                      </a:r>
                      <a:r>
                        <a:rPr lang="en-US" sz="1400" dirty="0">
                          <a:solidFill>
                            <a:schemeClr val="tx1"/>
                          </a:solidFill>
                          <a:latin typeface="Univers Condensed" panose="020B0506020202050204" pitchFamily="34" charset="0"/>
                          <a:ea typeface="+mn-ea"/>
                          <a:cs typeface="Arial" panose="020B0604020202020204" pitchFamily="34" charset="0"/>
                          <a:sym typeface="+mn-lt"/>
                        </a:rPr>
                        <a:t> test port can be arbitrarily configured as a single port or a balanced port</a:t>
                      </a:r>
                    </a:p>
                  </a:txBody>
                  <a:tcPr marL="50800" marR="50800" marT="50800" marB="50800" anchor="ctr" horzOverflow="overflow">
                    <a:lnL w="12700" cmpd="sng">
                      <a:solidFill>
                        <a:prstClr val="black"/>
                      </a:solidFill>
                      <a:prstDash val="soli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0004"/>
                  </a:ext>
                </a:extLst>
              </a:tr>
              <a:tr h="0">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en-US" altLang="zh-CN" sz="1400" dirty="0">
                          <a:solidFill>
                            <a:schemeClr val="tx1"/>
                          </a:solidFill>
                          <a:latin typeface="Univers Condensed" panose="020B0506020202050204" pitchFamily="34" charset="0"/>
                          <a:ea typeface="+mn-ea"/>
                          <a:cs typeface="Arial" panose="020B0604020202020204" pitchFamily="34" charset="0"/>
                          <a:sym typeface="+mn-lt"/>
                        </a:rPr>
                        <a:t>Signal Integrity</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Calibri"/>
                          <a:ea typeface="Calibri"/>
                        </a:defRPr>
                      </a:lvl1pPr>
                      <a:lvl2pPr marL="457200" algn="l" defTabSz="914400" rtl="0" eaLnBrk="1" latinLnBrk="0" hangingPunct="1">
                        <a:defRPr sz="1800" kern="1200">
                          <a:solidFill>
                            <a:schemeClr val="tx1"/>
                          </a:solidFill>
                          <a:latin typeface="Calibri"/>
                          <a:ea typeface="Calibri"/>
                        </a:defRPr>
                      </a:lvl2pPr>
                      <a:lvl3pPr marL="914400" algn="l" defTabSz="914400" rtl="0" eaLnBrk="1" latinLnBrk="0" hangingPunct="1">
                        <a:defRPr sz="1800" kern="1200">
                          <a:solidFill>
                            <a:schemeClr val="tx1"/>
                          </a:solidFill>
                          <a:latin typeface="Calibri"/>
                          <a:ea typeface="Calibri"/>
                        </a:defRPr>
                      </a:lvl3pPr>
                      <a:lvl4pPr marL="1371600" algn="l" defTabSz="914400" rtl="0" eaLnBrk="1" latinLnBrk="0" hangingPunct="1">
                        <a:defRPr sz="1800" kern="1200">
                          <a:solidFill>
                            <a:schemeClr val="tx1"/>
                          </a:solidFill>
                          <a:latin typeface="Calibri"/>
                          <a:ea typeface="Calibri"/>
                        </a:defRPr>
                      </a:lvl4pPr>
                      <a:lvl5pPr marL="1828800" algn="l" defTabSz="914400" rtl="0" eaLnBrk="1" latinLnBrk="0" hangingPunct="1">
                        <a:defRPr sz="1800" kern="1200">
                          <a:solidFill>
                            <a:schemeClr val="tx1"/>
                          </a:solidFill>
                          <a:latin typeface="Calibri"/>
                          <a:ea typeface="Calibri"/>
                        </a:defRPr>
                      </a:lvl5pPr>
                      <a:lvl6pPr marL="2286000" algn="l" defTabSz="914400" rtl="0" eaLnBrk="1" latinLnBrk="0" hangingPunct="1">
                        <a:defRPr sz="1800" kern="1200">
                          <a:solidFill>
                            <a:schemeClr val="tx1"/>
                          </a:solidFill>
                          <a:latin typeface="Calibri"/>
                          <a:ea typeface="Calibri"/>
                        </a:defRPr>
                      </a:lvl6pPr>
                      <a:lvl7pPr marL="2743200" algn="l" defTabSz="914400" rtl="0" eaLnBrk="1" latinLnBrk="0" hangingPunct="1">
                        <a:defRPr sz="1800" kern="1200">
                          <a:solidFill>
                            <a:schemeClr val="tx1"/>
                          </a:solidFill>
                          <a:latin typeface="Calibri"/>
                          <a:ea typeface="Calibri"/>
                        </a:defRPr>
                      </a:lvl7pPr>
                      <a:lvl8pPr marL="3200400" algn="l" defTabSz="914400" rtl="0" eaLnBrk="1" latinLnBrk="0" hangingPunct="1">
                        <a:defRPr sz="1800" kern="1200">
                          <a:solidFill>
                            <a:schemeClr val="tx1"/>
                          </a:solidFill>
                          <a:latin typeface="Calibri"/>
                          <a:ea typeface="Calibri"/>
                        </a:defRPr>
                      </a:lvl8pPr>
                      <a:lvl9pPr marL="3657600" algn="l" defTabSz="914400" rtl="0" eaLnBrk="1" latinLnBrk="0" hangingPunct="1">
                        <a:defRPr sz="1800" kern="1200">
                          <a:solidFill>
                            <a:schemeClr val="tx1"/>
                          </a:solidFill>
                          <a:latin typeface="Calibri"/>
                          <a:ea typeface="Calibri"/>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High speed harmonics increase required frequency range</a:t>
                      </a:r>
                    </a:p>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S-parameters, network extraction and de-embedding, eye diagrams in VNAs…</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903452755"/>
                  </a:ext>
                </a:extLst>
              </a:tr>
              <a:tr h="360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en-US" altLang="zh-CN" sz="1400" dirty="0">
                          <a:solidFill>
                            <a:schemeClr val="tx1"/>
                          </a:solidFill>
                          <a:latin typeface="Univers Condensed" panose="020B0506020202050204" pitchFamily="34" charset="0"/>
                          <a:ea typeface="+mn-ea"/>
                          <a:cs typeface="Arial" panose="020B0604020202020204" pitchFamily="34" charset="0"/>
                          <a:sym typeface="+mn-lt"/>
                        </a:rPr>
                        <a:t>…</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defTabSz="914400">
                        <a:buFont typeface="Arial" panose="020B0604020202020204" pitchFamily="34" charset="0"/>
                        <a:buChar char="•"/>
                        <a:defRPr sz="1800"/>
                      </a:pPr>
                      <a:r>
                        <a:rPr lang="en-US" sz="1400" dirty="0">
                          <a:solidFill>
                            <a:schemeClr val="tx1"/>
                          </a:solidFill>
                          <a:latin typeface="Univers Condensed" panose="020B0506020202050204" pitchFamily="34" charset="0"/>
                          <a:ea typeface="+mn-ea"/>
                          <a:cs typeface="Arial" panose="020B0604020202020204" pitchFamily="34" charset="0"/>
                          <a:sym typeface="+mn-lt"/>
                        </a:rPr>
                        <a:t>…</a:t>
                      </a:r>
                    </a:p>
                  </a:txBody>
                  <a:tcPr marL="50800" marR="50800" marT="50800" marB="50800" anchor="ctr"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2128593402"/>
                  </a:ext>
                </a:extLst>
              </a:tr>
            </a:tbl>
          </a:graphicData>
        </a:graphic>
      </p:graphicFrame>
      <p:pic>
        <p:nvPicPr>
          <p:cNvPr id="14" name="图片 13">
            <a:extLst>
              <a:ext uri="{FF2B5EF4-FFF2-40B4-BE49-F238E27FC236}">
                <a16:creationId xmlns:a16="http://schemas.microsoft.com/office/drawing/2014/main" id="{1592D865-2883-A1F4-6A0F-FBFEC03FBB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5" t="5378" r="16205"/>
          <a:stretch/>
        </p:blipFill>
        <p:spPr>
          <a:xfrm>
            <a:off x="8004770" y="764231"/>
            <a:ext cx="1976424" cy="1279478"/>
          </a:xfrm>
          <a:prstGeom prst="rect">
            <a:avLst/>
          </a:prstGeom>
        </p:spPr>
      </p:pic>
      <p:sp>
        <p:nvSpPr>
          <p:cNvPr id="19" name="TextBox 40">
            <a:extLst>
              <a:ext uri="{FF2B5EF4-FFF2-40B4-BE49-F238E27FC236}">
                <a16:creationId xmlns:a16="http://schemas.microsoft.com/office/drawing/2014/main" id="{EC71DC98-77DE-524A-D38C-D70878BAF1A2}"/>
              </a:ext>
            </a:extLst>
          </p:cNvPr>
          <p:cNvSpPr txBox="1"/>
          <p:nvPr/>
        </p:nvSpPr>
        <p:spPr>
          <a:xfrm>
            <a:off x="0" y="0"/>
            <a:ext cx="7920000" cy="400110"/>
          </a:xfrm>
          <a:prstGeom prst="rect">
            <a:avLst/>
          </a:prstGeom>
          <a:noFill/>
        </p:spPr>
        <p:txBody>
          <a:bodyPr wrap="square" rtlCol="0">
            <a:spAutoFit/>
          </a:bodyPr>
          <a:lstStyle/>
          <a:p>
            <a:pPr algn="ctr"/>
            <a:r>
              <a:rPr lang="en-US" altLang="zh-CN" sz="2000" b="1" dirty="0">
                <a:latin typeface="Univers Condensed" panose="020B0506020202050204" pitchFamily="34" charset="0"/>
                <a:cs typeface="Arial" panose="020B0604020202020204" pitchFamily="34" charset="0"/>
              </a:rPr>
              <a:t>Complete Solutions for a Wide Range of Applications</a:t>
            </a:r>
          </a:p>
        </p:txBody>
      </p:sp>
      <p:pic>
        <p:nvPicPr>
          <p:cNvPr id="21" name="图片 20">
            <a:extLst>
              <a:ext uri="{FF2B5EF4-FFF2-40B4-BE49-F238E27FC236}">
                <a16:creationId xmlns:a16="http://schemas.microsoft.com/office/drawing/2014/main" id="{09633CCB-2606-A5C0-A1AD-153D25FE12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2" t="4798" r="17267" b="11115"/>
          <a:stretch/>
        </p:blipFill>
        <p:spPr>
          <a:xfrm>
            <a:off x="10145228" y="764231"/>
            <a:ext cx="1911479" cy="1300648"/>
          </a:xfrm>
          <a:prstGeom prst="rect">
            <a:avLst/>
          </a:prstGeom>
        </p:spPr>
      </p:pic>
      <p:pic>
        <p:nvPicPr>
          <p:cNvPr id="31" name="图片 30">
            <a:extLst>
              <a:ext uri="{FF2B5EF4-FFF2-40B4-BE49-F238E27FC236}">
                <a16:creationId xmlns:a16="http://schemas.microsoft.com/office/drawing/2014/main" id="{040BABB8-5466-41EB-A64C-9A3E59198F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58" t="3179" r="16949" b="11116"/>
          <a:stretch/>
        </p:blipFill>
        <p:spPr>
          <a:xfrm>
            <a:off x="10112422" y="2222687"/>
            <a:ext cx="1892001" cy="1279478"/>
          </a:xfrm>
          <a:prstGeom prst="rect">
            <a:avLst/>
          </a:prstGeom>
        </p:spPr>
      </p:pic>
      <p:pic>
        <p:nvPicPr>
          <p:cNvPr id="32" name="图片 31">
            <a:extLst>
              <a:ext uri="{FF2B5EF4-FFF2-40B4-BE49-F238E27FC236}">
                <a16:creationId xmlns:a16="http://schemas.microsoft.com/office/drawing/2014/main" id="{CC0E011D-954C-A2D0-9FD9-D5E8EA7347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74" t="3833" r="17378" b="10318"/>
          <a:stretch/>
        </p:blipFill>
        <p:spPr>
          <a:xfrm>
            <a:off x="8004770" y="2217483"/>
            <a:ext cx="1956282" cy="1279478"/>
          </a:xfrm>
          <a:prstGeom prst="rect">
            <a:avLst/>
          </a:prstGeom>
        </p:spPr>
      </p:pic>
      <p:pic>
        <p:nvPicPr>
          <p:cNvPr id="35" name="图片 34">
            <a:extLst>
              <a:ext uri="{FF2B5EF4-FFF2-40B4-BE49-F238E27FC236}">
                <a16:creationId xmlns:a16="http://schemas.microsoft.com/office/drawing/2014/main" id="{9D66D14E-B75B-9F33-6610-AD4A3C3A23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3638" y="3665916"/>
            <a:ext cx="1956282" cy="1300311"/>
          </a:xfrm>
          <a:prstGeom prst="rect">
            <a:avLst/>
          </a:prstGeom>
        </p:spPr>
      </p:pic>
      <p:pic>
        <p:nvPicPr>
          <p:cNvPr id="38" name="图片 37">
            <a:extLst>
              <a:ext uri="{FF2B5EF4-FFF2-40B4-BE49-F238E27FC236}">
                <a16:creationId xmlns:a16="http://schemas.microsoft.com/office/drawing/2014/main" id="{7F3760E7-D771-F9DE-65B5-BA4CE2AA5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5227" y="3670736"/>
            <a:ext cx="1911480" cy="1295491"/>
          </a:xfrm>
          <a:prstGeom prst="rect">
            <a:avLst/>
          </a:prstGeom>
        </p:spPr>
      </p:pic>
      <p:pic>
        <p:nvPicPr>
          <p:cNvPr id="40" name="图片 39">
            <a:extLst>
              <a:ext uri="{FF2B5EF4-FFF2-40B4-BE49-F238E27FC236}">
                <a16:creationId xmlns:a16="http://schemas.microsoft.com/office/drawing/2014/main" id="{FA0F1900-4E53-6CEB-B27B-670E0CCA99F6}"/>
              </a:ext>
            </a:extLst>
          </p:cNvPr>
          <p:cNvPicPr>
            <a:picLocks noChangeAspect="1"/>
          </p:cNvPicPr>
          <p:nvPr/>
        </p:nvPicPr>
        <p:blipFill>
          <a:blip r:embed="rId8"/>
          <a:stretch>
            <a:fillRect/>
          </a:stretch>
        </p:blipFill>
        <p:spPr>
          <a:xfrm>
            <a:off x="8013638" y="5122726"/>
            <a:ext cx="1934750" cy="1260577"/>
          </a:xfrm>
          <a:prstGeom prst="rect">
            <a:avLst/>
          </a:prstGeom>
        </p:spPr>
      </p:pic>
      <p:pic>
        <p:nvPicPr>
          <p:cNvPr id="41" name="图片 40">
            <a:extLst>
              <a:ext uri="{FF2B5EF4-FFF2-40B4-BE49-F238E27FC236}">
                <a16:creationId xmlns:a16="http://schemas.microsoft.com/office/drawing/2014/main" id="{C2257008-6DF3-9DCB-CA3C-F442FFE29D9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45226" y="5122727"/>
            <a:ext cx="1923047" cy="1260576"/>
          </a:xfrm>
          <a:prstGeom prst="rect">
            <a:avLst/>
          </a:prstGeom>
          <a:noFill/>
          <a:ln>
            <a:noFill/>
          </a:ln>
        </p:spPr>
      </p:pic>
      <p:pic>
        <p:nvPicPr>
          <p:cNvPr id="45" name="图片 44">
            <a:extLst>
              <a:ext uri="{FF2B5EF4-FFF2-40B4-BE49-F238E27FC236}">
                <a16:creationId xmlns:a16="http://schemas.microsoft.com/office/drawing/2014/main" id="{B57F0F15-0C71-C805-59B2-5AB55567A38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822"/>
          <a:stretch/>
        </p:blipFill>
        <p:spPr bwMode="auto">
          <a:xfrm>
            <a:off x="10144368" y="2229345"/>
            <a:ext cx="1892000" cy="1266339"/>
          </a:xfrm>
          <a:prstGeom prst="rect">
            <a:avLst/>
          </a:prstGeom>
          <a:ln>
            <a:noFill/>
          </a:ln>
          <a:extLst>
            <a:ext uri="{53640926-AAD7-44D8-BBD7-CCE9431645EC}">
              <a14:shadowObscured xmlns:a14="http://schemas.microsoft.com/office/drawing/2010/main"/>
            </a:ext>
          </a:extLst>
        </p:spPr>
      </p:pic>
      <p:pic>
        <p:nvPicPr>
          <p:cNvPr id="2" name="图片 1">
            <a:extLst>
              <a:ext uri="{FF2B5EF4-FFF2-40B4-BE49-F238E27FC236}">
                <a16:creationId xmlns:a16="http://schemas.microsoft.com/office/drawing/2014/main" id="{0C92A5C6-4DA3-93BB-AD4C-8E8479B9E5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8973" y="752922"/>
            <a:ext cx="1927395" cy="1310703"/>
          </a:xfrm>
          <a:prstGeom prst="rect">
            <a:avLst/>
          </a:prstGeom>
        </p:spPr>
      </p:pic>
      <p:pic>
        <p:nvPicPr>
          <p:cNvPr id="4" name="图片 3">
            <a:extLst>
              <a:ext uri="{FF2B5EF4-FFF2-40B4-BE49-F238E27FC236}">
                <a16:creationId xmlns:a16="http://schemas.microsoft.com/office/drawing/2014/main" id="{A31649B0-B26E-B7FF-CD04-3F0A1C1A09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4770" y="759577"/>
            <a:ext cx="1965150" cy="1288951"/>
          </a:xfrm>
          <a:prstGeom prst="rect">
            <a:avLst/>
          </a:prstGeom>
        </p:spPr>
      </p:pic>
      <p:sp>
        <p:nvSpPr>
          <p:cNvPr id="28" name="文本框 27">
            <a:extLst>
              <a:ext uri="{FF2B5EF4-FFF2-40B4-BE49-F238E27FC236}">
                <a16:creationId xmlns:a16="http://schemas.microsoft.com/office/drawing/2014/main" id="{1A42C845-F595-8B9A-44D4-CAF3572AFE98}"/>
              </a:ext>
            </a:extLst>
          </p:cNvPr>
          <p:cNvSpPr txBox="1"/>
          <p:nvPr/>
        </p:nvSpPr>
        <p:spPr>
          <a:xfrm>
            <a:off x="10144368" y="1782838"/>
            <a:ext cx="1892000"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Pulse Measurement</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1BF9835D-979B-9EEC-5686-C5A487208B40}"/>
              </a:ext>
            </a:extLst>
          </p:cNvPr>
          <p:cNvSpPr txBox="1"/>
          <p:nvPr/>
        </p:nvSpPr>
        <p:spPr>
          <a:xfrm>
            <a:off x="8046122" y="1759091"/>
            <a:ext cx="1892000"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Material Measurement</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5330F20A-50FF-713C-F84C-D8E3612B5571}"/>
              </a:ext>
            </a:extLst>
          </p:cNvPr>
          <p:cNvSpPr txBox="1"/>
          <p:nvPr/>
        </p:nvSpPr>
        <p:spPr>
          <a:xfrm>
            <a:off x="10108973" y="3238929"/>
            <a:ext cx="1956282"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k Factor</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6783EC85-DF9B-FEB6-50B2-59CF8BAF4F5E}"/>
              </a:ext>
            </a:extLst>
          </p:cNvPr>
          <p:cNvSpPr txBox="1"/>
          <p:nvPr/>
        </p:nvSpPr>
        <p:spPr>
          <a:xfrm>
            <a:off x="8042328" y="4704394"/>
            <a:ext cx="1956282"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TDR</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FBDC5C96-D9AC-D230-02C0-F90B80135F63}"/>
              </a:ext>
            </a:extLst>
          </p:cNvPr>
          <p:cNvSpPr txBox="1"/>
          <p:nvPr/>
        </p:nvSpPr>
        <p:spPr>
          <a:xfrm>
            <a:off x="8065214" y="3238930"/>
            <a:ext cx="1956282"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VSWR</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F65560BF-B202-BCAC-FEC2-733455B4DE6D}"/>
              </a:ext>
            </a:extLst>
          </p:cNvPr>
          <p:cNvSpPr txBox="1"/>
          <p:nvPr/>
        </p:nvSpPr>
        <p:spPr>
          <a:xfrm>
            <a:off x="10195448" y="4704393"/>
            <a:ext cx="1911479"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S Parameter </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60861A97-32B0-3854-067D-4AA3DBA88BEB}"/>
              </a:ext>
            </a:extLst>
          </p:cNvPr>
          <p:cNvSpPr txBox="1"/>
          <p:nvPr/>
        </p:nvSpPr>
        <p:spPr>
          <a:xfrm>
            <a:off x="8054990" y="6125206"/>
            <a:ext cx="1956282" cy="276999"/>
          </a:xfrm>
          <a:prstGeom prst="rect">
            <a:avLst/>
          </a:prstGeom>
          <a:noFill/>
        </p:spPr>
        <p:txBody>
          <a:bodyPr wrap="square">
            <a:spAutoFit/>
          </a:bodyPr>
          <a:lstStyle/>
          <a:p>
            <a:pPr algn="ctr"/>
            <a:r>
              <a:rPr lang="en-US" altLang="zh-CN" sz="1200" b="1" dirty="0">
                <a:solidFill>
                  <a:schemeClr val="bg1"/>
                </a:solidFill>
                <a:latin typeface="Univers Condensed" panose="020B0506020202050204" pitchFamily="34" charset="0"/>
                <a:ea typeface="微软雅黑" panose="020B0503020204020204" pitchFamily="34" charset="-122"/>
                <a:cs typeface="Arial" panose="020B0604020202020204" pitchFamily="34" charset="0"/>
              </a:rPr>
              <a:t>H</a:t>
            </a: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armonic</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894D80FF-5246-8638-67D1-B4C8EB05C85A}"/>
              </a:ext>
            </a:extLst>
          </p:cNvPr>
          <p:cNvSpPr txBox="1"/>
          <p:nvPr/>
        </p:nvSpPr>
        <p:spPr>
          <a:xfrm>
            <a:off x="10208110" y="6125205"/>
            <a:ext cx="1911479" cy="276999"/>
          </a:xfrm>
          <a:prstGeom prst="rect">
            <a:avLst/>
          </a:prstGeom>
          <a:noFill/>
        </p:spPr>
        <p:txBody>
          <a:bodyPr wrap="square">
            <a:spAutoFit/>
          </a:bodyPr>
          <a:lstStyle/>
          <a:p>
            <a:pPr algn="ctr"/>
            <a:r>
              <a:rPr lang="en-US" altLang="zh-CN" sz="1200" b="1" i="0" dirty="0">
                <a:solidFill>
                  <a:schemeClr val="bg1"/>
                </a:solidFill>
                <a:effectLst/>
                <a:latin typeface="Univers Condensed" panose="020B0506020202050204" pitchFamily="34" charset="0"/>
                <a:ea typeface="微软雅黑" panose="020B0503020204020204" pitchFamily="34" charset="-122"/>
                <a:cs typeface="Arial" panose="020B0604020202020204" pitchFamily="34" charset="0"/>
              </a:rPr>
              <a:t>IMD</a:t>
            </a:r>
            <a:endParaRPr lang="zh-CN" altLang="en-US" sz="1200" b="1" dirty="0">
              <a:solidFill>
                <a:schemeClr val="bg1"/>
              </a:solidFill>
              <a:latin typeface="Univers Condensed" panose="020B0506020202050204" pitchFamily="34" charset="0"/>
              <a:cs typeface="Arial" panose="020B0604020202020204" pitchFamily="34" charset="0"/>
            </a:endParaRPr>
          </a:p>
        </p:txBody>
      </p:sp>
      <p:sp>
        <p:nvSpPr>
          <p:cNvPr id="3" name="TextBox 40">
            <a:extLst>
              <a:ext uri="{FF2B5EF4-FFF2-40B4-BE49-F238E27FC236}">
                <a16:creationId xmlns:a16="http://schemas.microsoft.com/office/drawing/2014/main" id="{F756E96C-EDAC-9757-3FAA-574A82D219A3}"/>
              </a:ext>
            </a:extLst>
          </p:cNvPr>
          <p:cNvSpPr txBox="1"/>
          <p:nvPr/>
        </p:nvSpPr>
        <p:spPr>
          <a:xfrm>
            <a:off x="8004770" y="6434302"/>
            <a:ext cx="4060485" cy="307777"/>
          </a:xfrm>
          <a:prstGeom prst="rect">
            <a:avLst/>
          </a:prstGeom>
          <a:noFill/>
        </p:spPr>
        <p:txBody>
          <a:bodyPr wrap="square" rtlCol="0">
            <a:spAutoFit/>
          </a:bodyPr>
          <a:lstStyle/>
          <a:p>
            <a:pPr algn="ctr"/>
            <a:r>
              <a:rPr lang="en-US" altLang="zh-CN" sz="1400" b="1" dirty="0">
                <a:latin typeface="Univers Condensed" panose="020B0506020202050204" pitchFamily="34" charset="0"/>
                <a:cs typeface="Arial" panose="020B0604020202020204" pitchFamily="34" charset="0"/>
              </a:rPr>
              <a:t>Single Connection Realizes Complete Parameter Test</a:t>
            </a:r>
          </a:p>
        </p:txBody>
      </p:sp>
    </p:spTree>
    <p:extLst>
      <p:ext uri="{BB962C8B-B14F-4D97-AF65-F5344CB8AC3E}">
        <p14:creationId xmlns:p14="http://schemas.microsoft.com/office/powerpoint/2010/main" val="1630472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F22EC200-1DD0-C0CD-2A7E-F66188C917B5}"/>
              </a:ext>
            </a:extLst>
          </p:cNvPr>
          <p:cNvSpPr txBox="1"/>
          <p:nvPr/>
        </p:nvSpPr>
        <p:spPr>
          <a:xfrm>
            <a:off x="336454" y="280512"/>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Flexible Architecture</a:t>
            </a:r>
          </a:p>
        </p:txBody>
      </p:sp>
      <p:sp>
        <p:nvSpPr>
          <p:cNvPr id="9" name="内容占位符 2">
            <a:extLst>
              <a:ext uri="{FF2B5EF4-FFF2-40B4-BE49-F238E27FC236}">
                <a16:creationId xmlns:a16="http://schemas.microsoft.com/office/drawing/2014/main" id="{9F27BBCD-08B4-2006-949B-4AB1DA55E018}"/>
              </a:ext>
            </a:extLst>
          </p:cNvPr>
          <p:cNvSpPr txBox="1">
            <a:spLocks/>
          </p:cNvSpPr>
          <p:nvPr/>
        </p:nvSpPr>
        <p:spPr bwMode="auto">
          <a:xfrm>
            <a:off x="336454" y="1701339"/>
            <a:ext cx="6652175" cy="286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With its highly integrated and versatile hardware and re-configurable measurement paths, SNA6000A replaces stacks of equipment with a single instrument. </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Network analyzer</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Spectrum analyzer</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Two signal sources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Pulse modulator/generator</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Noise figure meter/analyzer</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Power meters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Switch matrix</a:t>
            </a:r>
          </a:p>
          <a:p>
            <a:pPr marL="0" indent="0" algn="just">
              <a:spcBef>
                <a:spcPts val="0"/>
              </a:spcBef>
              <a:spcAft>
                <a:spcPts val="0"/>
              </a:spcAft>
              <a:buNone/>
            </a:pPr>
            <a:endParaRPr lang="en-US" altLang="zh-CN" dirty="0">
              <a:latin typeface="Univers Condensed" panose="020B0506020202050204" pitchFamily="34" charset="0"/>
              <a:ea typeface="+mn-ea"/>
              <a:cs typeface="Arial" panose="020B0604020202020204" pitchFamily="34" charset="0"/>
            </a:endParaRPr>
          </a:p>
        </p:txBody>
      </p:sp>
      <p:sp>
        <p:nvSpPr>
          <p:cNvPr id="3" name="内容占位符 2">
            <a:extLst>
              <a:ext uri="{FF2B5EF4-FFF2-40B4-BE49-F238E27FC236}">
                <a16:creationId xmlns:a16="http://schemas.microsoft.com/office/drawing/2014/main" id="{9E3ADDDE-7593-0DBE-CD5E-D86CB3EFA7C5}"/>
              </a:ext>
            </a:extLst>
          </p:cNvPr>
          <p:cNvSpPr txBox="1">
            <a:spLocks/>
          </p:cNvSpPr>
          <p:nvPr/>
        </p:nvSpPr>
        <p:spPr bwMode="auto">
          <a:xfrm>
            <a:off x="5769428" y="2909728"/>
            <a:ext cx="6342743" cy="39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Benefits of a SNA6000A-based solution</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Multiple measurements with a single instrument</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Simpler test systems </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Lower hardware and software costs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Quicker development time and faster time to manufacturing</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Less downtime and lower maintenance costs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Smaller size and lower power consumption</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Faster test times </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Improved throughput</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Higher accuracy </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Better yields and better specifications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Flexible hardware</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Greater adaptability to future test requirements</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a:t>
            </a:r>
          </a:p>
        </p:txBody>
      </p:sp>
      <p:sp>
        <p:nvSpPr>
          <p:cNvPr id="15" name="文本框 14">
            <a:extLst>
              <a:ext uri="{FF2B5EF4-FFF2-40B4-BE49-F238E27FC236}">
                <a16:creationId xmlns:a16="http://schemas.microsoft.com/office/drawing/2014/main" id="{D675D091-7AD5-2FFC-B596-0B4C67B9F625}"/>
              </a:ext>
            </a:extLst>
          </p:cNvPr>
          <p:cNvSpPr txBox="1"/>
          <p:nvPr/>
        </p:nvSpPr>
        <p:spPr>
          <a:xfrm>
            <a:off x="336454" y="865287"/>
            <a:ext cx="11724917" cy="738664"/>
          </a:xfrm>
          <a:prstGeom prst="rect">
            <a:avLst/>
          </a:prstGeom>
          <a:noFill/>
        </p:spPr>
        <p:txBody>
          <a:bodyPr wrap="square">
            <a:spAutoFit/>
          </a:bodyPr>
          <a:lstStyle/>
          <a:p>
            <a:pPr algn="just"/>
            <a:r>
              <a:rPr lang="en-US" altLang="zh-CN" sz="1400" dirty="0">
                <a:solidFill>
                  <a:srgbClr val="000000"/>
                </a:solidFill>
                <a:latin typeface="Univers Condensed" panose="020B0506020202050204" pitchFamily="34" charset="0"/>
              </a:rPr>
              <a:t>N</a:t>
            </a:r>
            <a:r>
              <a:rPr lang="en-US" altLang="zh-CN" sz="1400" i="0" dirty="0">
                <a:solidFill>
                  <a:srgbClr val="000000"/>
                </a:solidFill>
                <a:effectLst/>
                <a:latin typeface="Univers Condensed" panose="020B0506020202050204" pitchFamily="34" charset="0"/>
              </a:rPr>
              <a:t>ew hardware architecture </a:t>
            </a:r>
            <a:r>
              <a:rPr lang="en-US" altLang="zh-CN" sz="1400" b="1" i="0" dirty="0">
                <a:solidFill>
                  <a:srgbClr val="FA8800"/>
                </a:solidFill>
                <a:effectLst/>
                <a:latin typeface="Univers Condensed" panose="020B0506020202050204" pitchFamily="34" charset="0"/>
              </a:rPr>
              <a:t>X86</a:t>
            </a:r>
            <a:r>
              <a:rPr lang="en-US" altLang="zh-CN" sz="1400" i="0" dirty="0">
                <a:solidFill>
                  <a:srgbClr val="000000"/>
                </a:solidFill>
                <a:effectLst/>
                <a:latin typeface="Univers Condensed" panose="020B0506020202050204" pitchFamily="34" charset="0"/>
              </a:rPr>
              <a:t> brings more powerful data testing ability, extraordinary flexibility and faster response. The combination of two internal signal sources, a signal combiner, S-parameter and noise receivers, pulse modulators and generators, and a flexible set of switches and RF access points provide a powerful hardware core for a broad range of linear and nonlinear measurements, all with a single set of connections to your device-under-test (DUT).</a:t>
            </a:r>
            <a:r>
              <a:rPr lang="en-US" altLang="zh-CN" sz="1400" dirty="0">
                <a:latin typeface="Univers Condensed" panose="020B0506020202050204" pitchFamily="34" charset="0"/>
              </a:rPr>
              <a:t> </a:t>
            </a:r>
            <a:endParaRPr lang="zh-CN" altLang="en-US" sz="1400" dirty="0">
              <a:latin typeface="Univers Condensed" panose="020B0506020202050204" pitchFamily="34" charset="0"/>
            </a:endParaRPr>
          </a:p>
        </p:txBody>
      </p:sp>
      <p:pic>
        <p:nvPicPr>
          <p:cNvPr id="35" name="图片 34">
            <a:extLst>
              <a:ext uri="{FF2B5EF4-FFF2-40B4-BE49-F238E27FC236}">
                <a16:creationId xmlns:a16="http://schemas.microsoft.com/office/drawing/2014/main" id="{1E0AF3DB-561B-73D4-33E4-4F6FDE8CC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9" y="4253925"/>
            <a:ext cx="5613398" cy="2405742"/>
          </a:xfrm>
          <a:prstGeom prst="rect">
            <a:avLst/>
          </a:prstGeom>
        </p:spPr>
      </p:pic>
    </p:spTree>
    <p:extLst>
      <p:ext uri="{BB962C8B-B14F-4D97-AF65-F5344CB8AC3E}">
        <p14:creationId xmlns:p14="http://schemas.microsoft.com/office/powerpoint/2010/main" val="4173860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E241302D-C598-15EE-A272-DB98BE8A2F54}"/>
              </a:ext>
            </a:extLst>
          </p:cNvPr>
          <p:cNvSpPr txBox="1"/>
          <p:nvPr/>
        </p:nvSpPr>
        <p:spPr>
          <a:xfrm>
            <a:off x="336454" y="280512"/>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Active Device Evaluation and Test</a:t>
            </a:r>
          </a:p>
        </p:txBody>
      </p:sp>
      <p:sp>
        <p:nvSpPr>
          <p:cNvPr id="4" name="内容占位符 2">
            <a:extLst>
              <a:ext uri="{FF2B5EF4-FFF2-40B4-BE49-F238E27FC236}">
                <a16:creationId xmlns:a16="http://schemas.microsoft.com/office/drawing/2014/main" id="{0914C4C3-E908-5EEA-7788-D2BE935105D1}"/>
              </a:ext>
            </a:extLst>
          </p:cNvPr>
          <p:cNvSpPr txBox="1">
            <a:spLocks/>
          </p:cNvSpPr>
          <p:nvPr/>
        </p:nvSpPr>
        <p:spPr bwMode="auto">
          <a:xfrm>
            <a:off x="336454" y="2641601"/>
            <a:ext cx="5447490" cy="37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Key Characteristics</a:t>
            </a:r>
          </a:p>
          <a:p>
            <a:pPr>
              <a:spcBef>
                <a:spcPts val="0"/>
              </a:spcBef>
              <a:spcAft>
                <a:spcPts val="0"/>
              </a:spcAft>
            </a:pPr>
            <a:r>
              <a:rPr lang="en-US" altLang="zh-CN" sz="1800" b="0" i="0" dirty="0">
                <a:solidFill>
                  <a:srgbClr val="000000"/>
                </a:solidFill>
                <a:effectLst/>
                <a:latin typeface="Univers Condensed" panose="020B0506020202050204" pitchFamily="34" charset="0"/>
              </a:rPr>
              <a:t>S-parameter measurement: gain, delay and isolation</a:t>
            </a:r>
          </a:p>
          <a:p>
            <a:pPr>
              <a:spcBef>
                <a:spcPts val="0"/>
              </a:spcBef>
              <a:spcAft>
                <a:spcPts val="0"/>
              </a:spcAft>
            </a:pPr>
            <a:r>
              <a:rPr lang="en-US" altLang="zh-CN" sz="1800" b="0" i="0" dirty="0">
                <a:solidFill>
                  <a:srgbClr val="000000"/>
                </a:solidFill>
                <a:effectLst/>
                <a:latin typeface="Univers Condensed" panose="020B0506020202050204" pitchFamily="34" charset="0"/>
              </a:rPr>
              <a:t>Built-in frequency offset mode</a:t>
            </a:r>
          </a:p>
          <a:p>
            <a:pPr>
              <a:spcBef>
                <a:spcPts val="0"/>
              </a:spcBef>
              <a:spcAft>
                <a:spcPts val="0"/>
              </a:spcAft>
            </a:pPr>
            <a:r>
              <a:rPr lang="en-US" altLang="zh-CN" sz="1800" b="0" i="0" dirty="0">
                <a:solidFill>
                  <a:srgbClr val="000000"/>
                </a:solidFill>
                <a:effectLst/>
                <a:latin typeface="Univers Condensed" panose="020B0506020202050204" pitchFamily="34" charset="0"/>
              </a:rPr>
              <a:t>Accurate power measurement: source and receiver calibration</a:t>
            </a:r>
          </a:p>
          <a:p>
            <a:pPr>
              <a:spcBef>
                <a:spcPts val="0"/>
              </a:spcBef>
              <a:spcAft>
                <a:spcPts val="0"/>
              </a:spcAft>
            </a:pPr>
            <a:r>
              <a:rPr lang="en-US" altLang="zh-CN" sz="1800" b="0" i="0" dirty="0">
                <a:solidFill>
                  <a:srgbClr val="000000"/>
                </a:solidFill>
                <a:effectLst/>
                <a:latin typeface="Univers Condensed" panose="020B0506020202050204" pitchFamily="34" charset="0"/>
              </a:rPr>
              <a:t>Gain compression, AM-AM and AM-PM conversion: power sweep, source and receiver calibration</a:t>
            </a:r>
          </a:p>
          <a:p>
            <a:pPr>
              <a:spcBef>
                <a:spcPts val="0"/>
              </a:spcBef>
              <a:spcAft>
                <a:spcPts val="0"/>
              </a:spcAft>
            </a:pPr>
            <a:r>
              <a:rPr lang="en-US" altLang="zh-CN" sz="1800" b="0" i="0" dirty="0">
                <a:solidFill>
                  <a:srgbClr val="000000"/>
                </a:solidFill>
                <a:effectLst/>
                <a:latin typeface="Univers Condensed" panose="020B0506020202050204" pitchFamily="34" charset="0"/>
              </a:rPr>
              <a:t>Built-in DC bias function</a:t>
            </a:r>
          </a:p>
          <a:p>
            <a:pPr>
              <a:spcBef>
                <a:spcPts val="0"/>
              </a:spcBef>
              <a:spcAft>
                <a:spcPts val="0"/>
              </a:spcAft>
            </a:pPr>
            <a:r>
              <a:rPr lang="en-US" altLang="zh-CN" sz="1800" b="0" i="0" dirty="0">
                <a:solidFill>
                  <a:srgbClr val="000000"/>
                </a:solidFill>
                <a:effectLst/>
                <a:latin typeface="Univers Condensed" panose="020B0506020202050204" pitchFamily="34" charset="0"/>
              </a:rPr>
              <a:t>Balanced</a:t>
            </a:r>
            <a:r>
              <a:rPr lang="en-US" altLang="zh-CN" dirty="0">
                <a:solidFill>
                  <a:srgbClr val="000000"/>
                </a:solidFill>
                <a:latin typeface="Univers Condensed" panose="020B0506020202050204" pitchFamily="34" charset="0"/>
              </a:rPr>
              <a:t>/d</a:t>
            </a:r>
            <a:r>
              <a:rPr lang="en-US" altLang="zh-CN" sz="1800" b="0" i="0" dirty="0">
                <a:solidFill>
                  <a:srgbClr val="000000"/>
                </a:solidFill>
                <a:effectLst/>
                <a:latin typeface="Univers Condensed" panose="020B0506020202050204" pitchFamily="34" charset="0"/>
              </a:rPr>
              <a:t>ifferential device measurement</a:t>
            </a:r>
          </a:p>
          <a:p>
            <a:pPr>
              <a:spcBef>
                <a:spcPts val="0"/>
              </a:spcBef>
              <a:spcAft>
                <a:spcPts val="0"/>
              </a:spcAft>
            </a:pPr>
            <a:r>
              <a:rPr lang="en-US" altLang="zh-CN" sz="1800" b="0" i="0" dirty="0">
                <a:solidFill>
                  <a:srgbClr val="000000"/>
                </a:solidFill>
                <a:effectLst/>
                <a:latin typeface="Univers Condensed" panose="020B0506020202050204" pitchFamily="34" charset="0"/>
              </a:rPr>
              <a:t>Built-in pulse generator and pulse modulator</a:t>
            </a:r>
          </a:p>
          <a:p>
            <a:pPr>
              <a:spcBef>
                <a:spcPts val="0"/>
              </a:spcBef>
              <a:spcAft>
                <a:spcPts val="0"/>
              </a:spcAft>
            </a:pPr>
            <a:r>
              <a:rPr lang="en-US" altLang="zh-CN" sz="1800" b="0" i="0" dirty="0">
                <a:solidFill>
                  <a:srgbClr val="000000"/>
                </a:solidFill>
                <a:effectLst/>
                <a:latin typeface="Univers Condensed" panose="020B0506020202050204" pitchFamily="34" charset="0"/>
              </a:rPr>
              <a:t>Hot </a:t>
            </a:r>
            <a:r>
              <a:rPr lang="en-US" altLang="zh-CN" dirty="0">
                <a:solidFill>
                  <a:srgbClr val="000000"/>
                </a:solidFill>
                <a:latin typeface="Univers Condensed" panose="020B0506020202050204" pitchFamily="34" charset="0"/>
              </a:rPr>
              <a:t>S-</a:t>
            </a:r>
            <a:r>
              <a:rPr lang="en-US" altLang="zh-CN" sz="1800" b="0" i="0" dirty="0">
                <a:solidFill>
                  <a:srgbClr val="000000"/>
                </a:solidFill>
                <a:effectLst/>
                <a:latin typeface="Univers Condensed" panose="020B0506020202050204" pitchFamily="34" charset="0"/>
              </a:rPr>
              <a:t>parameters: amplifier test under actual working conditions to eliminate correlation between systems</a:t>
            </a:r>
          </a:p>
          <a:p>
            <a:pPr>
              <a:spcBef>
                <a:spcPts val="0"/>
              </a:spcBef>
              <a:spcAft>
                <a:spcPts val="0"/>
              </a:spcAft>
            </a:pPr>
            <a:r>
              <a:rPr lang="en-US" altLang="zh-CN" sz="1800" b="0" i="0" dirty="0">
                <a:solidFill>
                  <a:srgbClr val="000000"/>
                </a:solidFill>
                <a:effectLst/>
                <a:latin typeface="Univers Condensed" panose="020B0506020202050204" pitchFamily="34" charset="0"/>
              </a:rPr>
              <a:t>One connection realize multiple measurements</a:t>
            </a:r>
          </a:p>
        </p:txBody>
      </p:sp>
      <p:pic>
        <p:nvPicPr>
          <p:cNvPr id="6" name="图片 5">
            <a:extLst>
              <a:ext uri="{FF2B5EF4-FFF2-40B4-BE49-F238E27FC236}">
                <a16:creationId xmlns:a16="http://schemas.microsoft.com/office/drawing/2014/main" id="{C6916155-C875-8067-BC31-1F0CE3F44D66}"/>
              </a:ext>
            </a:extLst>
          </p:cNvPr>
          <p:cNvPicPr>
            <a:picLocks noChangeAspect="1"/>
          </p:cNvPicPr>
          <p:nvPr/>
        </p:nvPicPr>
        <p:blipFill>
          <a:blip r:embed="rId4"/>
          <a:stretch>
            <a:fillRect/>
          </a:stretch>
        </p:blipFill>
        <p:spPr>
          <a:xfrm>
            <a:off x="5956927" y="2749977"/>
            <a:ext cx="5632916" cy="3710700"/>
          </a:xfrm>
          <a:prstGeom prst="rect">
            <a:avLst/>
          </a:prstGeom>
        </p:spPr>
      </p:pic>
      <p:sp>
        <p:nvSpPr>
          <p:cNvPr id="8" name="内容占位符 2">
            <a:extLst>
              <a:ext uri="{FF2B5EF4-FFF2-40B4-BE49-F238E27FC236}">
                <a16:creationId xmlns:a16="http://schemas.microsoft.com/office/drawing/2014/main" id="{4CDF1E0F-06D6-446D-2507-B035ACB7C7D2}"/>
              </a:ext>
            </a:extLst>
          </p:cNvPr>
          <p:cNvSpPr txBox="1">
            <a:spLocks/>
          </p:cNvSpPr>
          <p:nvPr/>
        </p:nvSpPr>
        <p:spPr bwMode="auto">
          <a:xfrm>
            <a:off x="336453" y="968652"/>
            <a:ext cx="11579775" cy="186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Test Challenges</a:t>
            </a:r>
            <a:endParaRPr lang="en-US" altLang="zh-CN" dirty="0">
              <a:latin typeface="Univers Condensed" panose="020B0506020202050204" pitchFamily="34" charset="0"/>
              <a:ea typeface="+mn-ea"/>
              <a:cs typeface="Arial" panose="020B0604020202020204" pitchFamily="34" charset="0"/>
            </a:endParaRP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Nonlinear characteristics like harmonic distortion need to tune the receiver to a frequency different from the source.</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Input and output frequency of frequency conversion devices (like mixers and frequency converters) are different.</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Some measurements, such as harmonic analysis and pulse measurement, need to use multiple test equipment, and the construction and synchronization of the system are very complicated.</a:t>
            </a:r>
          </a:p>
        </p:txBody>
      </p:sp>
    </p:spTree>
    <p:extLst>
      <p:ext uri="{BB962C8B-B14F-4D97-AF65-F5344CB8AC3E}">
        <p14:creationId xmlns:p14="http://schemas.microsoft.com/office/powerpoint/2010/main" val="2407647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0309366-678B-AB7C-0F14-E413549F6C23}"/>
              </a:ext>
            </a:extLst>
          </p:cNvPr>
          <p:cNvSpPr txBox="1"/>
          <p:nvPr/>
        </p:nvSpPr>
        <p:spPr>
          <a:xfrm>
            <a:off x="336454" y="280512"/>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Passive Device Evaluation and Test</a:t>
            </a:r>
          </a:p>
        </p:txBody>
      </p:sp>
      <p:sp>
        <p:nvSpPr>
          <p:cNvPr id="3" name="内容占位符 2">
            <a:extLst>
              <a:ext uri="{FF2B5EF4-FFF2-40B4-BE49-F238E27FC236}">
                <a16:creationId xmlns:a16="http://schemas.microsoft.com/office/drawing/2014/main" id="{9C9E1056-8885-0F2A-0464-CBAC8435C08D}"/>
              </a:ext>
            </a:extLst>
          </p:cNvPr>
          <p:cNvSpPr txBox="1">
            <a:spLocks/>
          </p:cNvSpPr>
          <p:nvPr/>
        </p:nvSpPr>
        <p:spPr bwMode="auto">
          <a:xfrm>
            <a:off x="336454" y="968652"/>
            <a:ext cx="11071776" cy="186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Test Challenges</a:t>
            </a:r>
            <a:endParaRPr lang="en-US" altLang="zh-CN" dirty="0">
              <a:latin typeface="Univers Condensed" panose="020B0506020202050204" pitchFamily="34" charset="0"/>
              <a:ea typeface="+mn-ea"/>
              <a:cs typeface="Arial" panose="020B0604020202020204" pitchFamily="34" charset="0"/>
            </a:endParaRP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In high-quality communication systems, high-performance passive devices such as filters, combiners, switches and lines usually require low ripple and insertion loss in the passband and high rejection ratio in the stopband.</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Main test challenge is to get accurate data easily. Using a wide frequency range can characterize the operation in multiple frequency bands.</a:t>
            </a:r>
          </a:p>
        </p:txBody>
      </p:sp>
      <p:sp>
        <p:nvSpPr>
          <p:cNvPr id="4" name="内容占位符 2">
            <a:extLst>
              <a:ext uri="{FF2B5EF4-FFF2-40B4-BE49-F238E27FC236}">
                <a16:creationId xmlns:a16="http://schemas.microsoft.com/office/drawing/2014/main" id="{9E332C92-28D7-1FD8-F59D-49598B42112B}"/>
              </a:ext>
            </a:extLst>
          </p:cNvPr>
          <p:cNvSpPr txBox="1">
            <a:spLocks/>
          </p:cNvSpPr>
          <p:nvPr/>
        </p:nvSpPr>
        <p:spPr bwMode="auto">
          <a:xfrm>
            <a:off x="336453" y="2641601"/>
            <a:ext cx="5411204" cy="40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Key Characteristics</a:t>
            </a:r>
          </a:p>
          <a:p>
            <a:pPr>
              <a:spcBef>
                <a:spcPts val="0"/>
              </a:spcBef>
              <a:spcAft>
                <a:spcPts val="0"/>
              </a:spcAft>
            </a:pPr>
            <a:r>
              <a:rPr lang="en-US" altLang="zh-CN" sz="1800" b="0" i="0" dirty="0">
                <a:solidFill>
                  <a:srgbClr val="000000"/>
                </a:solidFill>
                <a:effectLst/>
                <a:latin typeface="Univers Condensed" panose="020B0506020202050204" pitchFamily="34" charset="0"/>
              </a:rPr>
              <a:t>Wide dynamic range can provide fast and accurate filter measurement</a:t>
            </a:r>
          </a:p>
          <a:p>
            <a:pPr>
              <a:spcBef>
                <a:spcPts val="0"/>
              </a:spcBef>
              <a:spcAft>
                <a:spcPts val="0"/>
              </a:spcAft>
            </a:pPr>
            <a:r>
              <a:rPr lang="en-US" altLang="zh-CN" sz="1800" b="0" i="0" dirty="0">
                <a:solidFill>
                  <a:srgbClr val="000000"/>
                </a:solidFill>
                <a:effectLst/>
                <a:latin typeface="Univers Condensed" panose="020B0506020202050204" pitchFamily="34" charset="0"/>
              </a:rPr>
              <a:t>Wide frequency range can cover both in-band and out-of-band features</a:t>
            </a:r>
          </a:p>
          <a:p>
            <a:pPr>
              <a:spcBef>
                <a:spcPts val="0"/>
              </a:spcBef>
              <a:spcAft>
                <a:spcPts val="0"/>
              </a:spcAft>
            </a:pPr>
            <a:r>
              <a:rPr lang="en-US" altLang="zh-CN" sz="1800" b="0" i="0" dirty="0">
                <a:solidFill>
                  <a:srgbClr val="000000"/>
                </a:solidFill>
                <a:effectLst/>
                <a:latin typeface="Univers Condensed" panose="020B0506020202050204" pitchFamily="34" charset="0"/>
              </a:rPr>
              <a:t>Balance-S parameter measurement without a balun</a:t>
            </a:r>
          </a:p>
          <a:p>
            <a:pPr>
              <a:spcBef>
                <a:spcPts val="0"/>
              </a:spcBef>
              <a:spcAft>
                <a:spcPts val="0"/>
              </a:spcAft>
            </a:pPr>
            <a:r>
              <a:rPr lang="en-US" altLang="zh-CN" sz="1800" b="0" i="0" dirty="0">
                <a:solidFill>
                  <a:srgbClr val="000000"/>
                </a:solidFill>
                <a:effectLst/>
                <a:latin typeface="Univers Condensed" panose="020B0506020202050204" pitchFamily="34" charset="0"/>
              </a:rPr>
              <a:t>Multi-port test using SSM to improve throughput</a:t>
            </a:r>
          </a:p>
          <a:p>
            <a:pPr>
              <a:spcBef>
                <a:spcPts val="0"/>
              </a:spcBef>
              <a:spcAft>
                <a:spcPts val="0"/>
              </a:spcAft>
            </a:pPr>
            <a:r>
              <a:rPr lang="en-US" altLang="zh-CN" sz="1800" b="0" i="0" dirty="0">
                <a:solidFill>
                  <a:srgbClr val="000000"/>
                </a:solidFill>
                <a:effectLst/>
                <a:latin typeface="Univers Condensed" panose="020B0506020202050204" pitchFamily="34" charset="0"/>
              </a:rPr>
              <a:t>Time domain analysis/gating function used for fault diagnosis and simple simulation</a:t>
            </a:r>
          </a:p>
          <a:p>
            <a:pPr>
              <a:spcBef>
                <a:spcPts val="0"/>
              </a:spcBef>
              <a:spcAft>
                <a:spcPts val="0"/>
              </a:spcAft>
            </a:pPr>
            <a:r>
              <a:rPr lang="en-US" altLang="zh-CN" sz="1800" b="0" i="0" dirty="0">
                <a:solidFill>
                  <a:srgbClr val="000000"/>
                </a:solidFill>
                <a:effectLst/>
                <a:latin typeface="Univers Condensed" panose="020B0506020202050204" pitchFamily="34" charset="0"/>
              </a:rPr>
              <a:t>Math function including marker and trace operation</a:t>
            </a:r>
          </a:p>
          <a:p>
            <a:pPr>
              <a:spcBef>
                <a:spcPts val="0"/>
              </a:spcBef>
              <a:spcAft>
                <a:spcPts val="0"/>
              </a:spcAft>
            </a:pPr>
            <a:r>
              <a:rPr lang="en-US" altLang="zh-CN" sz="1800" b="0" i="0" dirty="0">
                <a:solidFill>
                  <a:srgbClr val="000000"/>
                </a:solidFill>
                <a:effectLst/>
                <a:latin typeface="Univers Condensed" panose="020B0506020202050204" pitchFamily="34" charset="0"/>
              </a:rPr>
              <a:t>Low trace noise and high stability make it suitable for high-quality device test</a:t>
            </a:r>
          </a:p>
          <a:p>
            <a:pPr>
              <a:spcBef>
                <a:spcPts val="0"/>
              </a:spcBef>
              <a:spcAft>
                <a:spcPts val="0"/>
              </a:spcAft>
            </a:pPr>
            <a:r>
              <a:rPr lang="en-US" altLang="zh-CN" sz="1800" b="0" i="0" dirty="0">
                <a:solidFill>
                  <a:srgbClr val="000000"/>
                </a:solidFill>
                <a:effectLst/>
                <a:latin typeface="Univers Condensed" panose="020B0506020202050204" pitchFamily="34" charset="0"/>
              </a:rPr>
              <a:t>Unknown-thru calibration can easily and accurately measure non-intrusive devices</a:t>
            </a:r>
          </a:p>
          <a:p>
            <a:pPr>
              <a:spcBef>
                <a:spcPts val="0"/>
              </a:spcBef>
              <a:spcAft>
                <a:spcPts val="0"/>
              </a:spcAft>
            </a:pPr>
            <a:endParaRPr lang="en-US" altLang="zh-CN" sz="1800" b="0" i="0" dirty="0">
              <a:solidFill>
                <a:srgbClr val="000000"/>
              </a:solidFill>
              <a:effectLst/>
              <a:latin typeface="Univers Condensed" panose="020B0506020202050204" pitchFamily="34" charset="0"/>
            </a:endParaRPr>
          </a:p>
        </p:txBody>
      </p:sp>
      <p:pic>
        <p:nvPicPr>
          <p:cNvPr id="10" name="图片 9">
            <a:extLst>
              <a:ext uri="{FF2B5EF4-FFF2-40B4-BE49-F238E27FC236}">
                <a16:creationId xmlns:a16="http://schemas.microsoft.com/office/drawing/2014/main" id="{FFBD3FCE-B995-6CD8-B4D1-C118D1F1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927" y="2749978"/>
            <a:ext cx="5632916" cy="3710700"/>
          </a:xfrm>
          <a:prstGeom prst="rect">
            <a:avLst/>
          </a:prstGeom>
        </p:spPr>
      </p:pic>
    </p:spTree>
    <p:extLst>
      <p:ext uri="{BB962C8B-B14F-4D97-AF65-F5344CB8AC3E}">
        <p14:creationId xmlns:p14="http://schemas.microsoft.com/office/powerpoint/2010/main" val="3009914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0">
            <a:extLst>
              <a:ext uri="{FF2B5EF4-FFF2-40B4-BE49-F238E27FC236}">
                <a16:creationId xmlns:a16="http://schemas.microsoft.com/office/drawing/2014/main" id="{EE8E3116-896D-861D-9FF5-23D7711E203B}"/>
              </a:ext>
            </a:extLst>
          </p:cNvPr>
          <p:cNvSpPr txBox="1"/>
          <p:nvPr/>
        </p:nvSpPr>
        <p:spPr>
          <a:xfrm>
            <a:off x="336454" y="280512"/>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Manufacturing Industry</a:t>
            </a:r>
          </a:p>
        </p:txBody>
      </p:sp>
      <p:sp>
        <p:nvSpPr>
          <p:cNvPr id="4" name="内容占位符 2">
            <a:extLst>
              <a:ext uri="{FF2B5EF4-FFF2-40B4-BE49-F238E27FC236}">
                <a16:creationId xmlns:a16="http://schemas.microsoft.com/office/drawing/2014/main" id="{8CD35AB1-E2EA-A8C2-05D5-A7F17D9D32CB}"/>
              </a:ext>
            </a:extLst>
          </p:cNvPr>
          <p:cNvSpPr txBox="1">
            <a:spLocks/>
          </p:cNvSpPr>
          <p:nvPr/>
        </p:nvSpPr>
        <p:spPr bwMode="auto">
          <a:xfrm>
            <a:off x="336453" y="968652"/>
            <a:ext cx="11579775" cy="186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Test Challenges</a:t>
            </a:r>
            <a:endParaRPr lang="en-US" altLang="zh-CN" dirty="0">
              <a:latin typeface="Univers Condensed" panose="020B0506020202050204" pitchFamily="34" charset="0"/>
              <a:ea typeface="+mn-ea"/>
              <a:cs typeface="Arial" panose="020B0604020202020204" pitchFamily="34" charset="0"/>
            </a:endParaRP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Scanning speed and data analysis speed are very important for mass manufacturing.</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Operator intervention time, device connection and calibration time affect the measurement throughput.</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Initial purchase cost, system uptime, maintenance cost and performance upgrade cost affect the overall cost.</a:t>
            </a:r>
          </a:p>
          <a:p>
            <a:pPr>
              <a:spcBef>
                <a:spcPts val="0"/>
              </a:spcBef>
              <a:spcAft>
                <a:spcPts val="0"/>
              </a:spcAft>
            </a:pPr>
            <a:r>
              <a:rPr lang="en-US" altLang="zh-CN" dirty="0">
                <a:latin typeface="Univers Condensed" panose="020B0506020202050204" pitchFamily="34" charset="0"/>
                <a:ea typeface="+mn-ea"/>
                <a:cs typeface="Arial" panose="020B0604020202020204" pitchFamily="34" charset="0"/>
              </a:rPr>
              <a:t>Test time of VNA is determined by many links, like scanning speed, data analysis, processing and data transmission.</a:t>
            </a:r>
          </a:p>
        </p:txBody>
      </p:sp>
      <p:sp>
        <p:nvSpPr>
          <p:cNvPr id="5" name="内容占位符 2">
            <a:extLst>
              <a:ext uri="{FF2B5EF4-FFF2-40B4-BE49-F238E27FC236}">
                <a16:creationId xmlns:a16="http://schemas.microsoft.com/office/drawing/2014/main" id="{14824147-5BD5-BFF7-C67A-56075C7E5413}"/>
              </a:ext>
            </a:extLst>
          </p:cNvPr>
          <p:cNvSpPr txBox="1">
            <a:spLocks/>
          </p:cNvSpPr>
          <p:nvPr/>
        </p:nvSpPr>
        <p:spPr bwMode="auto">
          <a:xfrm>
            <a:off x="336452" y="2641601"/>
            <a:ext cx="5563605" cy="40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Key Characteristics</a:t>
            </a:r>
          </a:p>
          <a:p>
            <a:pPr algn="just">
              <a:spcBef>
                <a:spcPts val="0"/>
              </a:spcBef>
              <a:spcAft>
                <a:spcPts val="0"/>
              </a:spcAft>
            </a:pPr>
            <a:r>
              <a:rPr lang="en-US" altLang="zh-CN" dirty="0">
                <a:solidFill>
                  <a:srgbClr val="000000"/>
                </a:solidFill>
                <a:latin typeface="Univers Condensed" panose="020B0506020202050204" pitchFamily="34" charset="0"/>
              </a:rPr>
              <a:t>S</a:t>
            </a:r>
            <a:r>
              <a:rPr lang="en-US" altLang="zh-CN" sz="1800" b="0" i="0" dirty="0">
                <a:solidFill>
                  <a:srgbClr val="000000"/>
                </a:solidFill>
                <a:effectLst/>
                <a:latin typeface="Univers Condensed" panose="020B0506020202050204" pitchFamily="34" charset="0"/>
              </a:rPr>
              <a:t>egment sweep function enables faster testing</a:t>
            </a:r>
          </a:p>
          <a:p>
            <a:pPr algn="just">
              <a:spcBef>
                <a:spcPts val="0"/>
              </a:spcBef>
              <a:spcAft>
                <a:spcPts val="0"/>
              </a:spcAft>
            </a:pPr>
            <a:r>
              <a:rPr lang="en-US" altLang="zh-CN" dirty="0">
                <a:solidFill>
                  <a:srgbClr val="000000"/>
                </a:solidFill>
                <a:latin typeface="Univers Condensed" panose="020B0506020202050204" pitchFamily="34" charset="0"/>
              </a:rPr>
              <a:t>Excellent repeatability: low trace noise and high temperature stability</a:t>
            </a:r>
            <a:endParaRPr lang="en-US" altLang="zh-CN" sz="1800" b="0" i="0" dirty="0">
              <a:solidFill>
                <a:srgbClr val="000000"/>
              </a:solidFill>
              <a:effectLst/>
              <a:latin typeface="Univers Condensed" panose="020B0506020202050204" pitchFamily="34" charset="0"/>
            </a:endParaRPr>
          </a:p>
          <a:p>
            <a:pPr algn="just">
              <a:spcBef>
                <a:spcPts val="0"/>
              </a:spcBef>
              <a:spcAft>
                <a:spcPts val="0"/>
              </a:spcAft>
            </a:pPr>
            <a:r>
              <a:rPr lang="en-US" altLang="zh-CN" sz="1800" b="0" i="0" dirty="0">
                <a:solidFill>
                  <a:srgbClr val="000000"/>
                </a:solidFill>
                <a:effectLst/>
                <a:latin typeface="Univers Condensed" panose="020B0506020202050204" pitchFamily="34" charset="0"/>
              </a:rPr>
              <a:t>Pass/fail limit test: Simple and fast data analysis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Fast data transmission speed maximizes throughput</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Multi-port </a:t>
            </a:r>
            <a:r>
              <a:rPr lang="en-US" altLang="zh-CN" dirty="0">
                <a:solidFill>
                  <a:srgbClr val="000000"/>
                </a:solidFill>
                <a:latin typeface="Univers Condensed" panose="020B0506020202050204" pitchFamily="34" charset="0"/>
              </a:rPr>
              <a:t>d</a:t>
            </a:r>
            <a:r>
              <a:rPr lang="en-US" altLang="zh-CN" sz="1800" b="0" i="0" dirty="0">
                <a:solidFill>
                  <a:srgbClr val="000000"/>
                </a:solidFill>
                <a:effectLst/>
                <a:latin typeface="Univers Condensed" panose="020B0506020202050204" pitchFamily="34" charset="0"/>
              </a:rPr>
              <a:t>evice test solution: Minimize the number of connections and realize multi-port device testing</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Built-in programming function: Customize operation and data analysis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Electronic calibration kit: Simple and fast </a:t>
            </a:r>
            <a:r>
              <a:rPr lang="en-US" altLang="zh-CN" dirty="0">
                <a:solidFill>
                  <a:srgbClr val="000000"/>
                </a:solidFill>
                <a:latin typeface="Univers Condensed" panose="020B0506020202050204" pitchFamily="34" charset="0"/>
              </a:rPr>
              <a:t>c</a:t>
            </a:r>
            <a:r>
              <a:rPr lang="en-US" altLang="zh-CN" sz="1800" b="0" i="0" dirty="0">
                <a:solidFill>
                  <a:srgbClr val="000000"/>
                </a:solidFill>
                <a:effectLst/>
                <a:latin typeface="Univers Condensed" panose="020B0506020202050204" pitchFamily="34" charset="0"/>
              </a:rPr>
              <a:t>alibration</a:t>
            </a:r>
          </a:p>
          <a:p>
            <a:pPr algn="just">
              <a:spcBef>
                <a:spcPts val="0"/>
              </a:spcBef>
              <a:spcAft>
                <a:spcPts val="0"/>
              </a:spcAft>
            </a:pPr>
            <a:r>
              <a:rPr lang="en-US" altLang="zh-CN" dirty="0">
                <a:solidFill>
                  <a:srgbClr val="000000"/>
                </a:solidFill>
                <a:latin typeface="Univers Condensed" panose="020B0506020202050204" pitchFamily="34" charset="0"/>
              </a:rPr>
              <a:t>D</a:t>
            </a:r>
            <a:r>
              <a:rPr lang="en-US" altLang="zh-CN" sz="1800" b="0" i="0" dirty="0">
                <a:solidFill>
                  <a:srgbClr val="000000"/>
                </a:solidFill>
                <a:effectLst/>
                <a:latin typeface="Univers Condensed" panose="020B0506020202050204" pitchFamily="34" charset="0"/>
              </a:rPr>
              <a:t>e-embedding: Measure </a:t>
            </a:r>
            <a:r>
              <a:rPr lang="en-US" altLang="zh-CN" dirty="0">
                <a:solidFill>
                  <a:srgbClr val="000000"/>
                </a:solidFill>
                <a:latin typeface="Univers Condensed" panose="020B0506020202050204" pitchFamily="34" charset="0"/>
              </a:rPr>
              <a:t>r</a:t>
            </a:r>
            <a:r>
              <a:rPr lang="en-US" altLang="zh-CN" sz="1800" b="0" i="0" dirty="0">
                <a:solidFill>
                  <a:srgbClr val="000000"/>
                </a:solidFill>
                <a:effectLst/>
                <a:latin typeface="Univers Condensed" panose="020B0506020202050204" pitchFamily="34" charset="0"/>
              </a:rPr>
              <a:t>eal </a:t>
            </a:r>
            <a:r>
              <a:rPr lang="en-US" altLang="zh-CN" dirty="0">
                <a:solidFill>
                  <a:srgbClr val="000000"/>
                </a:solidFill>
                <a:latin typeface="Univers Condensed" panose="020B0506020202050204" pitchFamily="34" charset="0"/>
              </a:rPr>
              <a:t>p</a:t>
            </a:r>
            <a:r>
              <a:rPr lang="en-US" altLang="zh-CN" sz="1800" b="0" i="0" dirty="0">
                <a:solidFill>
                  <a:srgbClr val="000000"/>
                </a:solidFill>
                <a:effectLst/>
                <a:latin typeface="Univers Condensed" panose="020B0506020202050204" pitchFamily="34" charset="0"/>
              </a:rPr>
              <a:t>erformance of devices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Upgradeable: Make instrument meet the latest requirements</a:t>
            </a:r>
          </a:p>
        </p:txBody>
      </p:sp>
      <p:pic>
        <p:nvPicPr>
          <p:cNvPr id="2" name="图片 1">
            <a:extLst>
              <a:ext uri="{FF2B5EF4-FFF2-40B4-BE49-F238E27FC236}">
                <a16:creationId xmlns:a16="http://schemas.microsoft.com/office/drawing/2014/main" id="{5E83CF04-C594-CE4E-F868-2A0A7245A78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28" r="14953"/>
          <a:stretch/>
        </p:blipFill>
        <p:spPr>
          <a:xfrm>
            <a:off x="5811891" y="2421352"/>
            <a:ext cx="5879366" cy="4233448"/>
          </a:xfrm>
          <a:prstGeom prst="rect">
            <a:avLst/>
          </a:prstGeom>
        </p:spPr>
      </p:pic>
    </p:spTree>
    <p:extLst>
      <p:ext uri="{BB962C8B-B14F-4D97-AF65-F5344CB8AC3E}">
        <p14:creationId xmlns:p14="http://schemas.microsoft.com/office/powerpoint/2010/main" val="449131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Univers Condensed" panose="020B0506020202050204" pitchFamily="34" charset="0"/>
                <a:ea typeface="Gadugi" panose="020B0502040204020203" pitchFamily="34" charset="0"/>
                <a:cs typeface="+mn-cs"/>
              </a:rPr>
              <a:t>05</a:t>
            </a:r>
            <a:endParaRPr kumimoji="0" lang="zh-CN" altLang="en-US" sz="72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mn-cs"/>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cs typeface="+mn-cs"/>
            </a:endParaRPr>
          </a:p>
        </p:txBody>
      </p:sp>
      <p:sp>
        <p:nvSpPr>
          <p:cNvPr id="6" name="TextBox 11">
            <a:extLst>
              <a:ext uri="{FF2B5EF4-FFF2-40B4-BE49-F238E27FC236}">
                <a16:creationId xmlns:a16="http://schemas.microsoft.com/office/drawing/2014/main" id="{47855A4D-5D57-D566-CF56-F72FF64E2797}"/>
              </a:ext>
            </a:extLst>
          </p:cNvPr>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微软雅黑" panose="020B0503020204020204" pitchFamily="34" charset="-122"/>
                <a:cs typeface="Arial" panose="020B0604020202020204" pitchFamily="34" charset="0"/>
              </a:rPr>
              <a:t>Completing the </a:t>
            </a:r>
            <a:r>
              <a:rPr kumimoji="0" lang="en-US" altLang="zh-CN" sz="4800" b="1" i="0" u="none" strike="noStrike" kern="1200" cap="none" spc="0" normalizeH="0" baseline="0" noProof="0" dirty="0">
                <a:ln>
                  <a:noFill/>
                </a:ln>
                <a:solidFill>
                  <a:srgbClr val="FA8800"/>
                </a:solidFill>
                <a:effectLst/>
                <a:uLnTx/>
                <a:uFillTx/>
                <a:latin typeface="Univers Condensed" panose="020B0506020202050204" pitchFamily="34" charset="0"/>
                <a:ea typeface="微软雅黑" panose="020B0503020204020204" pitchFamily="34" charset="-122"/>
                <a:cs typeface="Arial" panose="020B0604020202020204" pitchFamily="34" charset="0"/>
              </a:rPr>
              <a:t>Solu</a:t>
            </a:r>
            <a:r>
              <a:rPr kumimoji="0" lang="en-US" altLang="zh-CN" sz="4800" b="1" i="0" u="none" strike="noStrike" kern="1200" cap="none" spc="0" normalizeH="0" baseline="0" noProof="0" dirty="0">
                <a:ln>
                  <a:noFill/>
                </a:ln>
                <a:solidFill>
                  <a:schemeClr val="bg1">
                    <a:lumMod val="50000"/>
                  </a:schemeClr>
                </a:solidFill>
                <a:effectLst/>
                <a:uLnTx/>
                <a:uFillTx/>
                <a:latin typeface="Univers Condensed" panose="020B0506020202050204" pitchFamily="34" charset="0"/>
                <a:ea typeface="微软雅黑" panose="020B0503020204020204" pitchFamily="34" charset="-122"/>
                <a:cs typeface="Arial" panose="020B0604020202020204" pitchFamily="34" charset="0"/>
              </a:rPr>
              <a:t>tion</a:t>
            </a:r>
          </a:p>
        </p:txBody>
      </p:sp>
      <p:sp>
        <p:nvSpPr>
          <p:cNvPr id="8" name="矩形 7">
            <a:extLst>
              <a:ext uri="{FF2B5EF4-FFF2-40B4-BE49-F238E27FC236}">
                <a16:creationId xmlns:a16="http://schemas.microsoft.com/office/drawing/2014/main" id="{8094DFF0-4C6C-83AD-CA6B-95C260A8F18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Univers Condensed" panose="020B0506020202050204" pitchFamily="34" charset="0"/>
              <a:ea typeface="宋体" panose="02010600030101010101" pitchFamily="2" charset="-122"/>
              <a:cs typeface="+mn-cs"/>
            </a:endParaRPr>
          </a:p>
        </p:txBody>
      </p:sp>
      <p:sp>
        <p:nvSpPr>
          <p:cNvPr id="13" name="文本框 12">
            <a:extLst>
              <a:ext uri="{FF2B5EF4-FFF2-40B4-BE49-F238E27FC236}">
                <a16:creationId xmlns:a16="http://schemas.microsoft.com/office/drawing/2014/main" id="{1F92077E-D45C-56DF-B1B7-3A3BA91ABC2B}"/>
              </a:ext>
            </a:extLst>
          </p:cNvPr>
          <p:cNvSpPr txBox="1"/>
          <p:nvPr/>
        </p:nvSpPr>
        <p:spPr>
          <a:xfrm>
            <a:off x="4310742" y="4732702"/>
            <a:ext cx="57079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Accessories, Calibration </a:t>
            </a:r>
            <a:r>
              <a:rPr lang="en-US" altLang="zh-CN" dirty="0">
                <a:solidFill>
                  <a:prstClr val="white">
                    <a:lumMod val="50000"/>
                  </a:prstClr>
                </a:solidFill>
                <a:latin typeface="Univers Condensed" panose="020B0506020202050204" pitchFamily="34" charset="0"/>
                <a:ea typeface="宋体" panose="02010600030101010101" pitchFamily="2" charset="-122"/>
                <a:cs typeface="Arial" panose="020B0604020202020204" pitchFamily="34" charset="0"/>
              </a:rPr>
              <a:t>O</a:t>
            </a:r>
            <a:r>
              <a:rPr kumimoji="0" lang="en-US" altLang="zh-CN" sz="1800" b="0" i="0" u="none" strike="noStrike" kern="1200" cap="none" spc="0" normalizeH="0" baseline="0" noProof="0" dirty="0" err="1">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ptions</a:t>
            </a:r>
            <a:endParaRPr kumimoji="0" lang="zh-CN" altLang="en-US"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7" name="文本框 6">
            <a:extLst>
              <a:ext uri="{FF2B5EF4-FFF2-40B4-BE49-F238E27FC236}">
                <a16:creationId xmlns:a16="http://schemas.microsoft.com/office/drawing/2014/main" id="{2499C415-24D3-D07B-CCB9-278E2BF1E618}"/>
              </a:ext>
            </a:extLst>
          </p:cNvPr>
          <p:cNvSpPr txBox="1"/>
          <p:nvPr/>
        </p:nvSpPr>
        <p:spPr>
          <a:xfrm>
            <a:off x="887136" y="2529390"/>
            <a:ext cx="23405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PART  FIVE</a:t>
            </a:r>
            <a:endParaRPr kumimoji="0" lang="zh-CN" altLang="en-US"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35464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B53EB4D0-8FD6-D390-135E-D391F04E9F56}"/>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Extend the Power to Multiport Devices</a:t>
            </a:r>
          </a:p>
        </p:txBody>
      </p:sp>
      <p:sp>
        <p:nvSpPr>
          <p:cNvPr id="3" name="内容占位符 2">
            <a:extLst>
              <a:ext uri="{FF2B5EF4-FFF2-40B4-BE49-F238E27FC236}">
                <a16:creationId xmlns:a16="http://schemas.microsoft.com/office/drawing/2014/main" id="{2781A0E0-758D-A87F-98AF-9086C3604347}"/>
              </a:ext>
            </a:extLst>
          </p:cNvPr>
          <p:cNvSpPr txBox="1">
            <a:spLocks/>
          </p:cNvSpPr>
          <p:nvPr/>
        </p:nvSpPr>
        <p:spPr bwMode="auto">
          <a:xfrm>
            <a:off x="387254" y="1106818"/>
            <a:ext cx="6499773" cy="155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Multiport</a:t>
            </a: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 Test Challenges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Many components have more than 4 ports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Moving test cables is slow and prone to errors</a:t>
            </a:r>
          </a:p>
          <a:p>
            <a:pPr algn="just">
              <a:spcBef>
                <a:spcPts val="0"/>
              </a:spcBef>
              <a:spcAft>
                <a:spcPts val="0"/>
              </a:spcAft>
            </a:pPr>
            <a:r>
              <a:rPr lang="en-US" altLang="zh-CN" dirty="0">
                <a:latin typeface="Univers Condensed" panose="020B0506020202050204" pitchFamily="34" charset="0"/>
                <a:ea typeface="+mn-ea"/>
                <a:cs typeface="Arial" panose="020B0604020202020204" pitchFamily="34" charset="0"/>
              </a:rPr>
              <a:t>Standard two-port calibration doesn’t correct for ports outside the test path, resulting in degraded accuracy</a:t>
            </a:r>
          </a:p>
        </p:txBody>
      </p:sp>
      <p:sp>
        <p:nvSpPr>
          <p:cNvPr id="4" name="内容占位符 2">
            <a:extLst>
              <a:ext uri="{FF2B5EF4-FFF2-40B4-BE49-F238E27FC236}">
                <a16:creationId xmlns:a16="http://schemas.microsoft.com/office/drawing/2014/main" id="{95E7E7B6-C6A5-D61E-D489-1FF2AA91D1EE}"/>
              </a:ext>
            </a:extLst>
          </p:cNvPr>
          <p:cNvSpPr txBox="1">
            <a:spLocks/>
          </p:cNvSpPr>
          <p:nvPr/>
        </p:nvSpPr>
        <p:spPr bwMode="auto">
          <a:xfrm>
            <a:off x="387250" y="2750711"/>
            <a:ext cx="6499777" cy="37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just">
              <a:spcBef>
                <a:spcPts val="0"/>
              </a:spcBef>
              <a:spcAft>
                <a:spcPts val="0"/>
              </a:spcAft>
              <a:buNone/>
            </a:pP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SNA6000A </a:t>
            </a:r>
            <a:r>
              <a:rPr lang="en-US" altLang="zh-CN" sz="1800" b="1" dirty="0">
                <a:latin typeface="Univers Condensed" panose="020B0506020202050204" pitchFamily="34" charset="0"/>
                <a:ea typeface="微软雅黑" panose="020B0503020204020204" pitchFamily="34" charset="-122"/>
                <a:cs typeface="Arial" panose="020B0604020202020204" pitchFamily="34" charset="0"/>
              </a:rPr>
              <a:t>Multiport Test Solutions </a:t>
            </a:r>
            <a:r>
              <a:rPr lang="en-US" altLang="zh-CN" b="1" dirty="0">
                <a:solidFill>
                  <a:schemeClr val="tx1">
                    <a:lumMod val="85000"/>
                    <a:lumOff val="15000"/>
                  </a:schemeClr>
                </a:solidFill>
                <a:latin typeface="Univers Condensed" panose="020B0506020202050204" pitchFamily="34" charset="0"/>
                <a:ea typeface="+mn-ea"/>
                <a:cs typeface="Arial" panose="020B0604020202020204" pitchFamily="34" charset="0"/>
              </a:rPr>
              <a:t>Provides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Integrated test systems consisting of a network analyzer and an external multiport test set, seamlessly controlled by the SNA’s firmware.</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A single set of test connections to the DUT, resulting in high test throughput.</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High accuracy with advanced calibration methods.</a:t>
            </a:r>
          </a:p>
          <a:p>
            <a:pPr algn="just">
              <a:spcBef>
                <a:spcPts val="0"/>
              </a:spcBef>
              <a:spcAft>
                <a:spcPts val="0"/>
              </a:spcAft>
            </a:pPr>
            <a:r>
              <a:rPr lang="en-US" altLang="zh-CN" dirty="0">
                <a:latin typeface="Univers Condensed" panose="020B0506020202050204" pitchFamily="34" charset="0"/>
              </a:rPr>
              <a:t>SSM single unit can expand the output ports to 24 and can be easily integrated, greatly adapt to the automatic test system and production line scenarios. </a:t>
            </a:r>
          </a:p>
          <a:p>
            <a:pPr algn="just">
              <a:spcBef>
                <a:spcPts val="0"/>
              </a:spcBef>
              <a:spcAft>
                <a:spcPts val="0"/>
              </a:spcAft>
            </a:pPr>
            <a:r>
              <a:rPr lang="en-US" altLang="zh-CN" dirty="0">
                <a:latin typeface="Univers Condensed" panose="020B0506020202050204" pitchFamily="34" charset="0"/>
              </a:rPr>
              <a:t>Typical applications include design, verification and production of antenna, data converter interfaces, automatic test of RF components and other devices, etc.</a:t>
            </a:r>
          </a:p>
        </p:txBody>
      </p:sp>
      <p:pic>
        <p:nvPicPr>
          <p:cNvPr id="8" name="图片 7">
            <a:extLst>
              <a:ext uri="{FF2B5EF4-FFF2-40B4-BE49-F238E27FC236}">
                <a16:creationId xmlns:a16="http://schemas.microsoft.com/office/drawing/2014/main" id="{DA78EAB0-A8F0-693F-4F3A-678DE9363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1" r="5984"/>
          <a:stretch/>
        </p:blipFill>
        <p:spPr>
          <a:xfrm>
            <a:off x="6741886" y="2670628"/>
            <a:ext cx="5261802" cy="3897340"/>
          </a:xfrm>
          <a:prstGeom prst="rect">
            <a:avLst/>
          </a:prstGeom>
        </p:spPr>
      </p:pic>
    </p:spTree>
    <p:extLst>
      <p:ext uri="{BB962C8B-B14F-4D97-AF65-F5344CB8AC3E}">
        <p14:creationId xmlns:p14="http://schemas.microsoft.com/office/powerpoint/2010/main" val="77505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E3B8C7ED-5D15-5809-6423-0515EFD460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31" b="7025"/>
          <a:stretch/>
        </p:blipFill>
        <p:spPr>
          <a:xfrm>
            <a:off x="8760813" y="4504113"/>
            <a:ext cx="3100420" cy="2043368"/>
          </a:xfrm>
          <a:prstGeom prst="rect">
            <a:avLst/>
          </a:prstGeom>
        </p:spPr>
      </p:pic>
      <p:sp>
        <p:nvSpPr>
          <p:cNvPr id="2" name="TextBox 40">
            <a:extLst>
              <a:ext uri="{FF2B5EF4-FFF2-40B4-BE49-F238E27FC236}">
                <a16:creationId xmlns:a16="http://schemas.microsoft.com/office/drawing/2014/main" id="{001D9215-1490-7AEE-970F-3C3E41765FB5}"/>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Advanced Calibration Tools</a:t>
            </a:r>
          </a:p>
        </p:txBody>
      </p:sp>
      <p:sp>
        <p:nvSpPr>
          <p:cNvPr id="3" name="内容占位符 2">
            <a:extLst>
              <a:ext uri="{FF2B5EF4-FFF2-40B4-BE49-F238E27FC236}">
                <a16:creationId xmlns:a16="http://schemas.microsoft.com/office/drawing/2014/main" id="{B2C7B16C-E080-DFEB-AD4C-C004990B9EE1}"/>
              </a:ext>
            </a:extLst>
          </p:cNvPr>
          <p:cNvSpPr txBox="1">
            <a:spLocks/>
          </p:cNvSpPr>
          <p:nvPr/>
        </p:nvSpPr>
        <p:spPr bwMode="auto">
          <a:xfrm>
            <a:off x="387254" y="895294"/>
            <a:ext cx="11463660" cy="85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spcBef>
                <a:spcPts val="0"/>
              </a:spcBef>
              <a:spcAft>
                <a:spcPts val="0"/>
              </a:spcAft>
              <a:buNone/>
            </a:pPr>
            <a:r>
              <a:rPr lang="en-US" altLang="zh-CN" sz="1600" dirty="0">
                <a:latin typeface="Univers Condensed" panose="020B0506020202050204" pitchFamily="34" charset="0"/>
                <a:ea typeface="+mn-ea"/>
                <a:cs typeface="Arial" panose="020B0604020202020204" pitchFamily="34" charset="0"/>
              </a:rPr>
              <a:t>Calibrating network analyzers is critical for high accuracy measurements and can be particularly challenging in non-coaxial environments. The SNA family supports a broad range of mechanical and electronic calibration kits and offers advanced calibration methods to enhance ease-of-use while providing best-in-class accuracy. </a:t>
            </a:r>
          </a:p>
        </p:txBody>
      </p:sp>
      <p:grpSp>
        <p:nvGrpSpPr>
          <p:cNvPr id="13" name="组合 12">
            <a:extLst>
              <a:ext uri="{FF2B5EF4-FFF2-40B4-BE49-F238E27FC236}">
                <a16:creationId xmlns:a16="http://schemas.microsoft.com/office/drawing/2014/main" id="{7D896F26-317E-09BB-A8AC-DC2F3B508804}"/>
              </a:ext>
            </a:extLst>
          </p:cNvPr>
          <p:cNvGrpSpPr/>
          <p:nvPr/>
        </p:nvGrpSpPr>
        <p:grpSpPr>
          <a:xfrm>
            <a:off x="404140" y="2085111"/>
            <a:ext cx="5840527" cy="4196330"/>
            <a:chOff x="479418" y="553854"/>
            <a:chExt cx="5840527" cy="4196330"/>
          </a:xfrm>
        </p:grpSpPr>
        <p:grpSp>
          <p:nvGrpSpPr>
            <p:cNvPr id="4" name="组合 3">
              <a:extLst>
                <a:ext uri="{FF2B5EF4-FFF2-40B4-BE49-F238E27FC236}">
                  <a16:creationId xmlns:a16="http://schemas.microsoft.com/office/drawing/2014/main" id="{A77FC2C8-9850-09D6-7B50-EE501C3BE851}"/>
                </a:ext>
              </a:extLst>
            </p:cNvPr>
            <p:cNvGrpSpPr/>
            <p:nvPr/>
          </p:nvGrpSpPr>
          <p:grpSpPr>
            <a:xfrm>
              <a:off x="479418" y="553854"/>
              <a:ext cx="5840527" cy="3997879"/>
              <a:chOff x="5983402" y="1828738"/>
              <a:chExt cx="5840527" cy="3997879"/>
            </a:xfrm>
          </p:grpSpPr>
          <p:pic>
            <p:nvPicPr>
              <p:cNvPr id="5" name="图片 4">
                <a:extLst>
                  <a:ext uri="{FF2B5EF4-FFF2-40B4-BE49-F238E27FC236}">
                    <a16:creationId xmlns:a16="http://schemas.microsoft.com/office/drawing/2014/main" id="{D52FEB57-8C27-C3B4-6F83-CBEDDB406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597" y="2235713"/>
                <a:ext cx="2035529" cy="1413328"/>
              </a:xfrm>
              <a:prstGeom prst="rect">
                <a:avLst/>
              </a:prstGeom>
            </p:spPr>
          </p:pic>
          <p:pic>
            <p:nvPicPr>
              <p:cNvPr id="6" name="图片 5">
                <a:extLst>
                  <a:ext uri="{FF2B5EF4-FFF2-40B4-BE49-F238E27FC236}">
                    <a16:creationId xmlns:a16="http://schemas.microsoft.com/office/drawing/2014/main" id="{21582CCF-5778-94E2-A3AF-B33F7D5A0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3402" y="4244559"/>
                <a:ext cx="2260724" cy="1582058"/>
              </a:xfrm>
              <a:prstGeom prst="rect">
                <a:avLst/>
              </a:prstGeom>
            </p:spPr>
          </p:pic>
          <p:sp>
            <p:nvSpPr>
              <p:cNvPr id="7" name="文本框 6">
                <a:extLst>
                  <a:ext uri="{FF2B5EF4-FFF2-40B4-BE49-F238E27FC236}">
                    <a16:creationId xmlns:a16="http://schemas.microsoft.com/office/drawing/2014/main" id="{2FD468D2-1F44-0F33-56F7-CCDE9674D08C}"/>
                  </a:ext>
                </a:extLst>
              </p:cNvPr>
              <p:cNvSpPr txBox="1"/>
              <p:nvPr/>
            </p:nvSpPr>
            <p:spPr>
              <a:xfrm>
                <a:off x="6079114" y="1828738"/>
                <a:ext cx="2359462" cy="338554"/>
              </a:xfrm>
              <a:prstGeom prst="rect">
                <a:avLst/>
              </a:prstGeom>
              <a:noFill/>
            </p:spPr>
            <p:txBody>
              <a:bodyPr wrap="square">
                <a:spAutoFit/>
              </a:bodyPr>
              <a:lstStyle/>
              <a:p>
                <a:r>
                  <a:rPr lang="en-US" altLang="zh-CN" sz="1600" b="1" dirty="0">
                    <a:latin typeface="Univers Condensed" panose="020B0506020202050204" pitchFamily="34" charset="0"/>
                    <a:ea typeface="微软雅黑" panose="020B0503020204020204" pitchFamily="34" charset="-122"/>
                    <a:cs typeface="Arial" panose="020B0604020202020204" pitchFamily="34" charset="0"/>
                  </a:rPr>
                  <a:t>Electronic Calibration Kit</a:t>
                </a:r>
                <a:endParaRPr lang="zh-CN" altLang="en-US" sz="1600" b="1" dirty="0">
                  <a:latin typeface="Univers Condensed" panose="020B050602020205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7372E44B-DAD0-5FCB-7230-5A853E9E8B69}"/>
                  </a:ext>
                </a:extLst>
              </p:cNvPr>
              <p:cNvSpPr txBox="1"/>
              <p:nvPr/>
            </p:nvSpPr>
            <p:spPr>
              <a:xfrm>
                <a:off x="6079114" y="3764084"/>
                <a:ext cx="2420165" cy="338554"/>
              </a:xfrm>
              <a:prstGeom prst="rect">
                <a:avLst/>
              </a:prstGeom>
              <a:noFill/>
            </p:spPr>
            <p:txBody>
              <a:bodyPr wrap="square">
                <a:spAutoFit/>
              </a:bodyPr>
              <a:lstStyle/>
              <a:p>
                <a:r>
                  <a:rPr lang="en-US" altLang="zh-CN" sz="1600" b="1" dirty="0">
                    <a:latin typeface="Univers Condensed" panose="020B0506020202050204" pitchFamily="34" charset="0"/>
                    <a:ea typeface="微软雅黑" panose="020B0503020204020204" pitchFamily="34" charset="-122"/>
                    <a:cs typeface="Arial" panose="020B0604020202020204" pitchFamily="34" charset="0"/>
                  </a:rPr>
                  <a:t>One-piece Calibration Kit</a:t>
                </a:r>
                <a:endParaRPr lang="zh-CN" altLang="en-US" sz="1600" b="1" dirty="0">
                  <a:latin typeface="Univers Condensed" panose="020B050602020205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C46A114-4939-D019-18CF-32B917239BFC}"/>
                  </a:ext>
                </a:extLst>
              </p:cNvPr>
              <p:cNvSpPr txBox="1"/>
              <p:nvPr/>
            </p:nvSpPr>
            <p:spPr>
              <a:xfrm>
                <a:off x="8895275" y="1828738"/>
                <a:ext cx="2928654" cy="338554"/>
              </a:xfrm>
              <a:prstGeom prst="rect">
                <a:avLst/>
              </a:prstGeom>
              <a:noFill/>
            </p:spPr>
            <p:txBody>
              <a:bodyPr wrap="square">
                <a:spAutoFit/>
              </a:bodyPr>
              <a:lstStyle/>
              <a:p>
                <a:r>
                  <a:rPr lang="en-US" altLang="zh-CN" sz="1600" b="1" dirty="0">
                    <a:latin typeface="Univers Condensed" panose="020B0506020202050204" pitchFamily="34" charset="0"/>
                    <a:ea typeface="微软雅黑" panose="020B0503020204020204" pitchFamily="34" charset="-122"/>
                    <a:cs typeface="Arial" panose="020B0604020202020204" pitchFamily="34" charset="0"/>
                  </a:rPr>
                  <a:t>Mechanical Calibration Kit</a:t>
                </a:r>
                <a:endParaRPr lang="zh-CN" altLang="en-US" sz="1600" b="1" dirty="0">
                  <a:latin typeface="Univers Condensed" panose="020B0506020202050204" pitchFamily="34" charset="0"/>
                  <a:cs typeface="Arial" panose="020B0604020202020204" pitchFamily="34" charset="0"/>
                </a:endParaRPr>
              </a:p>
            </p:txBody>
          </p:sp>
        </p:grpSp>
        <p:sp>
          <p:nvSpPr>
            <p:cNvPr id="10" name="文本框 9">
              <a:extLst>
                <a:ext uri="{FF2B5EF4-FFF2-40B4-BE49-F238E27FC236}">
                  <a16:creationId xmlns:a16="http://schemas.microsoft.com/office/drawing/2014/main" id="{A50E9116-445D-2451-7448-990015FEDA62}"/>
                </a:ext>
              </a:extLst>
            </p:cNvPr>
            <p:cNvSpPr txBox="1"/>
            <p:nvPr/>
          </p:nvSpPr>
          <p:spPr>
            <a:xfrm>
              <a:off x="3391290" y="2489200"/>
              <a:ext cx="2420165" cy="338554"/>
            </a:xfrm>
            <a:prstGeom prst="rect">
              <a:avLst/>
            </a:prstGeom>
            <a:noFill/>
          </p:spPr>
          <p:txBody>
            <a:bodyPr wrap="square">
              <a:spAutoFit/>
            </a:bodyPr>
            <a:lstStyle/>
            <a:p>
              <a:r>
                <a:rPr lang="en-US" altLang="zh-CN" sz="1600" b="1" dirty="0">
                  <a:latin typeface="Univers Condensed" panose="020B0506020202050204" pitchFamily="34" charset="0"/>
                  <a:ea typeface="微软雅黑" panose="020B0503020204020204" pitchFamily="34" charset="-122"/>
                  <a:cs typeface="Arial" panose="020B0604020202020204" pitchFamily="34" charset="0"/>
                </a:rPr>
                <a:t>Waveguide Calibration Kit</a:t>
              </a:r>
              <a:endParaRPr lang="zh-CN" altLang="en-US" sz="1600" b="1" dirty="0">
                <a:latin typeface="Univers Condensed" panose="020B050602020205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DCF852D8-C52D-9041-6B7E-411C1C326A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290" y="3136740"/>
              <a:ext cx="2420166" cy="1613444"/>
            </a:xfrm>
            <a:prstGeom prst="rect">
              <a:avLst/>
            </a:prstGeom>
          </p:spPr>
        </p:pic>
        <p:pic>
          <p:nvPicPr>
            <p:cNvPr id="12" name="图片 11">
              <a:extLst>
                <a:ext uri="{FF2B5EF4-FFF2-40B4-BE49-F238E27FC236}">
                  <a16:creationId xmlns:a16="http://schemas.microsoft.com/office/drawing/2014/main" id="{F9828F94-9BC8-24A3-7036-B8117ABEBF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8606" y="797366"/>
              <a:ext cx="2610379" cy="1740253"/>
            </a:xfrm>
            <a:prstGeom prst="rect">
              <a:avLst/>
            </a:prstGeom>
          </p:spPr>
        </p:pic>
      </p:grpSp>
      <p:sp>
        <p:nvSpPr>
          <p:cNvPr id="14" name="内容占位符 2">
            <a:extLst>
              <a:ext uri="{FF2B5EF4-FFF2-40B4-BE49-F238E27FC236}">
                <a16:creationId xmlns:a16="http://schemas.microsoft.com/office/drawing/2014/main" id="{1C825FD9-8518-03E3-AB70-C3427D73F0B5}"/>
              </a:ext>
            </a:extLst>
          </p:cNvPr>
          <p:cNvSpPr txBox="1">
            <a:spLocks/>
          </p:cNvSpPr>
          <p:nvPr/>
        </p:nvSpPr>
        <p:spPr bwMode="auto">
          <a:xfrm>
            <a:off x="5945766" y="2085111"/>
            <a:ext cx="5447590" cy="261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spcBef>
                <a:spcPts val="0"/>
              </a:spcBef>
              <a:spcAft>
                <a:spcPts val="0"/>
              </a:spcAft>
            </a:pPr>
            <a:r>
              <a:rPr lang="en-US" altLang="zh-CN" sz="1800" b="0" i="0" dirty="0">
                <a:solidFill>
                  <a:srgbClr val="000000"/>
                </a:solidFill>
                <a:effectLst/>
                <a:latin typeface="Univers Condensed" panose="020B0506020202050204" pitchFamily="34" charset="0"/>
              </a:rPr>
              <a:t>High-performance two- and four-port </a:t>
            </a:r>
            <a:r>
              <a:rPr lang="en-US" altLang="zh-CN" sz="1800" b="0" i="0" dirty="0" err="1">
                <a:solidFill>
                  <a:srgbClr val="000000"/>
                </a:solidFill>
                <a:effectLst/>
                <a:latin typeface="Univers Condensed" panose="020B0506020202050204" pitchFamily="34" charset="0"/>
              </a:rPr>
              <a:t>ECal</a:t>
            </a:r>
            <a:r>
              <a:rPr lang="en-US" altLang="zh-CN" sz="1800" b="0" i="0" dirty="0">
                <a:solidFill>
                  <a:srgbClr val="000000"/>
                </a:solidFill>
                <a:effectLst/>
                <a:latin typeface="Univers Condensed" panose="020B0506020202050204" pitchFamily="34" charset="0"/>
              </a:rPr>
              <a:t> modules, covering 9 kHz to 26.5 GHz, with six connector types.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KWR42A waveguide calibration kit covering 18 GHz to 26.5 GHz, capable of conducting through-reflect-line calibration.</a:t>
            </a:r>
          </a:p>
          <a:p>
            <a:pPr algn="just">
              <a:spcBef>
                <a:spcPts val="0"/>
              </a:spcBef>
              <a:spcAft>
                <a:spcPts val="0"/>
              </a:spcAft>
            </a:pPr>
            <a:r>
              <a:rPr lang="en-US" altLang="zh-CN" dirty="0">
                <a:solidFill>
                  <a:srgbClr val="000000"/>
                </a:solidFill>
                <a:latin typeface="Univers Condensed" panose="020B0506020202050204" pitchFamily="34" charset="0"/>
              </a:rPr>
              <a:t>N</a:t>
            </a:r>
            <a:r>
              <a:rPr lang="en-US" altLang="zh-CN" sz="1800" b="0" i="0" dirty="0">
                <a:solidFill>
                  <a:srgbClr val="000000"/>
                </a:solidFill>
                <a:effectLst/>
                <a:latin typeface="Univers Condensed" panose="020B0506020202050204" pitchFamily="34" charset="0"/>
              </a:rPr>
              <a:t>-port calibration for multiport test systems.</a:t>
            </a:r>
          </a:p>
          <a:p>
            <a:pPr algn="just">
              <a:spcBef>
                <a:spcPts val="0"/>
              </a:spcBef>
              <a:spcAft>
                <a:spcPts val="0"/>
              </a:spcAft>
            </a:pPr>
            <a:r>
              <a:rPr lang="en-US" altLang="zh-CN" sz="1800" b="0" i="0" dirty="0">
                <a:solidFill>
                  <a:srgbClr val="000000"/>
                </a:solidFill>
                <a:effectLst/>
                <a:latin typeface="Univers Condensed" panose="020B0506020202050204" pitchFamily="34" charset="0"/>
              </a:rPr>
              <a:t>SIGLENT protects your investment by </a:t>
            </a:r>
            <a:r>
              <a:rPr lang="en-US" altLang="zh-CN" dirty="0">
                <a:solidFill>
                  <a:srgbClr val="000000"/>
                </a:solidFill>
                <a:latin typeface="Univers Condensed" panose="020B0506020202050204" pitchFamily="34" charset="0"/>
              </a:rPr>
              <a:t>s</a:t>
            </a:r>
            <a:r>
              <a:rPr lang="en-US" altLang="zh-CN" sz="1800" b="0" i="0" dirty="0">
                <a:solidFill>
                  <a:srgbClr val="000000"/>
                </a:solidFill>
                <a:effectLst/>
                <a:latin typeface="Univers Condensed" panose="020B0506020202050204" pitchFamily="34" charset="0"/>
              </a:rPr>
              <a:t>upporting the import of calibration kits from other manufacturers and customer-defined calibration kits.</a:t>
            </a:r>
          </a:p>
          <a:p>
            <a:pPr algn="just">
              <a:spcBef>
                <a:spcPts val="0"/>
              </a:spcBef>
              <a:spcAft>
                <a:spcPts val="0"/>
              </a:spcAft>
            </a:pPr>
            <a:endParaRPr lang="en-US" altLang="zh-CN" dirty="0">
              <a:latin typeface="Univers Condensed" panose="020B0506020202050204" pitchFamily="34" charset="0"/>
            </a:endParaRPr>
          </a:p>
        </p:txBody>
      </p:sp>
      <p:sp>
        <p:nvSpPr>
          <p:cNvPr id="16" name="Rectangle 1">
            <a:extLst>
              <a:ext uri="{FF2B5EF4-FFF2-40B4-BE49-F238E27FC236}">
                <a16:creationId xmlns:a16="http://schemas.microsoft.com/office/drawing/2014/main" id="{1C0DF67B-A5A7-4FCB-817B-A3B57B1CC890}"/>
              </a:ext>
            </a:extLst>
          </p:cNvPr>
          <p:cNvSpPr>
            <a:spLocks noChangeArrowheads="1"/>
          </p:cNvSpPr>
          <p:nvPr/>
        </p:nvSpPr>
        <p:spPr bwMode="auto">
          <a:xfrm>
            <a:off x="5006975" y="2614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2498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9B6C8"/>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09997B4-2FD7-0F8A-FAFE-37700122AC9D}"/>
              </a:ext>
            </a:extLst>
          </p:cNvPr>
          <p:cNvSpPr/>
          <p:nvPr/>
        </p:nvSpPr>
        <p:spPr>
          <a:xfrm>
            <a:off x="8067782" y="-1"/>
            <a:ext cx="412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1">
            <a:extLst>
              <a:ext uri="{FF2B5EF4-FFF2-40B4-BE49-F238E27FC236}">
                <a16:creationId xmlns:a16="http://schemas.microsoft.com/office/drawing/2014/main" id="{7BB27E94-4568-74B8-19C0-016DA4C1439D}"/>
              </a:ext>
            </a:extLst>
          </p:cNvPr>
          <p:cNvSpPr/>
          <p:nvPr/>
        </p:nvSpPr>
        <p:spPr>
          <a:xfrm>
            <a:off x="0" y="0"/>
            <a:ext cx="406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矩形 5">
            <a:extLst>
              <a:ext uri="{FF2B5EF4-FFF2-40B4-BE49-F238E27FC236}">
                <a16:creationId xmlns:a16="http://schemas.microsoft.com/office/drawing/2014/main" id="{EF0168F8-F772-1292-75EB-C378E10EE272}"/>
              </a:ext>
            </a:extLst>
          </p:cNvPr>
          <p:cNvSpPr/>
          <p:nvPr/>
        </p:nvSpPr>
        <p:spPr>
          <a:xfrm>
            <a:off x="4048846" y="-1"/>
            <a:ext cx="406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5" name="图片 14">
            <a:extLst>
              <a:ext uri="{FF2B5EF4-FFF2-40B4-BE49-F238E27FC236}">
                <a16:creationId xmlns:a16="http://schemas.microsoft.com/office/drawing/2014/main" id="{BB8BD422-8C20-4EB1-0D2D-41CA826F51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1193" y="3428998"/>
            <a:ext cx="2522168" cy="1905078"/>
          </a:xfrm>
          <a:prstGeom prst="rect">
            <a:avLst/>
          </a:prstGeom>
        </p:spPr>
      </p:pic>
      <p:sp>
        <p:nvSpPr>
          <p:cNvPr id="27" name="矩形 26">
            <a:hlinkHover r:id="rId4" action="ppaction://hlinksldjump"/>
            <a:extLst>
              <a:ext uri="{FF2B5EF4-FFF2-40B4-BE49-F238E27FC236}">
                <a16:creationId xmlns:a16="http://schemas.microsoft.com/office/drawing/2014/main" id="{570CB8DC-1C97-8973-B69D-330FC548F677}"/>
              </a:ext>
            </a:extLst>
          </p:cNvPr>
          <p:cNvSpPr/>
          <p:nvPr/>
        </p:nvSpPr>
        <p:spPr>
          <a:xfrm>
            <a:off x="42249" y="-13016"/>
            <a:ext cx="3483754"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6" name="矩形 25">
            <a:hlinkHover r:id="rId4" action="ppaction://hlinksldjump"/>
            <a:extLst>
              <a:ext uri="{FF2B5EF4-FFF2-40B4-BE49-F238E27FC236}">
                <a16:creationId xmlns:a16="http://schemas.microsoft.com/office/drawing/2014/main" id="{3F4605AE-376E-BC9E-51F6-DA336A2E8E0E}"/>
              </a:ext>
            </a:extLst>
          </p:cNvPr>
          <p:cNvSpPr/>
          <p:nvPr/>
        </p:nvSpPr>
        <p:spPr>
          <a:xfrm>
            <a:off x="54922" y="0"/>
            <a:ext cx="3483754"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3" name="图片 12">
            <a:extLst>
              <a:ext uri="{FF2B5EF4-FFF2-40B4-BE49-F238E27FC236}">
                <a16:creationId xmlns:a16="http://schemas.microsoft.com/office/drawing/2014/main" id="{D2F68137-DC64-A766-4223-4C41A0CD82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246" y="2795734"/>
            <a:ext cx="4415707" cy="2944428"/>
          </a:xfrm>
          <a:prstGeom prst="rect">
            <a:avLst/>
          </a:prstGeom>
        </p:spPr>
      </p:pic>
      <p:sp>
        <p:nvSpPr>
          <p:cNvPr id="24" name="矩形 23">
            <a:hlinkHover r:id="rId4" action="ppaction://hlinksldjump"/>
            <a:extLst>
              <a:ext uri="{FF2B5EF4-FFF2-40B4-BE49-F238E27FC236}">
                <a16:creationId xmlns:a16="http://schemas.microsoft.com/office/drawing/2014/main" id="{3AC06A46-6D99-E1B2-D39F-3F0E6A3F3B1F}"/>
              </a:ext>
            </a:extLst>
          </p:cNvPr>
          <p:cNvSpPr/>
          <p:nvPr/>
        </p:nvSpPr>
        <p:spPr>
          <a:xfrm>
            <a:off x="7916650" y="-6509"/>
            <a:ext cx="427535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5" name="矩形 24">
            <a:hlinkHover r:id="rId4" action="ppaction://hlinksldjump"/>
            <a:extLst>
              <a:ext uri="{FF2B5EF4-FFF2-40B4-BE49-F238E27FC236}">
                <a16:creationId xmlns:a16="http://schemas.microsoft.com/office/drawing/2014/main" id="{9387B124-961B-D391-CF2D-E5D1A297130B}"/>
              </a:ext>
            </a:extLst>
          </p:cNvPr>
          <p:cNvSpPr/>
          <p:nvPr/>
        </p:nvSpPr>
        <p:spPr>
          <a:xfrm>
            <a:off x="7916650" y="0"/>
            <a:ext cx="427535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7" name="图片 6">
            <a:extLst>
              <a:ext uri="{FF2B5EF4-FFF2-40B4-BE49-F238E27FC236}">
                <a16:creationId xmlns:a16="http://schemas.microsoft.com/office/drawing/2014/main" id="{A9DEE215-CB99-3E9C-3AC4-F74B09116960}"/>
              </a:ext>
            </a:extLst>
          </p:cNvPr>
          <p:cNvPicPr>
            <a:picLocks noChangeAspect="1"/>
          </p:cNvPicPr>
          <p:nvPr/>
        </p:nvPicPr>
        <p:blipFill>
          <a:blip r:embed="rId6">
            <a:clrChange>
              <a:clrFrom>
                <a:srgbClr val="040404"/>
              </a:clrFrom>
              <a:clrTo>
                <a:srgbClr val="040404">
                  <a:alpha val="0"/>
                </a:srgbClr>
              </a:clrTo>
            </a:clrChange>
          </a:blip>
          <a:stretch>
            <a:fillRect/>
          </a:stretch>
        </p:blipFill>
        <p:spPr>
          <a:xfrm>
            <a:off x="2804263" y="959608"/>
            <a:ext cx="5858764" cy="5858764"/>
          </a:xfrm>
          <a:prstGeom prst="rect">
            <a:avLst/>
          </a:prstGeom>
        </p:spPr>
      </p:pic>
      <p:pic>
        <p:nvPicPr>
          <p:cNvPr id="31" name="图片 30">
            <a:extLst>
              <a:ext uri="{FF2B5EF4-FFF2-40B4-BE49-F238E27FC236}">
                <a16:creationId xmlns:a16="http://schemas.microsoft.com/office/drawing/2014/main" id="{389DFC30-3C60-6FAD-E61E-6CAE96A14F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4488" y="2043473"/>
            <a:ext cx="5327455" cy="3551636"/>
          </a:xfrm>
          <a:prstGeom prst="rect">
            <a:avLst/>
          </a:prstGeom>
        </p:spPr>
      </p:pic>
      <p:sp>
        <p:nvSpPr>
          <p:cNvPr id="4" name="文本框 3">
            <a:extLst>
              <a:ext uri="{FF2B5EF4-FFF2-40B4-BE49-F238E27FC236}">
                <a16:creationId xmlns:a16="http://schemas.microsoft.com/office/drawing/2014/main" id="{9D08F45E-9F66-F378-D712-9D53DF6B7A4A}"/>
              </a:ext>
            </a:extLst>
          </p:cNvPr>
          <p:cNvSpPr txBox="1"/>
          <p:nvPr/>
        </p:nvSpPr>
        <p:spPr>
          <a:xfrm>
            <a:off x="3837897" y="775196"/>
            <a:ext cx="4034492" cy="126188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SNA5000A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Meet the Daily RF Test Requirements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Advanced Design Reduces the Test Area</a:t>
            </a:r>
          </a:p>
        </p:txBody>
      </p:sp>
    </p:spTree>
    <p:extLst>
      <p:ext uri="{BB962C8B-B14F-4D97-AF65-F5344CB8AC3E}">
        <p14:creationId xmlns:p14="http://schemas.microsoft.com/office/powerpoint/2010/main" val="17856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AD39F479-5358-9A27-2BD4-AFD40CB1EBCA}"/>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Adjustable Single-Ended / Differential TDR Probe</a:t>
            </a:r>
          </a:p>
        </p:txBody>
      </p:sp>
      <p:pic>
        <p:nvPicPr>
          <p:cNvPr id="5" name="图片 4">
            <a:extLst>
              <a:ext uri="{FF2B5EF4-FFF2-40B4-BE49-F238E27FC236}">
                <a16:creationId xmlns:a16="http://schemas.microsoft.com/office/drawing/2014/main" id="{630C06AE-E860-E949-15DE-356DA986E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32" y="2381062"/>
            <a:ext cx="6249630" cy="4166419"/>
          </a:xfrm>
          <a:prstGeom prst="rect">
            <a:avLst/>
          </a:prstGeom>
        </p:spPr>
      </p:pic>
      <p:sp>
        <p:nvSpPr>
          <p:cNvPr id="6" name="内容占位符 2">
            <a:extLst>
              <a:ext uri="{FF2B5EF4-FFF2-40B4-BE49-F238E27FC236}">
                <a16:creationId xmlns:a16="http://schemas.microsoft.com/office/drawing/2014/main" id="{20985A97-7C87-FA1A-8455-A47F677F29DA}"/>
              </a:ext>
            </a:extLst>
          </p:cNvPr>
          <p:cNvSpPr txBox="1">
            <a:spLocks/>
          </p:cNvSpPr>
          <p:nvPr/>
        </p:nvSpPr>
        <p:spPr bwMode="auto">
          <a:xfrm>
            <a:off x="6030687" y="1292743"/>
            <a:ext cx="5907314" cy="258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spcBef>
                <a:spcPts val="0"/>
              </a:spcBef>
              <a:spcAft>
                <a:spcPts val="0"/>
              </a:spcAft>
            </a:pPr>
            <a:r>
              <a:rPr lang="en-US" altLang="zh-CN" sz="1600" b="0" i="0" dirty="0">
                <a:solidFill>
                  <a:srgbClr val="000000"/>
                </a:solidFill>
                <a:effectLst/>
                <a:latin typeface="Univers Condensed" panose="020B0506020202050204" pitchFamily="34" charset="0"/>
              </a:rPr>
              <a:t>The SIGLENT ADP-18/26 Probe Kit includes an 18</a:t>
            </a:r>
            <a:r>
              <a:rPr lang="en-US" altLang="zh-CN" sz="1600" dirty="0">
                <a:solidFill>
                  <a:srgbClr val="000000"/>
                </a:solidFill>
                <a:latin typeface="Univers Condensed" panose="020B0506020202050204" pitchFamily="34" charset="0"/>
              </a:rPr>
              <a:t>/26.5</a:t>
            </a:r>
            <a:r>
              <a:rPr lang="en-US" altLang="zh-CN" sz="1600" b="0" i="0" dirty="0">
                <a:solidFill>
                  <a:srgbClr val="000000"/>
                </a:solidFill>
                <a:effectLst/>
                <a:latin typeface="Univers Condensed" panose="020B0506020202050204" pitchFamily="34" charset="0"/>
              </a:rPr>
              <a:t> GHz, 100 Ω input impedance, variable pitch, differential passive probe. </a:t>
            </a:r>
          </a:p>
          <a:p>
            <a:pPr algn="just">
              <a:spcBef>
                <a:spcPts val="0"/>
              </a:spcBef>
              <a:spcAft>
                <a:spcPts val="0"/>
              </a:spcAft>
            </a:pPr>
            <a:r>
              <a:rPr lang="en-US" altLang="zh-CN" sz="1600" b="0" i="0" dirty="0">
                <a:solidFill>
                  <a:srgbClr val="000000"/>
                </a:solidFill>
                <a:effectLst/>
                <a:latin typeface="Univers Condensed" panose="020B0506020202050204" pitchFamily="34" charset="0"/>
              </a:rPr>
              <a:t>The SIGLENT ASP-18/26 Probe Kit includes an 18</a:t>
            </a:r>
            <a:r>
              <a:rPr lang="en-US" altLang="zh-CN" sz="1600" dirty="0">
                <a:solidFill>
                  <a:srgbClr val="000000"/>
                </a:solidFill>
                <a:latin typeface="Univers Condensed" panose="020B0506020202050204" pitchFamily="34" charset="0"/>
              </a:rPr>
              <a:t>/26.5</a:t>
            </a:r>
            <a:r>
              <a:rPr lang="en-US" altLang="zh-CN" sz="1600" b="0" i="0" dirty="0">
                <a:solidFill>
                  <a:srgbClr val="000000"/>
                </a:solidFill>
                <a:effectLst/>
                <a:latin typeface="Univers Condensed" panose="020B0506020202050204" pitchFamily="34" charset="0"/>
              </a:rPr>
              <a:t> GHz, 50 Ω input impedance, variable pitch, single-ended passive probe. </a:t>
            </a:r>
          </a:p>
          <a:p>
            <a:pPr algn="just">
              <a:spcBef>
                <a:spcPts val="0"/>
              </a:spcBef>
              <a:spcAft>
                <a:spcPts val="0"/>
              </a:spcAft>
            </a:pPr>
            <a:r>
              <a:rPr lang="en-US" altLang="zh-CN" sz="1600" b="0" i="0" dirty="0">
                <a:solidFill>
                  <a:srgbClr val="000000"/>
                </a:solidFill>
                <a:effectLst/>
                <a:latin typeface="Univers Condensed" panose="020B0506020202050204" pitchFamily="34" charset="0"/>
              </a:rPr>
              <a:t>This ergonomically designed handheld probe interfaces the SNA Option TDR to PCB and components that lack common coaxial high frequency connectors. </a:t>
            </a:r>
          </a:p>
          <a:p>
            <a:pPr algn="just">
              <a:spcBef>
                <a:spcPts val="0"/>
              </a:spcBef>
              <a:spcAft>
                <a:spcPts val="0"/>
              </a:spcAft>
            </a:pPr>
            <a:r>
              <a:rPr lang="en-US" altLang="zh-CN" sz="1600" b="0" i="0" dirty="0">
                <a:solidFill>
                  <a:srgbClr val="000000"/>
                </a:solidFill>
                <a:effectLst/>
                <a:latin typeface="Univers Condensed" panose="020B0506020202050204" pitchFamily="34" charset="0"/>
              </a:rPr>
              <a:t>The built-in wheel adjusts the pitch between differential tips to make good contact to pads or access points spaced from closed to typical IC pins (2.54 mm).</a:t>
            </a:r>
            <a:endParaRPr lang="en-US" altLang="zh-CN" sz="1600" dirty="0">
              <a:latin typeface="Univers Condensed" panose="020B0506020202050204" pitchFamily="34" charset="0"/>
            </a:endParaRPr>
          </a:p>
        </p:txBody>
      </p:sp>
      <p:graphicFrame>
        <p:nvGraphicFramePr>
          <p:cNvPr id="7" name="表格 2">
            <a:extLst>
              <a:ext uri="{FF2B5EF4-FFF2-40B4-BE49-F238E27FC236}">
                <a16:creationId xmlns:a16="http://schemas.microsoft.com/office/drawing/2014/main" id="{4AF57295-89D9-2137-B7D4-CC39720E8010}"/>
              </a:ext>
            </a:extLst>
          </p:cNvPr>
          <p:cNvGraphicFramePr>
            <a:graphicFrameLocks noGrp="1"/>
          </p:cNvGraphicFramePr>
          <p:nvPr>
            <p:extLst>
              <p:ext uri="{D42A27DB-BD31-4B8C-83A1-F6EECF244321}">
                <p14:modId xmlns:p14="http://schemas.microsoft.com/office/powerpoint/2010/main" val="3855938377"/>
              </p:ext>
            </p:extLst>
          </p:nvPr>
        </p:nvGraphicFramePr>
        <p:xfrm>
          <a:off x="6329462" y="4079284"/>
          <a:ext cx="5608539" cy="2268000"/>
        </p:xfrm>
        <a:graphic>
          <a:graphicData uri="http://schemas.openxmlformats.org/drawingml/2006/table">
            <a:tbl>
              <a:tblPr firstRow="1" bandRow="1"/>
              <a:tblGrid>
                <a:gridCol w="1869513">
                  <a:extLst>
                    <a:ext uri="{9D8B030D-6E8A-4147-A177-3AD203B41FA5}">
                      <a16:colId xmlns:a16="http://schemas.microsoft.com/office/drawing/2014/main" val="3464276049"/>
                    </a:ext>
                  </a:extLst>
                </a:gridCol>
                <a:gridCol w="1869513">
                  <a:extLst>
                    <a:ext uri="{9D8B030D-6E8A-4147-A177-3AD203B41FA5}">
                      <a16:colId xmlns:a16="http://schemas.microsoft.com/office/drawing/2014/main" val="688025695"/>
                    </a:ext>
                  </a:extLst>
                </a:gridCol>
                <a:gridCol w="1869513">
                  <a:extLst>
                    <a:ext uri="{9D8B030D-6E8A-4147-A177-3AD203B41FA5}">
                      <a16:colId xmlns:a16="http://schemas.microsoft.com/office/drawing/2014/main" val="1851381377"/>
                    </a:ext>
                  </a:extLst>
                </a:gridCol>
              </a:tblGrid>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endParaRPr lang="zh-CN"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rPr>
                        <a:t>ADP-18/26</a:t>
                      </a:r>
                      <a:endParaRPr lang="zh-CN"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rPr>
                        <a:t>ASP-18/26</a:t>
                      </a:r>
                      <a:endParaRPr lang="zh-CN" altLang="zh-CN"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2678503533"/>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rPr>
                        <a:t>Available Bandwidth</a:t>
                      </a:r>
                      <a:endParaRPr 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40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rPr>
                        <a:t>0-18/26 GHz</a:t>
                      </a:r>
                      <a:endParaRPr lang="zh-CN" sz="140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rPr>
                        <a:t>0-18/26 GHz</a:t>
                      </a:r>
                      <a:endParaRPr lang="zh-CN" altLang="zh-CN" sz="140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0134641"/>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Probe Impedance</a:t>
                      </a:r>
                      <a:endParaRPr 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100 Ω</a:t>
                      </a:r>
                      <a:endParaRPr lang="zh-CN" sz="140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50 Ω</a:t>
                      </a:r>
                      <a:endParaRPr lang="zh-CN" altLang="zh-CN" sz="140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624321374"/>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Probe Spacing</a:t>
                      </a:r>
                      <a:endParaRPr 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0-6.5 mm adjustable</a:t>
                      </a:r>
                      <a:endParaRPr lang="zh-CN" altLang="en-US"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2627331628"/>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solidFill>
                          <a:latin typeface="Univers Condensed" panose="020B0506020202050204" pitchFamily="34" charset="0"/>
                          <a:cs typeface="Calibri" panose="020F0502020204030204" pitchFamily="34" charset="0"/>
                        </a:rPr>
                        <a:t>Probe Connector</a:t>
                      </a:r>
                      <a:endParaRPr 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SMA</a:t>
                      </a:r>
                      <a:r>
                        <a:rPr lang="zh-CN" altLang="en-US"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 </a:t>
                      </a: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female</a:t>
                      </a:r>
                      <a:endParaRPr lang="zh-CN" altLang="en-US"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2201245403"/>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solidFill>
                          <a:latin typeface="Univers Condensed" panose="020B0506020202050204" pitchFamily="34" charset="0"/>
                          <a:cs typeface="Calibri" panose="020F0502020204030204" pitchFamily="34" charset="0"/>
                        </a:rPr>
                        <a:t>Cable Impendence</a:t>
                      </a:r>
                      <a:endParaRPr 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50±0.5 Ω</a:t>
                      </a:r>
                      <a:endParaRPr lang="zh-CN" altLang="en-US"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81331850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solidFill>
                          <a:latin typeface="Univers Condensed" panose="020B0506020202050204" pitchFamily="34" charset="0"/>
                          <a:cs typeface="Calibri" panose="020F0502020204030204" pitchFamily="34" charset="0"/>
                        </a:rPr>
                        <a:t>Warranty Period</a:t>
                      </a:r>
                      <a:endParaRPr lang="zh-CN" sz="1400" b="0" kern="100" dirty="0">
                        <a:solidFill>
                          <a:schemeClr val="tx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6 </a:t>
                      </a:r>
                      <a:r>
                        <a:rPr lang="zh-CN" altLang="en-US"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 </a:t>
                      </a:r>
                      <a:r>
                        <a:rPr lang="en-US" altLang="zh-CN"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rPr>
                        <a:t>months</a:t>
                      </a:r>
                      <a:endParaRPr lang="zh-CN" altLang="en-US" sz="1400" dirty="0">
                        <a:solidFill>
                          <a:schemeClr val="tx1"/>
                        </a:solidFill>
                        <a:latin typeface="Univers Condensed" panose="020B0506020202050204" pitchFamily="34" charset="0"/>
                        <a:ea typeface="微软雅黑" panose="020B0503020204020204" pitchFamily="34" charset="-122"/>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338072786"/>
                  </a:ext>
                </a:extLst>
              </a:tr>
            </a:tbl>
          </a:graphicData>
        </a:graphic>
      </p:graphicFrame>
    </p:spTree>
    <p:extLst>
      <p:ext uri="{BB962C8B-B14F-4D97-AF65-F5344CB8AC3E}">
        <p14:creationId xmlns:p14="http://schemas.microsoft.com/office/powerpoint/2010/main" val="4138453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55C1C222-1732-7F4B-5EE2-9D9272F01216}"/>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Amplitude-stabilized Phase-stabilized Cable</a:t>
            </a:r>
          </a:p>
        </p:txBody>
      </p:sp>
      <p:pic>
        <p:nvPicPr>
          <p:cNvPr id="4" name="图片 3">
            <a:extLst>
              <a:ext uri="{FF2B5EF4-FFF2-40B4-BE49-F238E27FC236}">
                <a16:creationId xmlns:a16="http://schemas.microsoft.com/office/drawing/2014/main" id="{9FB3F3C5-9B61-6020-A38A-BB3C75B601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7252" y="1079121"/>
            <a:ext cx="5205996" cy="1970179"/>
          </a:xfrm>
          <a:prstGeom prst="rect">
            <a:avLst/>
          </a:prstGeom>
        </p:spPr>
      </p:pic>
      <p:pic>
        <p:nvPicPr>
          <p:cNvPr id="6" name="图片 5">
            <a:extLst>
              <a:ext uri="{FF2B5EF4-FFF2-40B4-BE49-F238E27FC236}">
                <a16:creationId xmlns:a16="http://schemas.microsoft.com/office/drawing/2014/main" id="{C1B1B901-AD9B-01D1-693A-92DF821FF75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7252" y="2957295"/>
            <a:ext cx="5205996" cy="1966615"/>
          </a:xfrm>
          <a:prstGeom prst="rect">
            <a:avLst/>
          </a:prstGeom>
        </p:spPr>
      </p:pic>
      <p:pic>
        <p:nvPicPr>
          <p:cNvPr id="7" name="图片 6">
            <a:extLst>
              <a:ext uri="{FF2B5EF4-FFF2-40B4-BE49-F238E27FC236}">
                <a16:creationId xmlns:a16="http://schemas.microsoft.com/office/drawing/2014/main" id="{A90DED84-3E34-0423-8843-B530AA97E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8887" y="4709036"/>
            <a:ext cx="1915886" cy="2093048"/>
          </a:xfrm>
          <a:prstGeom prst="rect">
            <a:avLst/>
          </a:prstGeom>
        </p:spPr>
      </p:pic>
      <p:pic>
        <p:nvPicPr>
          <p:cNvPr id="8" name="图片 7">
            <a:extLst>
              <a:ext uri="{FF2B5EF4-FFF2-40B4-BE49-F238E27FC236}">
                <a16:creationId xmlns:a16="http://schemas.microsoft.com/office/drawing/2014/main" id="{2529A3B9-804E-D997-7484-05A8747ED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67441" y="4653946"/>
            <a:ext cx="2133134" cy="2243314"/>
          </a:xfrm>
          <a:prstGeom prst="rect">
            <a:avLst/>
          </a:prstGeom>
        </p:spPr>
      </p:pic>
      <p:sp>
        <p:nvSpPr>
          <p:cNvPr id="9" name="文本框 8">
            <a:extLst>
              <a:ext uri="{FF2B5EF4-FFF2-40B4-BE49-F238E27FC236}">
                <a16:creationId xmlns:a16="http://schemas.microsoft.com/office/drawing/2014/main" id="{F0CDE04A-45E2-4E47-C955-C83BF965DAD1}"/>
              </a:ext>
            </a:extLst>
          </p:cNvPr>
          <p:cNvSpPr txBox="1"/>
          <p:nvPr/>
        </p:nvSpPr>
        <p:spPr>
          <a:xfrm>
            <a:off x="718458" y="2641600"/>
            <a:ext cx="4702628" cy="307777"/>
          </a:xfrm>
          <a:prstGeom prst="rect">
            <a:avLst/>
          </a:prstGeom>
          <a:noFill/>
        </p:spPr>
        <p:txBody>
          <a:bodyPr wrap="square">
            <a:spAutoFit/>
          </a:bodyPr>
          <a:lstStyle/>
          <a:p>
            <a:pPr algn="ctr"/>
            <a:r>
              <a:rPr lang="en-US" altLang="zh-CN" sz="1400" dirty="0">
                <a:latin typeface="Univers Condensed" panose="020B0506020202050204" pitchFamily="34" charset="0"/>
                <a:ea typeface="微软雅黑" panose="020B0503020204020204" pitchFamily="34" charset="-122"/>
                <a:cs typeface="Arial" panose="020B0604020202020204" pitchFamily="34" charset="0"/>
              </a:rPr>
              <a:t>V26-N35MN35F-25IN</a:t>
            </a:r>
            <a:endParaRPr lang="zh-CN" altLang="en-US" sz="1400" dirty="0">
              <a:latin typeface="Univers Condensed" panose="020B050602020205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7344D9A2-04B7-C081-F3EF-AD5F0FA643B5}"/>
              </a:ext>
            </a:extLst>
          </p:cNvPr>
          <p:cNvSpPr txBox="1"/>
          <p:nvPr/>
        </p:nvSpPr>
        <p:spPr>
          <a:xfrm>
            <a:off x="718458" y="4484812"/>
            <a:ext cx="4702628" cy="307777"/>
          </a:xfrm>
          <a:prstGeom prst="rect">
            <a:avLst/>
          </a:prstGeom>
          <a:noFill/>
        </p:spPr>
        <p:txBody>
          <a:bodyPr wrap="square">
            <a:spAutoFit/>
          </a:bodyPr>
          <a:lstStyle/>
          <a:p>
            <a:pPr algn="ctr"/>
            <a:r>
              <a:rPr lang="en-US" altLang="zh-CN" sz="1400" dirty="0">
                <a:latin typeface="Univers Condensed" panose="020B0506020202050204" pitchFamily="34" charset="0"/>
                <a:ea typeface="微软雅黑" panose="020B0503020204020204" pitchFamily="34" charset="-122"/>
                <a:cs typeface="Arial" panose="020B0604020202020204" pitchFamily="34" charset="0"/>
              </a:rPr>
              <a:t>V26-N35FA35F-25IN</a:t>
            </a:r>
            <a:endParaRPr lang="zh-CN" altLang="en-US" sz="1400" dirty="0">
              <a:latin typeface="Univers Condensed" panose="020B0506020202050204" pitchFamily="34" charset="0"/>
              <a:cs typeface="Arial" panose="020B0604020202020204" pitchFamily="34" charset="0"/>
            </a:endParaRPr>
          </a:p>
        </p:txBody>
      </p:sp>
      <p:graphicFrame>
        <p:nvGraphicFramePr>
          <p:cNvPr id="13" name="表格 2">
            <a:extLst>
              <a:ext uri="{FF2B5EF4-FFF2-40B4-BE49-F238E27FC236}">
                <a16:creationId xmlns:a16="http://schemas.microsoft.com/office/drawing/2014/main" id="{748C1951-5D37-C8BA-0417-2B1EB1AD592C}"/>
              </a:ext>
            </a:extLst>
          </p:cNvPr>
          <p:cNvGraphicFramePr>
            <a:graphicFrameLocks noGrp="1"/>
          </p:cNvGraphicFramePr>
          <p:nvPr>
            <p:extLst>
              <p:ext uri="{D42A27DB-BD31-4B8C-83A1-F6EECF244321}">
                <p14:modId xmlns:p14="http://schemas.microsoft.com/office/powerpoint/2010/main" val="3791584231"/>
              </p:ext>
            </p:extLst>
          </p:nvPr>
        </p:nvGraphicFramePr>
        <p:xfrm>
          <a:off x="5918344" y="3472084"/>
          <a:ext cx="6031504" cy="3016320"/>
        </p:xfrm>
        <a:graphic>
          <a:graphicData uri="http://schemas.openxmlformats.org/drawingml/2006/table">
            <a:tbl>
              <a:tblPr firstRow="1" bandRow="1"/>
              <a:tblGrid>
                <a:gridCol w="1788712">
                  <a:extLst>
                    <a:ext uri="{9D8B030D-6E8A-4147-A177-3AD203B41FA5}">
                      <a16:colId xmlns:a16="http://schemas.microsoft.com/office/drawing/2014/main" val="3464276049"/>
                    </a:ext>
                  </a:extLst>
                </a:gridCol>
                <a:gridCol w="2121396">
                  <a:extLst>
                    <a:ext uri="{9D8B030D-6E8A-4147-A177-3AD203B41FA5}">
                      <a16:colId xmlns:a16="http://schemas.microsoft.com/office/drawing/2014/main" val="688025695"/>
                    </a:ext>
                  </a:extLst>
                </a:gridCol>
                <a:gridCol w="2121396">
                  <a:extLst>
                    <a:ext uri="{9D8B030D-6E8A-4147-A177-3AD203B41FA5}">
                      <a16:colId xmlns:a16="http://schemas.microsoft.com/office/drawing/2014/main" val="1851381377"/>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endParaRPr lang="zh-CN"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rPr>
                        <a:t>V26-N35MN35F-25IN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93C4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1" kern="100" dirty="0">
                          <a:solidFill>
                            <a:schemeClr val="bg1"/>
                          </a:solidFill>
                          <a:effectLst/>
                          <a:latin typeface="Univers Condensed" panose="020B0506020202050204" pitchFamily="34" charset="0"/>
                          <a:ea typeface="微软雅黑" panose="020B0503020204020204" pitchFamily="34" charset="-122"/>
                          <a:cs typeface="Calibri" panose="020F0502020204030204" pitchFamily="34" charset="0"/>
                        </a:rPr>
                        <a:t>V26-N35FA35F-25IN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93C43"/>
                    </a:solidFill>
                  </a:tcPr>
                </a:tc>
                <a:extLst>
                  <a:ext uri="{0D108BD9-81ED-4DB2-BD59-A6C34878D82A}">
                    <a16:rowId xmlns:a16="http://schemas.microsoft.com/office/drawing/2014/main" val="2678503533"/>
                  </a:ext>
                </a:extLst>
              </a:tr>
              <a:tr h="324000">
                <a:tc>
                  <a:txBody>
                    <a:bodyPr/>
                    <a:lstStyle/>
                    <a:p>
                      <a:pPr algn="ctr"/>
                      <a:r>
                        <a:rPr lang="en-US" sz="1400" b="0" i="0" dirty="0">
                          <a:solidFill>
                            <a:srgbClr val="000000"/>
                          </a:solidFill>
                          <a:effectLst/>
                          <a:latin typeface="Univers Condensed" panose="020B0506020202050204" pitchFamily="34" charset="0"/>
                        </a:rPr>
                        <a:t>Frequency</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DC ~ 26.5 GHz</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rgbClr val="000000"/>
                          </a:solidFill>
                          <a:effectLst/>
                          <a:latin typeface="Univers Condensed" panose="020B0506020202050204" pitchFamily="34" charset="0"/>
                        </a:rPr>
                        <a:t>DC ~ 26.5 GHz</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0134641"/>
                  </a:ext>
                </a:extLst>
              </a:tr>
              <a:tr h="324000">
                <a:tc>
                  <a:txBody>
                    <a:bodyPr/>
                    <a:lstStyle/>
                    <a:p>
                      <a:pPr algn="ctr"/>
                      <a:r>
                        <a:rPr lang="en-US" sz="1400" b="0" i="0" dirty="0">
                          <a:solidFill>
                            <a:srgbClr val="000000"/>
                          </a:solidFill>
                          <a:effectLst/>
                          <a:latin typeface="Univers Condensed" panose="020B0506020202050204" pitchFamily="34" charset="0"/>
                        </a:rPr>
                        <a:t>Impedance</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l-GR" sz="1400" b="0" i="0" dirty="0">
                          <a:solidFill>
                            <a:srgbClr val="000000"/>
                          </a:solidFill>
                          <a:effectLst/>
                          <a:latin typeface="Univers Condensed" panose="020B0506020202050204" pitchFamily="34" charset="0"/>
                        </a:rPr>
                        <a:t>50 Ω</a:t>
                      </a:r>
                      <a:endParaRPr lang="el-GR"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a:r>
                        <a:rPr lang="el-GR" sz="1400" b="0" i="0" dirty="0">
                          <a:solidFill>
                            <a:srgbClr val="000000"/>
                          </a:solidFill>
                          <a:effectLst/>
                          <a:latin typeface="Univers Condensed" panose="020B0506020202050204" pitchFamily="34" charset="0"/>
                        </a:rPr>
                        <a:t>50 Ω</a:t>
                      </a:r>
                      <a:endParaRPr lang="el-GR"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rgbClr val="E9EDF1"/>
                    </a:solidFill>
                  </a:tcPr>
                </a:tc>
                <a:extLst>
                  <a:ext uri="{0D108BD9-81ED-4DB2-BD59-A6C34878D82A}">
                    <a16:rowId xmlns:a16="http://schemas.microsoft.com/office/drawing/2014/main" val="1624321374"/>
                  </a:ext>
                </a:extLst>
              </a:tr>
              <a:tr h="324000">
                <a:tc>
                  <a:txBody>
                    <a:bodyPr/>
                    <a:lstStyle/>
                    <a:p>
                      <a:pPr algn="ctr"/>
                      <a:r>
                        <a:rPr lang="en-US" sz="1400" b="0" i="0">
                          <a:solidFill>
                            <a:srgbClr val="000000"/>
                          </a:solidFill>
                          <a:effectLst/>
                          <a:latin typeface="Univers Condensed" panose="020B0506020202050204" pitchFamily="34" charset="0"/>
                        </a:rPr>
                        <a:t>VSWR</a:t>
                      </a:r>
                      <a:endParaRPr lang="en-US" sz="140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zh-CN" altLang="en-US" sz="1400" b="0" i="0" dirty="0">
                          <a:solidFill>
                            <a:srgbClr val="000000"/>
                          </a:solidFill>
                          <a:effectLst/>
                          <a:latin typeface="Univers Condensed" panose="020B0506020202050204" pitchFamily="34" charset="0"/>
                        </a:rPr>
                        <a:t>≤</a:t>
                      </a:r>
                      <a:r>
                        <a:rPr lang="en-US" altLang="zh-CN" sz="1400" b="0" i="0" dirty="0">
                          <a:solidFill>
                            <a:srgbClr val="000000"/>
                          </a:solidFill>
                          <a:effectLst/>
                          <a:latin typeface="Univers Condensed" panose="020B0506020202050204" pitchFamily="34" charset="0"/>
                        </a:rPr>
                        <a:t>1.25</a:t>
                      </a:r>
                      <a:endParaRPr lang="zh-CN" alt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altLang="en-US" sz="1400" b="0" i="0" dirty="0">
                          <a:solidFill>
                            <a:srgbClr val="000000"/>
                          </a:solidFill>
                          <a:effectLst/>
                          <a:latin typeface="Univers Condensed" panose="020B0506020202050204" pitchFamily="34" charset="0"/>
                        </a:rPr>
                        <a:t>≤</a:t>
                      </a:r>
                      <a:r>
                        <a:rPr lang="en-US" altLang="zh-CN" sz="1400" b="0" i="0" dirty="0">
                          <a:solidFill>
                            <a:srgbClr val="000000"/>
                          </a:solidFill>
                          <a:effectLst/>
                          <a:latin typeface="Univers Condensed" panose="020B0506020202050204" pitchFamily="34" charset="0"/>
                        </a:rPr>
                        <a:t>1.25</a:t>
                      </a:r>
                      <a:endParaRPr lang="zh-CN" alt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2627331628"/>
                  </a:ext>
                </a:extLst>
              </a:tr>
              <a:tr h="324000">
                <a:tc>
                  <a:txBody>
                    <a:bodyPr/>
                    <a:lstStyle/>
                    <a:p>
                      <a:pPr algn="ctr"/>
                      <a:r>
                        <a:rPr lang="en-US" sz="1400" b="0" i="0" dirty="0">
                          <a:solidFill>
                            <a:srgbClr val="000000"/>
                          </a:solidFill>
                          <a:effectLst/>
                          <a:latin typeface="Univers Condensed" panose="020B0506020202050204" pitchFamily="34" charset="0"/>
                        </a:rPr>
                        <a:t>Insertion loss</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≤2.16 dB</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a:r>
                        <a:rPr lang="en-US" sz="1400" b="0" i="0" dirty="0">
                          <a:solidFill>
                            <a:srgbClr val="000000"/>
                          </a:solidFill>
                          <a:effectLst/>
                          <a:latin typeface="Univers Condensed" panose="020B0506020202050204" pitchFamily="34" charset="0"/>
                        </a:rPr>
                        <a:t>≤2.16 dB</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solidFill>
                      <a:srgbClr val="E9EDF1"/>
                    </a:solidFill>
                  </a:tcPr>
                </a:tc>
                <a:extLst>
                  <a:ext uri="{0D108BD9-81ED-4DB2-BD59-A6C34878D82A}">
                    <a16:rowId xmlns:a16="http://schemas.microsoft.com/office/drawing/2014/main" val="2201245403"/>
                  </a:ext>
                </a:extLst>
              </a:tr>
              <a:tr h="324000">
                <a:tc>
                  <a:txBody>
                    <a:bodyPr/>
                    <a:lstStyle/>
                    <a:p>
                      <a:pPr algn="ctr"/>
                      <a:r>
                        <a:rPr lang="en-US" sz="1400" b="0" i="0" dirty="0">
                          <a:solidFill>
                            <a:srgbClr val="000000"/>
                          </a:solidFill>
                          <a:effectLst/>
                          <a:latin typeface="Univers Condensed" panose="020B0506020202050204" pitchFamily="34" charset="0"/>
                        </a:rPr>
                        <a:t>Mechanical Phase Stability</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zh-CN" altLang="en-US" sz="1400" b="0" i="0" dirty="0">
                          <a:solidFill>
                            <a:srgbClr val="000000"/>
                          </a:solidFill>
                          <a:effectLst/>
                          <a:latin typeface="Univers Condensed" panose="020B0506020202050204" pitchFamily="34" charset="0"/>
                        </a:rPr>
                        <a:t>≤</a:t>
                      </a:r>
                      <a:r>
                        <a:rPr lang="en-US" altLang="zh-CN" sz="1400" b="0" i="0" dirty="0">
                          <a:solidFill>
                            <a:srgbClr val="000000"/>
                          </a:solidFill>
                          <a:effectLst/>
                          <a:latin typeface="Univers Condensed" panose="020B0506020202050204" pitchFamily="34" charset="0"/>
                        </a:rPr>
                        <a:t>±2.7°</a:t>
                      </a:r>
                      <a:endParaRPr lang="zh-CN" alt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altLang="en-US" sz="1400" b="0" i="0" dirty="0">
                          <a:solidFill>
                            <a:srgbClr val="000000"/>
                          </a:solidFill>
                          <a:effectLst/>
                          <a:latin typeface="Univers Condensed" panose="020B0506020202050204" pitchFamily="34" charset="0"/>
                        </a:rPr>
                        <a:t>≤</a:t>
                      </a:r>
                      <a:r>
                        <a:rPr lang="en-US" altLang="zh-CN" sz="1400" b="0" i="0" dirty="0">
                          <a:solidFill>
                            <a:srgbClr val="000000"/>
                          </a:solidFill>
                          <a:effectLst/>
                          <a:latin typeface="Univers Condensed" panose="020B0506020202050204" pitchFamily="34" charset="0"/>
                        </a:rPr>
                        <a:t>±2.7°</a:t>
                      </a:r>
                      <a:endParaRPr lang="zh-CN" alt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813318505"/>
                  </a:ext>
                </a:extLst>
              </a:tr>
              <a:tr h="324000">
                <a:tc>
                  <a:txBody>
                    <a:bodyPr/>
                    <a:lstStyle/>
                    <a:p>
                      <a:pPr algn="ctr"/>
                      <a:r>
                        <a:rPr lang="en-US" sz="1400" b="0" i="0" dirty="0">
                          <a:solidFill>
                            <a:srgbClr val="000000"/>
                          </a:solidFill>
                          <a:effectLst/>
                          <a:latin typeface="Univers Condensed" panose="020B0506020202050204" pitchFamily="34" charset="0"/>
                        </a:rPr>
                        <a:t>Mechanical Amplitude Stability</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≤±0.08 dB</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DF1"/>
                    </a:solidFill>
                  </a:tcPr>
                </a:tc>
                <a:tc>
                  <a:txBody>
                    <a:bodyPr/>
                    <a:lstStyle/>
                    <a:p>
                      <a:pPr algn="ctr"/>
                      <a:r>
                        <a:rPr lang="en-US" sz="1400" b="0" i="0" dirty="0">
                          <a:solidFill>
                            <a:srgbClr val="000000"/>
                          </a:solidFill>
                          <a:effectLst/>
                          <a:latin typeface="Univers Condensed" panose="020B0506020202050204" pitchFamily="34" charset="0"/>
                        </a:rPr>
                        <a:t>≤±0.08 dB</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solidFill>
                      <a:srgbClr val="E9EDF1"/>
                    </a:solidFill>
                  </a:tcPr>
                </a:tc>
                <a:extLst>
                  <a:ext uri="{0D108BD9-81ED-4DB2-BD59-A6C34878D82A}">
                    <a16:rowId xmlns:a16="http://schemas.microsoft.com/office/drawing/2014/main" val="1338072786"/>
                  </a:ext>
                </a:extLst>
              </a:tr>
              <a:tr h="324000">
                <a:tc>
                  <a:txBody>
                    <a:bodyPr/>
                    <a:lstStyle/>
                    <a:p>
                      <a:pPr algn="ctr"/>
                      <a:r>
                        <a:rPr lang="en-US" sz="1400" b="0" i="0" dirty="0">
                          <a:solidFill>
                            <a:srgbClr val="000000"/>
                          </a:solidFill>
                          <a:effectLst/>
                          <a:latin typeface="Univers Condensed" panose="020B0506020202050204" pitchFamily="34" charset="0"/>
                        </a:rPr>
                        <a:t>Length</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D6DF"/>
                    </a:solidFill>
                  </a:tcPr>
                </a:tc>
                <a:tc>
                  <a:txBody>
                    <a:bodyPr/>
                    <a:lstStyle/>
                    <a:p>
                      <a:pPr algn="ctr"/>
                      <a:r>
                        <a:rPr lang="en-US" sz="1400" b="0" i="0" dirty="0">
                          <a:solidFill>
                            <a:srgbClr val="000000"/>
                          </a:solidFill>
                          <a:effectLst/>
                          <a:latin typeface="Univers Condensed" panose="020B0506020202050204" pitchFamily="34" charset="0"/>
                        </a:rPr>
                        <a:t>635 mm</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rgbClr val="000000"/>
                          </a:solidFill>
                          <a:effectLst/>
                          <a:latin typeface="Univers Condensed" panose="020B0506020202050204" pitchFamily="34" charset="0"/>
                        </a:rPr>
                        <a:t>635 mm</a:t>
                      </a:r>
                      <a:endParaRPr lang="en-US" sz="1400" dirty="0">
                        <a:effectLst/>
                        <a:latin typeface="Univers Condensed" panose="020B0506020202050204" pitchFamily="34" charset="0"/>
                      </a:endParaRPr>
                    </a:p>
                  </a:txBody>
                  <a:tcPr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4045731913"/>
                  </a:ext>
                </a:extLst>
              </a:tr>
            </a:tbl>
          </a:graphicData>
        </a:graphic>
      </p:graphicFrame>
      <p:pic>
        <p:nvPicPr>
          <p:cNvPr id="19" name="图片 18">
            <a:extLst>
              <a:ext uri="{FF2B5EF4-FFF2-40B4-BE49-F238E27FC236}">
                <a16:creationId xmlns:a16="http://schemas.microsoft.com/office/drawing/2014/main" id="{B63FB44A-0F02-472D-896B-017659D1C6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9927" y="1142303"/>
            <a:ext cx="2949921" cy="1966614"/>
          </a:xfrm>
          <a:prstGeom prst="rect">
            <a:avLst/>
          </a:prstGeom>
        </p:spPr>
      </p:pic>
      <p:pic>
        <p:nvPicPr>
          <p:cNvPr id="21" name="图片 20">
            <a:extLst>
              <a:ext uri="{FF2B5EF4-FFF2-40B4-BE49-F238E27FC236}">
                <a16:creationId xmlns:a16="http://schemas.microsoft.com/office/drawing/2014/main" id="{24F8EC21-2228-58CF-1A73-D7DD8EF2CD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4454" y="1142304"/>
            <a:ext cx="2949920" cy="1966613"/>
          </a:xfrm>
          <a:prstGeom prst="rect">
            <a:avLst/>
          </a:prstGeom>
        </p:spPr>
      </p:pic>
      <p:sp>
        <p:nvSpPr>
          <p:cNvPr id="24" name="文本框 23">
            <a:extLst>
              <a:ext uri="{FF2B5EF4-FFF2-40B4-BE49-F238E27FC236}">
                <a16:creationId xmlns:a16="http://schemas.microsoft.com/office/drawing/2014/main" id="{DA8948A0-E91D-A238-C706-BA714120007E}"/>
              </a:ext>
            </a:extLst>
          </p:cNvPr>
          <p:cNvSpPr txBox="1"/>
          <p:nvPr/>
        </p:nvSpPr>
        <p:spPr>
          <a:xfrm>
            <a:off x="5918346" y="3108918"/>
            <a:ext cx="2949920" cy="276999"/>
          </a:xfrm>
          <a:prstGeom prst="rect">
            <a:avLst/>
          </a:prstGeom>
          <a:noFill/>
        </p:spPr>
        <p:txBody>
          <a:bodyPr wrap="square">
            <a:spAutoFit/>
          </a:bodyPr>
          <a:lstStyle/>
          <a:p>
            <a:pPr algn="ctr"/>
            <a:r>
              <a:rPr lang="en-US" altLang="zh-CN" sz="1200" dirty="0">
                <a:latin typeface="Univers Condensed" panose="020B0506020202050204" pitchFamily="34" charset="0"/>
                <a:ea typeface="微软雅黑" panose="020B0503020204020204" pitchFamily="34" charset="-122"/>
                <a:cs typeface="Arial" panose="020B0604020202020204" pitchFamily="34" charset="0"/>
              </a:rPr>
              <a:t>Amplitude recovered after 10 bends</a:t>
            </a:r>
            <a:endParaRPr lang="zh-CN" altLang="en-US" sz="1200" dirty="0">
              <a:latin typeface="Univers Condensed" panose="020B050602020205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F11B4C8A-4291-8B84-F217-012F0BA799D6}"/>
              </a:ext>
            </a:extLst>
          </p:cNvPr>
          <p:cNvSpPr txBox="1"/>
          <p:nvPr/>
        </p:nvSpPr>
        <p:spPr>
          <a:xfrm>
            <a:off x="8934098" y="3104829"/>
            <a:ext cx="2949920" cy="276999"/>
          </a:xfrm>
          <a:prstGeom prst="rect">
            <a:avLst/>
          </a:prstGeom>
          <a:noFill/>
        </p:spPr>
        <p:txBody>
          <a:bodyPr wrap="square">
            <a:spAutoFit/>
          </a:bodyPr>
          <a:lstStyle/>
          <a:p>
            <a:pPr algn="ctr"/>
            <a:r>
              <a:rPr lang="en-US" altLang="zh-CN" sz="1200" dirty="0">
                <a:latin typeface="Univers Condensed" panose="020B0506020202050204" pitchFamily="34" charset="0"/>
                <a:ea typeface="微软雅黑" panose="020B0503020204020204" pitchFamily="34" charset="-122"/>
                <a:cs typeface="Arial" panose="020B0604020202020204" pitchFamily="34" charset="0"/>
              </a:rPr>
              <a:t>Phase recovered after 10 bends</a:t>
            </a:r>
            <a:endParaRPr lang="zh-CN" altLang="en-US" sz="1200" dirty="0">
              <a:latin typeface="Univers Condensed" panose="020B0506020202050204" pitchFamily="34" charset="0"/>
              <a:cs typeface="Arial" panose="020B0604020202020204" pitchFamily="34" charset="0"/>
            </a:endParaRPr>
          </a:p>
        </p:txBody>
      </p:sp>
    </p:spTree>
    <p:extLst>
      <p:ext uri="{BB962C8B-B14F-4D97-AF65-F5344CB8AC3E}">
        <p14:creationId xmlns:p14="http://schemas.microsoft.com/office/powerpoint/2010/main" val="3423230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Univers Condensed" panose="020B0506020202050204" pitchFamily="34" charset="0"/>
                <a:ea typeface="Gadugi" panose="020B0502040204020203" pitchFamily="34" charset="0"/>
              </a:rPr>
              <a:t>06</a:t>
            </a:r>
            <a:endParaRPr kumimoji="0" lang="zh-CN" altLang="en-US" sz="72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6" name="TextBox 11">
            <a:extLst>
              <a:ext uri="{FF2B5EF4-FFF2-40B4-BE49-F238E27FC236}">
                <a16:creationId xmlns:a16="http://schemas.microsoft.com/office/drawing/2014/main" id="{47855A4D-5D57-D566-CF56-F72FF64E2797}"/>
              </a:ext>
            </a:extLst>
          </p:cNvPr>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Com</a:t>
            </a:r>
            <a:r>
              <a:rPr kumimoji="0" lang="en-US" altLang="zh-CN" sz="4800" b="1" i="0" u="none" strike="noStrike" kern="1200" cap="none" spc="0" normalizeH="0" baseline="0" noProof="0" dirty="0">
                <a:ln>
                  <a:noFill/>
                </a:ln>
                <a:solidFill>
                  <a:srgbClr val="F08300"/>
                </a:solidFill>
                <a:effectLst/>
                <a:uLnTx/>
                <a:uFillTx/>
                <a:latin typeface="Univers Condensed" panose="020B0506020202050204" pitchFamily="34" charset="0"/>
                <a:ea typeface="微软雅黑" panose="020B0503020204020204" pitchFamily="34" charset="-122"/>
                <a:cs typeface="Arial" panose="020B0604020202020204" pitchFamily="34" charset="0"/>
              </a:rPr>
              <a:t>pa</a:t>
            </a: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rison</a:t>
            </a:r>
          </a:p>
        </p:txBody>
      </p:sp>
      <p:sp>
        <p:nvSpPr>
          <p:cNvPr id="8" name="矩形 7">
            <a:extLst>
              <a:ext uri="{FF2B5EF4-FFF2-40B4-BE49-F238E27FC236}">
                <a16:creationId xmlns:a16="http://schemas.microsoft.com/office/drawing/2014/main" id="{8094DFF0-4C6C-83AD-CA6B-95C260A8F18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Univers Condensed" panose="020B0506020202050204" pitchFamily="34" charset="0"/>
              <a:ea typeface="宋体" panose="02010600030101010101" pitchFamily="2" charset="-122"/>
            </a:endParaRPr>
          </a:p>
        </p:txBody>
      </p:sp>
      <p:sp>
        <p:nvSpPr>
          <p:cNvPr id="13" name="文本框 12">
            <a:extLst>
              <a:ext uri="{FF2B5EF4-FFF2-40B4-BE49-F238E27FC236}">
                <a16:creationId xmlns:a16="http://schemas.microsoft.com/office/drawing/2014/main" id="{1F92077E-D45C-56DF-B1B7-3A3BA91ABC2B}"/>
              </a:ext>
            </a:extLst>
          </p:cNvPr>
          <p:cNvSpPr txBox="1"/>
          <p:nvPr/>
        </p:nvSpPr>
        <p:spPr>
          <a:xfrm>
            <a:off x="4310742" y="4732702"/>
            <a:ext cx="57079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Comparison of similar products</a:t>
            </a:r>
            <a:endParaRPr kumimoji="0" lang="zh-CN" altLang="en-US"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7" name="文本框 6">
            <a:extLst>
              <a:ext uri="{FF2B5EF4-FFF2-40B4-BE49-F238E27FC236}">
                <a16:creationId xmlns:a16="http://schemas.microsoft.com/office/drawing/2014/main" id="{2499C415-24D3-D07B-CCB9-278E2BF1E618}"/>
              </a:ext>
            </a:extLst>
          </p:cNvPr>
          <p:cNvSpPr txBox="1"/>
          <p:nvPr/>
        </p:nvSpPr>
        <p:spPr>
          <a:xfrm>
            <a:off x="887136" y="2529390"/>
            <a:ext cx="23405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PART  </a:t>
            </a:r>
            <a:r>
              <a:rPr lang="en-US" altLang="zh-CN" sz="2800" dirty="0">
                <a:solidFill>
                  <a:prstClr val="white"/>
                </a:solidFill>
                <a:latin typeface="Univers Condensed" panose="020B0506020202050204" pitchFamily="34" charset="0"/>
                <a:ea typeface="宋体" panose="02010600030101010101" pitchFamily="2" charset="-122"/>
                <a:cs typeface="Arial" panose="020B0604020202020204" pitchFamily="34" charset="0"/>
              </a:rPr>
              <a:t>SIX</a:t>
            </a:r>
            <a:endParaRPr kumimoji="0" lang="zh-CN" altLang="en-US"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749320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EFF7E23C-8591-2068-AB81-4E8B40D19890}"/>
              </a:ext>
            </a:extLst>
          </p:cNvPr>
          <p:cNvGraphicFramePr>
            <a:graphicFrameLocks noGrp="1"/>
          </p:cNvGraphicFramePr>
          <p:nvPr>
            <p:extLst>
              <p:ext uri="{D42A27DB-BD31-4B8C-83A1-F6EECF244321}">
                <p14:modId xmlns:p14="http://schemas.microsoft.com/office/powerpoint/2010/main" val="2400038269"/>
              </p:ext>
            </p:extLst>
          </p:nvPr>
        </p:nvGraphicFramePr>
        <p:xfrm>
          <a:off x="374536" y="297000"/>
          <a:ext cx="5640916" cy="6262443"/>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357445585"/>
                    </a:ext>
                  </a:extLst>
                </a:gridCol>
                <a:gridCol w="3552916">
                  <a:extLst>
                    <a:ext uri="{9D8B030D-6E8A-4147-A177-3AD203B41FA5}">
                      <a16:colId xmlns:a16="http://schemas.microsoft.com/office/drawing/2014/main" val="969431351"/>
                    </a:ext>
                  </a:extLst>
                </a:gridCol>
                <a:gridCol w="972000">
                  <a:extLst>
                    <a:ext uri="{9D8B030D-6E8A-4147-A177-3AD203B41FA5}">
                      <a16:colId xmlns:a16="http://schemas.microsoft.com/office/drawing/2014/main" val="1053937544"/>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noFill/>
                  </a:tcPr>
                </a:tc>
                <a:extLst>
                  <a:ext uri="{0D108BD9-81ED-4DB2-BD59-A6C34878D82A}">
                    <a16:rowId xmlns:a16="http://schemas.microsoft.com/office/drawing/2014/main" val="2936290350"/>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Product</a:t>
                      </a:r>
                    </a:p>
                  </a:txBody>
                  <a:tcPr marL="5443" marR="5443" marT="5443" marB="0" anchor="c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436844049"/>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E5080B</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ENA Series vector network analyzer</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a:t>
                      </a:r>
                      <a:r>
                        <a:rPr lang="zh-CN" altLang="en-US" sz="1400" b="0" i="0" u="none" strike="noStrike" dirty="0">
                          <a:solidFill>
                            <a:schemeClr val="tx1"/>
                          </a:solidFill>
                          <a:effectLst/>
                          <a:latin typeface="Univers Condensed" panose="020B0506020202050204" pitchFamily="34" charset="0"/>
                          <a:ea typeface="等线" panose="02010600030101010101" pitchFamily="2" charset="-122"/>
                        </a:rPr>
                        <a:t> </a:t>
                      </a:r>
                      <a:r>
                        <a:rPr lang="en-US" sz="1400" b="0" i="0" u="none" strike="noStrike" dirty="0">
                          <a:solidFill>
                            <a:schemeClr val="tx1"/>
                          </a:solidFill>
                          <a:effectLst/>
                          <a:latin typeface="Univers Condensed" panose="020B0506020202050204" pitchFamily="34" charset="0"/>
                          <a:ea typeface="等线" panose="02010600030101010101" pitchFamily="2" charset="-122"/>
                        </a:rPr>
                        <a:t>8,767</a:t>
                      </a:r>
                    </a:p>
                  </a:txBody>
                  <a:tcPr marL="5443" marR="5443" marT="5443" marB="0" anchor="ctr">
                    <a:noFill/>
                  </a:tcPr>
                </a:tc>
                <a:extLst>
                  <a:ext uri="{0D108BD9-81ED-4DB2-BD59-A6C34878D82A}">
                    <a16:rowId xmlns:a16="http://schemas.microsoft.com/office/drawing/2014/main" val="2395265040"/>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Test Set</a:t>
                      </a:r>
                    </a:p>
                  </a:txBody>
                  <a:tcPr marL="5443" marR="5443" marT="5443" marB="0" anchor="c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2114358980"/>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E5080B-2D0</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2-port, 9 kHz to 14 GHz</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$ 71,591</a:t>
                      </a:r>
                    </a:p>
                  </a:txBody>
                  <a:tcPr marL="5443" marR="5443" marT="5443" marB="0" anchor="ctr">
                    <a:noFill/>
                  </a:tcPr>
                </a:tc>
                <a:extLst>
                  <a:ext uri="{0D108BD9-81ED-4DB2-BD59-A6C34878D82A}">
                    <a16:rowId xmlns:a16="http://schemas.microsoft.com/office/drawing/2014/main" val="2403790729"/>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E5080B-2L0</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2-port, 100 kHz to 26.5 GHz</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$ 92,816</a:t>
                      </a:r>
                    </a:p>
                  </a:txBody>
                  <a:tcPr marL="5443" marR="5443" marT="5443" marB="0" anchor="ctr">
                    <a:noFill/>
                  </a:tcPr>
                </a:tc>
                <a:extLst>
                  <a:ext uri="{0D108BD9-81ED-4DB2-BD59-A6C34878D82A}">
                    <a16:rowId xmlns:a16="http://schemas.microsoft.com/office/drawing/2014/main" val="3040733256"/>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E5080B-4D2</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4-port, 9 kHz to 14 GHz with second source</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$ 106,409</a:t>
                      </a:r>
                    </a:p>
                  </a:txBody>
                  <a:tcPr marL="5443" marR="5443" marT="5443" marB="0" anchor="ctr">
                    <a:noFill/>
                  </a:tcPr>
                </a:tc>
                <a:extLst>
                  <a:ext uri="{0D108BD9-81ED-4DB2-BD59-A6C34878D82A}">
                    <a16:rowId xmlns:a16="http://schemas.microsoft.com/office/drawing/2014/main" val="13563329"/>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E5080B-4L2</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4-port, 100 kHz to 26.5 GHz with second source</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$ 140,413 </a:t>
                      </a:r>
                    </a:p>
                  </a:txBody>
                  <a:tcPr marL="5443" marR="5443" marT="5443" marB="0" anchor="ctr">
                    <a:noFill/>
                  </a:tcPr>
                </a:tc>
                <a:extLst>
                  <a:ext uri="{0D108BD9-81ED-4DB2-BD59-A6C34878D82A}">
                    <a16:rowId xmlns:a16="http://schemas.microsoft.com/office/drawing/2014/main" val="1121201657"/>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Time Base</a:t>
                      </a:r>
                    </a:p>
                  </a:txBody>
                  <a:tcPr marL="5443" marR="5443" marT="5443" marB="0" anchor="c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3031352964"/>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E5080B-1E5</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Improves frequency accuracy within ± 0.45 ppm</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$ 1,982 </a:t>
                      </a:r>
                    </a:p>
                  </a:txBody>
                  <a:tcPr marL="5443" marR="5443" marT="5443" marB="0" anchor="ctr">
                    <a:noFill/>
                  </a:tcPr>
                </a:tc>
                <a:extLst>
                  <a:ext uri="{0D108BD9-81ED-4DB2-BD59-A6C34878D82A}">
                    <a16:rowId xmlns:a16="http://schemas.microsoft.com/office/drawing/2014/main" val="2783071700"/>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HW Options</a:t>
                      </a:r>
                    </a:p>
                  </a:txBody>
                  <a:tcPr marL="5443" marR="5443" marT="5443" marB="0" anchor="ctr">
                    <a:no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hMerge="1">
                  <a:txBody>
                    <a:bodyPr/>
                    <a:lstStyle/>
                    <a:p>
                      <a:pPr marL="72000" algn="l" rtl="0" fontAlgn="ct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293920651"/>
                  </a:ext>
                </a:extLst>
              </a:tr>
              <a:tr h="288000">
                <a:tc>
                  <a:txBody>
                    <a:bodyPr/>
                    <a:lstStyle/>
                    <a:p>
                      <a:pPr marL="72000" algn="l" rtl="0" fontAlgn="ctr">
                        <a:lnSpc>
                          <a:spcPts val="2200"/>
                        </a:lnSpc>
                      </a:pPr>
                      <a:r>
                        <a:rPr lang="en-US" sz="1400" b="0" i="0" u="none" strike="noStrike">
                          <a:solidFill>
                            <a:srgbClr val="000000"/>
                          </a:solidFill>
                          <a:effectLst/>
                          <a:latin typeface="Univers Condensed" panose="020B0506020202050204" pitchFamily="34" charset="0"/>
                          <a:ea typeface="等线" panose="02010600030101010101" pitchFamily="2" charset="-122"/>
                        </a:rPr>
                        <a:t>E5080B-093</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Spectrum Analysis, 9 kHz to 14 GHz</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$ 10,065</a:t>
                      </a:r>
                    </a:p>
                  </a:txBody>
                  <a:tcPr marL="5443" marR="5443" marT="5443" marB="0" anchor="ctr">
                    <a:noFill/>
                  </a:tcPr>
                </a:tc>
                <a:extLst>
                  <a:ext uri="{0D108BD9-81ED-4DB2-BD59-A6C34878D82A}">
                    <a16:rowId xmlns:a16="http://schemas.microsoft.com/office/drawing/2014/main" val="1089622419"/>
                  </a:ext>
                </a:extLst>
              </a:tr>
              <a:tr h="288000">
                <a:tc>
                  <a:txBody>
                    <a:bodyPr/>
                    <a:lstStyle/>
                    <a:p>
                      <a:pPr marL="72000" algn="l" rtl="0" fontAlgn="ctr">
                        <a:lnSpc>
                          <a:spcPts val="2200"/>
                        </a:lnSpc>
                      </a:pPr>
                      <a:r>
                        <a:rPr lang="en-US" sz="1400" b="0" i="0" u="none" strike="noStrike" dirty="0">
                          <a:solidFill>
                            <a:srgbClr val="000000"/>
                          </a:solidFill>
                          <a:effectLst/>
                          <a:latin typeface="Univers Condensed" panose="020B0506020202050204" pitchFamily="34" charset="0"/>
                          <a:ea typeface="等线" panose="02010600030101010101" pitchFamily="2" charset="-122"/>
                        </a:rPr>
                        <a:t>E5080B-095</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Spectrum Analysis, 100 kHz to 26.5 GHz</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a:t>
                      </a:r>
                      <a:r>
                        <a:rPr lang="en-US" altLang="zh-CN" sz="1400" dirty="0">
                          <a:latin typeface="Univers Condensed" panose="020B0506020202050204" pitchFamily="34" charset="0"/>
                          <a:ea typeface="+mn-ea"/>
                        </a:rPr>
                        <a:t>14,396</a:t>
                      </a: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508695497"/>
                  </a:ext>
                </a:extLst>
              </a:tr>
              <a:tr h="558000">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E5080B-021</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Add pulse modulator to internal 1st source</a:t>
                      </a:r>
                    </a:p>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works only for the port 1 and 2</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$ 5,441</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extLst>
                  <a:ext uri="{0D108BD9-81ED-4DB2-BD59-A6C34878D82A}">
                    <a16:rowId xmlns:a16="http://schemas.microsoft.com/office/drawing/2014/main" val="1619356819"/>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E5080B-022</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Add pulse modulator to internal 2 </a:t>
                      </a:r>
                      <a:r>
                        <a:rPr lang="en-US" altLang="zh-CN" sz="1400" b="0" i="0" u="none" strike="noStrike" dirty="0" err="1">
                          <a:solidFill>
                            <a:schemeClr val="tx1"/>
                          </a:solidFill>
                          <a:effectLst/>
                          <a:latin typeface="Univers Condensed" panose="020B0506020202050204" pitchFamily="34" charset="0"/>
                          <a:ea typeface="+mn-ea"/>
                          <a:cs typeface="Calibri" panose="020F0502020204030204" pitchFamily="34" charset="0"/>
                        </a:rPr>
                        <a:t>nd</a:t>
                      </a: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source</a:t>
                      </a:r>
                    </a:p>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works only for port 3 and 4</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$ 5,441 </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extLst>
                  <a:ext uri="{0D108BD9-81ED-4DB2-BD59-A6C34878D82A}">
                    <a16:rowId xmlns:a16="http://schemas.microsoft.com/office/drawing/2014/main" val="1425246516"/>
                  </a:ext>
                </a:extLst>
              </a:tr>
              <a:tr h="558000">
                <a:tc>
                  <a:txBody>
                    <a:bodyPr/>
                    <a:lstStyle/>
                    <a:p>
                      <a:pPr marL="72000" algn="l" fontAlgn="ctr">
                        <a:lnSpc>
                          <a:spcPts val="2200"/>
                        </a:lnSpc>
                      </a:pPr>
                      <a:r>
                        <a:rPr lang="en-US" sz="1400" b="0" i="0" u="none" strike="noStrike" dirty="0">
                          <a:solidFill>
                            <a:schemeClr val="tx1"/>
                          </a:solidFill>
                          <a:effectLst/>
                          <a:latin typeface="Univers Condensed" panose="020B0506020202050204" pitchFamily="34" charset="0"/>
                          <a:ea typeface="+mn-ea"/>
                        </a:rPr>
                        <a:t>E5080B-120</a:t>
                      </a:r>
                    </a:p>
                  </a:txBody>
                  <a:tcPr marL="5443" marR="5443" marT="5443" marB="0" anchor="ctr">
                    <a:noFill/>
                  </a:tcPr>
                </a:tc>
                <a:tc>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Bias-Tee, </a:t>
                      </a:r>
                      <a:r>
                        <a:rPr lang="en-US" altLang="zh-CN" sz="1400" b="0" i="0" u="none" strike="noStrike" dirty="0">
                          <a:solidFill>
                            <a:schemeClr val="tx1"/>
                          </a:solidFill>
                          <a:effectLst/>
                          <a:latin typeface="Univers Condensed" panose="020B0506020202050204" pitchFamily="34" charset="0"/>
                          <a:ea typeface="+mn-ea"/>
                        </a:rPr>
                        <a:t>for 2-port</a:t>
                      </a:r>
                    </a:p>
                    <a:p>
                      <a:pPr marL="72000" marR="0" lvl="0" indent="0" algn="l" defTabSz="914400" rtl="0" eaLnBrk="1" fontAlgn="auto"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rPr>
                        <a:t>available with 20 GHz options only</a:t>
                      </a:r>
                    </a:p>
                  </a:txBody>
                  <a:tcPr marL="5443" marR="5443" marT="5443" marB="0" anchor="ctr">
                    <a:noFill/>
                  </a:tcPr>
                </a:tc>
                <a:tc>
                  <a:txBody>
                    <a:bodyPr/>
                    <a:lstStyle/>
                    <a:p>
                      <a:pPr marL="72000" algn="l" fontAlgn="ctr">
                        <a:lnSpc>
                          <a:spcPts val="2200"/>
                        </a:lnSpc>
                      </a:pPr>
                      <a:r>
                        <a:rPr lang="en-US" sz="1400" b="0" i="0" u="none" strike="noStrike" dirty="0">
                          <a:solidFill>
                            <a:schemeClr val="tx1"/>
                          </a:solidFill>
                          <a:effectLst/>
                          <a:latin typeface="Univers Condensed" panose="020B0506020202050204" pitchFamily="34" charset="0"/>
                          <a:ea typeface="+mn-ea"/>
                        </a:rPr>
                        <a:t>$ 3,037</a:t>
                      </a:r>
                    </a:p>
                  </a:txBody>
                  <a:tcPr marL="5443" marR="5443" marT="5443" marB="0" anchor="ctr">
                    <a:noFill/>
                  </a:tcPr>
                </a:tc>
                <a:extLst>
                  <a:ext uri="{0D108BD9-81ED-4DB2-BD59-A6C34878D82A}">
                    <a16:rowId xmlns:a16="http://schemas.microsoft.com/office/drawing/2014/main" val="3068207129"/>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rPr>
                        <a:t>E5080B-140</a:t>
                      </a:r>
                    </a:p>
                  </a:txBody>
                  <a:tcPr marL="5443" marR="5443" marT="5443" marB="0" anchor="ctr">
                    <a:noFill/>
                  </a:tcPr>
                </a:tc>
                <a:tc>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Bias-Tee, </a:t>
                      </a:r>
                      <a:r>
                        <a:rPr lang="en-US" altLang="zh-CN" sz="1400" b="0" i="0" u="none" strike="noStrike" dirty="0">
                          <a:solidFill>
                            <a:schemeClr val="tx1"/>
                          </a:solidFill>
                          <a:effectLst/>
                          <a:latin typeface="Univers Condensed" panose="020B0506020202050204" pitchFamily="34" charset="0"/>
                          <a:ea typeface="+mn-ea"/>
                        </a:rPr>
                        <a:t>for 4-port </a:t>
                      </a:r>
                    </a:p>
                    <a:p>
                      <a:pPr marL="72000" marR="0" lvl="0" indent="0" algn="l" defTabSz="914400" rtl="0" eaLnBrk="1" fontAlgn="auto"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rPr>
                        <a:t>available with 20 GHz options only</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rPr>
                        <a:t>$ 4,622</a:t>
                      </a:r>
                    </a:p>
                  </a:txBody>
                  <a:tcPr marL="5443" marR="5443" marT="5443" marB="0" anchor="ctr">
                    <a:noFill/>
                  </a:tcPr>
                </a:tc>
                <a:extLst>
                  <a:ext uri="{0D108BD9-81ED-4DB2-BD59-A6C34878D82A}">
                    <a16:rowId xmlns:a16="http://schemas.microsoft.com/office/drawing/2014/main" val="2557894648"/>
                  </a:ext>
                </a:extLst>
              </a:tr>
              <a:tr h="194075">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E5080B-172</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solidFill>
                            <a:schemeClr val="tx1"/>
                          </a:solidFill>
                          <a:latin typeface="Univers Condensed" panose="020B0506020202050204" pitchFamily="34" charset="0"/>
                          <a:ea typeface="+mn-ea"/>
                        </a:rPr>
                        <a:t>GPIB Interface</a:t>
                      </a:r>
                      <a:endParaRPr lang="zh-CN" altLang="en-US" sz="1400" dirty="0">
                        <a:latin typeface="Univers Condensed" panose="020B0506020202050204" pitchFamily="34" charset="0"/>
                        <a:ea typeface="+mn-ea"/>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$ 1,586</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extLst>
                  <a:ext uri="{0D108BD9-81ED-4DB2-BD59-A6C34878D82A}">
                    <a16:rowId xmlns:a16="http://schemas.microsoft.com/office/drawing/2014/main" val="476117973"/>
                  </a:ext>
                </a:extLst>
              </a:tr>
            </a:tbl>
          </a:graphicData>
        </a:graphic>
      </p:graphicFrame>
      <p:graphicFrame>
        <p:nvGraphicFramePr>
          <p:cNvPr id="10" name="表格 9">
            <a:extLst>
              <a:ext uri="{FF2B5EF4-FFF2-40B4-BE49-F238E27FC236}">
                <a16:creationId xmlns:a16="http://schemas.microsoft.com/office/drawing/2014/main" id="{69E5EF85-6F9F-BD3A-3993-242CCE0F889A}"/>
              </a:ext>
            </a:extLst>
          </p:cNvPr>
          <p:cNvGraphicFramePr>
            <a:graphicFrameLocks noGrp="1"/>
          </p:cNvGraphicFramePr>
          <p:nvPr>
            <p:extLst>
              <p:ext uri="{D42A27DB-BD31-4B8C-83A1-F6EECF244321}">
                <p14:modId xmlns:p14="http://schemas.microsoft.com/office/powerpoint/2010/main" val="2481184871"/>
              </p:ext>
            </p:extLst>
          </p:nvPr>
        </p:nvGraphicFramePr>
        <p:xfrm>
          <a:off x="6148418" y="297000"/>
          <a:ext cx="5685254" cy="6264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2357445585"/>
                    </a:ext>
                  </a:extLst>
                </a:gridCol>
                <a:gridCol w="2697254">
                  <a:extLst>
                    <a:ext uri="{9D8B030D-6E8A-4147-A177-3AD203B41FA5}">
                      <a16:colId xmlns:a16="http://schemas.microsoft.com/office/drawing/2014/main" val="969431351"/>
                    </a:ext>
                  </a:extLst>
                </a:gridCol>
                <a:gridCol w="972000">
                  <a:extLst>
                    <a:ext uri="{9D8B030D-6E8A-4147-A177-3AD203B41FA5}">
                      <a16:colId xmlns:a16="http://schemas.microsoft.com/office/drawing/2014/main" val="1053937544"/>
                    </a:ext>
                  </a:extLst>
                </a:gridCol>
                <a:gridCol w="792000">
                  <a:extLst>
                    <a:ext uri="{9D8B030D-6E8A-4147-A177-3AD203B41FA5}">
                      <a16:colId xmlns:a16="http://schemas.microsoft.com/office/drawing/2014/main" val="39583961"/>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b">
                        <a:lnSpc>
                          <a:spcPts val="2200"/>
                        </a:lnSpc>
                      </a:pPr>
                      <a:r>
                        <a:rPr lang="en-US" sz="900" b="1" i="0" u="none" strike="noStrike" dirty="0">
                          <a:solidFill>
                            <a:schemeClr val="tx1"/>
                          </a:solidFill>
                          <a:effectLst/>
                          <a:latin typeface="Univers Condensed" panose="020B0506020202050204" pitchFamily="34" charset="0"/>
                          <a:ea typeface="等线" panose="02010600030101010101" pitchFamily="2" charset="-122"/>
                        </a:rPr>
                        <a:t>SNA6 / E5080B</a:t>
                      </a:r>
                    </a:p>
                  </a:txBody>
                  <a:tcPr marL="5443" marR="5443" marT="544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290350"/>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Internal Sources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93C43"/>
                    </a:solid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844049"/>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4-port with internal second source, </a:t>
                      </a:r>
                      <a:r>
                        <a:rPr lang="en-US" altLang="zh-CN" sz="1400" b="1" i="0" u="none" strike="noStrike" dirty="0">
                          <a:solidFill>
                            <a:srgbClr val="FF0000"/>
                          </a:solidFill>
                          <a:effectLst/>
                          <a:latin typeface="Univers Condensed" panose="020B0506020202050204" pitchFamily="34" charset="0"/>
                          <a:ea typeface="等线" panose="02010600030101010101" pitchFamily="2" charset="-122"/>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265040"/>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Base Unit</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72000" algn="l" rtl="0" fontAlgn="ctr"/>
                      <a:endParaRPr lang="en-US" sz="11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93C43"/>
                    </a:solid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2114358980"/>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SNA6022A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13.5 GHz, 2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$ 37,636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46.84%</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790729"/>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SNA6032A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26.5 GHz, 2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$ 51,796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55.81%</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0733256"/>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SNA6024A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13.5 GHz, 4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$ 47,216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44.37%</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63329"/>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SNA6034A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26.5 GHz, 4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$ 62,386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44.43%</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1201657"/>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Time Base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93C43"/>
                    </a:solid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352964"/>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SNA6000-HPR</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High-performance reference source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$ 1,426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71.95%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071700"/>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HW Options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79705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Spectrum Analysis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$ 0</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65740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Spectrum Analysis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46726"/>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Pulse Modulator</a:t>
                      </a: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5803622"/>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Pulse Modulator</a:t>
                      </a: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1591981"/>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Bias-Tee</a:t>
                      </a: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0755208"/>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Bias-Tee</a:t>
                      </a: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376690"/>
                  </a:ext>
                </a:extLst>
              </a:tr>
              <a:tr h="288000">
                <a:tc>
                  <a:txBody>
                    <a:bodyPr/>
                    <a:lstStyle/>
                    <a:p>
                      <a:pPr marL="72000" algn="l" rtl="0" fontAlgn="ctr">
                        <a:lnSpc>
                          <a:spcPts val="2200"/>
                        </a:lnSpc>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endParaRPr lang="en-US" sz="1400" b="1" i="0" u="none" strike="noStrike" dirty="0">
                        <a:solidFill>
                          <a:srgbClr val="FF0000"/>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solidFill>
                            <a:schemeClr val="tx1"/>
                          </a:solidFill>
                          <a:latin typeface="Univers Condensed" panose="020B0506020202050204" pitchFamily="34" charset="0"/>
                          <a:ea typeface="+mn-ea"/>
                        </a:rPr>
                        <a:t>GPIB Interface</a:t>
                      </a:r>
                      <a:endParaRPr lang="zh-CN" altLang="en-US" sz="1400" dirty="0">
                        <a:latin typeface="Univers Condensed" panose="020B0506020202050204" pitchFamily="34" charset="0"/>
                        <a:ea typeface="+mn-ea"/>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4738508"/>
                  </a:ext>
                </a:extLst>
              </a:tr>
            </a:tbl>
          </a:graphicData>
        </a:graphic>
      </p:graphicFrame>
    </p:spTree>
    <p:extLst>
      <p:ext uri="{BB962C8B-B14F-4D97-AF65-F5344CB8AC3E}">
        <p14:creationId xmlns:p14="http://schemas.microsoft.com/office/powerpoint/2010/main" val="2351049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CEC75645-C667-A920-8C88-5F47D9D0CA30}"/>
              </a:ext>
            </a:extLst>
          </p:cNvPr>
          <p:cNvGraphicFramePr>
            <a:graphicFrameLocks noGrp="1"/>
          </p:cNvGraphicFramePr>
          <p:nvPr>
            <p:extLst>
              <p:ext uri="{D42A27DB-BD31-4B8C-83A1-F6EECF244321}">
                <p14:modId xmlns:p14="http://schemas.microsoft.com/office/powerpoint/2010/main" val="2312840945"/>
              </p:ext>
            </p:extLst>
          </p:nvPr>
        </p:nvGraphicFramePr>
        <p:xfrm>
          <a:off x="227874" y="166371"/>
          <a:ext cx="5886846" cy="4834929"/>
        </p:xfrm>
        <a:graphic>
          <a:graphicData uri="http://schemas.openxmlformats.org/drawingml/2006/table">
            <a:tbl>
              <a:tblPr firstRow="1" bandRow="1">
                <a:tableStyleId>{5940675A-B579-460E-94D1-54222C63F5DA}</a:tableStyleId>
              </a:tblPr>
              <a:tblGrid>
                <a:gridCol w="1167130">
                  <a:extLst>
                    <a:ext uri="{9D8B030D-6E8A-4147-A177-3AD203B41FA5}">
                      <a16:colId xmlns:a16="http://schemas.microsoft.com/office/drawing/2014/main" val="2357445585"/>
                    </a:ext>
                  </a:extLst>
                </a:gridCol>
                <a:gridCol w="3603716">
                  <a:extLst>
                    <a:ext uri="{9D8B030D-6E8A-4147-A177-3AD203B41FA5}">
                      <a16:colId xmlns:a16="http://schemas.microsoft.com/office/drawing/2014/main" val="969431351"/>
                    </a:ext>
                  </a:extLst>
                </a:gridCol>
                <a:gridCol w="1116000">
                  <a:extLst>
                    <a:ext uri="{9D8B030D-6E8A-4147-A177-3AD203B41FA5}">
                      <a16:colId xmlns:a16="http://schemas.microsoft.com/office/drawing/2014/main" val="1053937544"/>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noFill/>
                  </a:tcPr>
                </a:tc>
                <a:extLst>
                  <a:ext uri="{0D108BD9-81ED-4DB2-BD59-A6C34878D82A}">
                    <a16:rowId xmlns:a16="http://schemas.microsoft.com/office/drawing/2014/main" val="2936290350"/>
                  </a:ext>
                </a:extLst>
              </a:tr>
              <a:tr h="288000">
                <a:tc gridSpan="3">
                  <a:txBody>
                    <a:bodyPr/>
                    <a:lstStyle/>
                    <a:p>
                      <a:pPr marL="72000" algn="l" rtl="0" fontAlgn="ctr">
                        <a:lnSpc>
                          <a:spcPts val="2200"/>
                        </a:lnSpc>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SW Options</a:t>
                      </a:r>
                    </a:p>
                  </a:txBody>
                  <a:tcPr marL="5443" marR="5443" marT="5443" marB="0" anchor="c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436844049"/>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S96011B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Option TDR,</a:t>
                      </a:r>
                      <a:r>
                        <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rPr>
                        <a:t> </a:t>
                      </a: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Includes all capabilities of S96010B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$ 18,624.05</a:t>
                      </a:r>
                    </a:p>
                  </a:txBody>
                  <a:tcPr marL="5443" marR="5443" marT="5443" marB="0" anchor="ctr">
                    <a:noFill/>
                  </a:tcPr>
                </a:tc>
                <a:extLst>
                  <a:ext uri="{0D108BD9-81ED-4DB2-BD59-A6C34878D82A}">
                    <a16:rowId xmlns:a16="http://schemas.microsoft.com/office/drawing/2014/main" val="2395265040"/>
                  </a:ext>
                </a:extLst>
              </a:tr>
              <a:tr h="288000">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S96010B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Time domain analysis</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Option TDR is a superset of Option 010</a:t>
                      </a:r>
                    </a:p>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Option 011and 010 are mutually exclusive options</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$ 8,141.82</a:t>
                      </a:r>
                    </a:p>
                  </a:txBody>
                  <a:tcPr marL="5443" marR="5443" marT="5443" marB="0" anchor="ctr">
                    <a:noFill/>
                  </a:tcPr>
                </a:tc>
                <a:extLst>
                  <a:ext uri="{0D108BD9-81ED-4DB2-BD59-A6C34878D82A}">
                    <a16:rowId xmlns:a16="http://schemas.microsoft.com/office/drawing/2014/main" val="2403790729"/>
                  </a:ext>
                </a:extLst>
              </a:tr>
              <a:tr h="288000">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S96082B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Scalar mixer/converter measurements</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$ 6,976.63</a:t>
                      </a:r>
                    </a:p>
                  </a:txBody>
                  <a:tcPr marL="5443" marR="5443" marT="5443" marB="0" anchor="ctr">
                    <a:noFill/>
                  </a:tcPr>
                </a:tc>
                <a:extLst>
                  <a:ext uri="{0D108BD9-81ED-4DB2-BD59-A6C34878D82A}">
                    <a16:rowId xmlns:a16="http://schemas.microsoft.com/office/drawing/2014/main" val="3040733256"/>
                  </a:ext>
                </a:extLst>
              </a:tr>
              <a:tr h="288000">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S96090B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Spectrum analysis</a:t>
                      </a:r>
                    </a:p>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Requires option 09x</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$ 6,123.36</a:t>
                      </a:r>
                    </a:p>
                  </a:txBody>
                  <a:tcPr marL="5443" marR="5443" marT="5443" marB="0" anchor="ctr">
                    <a:noFill/>
                  </a:tcPr>
                </a:tc>
                <a:extLst>
                  <a:ext uri="{0D108BD9-81ED-4DB2-BD59-A6C34878D82A}">
                    <a16:rowId xmlns:a16="http://schemas.microsoft.com/office/drawing/2014/main" val="13563329"/>
                  </a:ext>
                </a:extLst>
              </a:tr>
              <a:tr h="288000">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S96025B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Basic pulsed-RF measurements</a:t>
                      </a:r>
                    </a:p>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Requires option 021/022</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$ 27,833.03</a:t>
                      </a:r>
                    </a:p>
                  </a:txBody>
                  <a:tcPr marL="5443" marR="5443" marT="5443" marB="0" anchor="ctr">
                    <a:noFill/>
                  </a:tcPr>
                </a:tc>
                <a:extLst>
                  <a:ext uri="{0D108BD9-81ED-4DB2-BD59-A6C34878D82A}">
                    <a16:rowId xmlns:a16="http://schemas.microsoft.com/office/drawing/2014/main" val="1121201657"/>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N1500A-001</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Transmission line and free space method</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$ 13,808</a:t>
                      </a:r>
                    </a:p>
                  </a:txBody>
                  <a:tcPr marL="5443" marR="5443" marT="5443" marB="0" anchor="ctr">
                    <a:noFill/>
                  </a:tcPr>
                </a:tc>
                <a:extLst>
                  <a:ext uri="{0D108BD9-81ED-4DB2-BD59-A6C34878D82A}">
                    <a16:rowId xmlns:a16="http://schemas.microsoft.com/office/drawing/2014/main" val="2783071700"/>
                  </a:ext>
                </a:extLst>
              </a:tr>
              <a:tr h="288000">
                <a:tc gridSpan="3">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kern="1200" dirty="0">
                          <a:solidFill>
                            <a:schemeClr val="tx1"/>
                          </a:solidFill>
                          <a:effectLst/>
                          <a:latin typeface="Univers Condensed" panose="020B0506020202050204" pitchFamily="34" charset="0"/>
                          <a:ea typeface="+mn-ea"/>
                          <a:cs typeface="+mn-cs"/>
                        </a:rPr>
                        <a:t>Bundle</a:t>
                      </a:r>
                      <a:endParaRPr lang="zh-CN" altLang="en-US" sz="1400" b="1" dirty="0">
                        <a:latin typeface="Univers Condensed" panose="020B0506020202050204" pitchFamily="34" charset="0"/>
                        <a:ea typeface="+mn-ea"/>
                      </a:endParaRPr>
                    </a:p>
                  </a:txBody>
                  <a:tcPr marL="5443" marR="5443" marT="5443" marB="0" anchor="ctr">
                    <a:noFill/>
                  </a:tcPr>
                </a:tc>
                <a:tc hMerge="1">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502334513"/>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kern="1200" dirty="0">
                          <a:solidFill>
                            <a:schemeClr val="tx1"/>
                          </a:solidFill>
                          <a:effectLst/>
                          <a:latin typeface="Univers Condensed" panose="020B0506020202050204" pitchFamily="34" charset="0"/>
                          <a:ea typeface="+mn-ea"/>
                          <a:cs typeface="+mn-cs"/>
                        </a:rPr>
                        <a:t>E5080B-001</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kern="1200" dirty="0">
                          <a:solidFill>
                            <a:schemeClr val="tx1"/>
                          </a:solidFill>
                          <a:effectLst/>
                          <a:latin typeface="Univers Condensed" panose="020B0506020202050204" pitchFamily="34" charset="0"/>
                          <a:ea typeface="+mn-ea"/>
                          <a:cs typeface="+mn-cs"/>
                        </a:rPr>
                        <a:t> Includes Option 240, S96010B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-$ 15,270</a:t>
                      </a:r>
                    </a:p>
                  </a:txBody>
                  <a:tcPr marL="5443" marR="5443" marT="5443" marB="0" anchor="ctr">
                    <a:noFill/>
                  </a:tcPr>
                </a:tc>
                <a:extLst>
                  <a:ext uri="{0D108BD9-81ED-4DB2-BD59-A6C34878D82A}">
                    <a16:rowId xmlns:a16="http://schemas.microsoft.com/office/drawing/2014/main" val="565077158"/>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kern="1200" dirty="0">
                          <a:solidFill>
                            <a:schemeClr val="tx1"/>
                          </a:solidFill>
                          <a:effectLst/>
                          <a:latin typeface="Univers Condensed" panose="020B0506020202050204" pitchFamily="34" charset="0"/>
                          <a:ea typeface="+mn-ea"/>
                          <a:cs typeface="+mn-cs"/>
                        </a:rPr>
                        <a:t>E5080B-002</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kern="1200" dirty="0">
                          <a:solidFill>
                            <a:schemeClr val="tx1"/>
                          </a:solidFill>
                          <a:effectLst/>
                          <a:latin typeface="Univers Condensed" panose="020B0506020202050204" pitchFamily="34" charset="0"/>
                          <a:ea typeface="+mn-ea"/>
                          <a:cs typeface="+mn-cs"/>
                        </a:rPr>
                        <a:t> Includes Option 490, S96007B, S96011B, S96082B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-$ 36,144</a:t>
                      </a:r>
                    </a:p>
                  </a:txBody>
                  <a:tcPr marL="5443" marR="5443" marT="5443" marB="0" anchor="ctr">
                    <a:noFill/>
                  </a:tcPr>
                </a:tc>
                <a:extLst>
                  <a:ext uri="{0D108BD9-81ED-4DB2-BD59-A6C34878D82A}">
                    <a16:rowId xmlns:a16="http://schemas.microsoft.com/office/drawing/2014/main" val="4061367159"/>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kern="1200" dirty="0">
                          <a:solidFill>
                            <a:schemeClr val="tx1"/>
                          </a:solidFill>
                          <a:effectLst/>
                          <a:latin typeface="Univers Condensed" panose="020B0506020202050204" pitchFamily="34" charset="0"/>
                          <a:ea typeface="+mn-ea"/>
                          <a:cs typeface="+mn-cs"/>
                        </a:rPr>
                        <a:t>E5080B-003</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fontAlgn="ctr">
                        <a:lnSpc>
                          <a:spcPts val="2200"/>
                        </a:lnSpc>
                      </a:pPr>
                      <a:r>
                        <a:rPr lang="en-US" altLang="zh-CN" sz="1400" b="0" i="0" kern="1200" dirty="0">
                          <a:solidFill>
                            <a:schemeClr val="tx1"/>
                          </a:solidFill>
                          <a:effectLst/>
                          <a:latin typeface="Univers Condensed" panose="020B0506020202050204" pitchFamily="34" charset="0"/>
                          <a:ea typeface="+mn-ea"/>
                          <a:cs typeface="+mn-cs"/>
                        </a:rPr>
                        <a:t> Includes Option 4K0, 094, S96007B, </a:t>
                      </a:r>
                    </a:p>
                    <a:p>
                      <a:pPr marL="72000" algn="l" fontAlgn="ctr">
                        <a:lnSpc>
                          <a:spcPts val="2200"/>
                        </a:lnSpc>
                      </a:pPr>
                      <a:r>
                        <a:rPr lang="en-US" altLang="zh-CN" sz="1400" b="0" i="0" kern="1200" dirty="0">
                          <a:solidFill>
                            <a:schemeClr val="tx1"/>
                          </a:solidFill>
                          <a:effectLst/>
                          <a:latin typeface="Univers Condensed" panose="020B0506020202050204" pitchFamily="34" charset="0"/>
                          <a:ea typeface="+mn-ea"/>
                          <a:cs typeface="+mn-cs"/>
                        </a:rPr>
                        <a:t> S96011B, S96082B, S96090B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-$ 52,138</a:t>
                      </a:r>
                    </a:p>
                  </a:txBody>
                  <a:tcPr marL="5443" marR="5443" marT="5443" marB="0" anchor="ctr">
                    <a:noFill/>
                  </a:tcPr>
                </a:tc>
                <a:extLst>
                  <a:ext uri="{0D108BD9-81ED-4DB2-BD59-A6C34878D82A}">
                    <a16:rowId xmlns:a16="http://schemas.microsoft.com/office/drawing/2014/main" val="1835383315"/>
                  </a:ext>
                </a:extLst>
              </a:tr>
            </a:tbl>
          </a:graphicData>
        </a:graphic>
      </p:graphicFrame>
      <p:graphicFrame>
        <p:nvGraphicFramePr>
          <p:cNvPr id="3" name="表格 2">
            <a:extLst>
              <a:ext uri="{FF2B5EF4-FFF2-40B4-BE49-F238E27FC236}">
                <a16:creationId xmlns:a16="http://schemas.microsoft.com/office/drawing/2014/main" id="{88233813-8851-3D4B-50D5-63D93441B869}"/>
              </a:ext>
            </a:extLst>
          </p:cNvPr>
          <p:cNvGraphicFramePr>
            <a:graphicFrameLocks noGrp="1"/>
          </p:cNvGraphicFramePr>
          <p:nvPr>
            <p:extLst>
              <p:ext uri="{D42A27DB-BD31-4B8C-83A1-F6EECF244321}">
                <p14:modId xmlns:p14="http://schemas.microsoft.com/office/powerpoint/2010/main" val="4252805406"/>
              </p:ext>
            </p:extLst>
          </p:nvPr>
        </p:nvGraphicFramePr>
        <p:xfrm>
          <a:off x="6241143" y="166371"/>
          <a:ext cx="5528322" cy="4838400"/>
        </p:xfrm>
        <a:graphic>
          <a:graphicData uri="http://schemas.openxmlformats.org/drawingml/2006/table">
            <a:tbl>
              <a:tblPr firstRow="1" bandRow="1">
                <a:tableStyleId>{5940675A-B579-460E-94D1-54222C63F5DA}</a:tableStyleId>
              </a:tblPr>
              <a:tblGrid>
                <a:gridCol w="1202188">
                  <a:extLst>
                    <a:ext uri="{9D8B030D-6E8A-4147-A177-3AD203B41FA5}">
                      <a16:colId xmlns:a16="http://schemas.microsoft.com/office/drawing/2014/main" val="2357445585"/>
                    </a:ext>
                  </a:extLst>
                </a:gridCol>
                <a:gridCol w="2232000">
                  <a:extLst>
                    <a:ext uri="{9D8B030D-6E8A-4147-A177-3AD203B41FA5}">
                      <a16:colId xmlns:a16="http://schemas.microsoft.com/office/drawing/2014/main" val="969431351"/>
                    </a:ext>
                  </a:extLst>
                </a:gridCol>
                <a:gridCol w="1047067">
                  <a:extLst>
                    <a:ext uri="{9D8B030D-6E8A-4147-A177-3AD203B41FA5}">
                      <a16:colId xmlns:a16="http://schemas.microsoft.com/office/drawing/2014/main" val="1053937544"/>
                    </a:ext>
                  </a:extLst>
                </a:gridCol>
                <a:gridCol w="1047067">
                  <a:extLst>
                    <a:ext uri="{9D8B030D-6E8A-4147-A177-3AD203B41FA5}">
                      <a16:colId xmlns:a16="http://schemas.microsoft.com/office/drawing/2014/main" val="345426586"/>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noFill/>
                  </a:tcPr>
                </a:tc>
                <a:tc>
                  <a:txBody>
                    <a:bodyPr/>
                    <a:lstStyle/>
                    <a:p>
                      <a:pPr marL="72000" marR="0" lvl="0" indent="0" algn="l" defTabSz="914400" rtl="0" eaLnBrk="1" fontAlgn="b" latinLnBrk="0" hangingPunct="1">
                        <a:lnSpc>
                          <a:spcPts val="22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SNA6 / E5080B</a:t>
                      </a:r>
                    </a:p>
                  </a:txBody>
                  <a:tcPr marL="5443" marR="5443" marT="5443" marB="0" anchor="ctr">
                    <a:noFill/>
                  </a:tcPr>
                </a:tc>
                <a:extLst>
                  <a:ext uri="{0D108BD9-81ED-4DB2-BD59-A6C34878D82A}">
                    <a16:rowId xmlns:a16="http://schemas.microsoft.com/office/drawing/2014/main" val="2936290350"/>
                  </a:ext>
                </a:extLst>
              </a:tr>
              <a:tr h="288000">
                <a:tc gridSpan="4">
                  <a:txBody>
                    <a:bodyPr/>
                    <a:lstStyle/>
                    <a:p>
                      <a:pPr marL="72000" algn="l" rtl="0" fontAlgn="ctr">
                        <a:lnSpc>
                          <a:spcPts val="2200"/>
                        </a:lnSpc>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SW Options</a:t>
                      </a:r>
                    </a:p>
                  </a:txBody>
                  <a:tcPr marL="5443" marR="5443" marT="5443" marB="0" anchor="c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lnSpc>
                          <a:spcPts val="2200"/>
                        </a:lnSpc>
                      </a:pPr>
                      <a:endParaRPr lang="en-US" altLang="zh-CN" sz="1400" b="1"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436844049"/>
                  </a:ext>
                </a:extLst>
              </a:tr>
              <a:tr h="288000">
                <a:tc>
                  <a:txBody>
                    <a:bodyPr/>
                    <a:lstStyle/>
                    <a:p>
                      <a:pPr marL="72000" algn="l" fontAlgn="ct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SNA6000-TDR</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*Buy TDR and get TDA free! </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$ 7,156</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38.42%</a:t>
                      </a:r>
                    </a:p>
                  </a:txBody>
                  <a:tcPr marL="5443" marR="5443" marT="5443" marB="0" anchor="ctr">
                    <a:noFill/>
                  </a:tcPr>
                </a:tc>
                <a:extLst>
                  <a:ext uri="{0D108BD9-81ED-4DB2-BD59-A6C34878D82A}">
                    <a16:rowId xmlns:a16="http://schemas.microsoft.com/office/drawing/2014/main" val="2395265040"/>
                  </a:ext>
                </a:extLst>
              </a:tr>
              <a:tr h="84240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SNA6000-TDA</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Time-Domain analysis</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$ 1,996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24.52%</a:t>
                      </a:r>
                    </a:p>
                  </a:txBody>
                  <a:tcPr marL="5443" marR="5443" marT="5443" marB="0" anchor="ctr">
                    <a:noFill/>
                  </a:tcPr>
                </a:tc>
                <a:extLst>
                  <a:ext uri="{0D108BD9-81ED-4DB2-BD59-A6C34878D82A}">
                    <a16:rowId xmlns:a16="http://schemas.microsoft.com/office/drawing/2014/main" val="2403790729"/>
                  </a:ext>
                </a:extLst>
              </a:tr>
              <a:tr h="28800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SNA6000-SMM</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Scalar mixer measurement</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$ 3,216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46.10%</a:t>
                      </a:r>
                    </a:p>
                  </a:txBody>
                  <a:tcPr marL="5443" marR="5443" marT="5443" marB="0" anchor="ctr">
                    <a:noFill/>
                  </a:tcPr>
                </a:tc>
                <a:extLst>
                  <a:ext uri="{0D108BD9-81ED-4DB2-BD59-A6C34878D82A}">
                    <a16:rowId xmlns:a16="http://schemas.microsoft.com/office/drawing/2014/main" val="3040733256"/>
                  </a:ext>
                </a:extLst>
              </a:tr>
              <a:tr h="56520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SNA6000-SA</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Spectrum analysis</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$ 2,016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32.92%</a:t>
                      </a:r>
                    </a:p>
                  </a:txBody>
                  <a:tcPr marL="5443" marR="5443" marT="5443" marB="0" anchor="ctr">
                    <a:noFill/>
                  </a:tcPr>
                </a:tc>
                <a:extLst>
                  <a:ext uri="{0D108BD9-81ED-4DB2-BD59-A6C34878D82A}">
                    <a16:rowId xmlns:a16="http://schemas.microsoft.com/office/drawing/2014/main" val="13563329"/>
                  </a:ext>
                </a:extLst>
              </a:tr>
              <a:tr h="56880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SNA6000-PM</a:t>
                      </a:r>
                    </a:p>
                  </a:txBody>
                  <a:tcPr marL="0" marR="0" marT="0"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Pulse measurement</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$ 5,976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21.47%</a:t>
                      </a:r>
                    </a:p>
                  </a:txBody>
                  <a:tcPr marL="5443" marR="5443" marT="5443" marB="0" anchor="ctr">
                    <a:noFill/>
                  </a:tcPr>
                </a:tc>
                <a:extLst>
                  <a:ext uri="{0D108BD9-81ED-4DB2-BD59-A6C34878D82A}">
                    <a16:rowId xmlns:a16="http://schemas.microsoft.com/office/drawing/2014/main" val="112120165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SNA6000-MT</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Transmission line method</a:t>
                      </a: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$ 5,606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40.60%</a:t>
                      </a:r>
                    </a:p>
                  </a:txBody>
                  <a:tcPr marL="5443" marR="5443" marT="5443" marB="0" anchor="ctr">
                    <a:noFill/>
                  </a:tcPr>
                </a:tc>
                <a:extLst>
                  <a:ext uri="{0D108BD9-81ED-4DB2-BD59-A6C34878D82A}">
                    <a16:rowId xmlns:a16="http://schemas.microsoft.com/office/drawing/2014/main" val="2783071700"/>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3222409045"/>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189715845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3852229833"/>
                  </a:ext>
                </a:extLst>
              </a:tr>
              <a:tr h="55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601274941"/>
                  </a:ext>
                </a:extLst>
              </a:tr>
            </a:tbl>
          </a:graphicData>
        </a:graphic>
      </p:graphicFrame>
    </p:spTree>
    <p:extLst>
      <p:ext uri="{BB962C8B-B14F-4D97-AF65-F5344CB8AC3E}">
        <p14:creationId xmlns:p14="http://schemas.microsoft.com/office/powerpoint/2010/main" val="1608374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34BB572D-DE8F-1C70-86CB-E1E9CFB31397}"/>
              </a:ext>
            </a:extLst>
          </p:cNvPr>
          <p:cNvGraphicFramePr>
            <a:graphicFrameLocks noGrp="1"/>
          </p:cNvGraphicFramePr>
          <p:nvPr>
            <p:extLst>
              <p:ext uri="{D42A27DB-BD31-4B8C-83A1-F6EECF244321}">
                <p14:modId xmlns:p14="http://schemas.microsoft.com/office/powerpoint/2010/main" val="2370083300"/>
              </p:ext>
            </p:extLst>
          </p:nvPr>
        </p:nvGraphicFramePr>
        <p:xfrm>
          <a:off x="261258" y="166371"/>
          <a:ext cx="5691716" cy="5945815"/>
        </p:xfrm>
        <a:graphic>
          <a:graphicData uri="http://schemas.openxmlformats.org/drawingml/2006/table">
            <a:tbl>
              <a:tblPr firstRow="1" bandRow="1">
                <a:tableStyleId>{5940675A-B579-460E-94D1-54222C63F5DA}</a:tableStyleId>
              </a:tblPr>
              <a:tblGrid>
                <a:gridCol w="1116000">
                  <a:extLst>
                    <a:ext uri="{9D8B030D-6E8A-4147-A177-3AD203B41FA5}">
                      <a16:colId xmlns:a16="http://schemas.microsoft.com/office/drawing/2014/main" val="2357445585"/>
                    </a:ext>
                  </a:extLst>
                </a:gridCol>
                <a:gridCol w="3603716">
                  <a:extLst>
                    <a:ext uri="{9D8B030D-6E8A-4147-A177-3AD203B41FA5}">
                      <a16:colId xmlns:a16="http://schemas.microsoft.com/office/drawing/2014/main" val="969431351"/>
                    </a:ext>
                  </a:extLst>
                </a:gridCol>
                <a:gridCol w="972000">
                  <a:extLst>
                    <a:ext uri="{9D8B030D-6E8A-4147-A177-3AD203B41FA5}">
                      <a16:colId xmlns:a16="http://schemas.microsoft.com/office/drawing/2014/main" val="1053937544"/>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noFill/>
                  </a:tcPr>
                </a:tc>
                <a:extLst>
                  <a:ext uri="{0D108BD9-81ED-4DB2-BD59-A6C34878D82A}">
                    <a16:rowId xmlns:a16="http://schemas.microsoft.com/office/drawing/2014/main" val="2936290350"/>
                  </a:ext>
                </a:extLst>
              </a:tr>
              <a:tr h="288000">
                <a:tc gridSpan="3">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Internal Source: 1 source</a:t>
                      </a:r>
                    </a:p>
                  </a:txBody>
                  <a:tcPr marL="5443" marR="5443" marT="5443" marB="0" anchor="c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83583113"/>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Product</a:t>
                      </a:r>
                    </a:p>
                  </a:txBody>
                  <a:tcPr marL="5443" marR="5443" marT="5443" marB="0" anchor="c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436844049"/>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E5071C</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ENA Series vector network analyzer</a:t>
                      </a:r>
                    </a:p>
                  </a:txBody>
                  <a:tcPr marL="5443" marR="5443" marT="5443" marB="0" anchor="ctr">
                    <a:noFill/>
                  </a:tcPr>
                </a:tc>
                <a:tc>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395265040"/>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Test Set</a:t>
                      </a:r>
                    </a:p>
                  </a:txBody>
                  <a:tcPr marL="5443" marR="5443" marT="5443" marB="0" anchor="c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2114358980"/>
                  </a:ext>
                </a:extLst>
              </a:tr>
              <a:tr h="288000">
                <a:tc>
                  <a:txBody>
                    <a:bodyPr/>
                    <a:lstStyle/>
                    <a:p>
                      <a:pPr>
                        <a:lnSpc>
                          <a:spcPts val="2200"/>
                        </a:lnSpc>
                      </a:pPr>
                      <a:r>
                        <a:rPr lang="en-US" sz="1400" b="0" i="0" dirty="0">
                          <a:solidFill>
                            <a:srgbClr val="242021"/>
                          </a:solidFill>
                          <a:effectLst/>
                          <a:latin typeface="Univers Condensed" panose="020B0506020202050204" pitchFamily="34" charset="0"/>
                        </a:rPr>
                        <a:t>Option 2D5</a:t>
                      </a:r>
                      <a:endParaRPr lang="en-US" sz="1400" dirty="0">
                        <a:effectLst/>
                        <a:latin typeface="Univers Condensed" panose="020B0506020202050204" pitchFamily="34" charset="0"/>
                      </a:endParaRPr>
                    </a:p>
                  </a:txBody>
                  <a:tcPr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2-port, 300 kHz to 14 GHz </a:t>
                      </a: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403790729"/>
                  </a:ext>
                </a:extLst>
              </a:tr>
              <a:tr h="288000">
                <a:tc>
                  <a:txBody>
                    <a:bodyPr/>
                    <a:lstStyle/>
                    <a:p>
                      <a:pPr>
                        <a:lnSpc>
                          <a:spcPts val="2200"/>
                        </a:lnSpc>
                      </a:pPr>
                      <a:r>
                        <a:rPr lang="en-US" sz="1400" b="0" i="0" dirty="0">
                          <a:solidFill>
                            <a:srgbClr val="242021"/>
                          </a:solidFill>
                          <a:effectLst/>
                          <a:latin typeface="Univers Condensed" panose="020B0506020202050204" pitchFamily="34" charset="0"/>
                        </a:rPr>
                        <a:t>Option 4D5</a:t>
                      </a:r>
                      <a:endParaRPr lang="en-US" sz="1400" dirty="0">
                        <a:effectLst/>
                        <a:latin typeface="Univers Condensed" panose="020B0506020202050204" pitchFamily="34" charset="0"/>
                      </a:endParaRPr>
                    </a:p>
                  </a:txBody>
                  <a:tcPr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4-port, 300 kHz to 14 GHz </a:t>
                      </a: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3040733256"/>
                  </a:ext>
                </a:extLst>
              </a:tr>
              <a:tr h="288000">
                <a:tc>
                  <a:txBody>
                    <a:bodyPr/>
                    <a:lstStyle/>
                    <a:p>
                      <a:pPr>
                        <a:lnSpc>
                          <a:spcPts val="2200"/>
                        </a:lnSpc>
                      </a:pPr>
                      <a:r>
                        <a:rPr lang="en-US" sz="1400" b="0" i="0" dirty="0">
                          <a:solidFill>
                            <a:srgbClr val="242021"/>
                          </a:solidFill>
                          <a:effectLst/>
                          <a:latin typeface="Univers Condensed" panose="020B0506020202050204" pitchFamily="34" charset="0"/>
                        </a:rPr>
                        <a:t>Option 2K5</a:t>
                      </a:r>
                      <a:endParaRPr lang="en-US" sz="1400" dirty="0">
                        <a:effectLst/>
                        <a:latin typeface="Univers Condensed" panose="020B0506020202050204" pitchFamily="34" charset="0"/>
                      </a:endParaRPr>
                    </a:p>
                  </a:txBody>
                  <a:tcPr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4-port, </a:t>
                      </a:r>
                      <a:r>
                        <a:rPr lang="en-US" altLang="zh-CN" sz="1400" b="0" i="0" dirty="0">
                          <a:solidFill>
                            <a:srgbClr val="242021"/>
                          </a:solidFill>
                          <a:effectLst/>
                          <a:latin typeface="Univers Condensed" panose="020B0506020202050204" pitchFamily="34" charset="0"/>
                        </a:rPr>
                        <a:t>300 kHz to 20 GHz </a:t>
                      </a: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13563329"/>
                  </a:ext>
                </a:extLst>
              </a:tr>
              <a:tr h="288000">
                <a:tc>
                  <a:txBody>
                    <a:bodyPr/>
                    <a:lstStyle/>
                    <a:p>
                      <a:pPr>
                        <a:lnSpc>
                          <a:spcPts val="2200"/>
                        </a:lnSpc>
                      </a:pPr>
                      <a:r>
                        <a:rPr lang="en-US" sz="1400" b="0" i="0" dirty="0">
                          <a:solidFill>
                            <a:srgbClr val="242021"/>
                          </a:solidFill>
                          <a:effectLst/>
                          <a:latin typeface="Univers Condensed" panose="020B0506020202050204" pitchFamily="34" charset="0"/>
                        </a:rPr>
                        <a:t>Option 4K5</a:t>
                      </a:r>
                      <a:endParaRPr lang="en-US" sz="1400" dirty="0">
                        <a:effectLst/>
                        <a:latin typeface="Univers Condensed" panose="020B0506020202050204" pitchFamily="34" charset="0"/>
                      </a:endParaRPr>
                    </a:p>
                  </a:txBody>
                  <a:tcPr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4-port, </a:t>
                      </a:r>
                      <a:r>
                        <a:rPr lang="en-US" altLang="zh-CN" sz="1400" b="0" i="0" dirty="0">
                          <a:solidFill>
                            <a:srgbClr val="242021"/>
                          </a:solidFill>
                          <a:effectLst/>
                          <a:latin typeface="Univers Condensed" panose="020B0506020202050204" pitchFamily="34" charset="0"/>
                        </a:rPr>
                        <a:t>300 kHz to 20 GHz</a:t>
                      </a: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1121201657"/>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Time Base</a:t>
                      </a:r>
                    </a:p>
                  </a:txBody>
                  <a:tcPr marL="5443" marR="5443" marT="5443" marB="0" anchor="c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3031352964"/>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E5071C-1E5</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Improves frequency accuracy within ± 0.45 ppm</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$ 1,982 </a:t>
                      </a:r>
                    </a:p>
                  </a:txBody>
                  <a:tcPr marL="5443" marR="5443" marT="5443" marB="0" anchor="ctr">
                    <a:noFill/>
                  </a:tcPr>
                </a:tc>
                <a:extLst>
                  <a:ext uri="{0D108BD9-81ED-4DB2-BD59-A6C34878D82A}">
                    <a16:rowId xmlns:a16="http://schemas.microsoft.com/office/drawing/2014/main" val="2783071700"/>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HW Options</a:t>
                      </a:r>
                    </a:p>
                  </a:txBody>
                  <a:tcPr marL="5443" marR="5443" marT="5443" marB="0" anchor="ctr">
                    <a:no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hMerge="1">
                  <a:txBody>
                    <a:bodyPr/>
                    <a:lstStyle/>
                    <a:p>
                      <a:pPr marL="72000" algn="l" rtl="0" fontAlgn="ct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293920651"/>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noFill/>
                  </a:tcPr>
                </a:tc>
                <a:tc>
                  <a:txBody>
                    <a:bodyPr/>
                    <a:lstStyle/>
                    <a:p>
                      <a:pPr marL="72000" algn="l" rtl="0" fontAlgn="ctr">
                        <a:lnSpc>
                          <a:spcPts val="2200"/>
                        </a:lnSpc>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Bias-Tee</a:t>
                      </a: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$ 0</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extLst>
                  <a:ext uri="{0D108BD9-81ED-4DB2-BD59-A6C34878D82A}">
                    <a16:rowId xmlns:a16="http://schemas.microsoft.com/office/drawing/2014/main" val="1089622419"/>
                  </a:ext>
                </a:extLst>
              </a:tr>
              <a:tr h="288000">
                <a:tc gridSpan="3">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SW Options</a:t>
                      </a:r>
                    </a:p>
                  </a:txBody>
                  <a:tcPr marL="5443" marR="5443" marT="5443" marB="0" anchor="ctr">
                    <a:noFill/>
                  </a:tcPr>
                </a:tc>
                <a:tc hMerge="1">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50869549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S96011B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Option TDR,</a:t>
                      </a:r>
                      <a:r>
                        <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rPr>
                        <a:t> </a:t>
                      </a: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Includes all capabilities of S96010B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$ 18,624.05</a:t>
                      </a:r>
                    </a:p>
                  </a:txBody>
                  <a:tcPr marL="5443" marR="5443" marT="5443" marB="0" anchor="ctr">
                    <a:noFill/>
                  </a:tcPr>
                </a:tc>
                <a:extLst>
                  <a:ext uri="{0D108BD9-81ED-4DB2-BD59-A6C34878D82A}">
                    <a16:rowId xmlns:a16="http://schemas.microsoft.com/office/drawing/2014/main" val="1619356819"/>
                  </a:ext>
                </a:extLst>
              </a:tr>
              <a:tr h="558000">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S96010B</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Time domain analysis</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Option TDR is a superset of Option 010</a:t>
                      </a:r>
                    </a:p>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Option 011and 010 are mutually exclusive options</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$ 8,141.82</a:t>
                      </a:r>
                    </a:p>
                  </a:txBody>
                  <a:tcPr marL="5443" marR="5443" marT="5443" marB="0" anchor="ctr">
                    <a:noFill/>
                  </a:tcPr>
                </a:tc>
                <a:extLst>
                  <a:ext uri="{0D108BD9-81ED-4DB2-BD59-A6C34878D82A}">
                    <a16:rowId xmlns:a16="http://schemas.microsoft.com/office/drawing/2014/main" val="1425246516"/>
                  </a:ext>
                </a:extLst>
              </a:tr>
              <a:tr h="558000">
                <a:tc>
                  <a:txBody>
                    <a:bodyPr/>
                    <a:lstStyle/>
                    <a:p>
                      <a:pPr marL="72000" algn="l" fontAlgn="ctr">
                        <a:lnSpc>
                          <a:spcPts val="2200"/>
                        </a:lnSpc>
                      </a:pPr>
                      <a:r>
                        <a:rPr lang="en-US" sz="1400" b="0" i="0" u="none" strike="noStrike" dirty="0">
                          <a:solidFill>
                            <a:schemeClr val="tx1"/>
                          </a:solidFill>
                          <a:effectLst/>
                          <a:latin typeface="Univers Condensed" panose="020B0506020202050204" pitchFamily="34" charset="0"/>
                          <a:ea typeface="+mn-ea"/>
                        </a:rPr>
                        <a:t>Option 008</a:t>
                      </a:r>
                    </a:p>
                  </a:txBody>
                  <a:tcPr marL="5443" marR="5443" marT="5443" marB="0" anchor="ctr">
                    <a:noFill/>
                  </a:tcPr>
                </a:tc>
                <a:tc>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rPr>
                        <a:t>Adds frequency-offset sweep and harmonic measurement capabilities</a:t>
                      </a:r>
                    </a:p>
                  </a:txBody>
                  <a:tcPr marL="5443" marR="5443" marT="5443" marB="0" anchor="ctr">
                    <a:noFill/>
                  </a:tcPr>
                </a:tc>
                <a:tc>
                  <a:txBody>
                    <a:bodyPr/>
                    <a:lstStyle/>
                    <a:p>
                      <a:pPr marL="72000" algn="l" fontAlgn="ctr">
                        <a:lnSpc>
                          <a:spcPts val="2200"/>
                        </a:lnSpc>
                      </a:pPr>
                      <a:endParaRPr lang="en-US" sz="1400" b="0" i="0" u="none" strike="noStrike" dirty="0">
                        <a:solidFill>
                          <a:schemeClr val="tx1"/>
                        </a:solidFill>
                        <a:effectLst/>
                        <a:latin typeface="Univers Condensed" panose="020B0506020202050204" pitchFamily="34" charset="0"/>
                        <a:ea typeface="+mn-ea"/>
                      </a:endParaRPr>
                    </a:p>
                  </a:txBody>
                  <a:tcPr marL="5443" marR="5443" marT="5443" marB="0" anchor="ctr">
                    <a:noFill/>
                  </a:tcPr>
                </a:tc>
                <a:extLst>
                  <a:ext uri="{0D108BD9-81ED-4DB2-BD59-A6C34878D82A}">
                    <a16:rowId xmlns:a16="http://schemas.microsoft.com/office/drawing/2014/main" val="3068207129"/>
                  </a:ext>
                </a:extLst>
              </a:tr>
            </a:tbl>
          </a:graphicData>
        </a:graphic>
      </p:graphicFrame>
      <p:graphicFrame>
        <p:nvGraphicFramePr>
          <p:cNvPr id="3" name="表格 2">
            <a:extLst>
              <a:ext uri="{FF2B5EF4-FFF2-40B4-BE49-F238E27FC236}">
                <a16:creationId xmlns:a16="http://schemas.microsoft.com/office/drawing/2014/main" id="{19C33678-10F3-6300-4356-85C90A208E96}"/>
              </a:ext>
            </a:extLst>
          </p:cNvPr>
          <p:cNvGraphicFramePr>
            <a:graphicFrameLocks noGrp="1"/>
          </p:cNvGraphicFramePr>
          <p:nvPr>
            <p:extLst>
              <p:ext uri="{D42A27DB-BD31-4B8C-83A1-F6EECF244321}">
                <p14:modId xmlns:p14="http://schemas.microsoft.com/office/powerpoint/2010/main" val="4182076518"/>
              </p:ext>
            </p:extLst>
          </p:nvPr>
        </p:nvGraphicFramePr>
        <p:xfrm>
          <a:off x="6035140" y="166371"/>
          <a:ext cx="5865254" cy="436818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2357445585"/>
                    </a:ext>
                  </a:extLst>
                </a:gridCol>
                <a:gridCol w="2697254">
                  <a:extLst>
                    <a:ext uri="{9D8B030D-6E8A-4147-A177-3AD203B41FA5}">
                      <a16:colId xmlns:a16="http://schemas.microsoft.com/office/drawing/2014/main" val="969431351"/>
                    </a:ext>
                  </a:extLst>
                </a:gridCol>
                <a:gridCol w="972000">
                  <a:extLst>
                    <a:ext uri="{9D8B030D-6E8A-4147-A177-3AD203B41FA5}">
                      <a16:colId xmlns:a16="http://schemas.microsoft.com/office/drawing/2014/main" val="1053937544"/>
                    </a:ext>
                  </a:extLst>
                </a:gridCol>
                <a:gridCol w="972000">
                  <a:extLst>
                    <a:ext uri="{9D8B030D-6E8A-4147-A177-3AD203B41FA5}">
                      <a16:colId xmlns:a16="http://schemas.microsoft.com/office/drawing/2014/main" val="39583961"/>
                    </a:ext>
                  </a:extLst>
                </a:gridCol>
              </a:tblGrid>
              <a:tr h="291212">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b" latinLnBrk="0" hangingPunct="1">
                        <a:lnSpc>
                          <a:spcPts val="22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SNA6 / E5071C</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290350"/>
                  </a:ext>
                </a:extLst>
              </a:tr>
              <a:tr h="291212">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Internal Sources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844049"/>
                  </a:ext>
                </a:extLst>
              </a:tr>
              <a:tr h="291212">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4-port with internal </a:t>
                      </a:r>
                      <a:r>
                        <a:rPr lang="en-US" altLang="zh-CN" sz="1400" b="1" i="0" u="none" strike="noStrike" dirty="0">
                          <a:solidFill>
                            <a:srgbClr val="FF0000"/>
                          </a:solidFill>
                          <a:effectLst/>
                          <a:latin typeface="Univers Condensed" panose="020B0506020202050204" pitchFamily="34" charset="0"/>
                          <a:ea typeface="等线" panose="02010600030101010101" pitchFamily="2" charset="-122"/>
                        </a:rPr>
                        <a:t>second source</a:t>
                      </a: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265040"/>
                  </a:ext>
                </a:extLst>
              </a:tr>
              <a:tr h="291212">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Base Unit</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2114358980"/>
                  </a:ext>
                </a:extLst>
              </a:tr>
              <a:tr h="291212">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SNA6022A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13.5 GHz, 2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$ 37,636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790729"/>
                  </a:ext>
                </a:extLst>
              </a:tr>
              <a:tr h="291212">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SNA6032A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26.5 GHz, 2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$ 51,796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0733256"/>
                  </a:ext>
                </a:extLst>
              </a:tr>
              <a:tr h="291212">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SNA6024A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13.5 GHz, 4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$ 47,216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63329"/>
                  </a:ext>
                </a:extLst>
              </a:tr>
              <a:tr h="291212">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SNA6034A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26.5 GHz, 4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$ 62,386 </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1201657"/>
                  </a:ext>
                </a:extLst>
              </a:tr>
              <a:tr h="291212">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Time Base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352964"/>
                  </a:ext>
                </a:extLst>
              </a:tr>
              <a:tr h="291212">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SNA6000-HPR</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High-performance reference source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$ 1,426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71.95%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071700"/>
                  </a:ext>
                </a:extLst>
              </a:tr>
              <a:tr h="291212">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HW Options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797057"/>
                  </a:ext>
                </a:extLst>
              </a:tr>
              <a:tr h="291212">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Bias-Tee</a:t>
                      </a: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$ 0</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657407"/>
                  </a:ext>
                </a:extLst>
              </a:tr>
              <a:tr h="291212">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SW Options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46726"/>
                  </a:ext>
                </a:extLst>
              </a:tr>
              <a:tr h="291212">
                <a:tc>
                  <a:txBody>
                    <a:bodyPr/>
                    <a:lstStyle/>
                    <a:p>
                      <a:pPr marL="72000" algn="l"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SNA6000-TDR</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*Buy TDR and get TDA free! </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$ 7,156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38.42%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5803622"/>
                  </a:ext>
                </a:extLst>
              </a:tr>
              <a:tr h="291212">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SNA6000-TDA</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Time-Domain analysis</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$ 1,996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24.52%</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1591981"/>
                  </a:ext>
                </a:extLst>
              </a:tr>
            </a:tbl>
          </a:graphicData>
        </a:graphic>
      </p:graphicFrame>
    </p:spTree>
    <p:extLst>
      <p:ext uri="{BB962C8B-B14F-4D97-AF65-F5344CB8AC3E}">
        <p14:creationId xmlns:p14="http://schemas.microsoft.com/office/powerpoint/2010/main" val="2111356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57AD1B0-0BAE-9D01-7169-143ABB84C5FC}"/>
              </a:ext>
            </a:extLst>
          </p:cNvPr>
          <p:cNvGraphicFramePr>
            <a:graphicFrameLocks noGrp="1"/>
          </p:cNvGraphicFramePr>
          <p:nvPr>
            <p:extLst>
              <p:ext uri="{D42A27DB-BD31-4B8C-83A1-F6EECF244321}">
                <p14:modId xmlns:p14="http://schemas.microsoft.com/office/powerpoint/2010/main" val="92601954"/>
              </p:ext>
            </p:extLst>
          </p:nvPr>
        </p:nvGraphicFramePr>
        <p:xfrm>
          <a:off x="246744" y="166371"/>
          <a:ext cx="5650772" cy="6602772"/>
        </p:xfrm>
        <a:graphic>
          <a:graphicData uri="http://schemas.openxmlformats.org/drawingml/2006/table">
            <a:tbl>
              <a:tblPr firstRow="1" bandRow="1">
                <a:tableStyleId>{5940675A-B579-460E-94D1-54222C63F5DA}</a:tableStyleId>
              </a:tblPr>
              <a:tblGrid>
                <a:gridCol w="922429">
                  <a:extLst>
                    <a:ext uri="{9D8B030D-6E8A-4147-A177-3AD203B41FA5}">
                      <a16:colId xmlns:a16="http://schemas.microsoft.com/office/drawing/2014/main" val="2357445585"/>
                    </a:ext>
                  </a:extLst>
                </a:gridCol>
                <a:gridCol w="3756343">
                  <a:extLst>
                    <a:ext uri="{9D8B030D-6E8A-4147-A177-3AD203B41FA5}">
                      <a16:colId xmlns:a16="http://schemas.microsoft.com/office/drawing/2014/main" val="969431351"/>
                    </a:ext>
                  </a:extLst>
                </a:gridCol>
                <a:gridCol w="972000">
                  <a:extLst>
                    <a:ext uri="{9D8B030D-6E8A-4147-A177-3AD203B41FA5}">
                      <a16:colId xmlns:a16="http://schemas.microsoft.com/office/drawing/2014/main" val="1053937544"/>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noFill/>
                  </a:tcPr>
                </a:tc>
                <a:extLst>
                  <a:ext uri="{0D108BD9-81ED-4DB2-BD59-A6C34878D82A}">
                    <a16:rowId xmlns:a16="http://schemas.microsoft.com/office/drawing/2014/main" val="2936290350"/>
                  </a:ext>
                </a:extLst>
              </a:tr>
              <a:tr h="288000">
                <a:tc gridSpan="3">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Internal Sources</a:t>
                      </a:r>
                    </a:p>
                  </a:txBody>
                  <a:tcPr marL="5443" marR="5443" marT="5443" marB="0" anchor="c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469869270"/>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ZNB20-B2</a:t>
                      </a:r>
                    </a:p>
                  </a:txBody>
                  <a:tcPr marL="5443" marR="5443" marT="5443" marB="0" anchor="ctr">
                    <a:noFill/>
                  </a:tcPr>
                </a:tc>
                <a:tc>
                  <a:txBody>
                    <a:bodyPr/>
                    <a:lstStyle/>
                    <a:p>
                      <a:pPr marL="72000">
                        <a:lnSpc>
                          <a:spcPts val="2200"/>
                        </a:lnSpc>
                      </a:pPr>
                      <a:r>
                        <a:rPr lang="en-US" altLang="zh-CN" sz="1400" dirty="0">
                          <a:latin typeface="Univers Condensed" panose="020B0506020202050204" pitchFamily="34" charset="0"/>
                        </a:rPr>
                        <a:t>Second internal source, for ZNB20 4-port</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8,365</a:t>
                      </a:r>
                    </a:p>
                  </a:txBody>
                  <a:tcPr marL="5443" marR="5443" marT="5443" marB="0" anchor="ctr">
                    <a:noFill/>
                  </a:tcPr>
                </a:tc>
                <a:extLst>
                  <a:ext uri="{0D108BD9-81ED-4DB2-BD59-A6C34878D82A}">
                    <a16:rowId xmlns:a16="http://schemas.microsoft.com/office/drawing/2014/main" val="3658085013"/>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ZNB26-B2</a:t>
                      </a:r>
                    </a:p>
                  </a:txBody>
                  <a:tcPr marL="5443" marR="5443" marT="5443" marB="0" anchor="ctr">
                    <a:noFill/>
                  </a:tcPr>
                </a:tc>
                <a:tc>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rPr>
                        <a:t>Second internal source, for ZNB26 4-port</a:t>
                      </a:r>
                    </a:p>
                  </a:txBody>
                  <a:tcPr marL="5443" marR="5443" marT="5443" marB="0" anchor="ctr">
                    <a:noFill/>
                  </a:tcPr>
                </a:tc>
                <a:tc>
                  <a:txBody>
                    <a:bodyPr/>
                    <a:lstStyle/>
                    <a:p>
                      <a:pPr marL="72000">
                        <a:lnSpc>
                          <a:spcPts val="2200"/>
                        </a:lnSpc>
                      </a:pPr>
                      <a:endParaRPr lang="zh-CN" altLang="en-US" sz="1400" dirty="0">
                        <a:latin typeface="Univers Condensed" panose="020B0506020202050204" pitchFamily="34" charset="0"/>
                      </a:endParaRPr>
                    </a:p>
                  </a:txBody>
                  <a:tcPr marL="5443" marR="5443" marT="5443" marB="0" anchor="ctr">
                    <a:noFill/>
                  </a:tcPr>
                </a:tc>
                <a:extLst>
                  <a:ext uri="{0D108BD9-81ED-4DB2-BD59-A6C34878D82A}">
                    <a16:rowId xmlns:a16="http://schemas.microsoft.com/office/drawing/2014/main" val="3736303321"/>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Base Unit</a:t>
                      </a:r>
                    </a:p>
                  </a:txBody>
                  <a:tcPr marL="5443" marR="5443" marT="5443" marB="0" anchor="c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2114358980"/>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ZNB20</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2 ports, 100 kHz to 20 GHz</a:t>
                      </a: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403790729"/>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ZNB20</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4 ports, 100 kHz to 20 GHz</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€ 89,000</a:t>
                      </a:r>
                    </a:p>
                  </a:txBody>
                  <a:tcPr marL="5443" marR="5443" marT="5443" marB="0" anchor="ctr">
                    <a:noFill/>
                  </a:tcPr>
                </a:tc>
                <a:extLst>
                  <a:ext uri="{0D108BD9-81ED-4DB2-BD59-A6C34878D82A}">
                    <a16:rowId xmlns:a16="http://schemas.microsoft.com/office/drawing/2014/main" val="417648174"/>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ZNB26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2 ports, 100 kHz to 26.5 GHz</a:t>
                      </a:r>
                    </a:p>
                  </a:txBody>
                  <a:tcPr marL="5443" marR="5443" marT="5443" marB="0" anchor="ctr">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3269424224"/>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ZNB26</a:t>
                      </a:r>
                    </a:p>
                  </a:txBody>
                  <a:tcPr marL="5443" marR="5443" marT="5443" marB="0" anchor="ctr">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 ports, 100 kHz to 26.5 GHz</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zh-CN" altLang="en-US" sz="1400" b="0" i="0" u="none" strike="noStrike" dirty="0">
                          <a:solidFill>
                            <a:schemeClr val="tx1"/>
                          </a:solidFill>
                          <a:effectLst/>
                          <a:latin typeface="Univers Condensed" panose="020B0506020202050204" pitchFamily="34" charset="0"/>
                          <a:ea typeface="等线" panose="02010600030101010101" pitchFamily="2" charset="-122"/>
                        </a:rPr>
                        <a:t>€</a:t>
                      </a: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99,858</a:t>
                      </a:r>
                    </a:p>
                  </a:txBody>
                  <a:tcPr marL="5443" marR="5443" marT="5443" marB="0" anchor="ctr">
                    <a:noFill/>
                  </a:tcPr>
                </a:tc>
                <a:extLst>
                  <a:ext uri="{0D108BD9-81ED-4DB2-BD59-A6C34878D82A}">
                    <a16:rowId xmlns:a16="http://schemas.microsoft.com/office/drawing/2014/main" val="3040733256"/>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Time Base</a:t>
                      </a:r>
                    </a:p>
                  </a:txBody>
                  <a:tcPr marL="5443" marR="5443" marT="5443" marB="0" anchor="c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extLst>
                  <a:ext uri="{0D108BD9-81ED-4DB2-BD59-A6C34878D82A}">
                    <a16:rowId xmlns:a16="http://schemas.microsoft.com/office/drawing/2014/main" val="3031352964"/>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ZNB-B4</a:t>
                      </a:r>
                    </a:p>
                  </a:txBody>
                  <a:tcPr marL="5443" marR="5443" marT="5443" marB="0" anchor="ctr">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Precision frequency reference (OCXO)</a:t>
                      </a:r>
                    </a:p>
                  </a:txBody>
                  <a:tcPr marL="5443" marR="5443" marT="5443" marB="0" anchor="ctr">
                    <a:noFill/>
                  </a:tcPr>
                </a:tc>
                <a:tc>
                  <a:txBody>
                    <a:bodyPr/>
                    <a:lstStyle/>
                    <a:p>
                      <a:pPr marL="72000" algn="l" rtl="0" fontAlgn="ctr">
                        <a:lnSpc>
                          <a:spcPts val="2200"/>
                        </a:lnSpc>
                      </a:pPr>
                      <a:r>
                        <a:rPr lang="zh-CN" altLang="en-US" sz="1400" b="0" i="0" u="none" strike="noStrike" dirty="0">
                          <a:solidFill>
                            <a:schemeClr val="tx1"/>
                          </a:solidFill>
                          <a:effectLst/>
                          <a:latin typeface="Univers Condensed" panose="020B0506020202050204" pitchFamily="34" charset="0"/>
                          <a:ea typeface="等线" panose="02010600030101010101" pitchFamily="2" charset="-122"/>
                        </a:rPr>
                        <a:t>€</a:t>
                      </a: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 1,240</a:t>
                      </a:r>
                    </a:p>
                  </a:txBody>
                  <a:tcPr marL="5443" marR="5443" marT="5443" marB="0" anchor="ctr">
                    <a:noFill/>
                  </a:tcPr>
                </a:tc>
                <a:extLst>
                  <a:ext uri="{0D108BD9-81ED-4DB2-BD59-A6C34878D82A}">
                    <a16:rowId xmlns:a16="http://schemas.microsoft.com/office/drawing/2014/main" val="2783071700"/>
                  </a:ext>
                </a:extLst>
              </a:tr>
              <a:tr h="288000">
                <a:tc gridSpan="3">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HW Options</a:t>
                      </a:r>
                    </a:p>
                  </a:txBody>
                  <a:tcPr marL="5443" marR="5443" marT="5443" marB="0" anchor="ctr">
                    <a:no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tc hMerge="1">
                  <a:txBody>
                    <a:bodyPr/>
                    <a:lstStyle/>
                    <a:p>
                      <a:pPr marL="72000" algn="l" rtl="0" fontAlgn="ct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noFill/>
                  </a:tcPr>
                </a:tc>
                <a:extLst>
                  <a:ext uri="{0D108BD9-81ED-4DB2-BD59-A6C34878D82A}">
                    <a16:rowId xmlns:a16="http://schemas.microsoft.com/office/drawing/2014/main" val="2293920651"/>
                  </a:ext>
                </a:extLst>
              </a:tr>
              <a:tr h="288000">
                <a:tc>
                  <a:txBody>
                    <a:bodyPr/>
                    <a:lstStyle/>
                    <a:p>
                      <a:pPr marL="72000" algn="l" rtl="0" fontAlgn="ctr">
                        <a:lnSpc>
                          <a:spcPts val="2200"/>
                        </a:lnSpc>
                      </a:pPr>
                      <a:r>
                        <a:rPr lang="en-US" sz="1400" b="0" i="0" u="none" strike="noStrike" dirty="0">
                          <a:solidFill>
                            <a:srgbClr val="000000"/>
                          </a:solidFill>
                          <a:effectLst/>
                          <a:latin typeface="Univers Condensed" panose="020B0506020202050204" pitchFamily="34" charset="0"/>
                          <a:ea typeface="等线" panose="02010600030101010101" pitchFamily="2" charset="-122"/>
                        </a:rPr>
                        <a:t>ZNB20-B22</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Extend power range down to -60dBm, ZNB20 2-port</a:t>
                      </a: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3,220</a:t>
                      </a:r>
                    </a:p>
                  </a:txBody>
                  <a:tcPr marL="5443" marR="5443" marT="5443" marB="0" anchor="ctr">
                    <a:noFill/>
                  </a:tcPr>
                </a:tc>
                <a:extLst>
                  <a:ext uri="{0D108BD9-81ED-4DB2-BD59-A6C34878D82A}">
                    <a16:rowId xmlns:a16="http://schemas.microsoft.com/office/drawing/2014/main" val="1089622419"/>
                  </a:ext>
                </a:extLst>
              </a:tr>
              <a:tr h="288000">
                <a:tc>
                  <a:txBody>
                    <a:bodyPr/>
                    <a:lstStyle/>
                    <a:p>
                      <a:pPr marL="72000" algn="l" rtl="0" fontAlgn="ctr">
                        <a:lnSpc>
                          <a:spcPts val="2200"/>
                        </a:lnSpc>
                      </a:pPr>
                      <a:r>
                        <a:rPr lang="en-US" sz="1400" b="0" i="0" u="none" strike="noStrike" dirty="0">
                          <a:solidFill>
                            <a:srgbClr val="000000"/>
                          </a:solidFill>
                          <a:effectLst/>
                          <a:latin typeface="Univers Condensed" panose="020B0506020202050204" pitchFamily="34" charset="0"/>
                          <a:ea typeface="等线" panose="02010600030101010101" pitchFamily="2" charset="-122"/>
                        </a:rPr>
                        <a:t>ZNB20-B24</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Extend power range down to -60dBm, ZNB20 4-port</a:t>
                      </a: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6,310</a:t>
                      </a:r>
                    </a:p>
                  </a:txBody>
                  <a:tcPr marL="5443" marR="5443" marT="5443" marB="0" anchor="ctr">
                    <a:noFill/>
                  </a:tcPr>
                </a:tc>
                <a:extLst>
                  <a:ext uri="{0D108BD9-81ED-4DB2-BD59-A6C34878D82A}">
                    <a16:rowId xmlns:a16="http://schemas.microsoft.com/office/drawing/2014/main" val="508695497"/>
                  </a:ext>
                </a:extLst>
              </a:tr>
              <a:tr h="288000">
                <a:tc>
                  <a:txBody>
                    <a:bodyPr/>
                    <a:lstStyle/>
                    <a:p>
                      <a:pPr marL="72000" algn="l" rtl="0" fontAlgn="ctr">
                        <a:lnSpc>
                          <a:spcPts val="2200"/>
                        </a:lnSpc>
                      </a:pPr>
                      <a:r>
                        <a:rPr lang="en-US" sz="1400" b="0" i="0" u="none" strike="noStrike" dirty="0">
                          <a:solidFill>
                            <a:srgbClr val="000000"/>
                          </a:solidFill>
                          <a:effectLst/>
                          <a:latin typeface="Univers Condensed" panose="020B0506020202050204" pitchFamily="34" charset="0"/>
                          <a:ea typeface="等线" panose="02010600030101010101" pitchFamily="2" charset="-122"/>
                        </a:rPr>
                        <a:t>ZNB26-B22</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Extend power range down to -60dBm, ZNB26 2-port</a:t>
                      </a:r>
                    </a:p>
                  </a:txBody>
                  <a:tcPr marL="0" marR="0" marT="0" marB="0" anchor="ctr">
                    <a:noFill/>
                  </a:tcPr>
                </a:tc>
                <a:tc>
                  <a:txBody>
                    <a:bodyPr/>
                    <a:lstStyle/>
                    <a:p>
                      <a:pPr marL="72000" algn="l" fontAlgn="ctr">
                        <a:lnSpc>
                          <a:spcPts val="2200"/>
                        </a:lnSpc>
                      </a:pP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extLst>
                  <a:ext uri="{0D108BD9-81ED-4DB2-BD59-A6C34878D82A}">
                    <a16:rowId xmlns:a16="http://schemas.microsoft.com/office/drawing/2014/main" val="1619356819"/>
                  </a:ext>
                </a:extLst>
              </a:tr>
              <a:tr h="288000">
                <a:tc>
                  <a:txBody>
                    <a:bodyPr/>
                    <a:lstStyle/>
                    <a:p>
                      <a:pPr marL="72000" algn="l" rtl="0" fontAlgn="ctr">
                        <a:lnSpc>
                          <a:spcPts val="2200"/>
                        </a:lnSpc>
                      </a:pPr>
                      <a:r>
                        <a:rPr lang="en-US" sz="1400" b="0" i="0" u="none" strike="noStrike" dirty="0">
                          <a:solidFill>
                            <a:srgbClr val="000000"/>
                          </a:solidFill>
                          <a:effectLst/>
                          <a:latin typeface="Univers Condensed" panose="020B0506020202050204" pitchFamily="34" charset="0"/>
                          <a:ea typeface="等线" panose="02010600030101010101" pitchFamily="2" charset="-122"/>
                        </a:rPr>
                        <a:t>ZNB26-B24</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Extend power range down to -60dBm, ZNB26 4-port</a:t>
                      </a:r>
                    </a:p>
                  </a:txBody>
                  <a:tcPr marL="0" marR="0" marT="0"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noFill/>
                  </a:tcPr>
                </a:tc>
                <a:extLst>
                  <a:ext uri="{0D108BD9-81ED-4DB2-BD59-A6C34878D82A}">
                    <a16:rowId xmlns:a16="http://schemas.microsoft.com/office/drawing/2014/main" val="1425246516"/>
                  </a:ext>
                </a:extLst>
              </a:tr>
              <a:tr h="288000">
                <a:tc>
                  <a:txBody>
                    <a:bodyPr/>
                    <a:lstStyle/>
                    <a:p>
                      <a:pPr marL="72000" algn="l" fontAlgn="ctr">
                        <a:lnSpc>
                          <a:spcPts val="2200"/>
                        </a:lnSpc>
                      </a:pPr>
                      <a:r>
                        <a:rPr lang="en-US" sz="1400" b="0" i="0" u="none" strike="noStrike" dirty="0">
                          <a:solidFill>
                            <a:schemeClr val="tx1"/>
                          </a:solidFill>
                          <a:effectLst/>
                          <a:latin typeface="Univers Condensed" panose="020B0506020202050204" pitchFamily="34" charset="0"/>
                          <a:ea typeface="+mn-ea"/>
                        </a:rPr>
                        <a:t>ZNB-B10</a:t>
                      </a:r>
                    </a:p>
                  </a:txBody>
                  <a:tcPr marL="5443" marR="5443" marT="5443" marB="0" anchor="ctr">
                    <a:noFill/>
                  </a:tcPr>
                </a:tc>
                <a:tc>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r>
                        <a:rPr lang="en-US" altLang="zh-CN" sz="1400" dirty="0">
                          <a:solidFill>
                            <a:schemeClr val="tx1"/>
                          </a:solidFill>
                          <a:latin typeface="Univers Condensed" panose="020B0506020202050204" pitchFamily="34" charset="0"/>
                          <a:ea typeface="+mn-ea"/>
                        </a:rPr>
                        <a:t>GPIB Interface</a:t>
                      </a:r>
                      <a:endParaRPr lang="zh-CN" altLang="en-US" sz="1400" dirty="0">
                        <a:latin typeface="Univers Condensed" panose="020B0506020202050204" pitchFamily="34" charset="0"/>
                        <a:ea typeface="+mn-ea"/>
                      </a:endParaRP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720</a:t>
                      </a:r>
                    </a:p>
                  </a:txBody>
                  <a:tcPr marL="5443" marR="5443" marT="5443" marB="0" anchor="ctr">
                    <a:noFill/>
                  </a:tcPr>
                </a:tc>
                <a:extLst>
                  <a:ext uri="{0D108BD9-81ED-4DB2-BD59-A6C34878D82A}">
                    <a16:rowId xmlns:a16="http://schemas.microsoft.com/office/drawing/2014/main" val="3068207129"/>
                  </a:ext>
                </a:extLst>
              </a:tr>
              <a:tr h="288000">
                <a:tc gridSpan="3">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SW Options</a:t>
                      </a:r>
                    </a:p>
                  </a:txBody>
                  <a:tcPr marL="5443" marR="5443" marT="5443" marB="0" anchor="ctr">
                    <a:noFill/>
                  </a:tcPr>
                </a:tc>
                <a:tc hMerge="1">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endParaRPr lang="en-US" altLang="zh-CN" sz="1400" b="0" i="0" u="none" strike="noStrike" dirty="0">
                        <a:solidFill>
                          <a:schemeClr val="tx1"/>
                        </a:solidFill>
                        <a:effectLst/>
                        <a:latin typeface="Univers Condensed" panose="020B0506020202050204" pitchFamily="34" charset="0"/>
                        <a:ea typeface="+mn-ea"/>
                      </a:endParaRPr>
                    </a:p>
                  </a:txBody>
                  <a:tcPr marL="5443" marR="5443" marT="5443" marB="0" anchor="ctr">
                    <a:noFill/>
                  </a:tcPr>
                </a:tc>
                <a:tc hMerge="1">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lang="en-US" altLang="zh-CN" sz="1400" b="0" i="0" u="none" strike="noStrike" dirty="0">
                        <a:solidFill>
                          <a:schemeClr val="tx1"/>
                        </a:solidFill>
                        <a:effectLst/>
                        <a:latin typeface="Univers Condensed" panose="020B0506020202050204" pitchFamily="34" charset="0"/>
                        <a:ea typeface="+mn-ea"/>
                      </a:endParaRPr>
                    </a:p>
                  </a:txBody>
                  <a:tcPr marL="5443" marR="5443" marT="5443" marB="0" anchor="ctr">
                    <a:noFill/>
                  </a:tcPr>
                </a:tc>
                <a:extLst>
                  <a:ext uri="{0D108BD9-81ED-4DB2-BD59-A6C34878D82A}">
                    <a16:rowId xmlns:a16="http://schemas.microsoft.com/office/drawing/2014/main" val="2557894648"/>
                  </a:ext>
                </a:extLst>
              </a:tr>
              <a:tr h="194075">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ZNB-K2</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ea typeface="+mn-ea"/>
                        </a:rPr>
                        <a:t>Time domain analysis</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7,025</a:t>
                      </a:r>
                    </a:p>
                  </a:txBody>
                  <a:tcPr marL="5443" marR="5443" marT="5443" marB="0" anchor="ctr">
                    <a:noFill/>
                  </a:tcPr>
                </a:tc>
                <a:extLst>
                  <a:ext uri="{0D108BD9-81ED-4DB2-BD59-A6C34878D82A}">
                    <a16:rowId xmlns:a16="http://schemas.microsoft.com/office/drawing/2014/main" val="476117973"/>
                  </a:ext>
                </a:extLst>
              </a:tr>
              <a:tr h="194075">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ZNB-K20</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ea typeface="+mn-ea"/>
                        </a:rPr>
                        <a:t>Requires R&amp;S®ZNB-K2</a:t>
                      </a:r>
                    </a:p>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ea typeface="+mn-ea"/>
                        </a:rPr>
                        <a:t>Extended time domain analysis</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7,380</a:t>
                      </a:r>
                    </a:p>
                  </a:txBody>
                  <a:tcPr marL="5443" marR="5443" marT="5443" marB="0" anchor="ctr">
                    <a:noFill/>
                  </a:tcPr>
                </a:tc>
                <a:extLst>
                  <a:ext uri="{0D108BD9-81ED-4DB2-BD59-A6C34878D82A}">
                    <a16:rowId xmlns:a16="http://schemas.microsoft.com/office/drawing/2014/main" val="585701427"/>
                  </a:ext>
                </a:extLst>
              </a:tr>
              <a:tr h="194075">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ZNB-K4</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ea typeface="+mn-ea"/>
                        </a:rPr>
                        <a:t>Mixer and frequency converting measurements</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5,990</a:t>
                      </a:r>
                    </a:p>
                  </a:txBody>
                  <a:tcPr marL="5443" marR="5443" marT="5443" marB="0" anchor="ctr">
                    <a:noFill/>
                  </a:tcPr>
                </a:tc>
                <a:extLst>
                  <a:ext uri="{0D108BD9-81ED-4DB2-BD59-A6C34878D82A}">
                    <a16:rowId xmlns:a16="http://schemas.microsoft.com/office/drawing/2014/main" val="699694617"/>
                  </a:ext>
                </a:extLst>
              </a:tr>
              <a:tr h="194075">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ZNB-K17</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ea typeface="+mn-ea"/>
                        </a:rPr>
                        <a:t>10MHz receiver bandwidth</a:t>
                      </a:r>
                    </a:p>
                  </a:txBody>
                  <a:tcPr marL="5443" marR="5443" marT="5443" marB="0" anchor="ctr">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 6,605</a:t>
                      </a:r>
                    </a:p>
                  </a:txBody>
                  <a:tcPr marL="5443" marR="5443" marT="5443" marB="0" anchor="ctr">
                    <a:noFill/>
                  </a:tcPr>
                </a:tc>
                <a:extLst>
                  <a:ext uri="{0D108BD9-81ED-4DB2-BD59-A6C34878D82A}">
                    <a16:rowId xmlns:a16="http://schemas.microsoft.com/office/drawing/2014/main" val="2527810721"/>
                  </a:ext>
                </a:extLst>
              </a:tr>
            </a:tbl>
          </a:graphicData>
        </a:graphic>
      </p:graphicFrame>
      <p:graphicFrame>
        <p:nvGraphicFramePr>
          <p:cNvPr id="5" name="表格 4">
            <a:extLst>
              <a:ext uri="{FF2B5EF4-FFF2-40B4-BE49-F238E27FC236}">
                <a16:creationId xmlns:a16="http://schemas.microsoft.com/office/drawing/2014/main" id="{52F1D54B-8E56-3A40-FBAD-0F7848B8760A}"/>
              </a:ext>
            </a:extLst>
          </p:cNvPr>
          <p:cNvGraphicFramePr>
            <a:graphicFrameLocks noGrp="1"/>
          </p:cNvGraphicFramePr>
          <p:nvPr>
            <p:extLst>
              <p:ext uri="{D42A27DB-BD31-4B8C-83A1-F6EECF244321}">
                <p14:modId xmlns:p14="http://schemas.microsoft.com/office/powerpoint/2010/main" val="4197723100"/>
              </p:ext>
            </p:extLst>
          </p:nvPr>
        </p:nvGraphicFramePr>
        <p:xfrm>
          <a:off x="6020626" y="166371"/>
          <a:ext cx="5865254" cy="5184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2357445585"/>
                    </a:ext>
                  </a:extLst>
                </a:gridCol>
                <a:gridCol w="2697254">
                  <a:extLst>
                    <a:ext uri="{9D8B030D-6E8A-4147-A177-3AD203B41FA5}">
                      <a16:colId xmlns:a16="http://schemas.microsoft.com/office/drawing/2014/main" val="969431351"/>
                    </a:ext>
                  </a:extLst>
                </a:gridCol>
                <a:gridCol w="972000">
                  <a:extLst>
                    <a:ext uri="{9D8B030D-6E8A-4147-A177-3AD203B41FA5}">
                      <a16:colId xmlns:a16="http://schemas.microsoft.com/office/drawing/2014/main" val="1053937544"/>
                    </a:ext>
                  </a:extLst>
                </a:gridCol>
                <a:gridCol w="972000">
                  <a:extLst>
                    <a:ext uri="{9D8B030D-6E8A-4147-A177-3AD203B41FA5}">
                      <a16:colId xmlns:a16="http://schemas.microsoft.com/office/drawing/2014/main" val="39583961"/>
                    </a:ext>
                  </a:extLst>
                </a:gridCol>
              </a:tblGrid>
              <a:tr h="288000">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Item</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rtl="0" fontAlgn="ctr">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Description</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b">
                        <a:lnSpc>
                          <a:spcPts val="2200"/>
                        </a:lnSpc>
                      </a:pPr>
                      <a:r>
                        <a:rPr lang="en-US" sz="1400" b="1" i="0" u="none" strike="noStrike" dirty="0">
                          <a:solidFill>
                            <a:schemeClr val="tx1"/>
                          </a:solidFill>
                          <a:effectLst/>
                          <a:latin typeface="Univers Condensed" panose="020B0506020202050204" pitchFamily="34" charset="0"/>
                          <a:ea typeface="等线" panose="02010600030101010101" pitchFamily="2" charset="-122"/>
                        </a:rPr>
                        <a:t>Price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marR="0" lvl="0" indent="0" algn="l" defTabSz="914400" rtl="0" eaLnBrk="1" fontAlgn="b" latinLnBrk="0" hangingPunct="1">
                        <a:lnSpc>
                          <a:spcPts val="22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Univers Condensed" panose="020B0506020202050204" pitchFamily="34" charset="0"/>
                          <a:ea typeface="等线" panose="02010600030101010101" pitchFamily="2" charset="-122"/>
                          <a:cs typeface="+mn-cs"/>
                        </a:rPr>
                        <a:t>SNA6 / ZNB</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290350"/>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Internal Sources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844049"/>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4-port with internal second source, </a:t>
                      </a:r>
                      <a:r>
                        <a:rPr lang="en-US" altLang="zh-CN" sz="1400" b="1" i="0" u="none" strike="noStrike" dirty="0">
                          <a:solidFill>
                            <a:srgbClr val="FF0000"/>
                          </a:solidFill>
                          <a:effectLst/>
                          <a:latin typeface="Univers Condensed" panose="020B0506020202050204" pitchFamily="34" charset="0"/>
                          <a:ea typeface="等线" panose="02010600030101010101" pitchFamily="2" charset="-122"/>
                        </a:rPr>
                        <a:t>Standard</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0" i="0" u="none" strike="noStrike" dirty="0">
                        <a:solidFill>
                          <a:srgbClr val="000000"/>
                        </a:solidFill>
                        <a:effectLst/>
                        <a:latin typeface="Univers Condensed" panose="020B0506020202050204" pitchFamily="34" charset="0"/>
                        <a:ea typeface="等线" panose="02010600030101010101" pitchFamily="2" charset="-122"/>
                      </a:endParaRPr>
                    </a:p>
                  </a:txBody>
                  <a:tcPr marL="5443" marR="5443" marT="5443"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265040"/>
                  </a:ext>
                </a:extLst>
              </a:tr>
              <a:tr h="288000">
                <a:tc gridSpan="4">
                  <a:txBody>
                    <a:bodyPr/>
                    <a:lstStyle/>
                    <a:p>
                      <a:pPr marL="72000" algn="l" rtl="0" fontAlgn="ctr">
                        <a:lnSpc>
                          <a:spcPts val="2200"/>
                        </a:lnSpc>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Base Unit</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2114358980"/>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SNA6022A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13.5 GHz, 2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zh-CN" altLang="en-US" sz="1400" b="0" i="0" u="none" strike="noStrike" dirty="0">
                          <a:solidFill>
                            <a:srgbClr val="000000"/>
                          </a:solidFill>
                          <a:effectLst/>
                          <a:latin typeface="Univers Condensed" panose="020B0506020202050204" pitchFamily="34" charset="0"/>
                          <a:ea typeface="等线" panose="02010600030101010101" pitchFamily="2" charset="-122"/>
                        </a:rPr>
                        <a:t>€ </a:t>
                      </a: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34,135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790729"/>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SNA6032A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26.5 GHz, 2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zh-CN" altLang="en-US" sz="1400" b="0" i="0" u="none" strike="noStrike">
                          <a:solidFill>
                            <a:srgbClr val="000000"/>
                          </a:solidFill>
                          <a:effectLst/>
                          <a:latin typeface="Univers Condensed" panose="020B0506020202050204" pitchFamily="34" charset="0"/>
                          <a:ea typeface="等线" panose="02010600030101010101" pitchFamily="2" charset="-122"/>
                        </a:rPr>
                        <a:t>€ </a:t>
                      </a:r>
                      <a:r>
                        <a:rPr lang="en-US" altLang="zh-CN" sz="1400" b="0" i="0" u="none" strike="noStrike">
                          <a:solidFill>
                            <a:srgbClr val="000000"/>
                          </a:solidFill>
                          <a:effectLst/>
                          <a:latin typeface="Univers Condensed" panose="020B0506020202050204" pitchFamily="34" charset="0"/>
                          <a:ea typeface="等线" panose="02010600030101010101" pitchFamily="2" charset="-122"/>
                        </a:rPr>
                        <a:t>45,985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0733256"/>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SNA6024A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13.5 GHz, 4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zh-CN" altLang="en-US" sz="1400" b="0" i="0" u="none" strike="noStrike">
                          <a:solidFill>
                            <a:srgbClr val="000000"/>
                          </a:solidFill>
                          <a:effectLst/>
                          <a:latin typeface="Univers Condensed" panose="020B0506020202050204" pitchFamily="34" charset="0"/>
                          <a:ea typeface="等线" panose="02010600030101010101" pitchFamily="2" charset="-122"/>
                        </a:rPr>
                        <a:t>€ </a:t>
                      </a:r>
                      <a:r>
                        <a:rPr lang="en-US" altLang="zh-CN" sz="1400" b="0" i="0" u="none" strike="noStrike">
                          <a:solidFill>
                            <a:srgbClr val="000000"/>
                          </a:solidFill>
                          <a:effectLst/>
                          <a:latin typeface="Univers Condensed" panose="020B0506020202050204" pitchFamily="34" charset="0"/>
                          <a:ea typeface="等线" panose="02010600030101010101" pitchFamily="2" charset="-122"/>
                        </a:rPr>
                        <a:t>43,385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63329"/>
                  </a:ext>
                </a:extLst>
              </a:tr>
              <a:tr h="288000">
                <a:tc>
                  <a:txBody>
                    <a:bodyPr/>
                    <a:lstStyle/>
                    <a:p>
                      <a:pPr marL="72000" algn="l" rtl="0" fontAlgn="t">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SNA6034A</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100 kHz to 26.5 GHz, 4 ports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fontAlgn="b">
                        <a:lnSpc>
                          <a:spcPts val="2200"/>
                        </a:lnSpc>
                      </a:pPr>
                      <a:r>
                        <a:rPr lang="zh-CN" altLang="en-US" sz="1400" b="0" i="0" u="none" strike="noStrike" dirty="0">
                          <a:solidFill>
                            <a:srgbClr val="000000"/>
                          </a:solidFill>
                          <a:effectLst/>
                          <a:latin typeface="Univers Condensed" panose="020B0506020202050204" pitchFamily="34" charset="0"/>
                          <a:ea typeface="等线" panose="02010600030101010101" pitchFamily="2" charset="-122"/>
                        </a:rPr>
                        <a:t>€ </a:t>
                      </a:r>
                      <a:r>
                        <a:rPr lang="en-US" altLang="zh-CN" sz="1400" b="0" i="0" u="none" strike="noStrike" dirty="0">
                          <a:solidFill>
                            <a:srgbClr val="000000"/>
                          </a:solidFill>
                          <a:effectLst/>
                          <a:latin typeface="Univers Condensed" panose="020B0506020202050204" pitchFamily="34" charset="0"/>
                          <a:ea typeface="等线" panose="02010600030101010101" pitchFamily="2" charset="-122"/>
                        </a:rPr>
                        <a:t>55,895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1201657"/>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Time Base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72000"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algn="l" rtl="0" fontAlgn="ctr"/>
                      <a:endParaRPr lang="en-US" sz="1400" b="1" i="0" u="none" strike="noStrike" dirty="0">
                        <a:solidFill>
                          <a:schemeClr val="bg1"/>
                        </a:solidFill>
                        <a:effectLst/>
                        <a:latin typeface="Univers Condensed" panose="020B0506020202050204" pitchFamily="34" charset="0"/>
                        <a:ea typeface="等线" panose="02010600030101010101" pitchFamily="2" charset="-122"/>
                      </a:endParaRPr>
                    </a:p>
                  </a:txBody>
                  <a:tcPr marL="5443" marR="5443" marT="5443" marB="0" anchor="ctr">
                    <a:solidFill>
                      <a:srgbClr val="393C43"/>
                    </a:solidFill>
                  </a:tcPr>
                </a:tc>
                <a:tc hMerge="1">
                  <a:txBody>
                    <a:bodyPr/>
                    <a:lstStyle/>
                    <a:p>
                      <a:pPr marL="72000" algn="l" rtl="0" fontAlgn="ct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352964"/>
                  </a:ext>
                </a:extLst>
              </a:tr>
              <a:tr h="288000">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SNA6000-HPR</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High-performance reference source</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a:t>
                      </a: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1,385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111.69%</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071700"/>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HW Options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79705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rgbClr val="FF0000"/>
                          </a:solidFill>
                          <a:effectLst/>
                          <a:latin typeface="Univers Condensed" panose="020B0506020202050204" pitchFamily="34" charset="0"/>
                          <a:ea typeface="等线" panose="02010600030101010101" pitchFamily="2" charset="-122"/>
                        </a:rPr>
                        <a:t>Standard</a:t>
                      </a:r>
                      <a:endPar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Power range down to -55dBm</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6657407"/>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rgbClr val="FF0000"/>
                          </a:solidFill>
                          <a:effectLst/>
                          <a:latin typeface="Univers Condensed" panose="020B0506020202050204" pitchFamily="34" charset="0"/>
                          <a:ea typeface="等线" panose="02010600030101010101" pitchFamily="2" charset="-122"/>
                        </a:rPr>
                        <a:t>Standard</a:t>
                      </a:r>
                      <a:endPar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auto" latinLnBrk="0" hangingPunct="1">
                        <a:lnSpc>
                          <a:spcPts val="2200"/>
                        </a:lnSpc>
                        <a:spcBef>
                          <a:spcPts val="0"/>
                        </a:spcBef>
                        <a:spcAft>
                          <a:spcPts val="0"/>
                        </a:spcAft>
                        <a:buClrTx/>
                        <a:buSzTx/>
                        <a:buFontTx/>
                        <a:buNone/>
                        <a:tabLst/>
                        <a:defRPr/>
                      </a:pPr>
                      <a:r>
                        <a:rPr lang="en-US" altLang="zh-CN" sz="1400" dirty="0">
                          <a:solidFill>
                            <a:schemeClr val="tx1"/>
                          </a:solidFill>
                          <a:latin typeface="Univers Condensed" panose="020B0506020202050204" pitchFamily="34" charset="0"/>
                          <a:ea typeface="+mn-ea"/>
                        </a:rPr>
                        <a:t>GPIB Interface</a:t>
                      </a:r>
                      <a:endParaRPr lang="zh-CN" altLang="en-US" sz="1400" dirty="0">
                        <a:latin typeface="Univers Condensed" panose="020B0506020202050204" pitchFamily="34" charset="0"/>
                        <a:ea typeface="+mn-ea"/>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46726"/>
                  </a:ext>
                </a:extLst>
              </a:tr>
              <a:tr h="288000">
                <a:tc gridSpan="4">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chemeClr val="tx1"/>
                          </a:solidFill>
                          <a:effectLst/>
                          <a:latin typeface="Univers Condensed" panose="020B0506020202050204" pitchFamily="34" charset="0"/>
                          <a:ea typeface="等线" panose="02010600030101010101" pitchFamily="2" charset="-122"/>
                        </a:rPr>
                        <a:t>SW Options</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5803622"/>
                  </a:ext>
                </a:extLst>
              </a:tr>
              <a:tr h="288000">
                <a:tc>
                  <a:txBody>
                    <a:bodyPr/>
                    <a:lstStyle/>
                    <a:p>
                      <a:pPr marL="72000" algn="l" fontAlgn="ct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SNA6000-TDR</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*Buy TDR and get TDA free! </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b"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a:t>
                      </a: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6,865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47.66%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1591981"/>
                  </a:ext>
                </a:extLst>
              </a:tr>
              <a:tr h="28800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SNA6000-TDA</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Time-Domain analysis</a:t>
                      </a:r>
                      <a:endParaRPr lang="zh-CN" altLang="en-US" sz="1400" b="0" i="0" u="none" strike="noStrike" dirty="0">
                        <a:solidFill>
                          <a:schemeClr val="tx1"/>
                        </a:solidFill>
                        <a:effectLst/>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b"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a:t>
                      </a: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1,915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27.26%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0755208"/>
                  </a:ext>
                </a:extLst>
              </a:tr>
              <a:tr h="28800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SNA6000-SMM</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sz="1400" b="0" i="0" u="none" strike="noStrike" dirty="0">
                          <a:solidFill>
                            <a:schemeClr val="tx1"/>
                          </a:solidFill>
                          <a:effectLst/>
                          <a:latin typeface="Univers Condensed" panose="020B0506020202050204" pitchFamily="34" charset="0"/>
                          <a:ea typeface="等线" panose="02010600030101010101" pitchFamily="2" charset="-122"/>
                        </a:rPr>
                        <a:t>Scalar mixer measurement</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b" latinLnBrk="0" hangingPunct="1">
                        <a:lnSpc>
                          <a:spcPts val="22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 </a:t>
                      </a:r>
                      <a:r>
                        <a:rPr kumimoji="0" lang="en-US" altLang="zh-CN" sz="1400" b="0" i="0" u="none" strike="noStrike" kern="1200" cap="none" spc="0" normalizeH="0" baseline="0" noProof="0" dirty="0">
                          <a:ln>
                            <a:noFill/>
                          </a:ln>
                          <a:solidFill>
                            <a:srgbClr val="000000"/>
                          </a:solidFill>
                          <a:effectLst/>
                          <a:uLnTx/>
                          <a:uFillTx/>
                          <a:latin typeface="Univers Condensed" panose="020B0506020202050204" pitchFamily="34" charset="0"/>
                          <a:ea typeface="等线" panose="02010600030101010101" pitchFamily="2" charset="-122"/>
                          <a:cs typeface="+mn-cs"/>
                        </a:rPr>
                        <a:t>3,085</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r>
                        <a:rPr lang="en-US" altLang="zh-CN" sz="1400" b="0" i="0" u="none" strike="noStrike" dirty="0">
                          <a:solidFill>
                            <a:schemeClr val="tx1"/>
                          </a:solidFill>
                          <a:effectLst/>
                          <a:latin typeface="Univers Condensed" panose="020B0506020202050204" pitchFamily="34" charset="0"/>
                          <a:ea typeface="等线" panose="02010600030101010101" pitchFamily="2" charset="-122"/>
                        </a:rPr>
                        <a:t>51.50%</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376690"/>
                  </a:ext>
                </a:extLst>
              </a:tr>
              <a:tr h="288000">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b="1" i="0" u="none" strike="noStrike" dirty="0">
                          <a:solidFill>
                            <a:srgbClr val="FF0000"/>
                          </a:solidFill>
                          <a:effectLst/>
                          <a:latin typeface="Univers Condensed" panose="020B0506020202050204" pitchFamily="34" charset="0"/>
                          <a:ea typeface="等线" panose="02010600030101010101" pitchFamily="2" charset="-122"/>
                        </a:rPr>
                        <a:t>Standard</a:t>
                      </a:r>
                      <a:endParaRPr kumimoji="0" lang="en-US" altLang="zh-CN" sz="1400" b="1" i="0" u="none" strike="noStrike" kern="1200" cap="none" spc="0" normalizeH="0" baseline="0" noProof="0" dirty="0">
                        <a:ln>
                          <a:noFill/>
                        </a:ln>
                        <a:solidFill>
                          <a:srgbClr val="FF0000"/>
                        </a:solidFill>
                        <a:effectLst/>
                        <a:uLnTx/>
                        <a:uFillTx/>
                        <a:latin typeface="Univers Condensed" panose="020B0506020202050204" pitchFamily="34" charset="0"/>
                        <a:ea typeface="等线" panose="02010600030101010101" pitchFamily="2" charset="-122"/>
                        <a:cs typeface="+mn-cs"/>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lang="en-US" altLang="zh-CN" sz="1400" dirty="0">
                          <a:latin typeface="Univers Condensed" panose="020B0506020202050204" pitchFamily="34" charset="0"/>
                          <a:ea typeface="+mn-ea"/>
                        </a:rPr>
                        <a:t>10MHz receiver bandwidth</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marR="0" lvl="0" indent="0" algn="l" defTabSz="914400" rtl="0" eaLnBrk="1" fontAlgn="ctr" latinLnBrk="0" hangingPunct="1">
                        <a:lnSpc>
                          <a:spcPts val="22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rPr>
                        <a:t>$ 0</a:t>
                      </a:r>
                      <a:endParaRPr kumimoji="0" lang="zh-CN" altLang="en-US" sz="1400" b="0" i="0" u="none" strike="noStrike" kern="1200" cap="none" spc="0" normalizeH="0" baseline="0" noProof="0" dirty="0">
                        <a:ln>
                          <a:noFill/>
                        </a:ln>
                        <a:solidFill>
                          <a:prstClr val="black"/>
                        </a:solidFill>
                        <a:effectLst/>
                        <a:uLnTx/>
                        <a:uFillTx/>
                        <a:latin typeface="Univers Condensed" panose="020B0506020202050204" pitchFamily="34" charset="0"/>
                        <a:ea typeface="+mn-ea"/>
                        <a:cs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algn="l" rtl="0" fontAlgn="ctr">
                        <a:lnSpc>
                          <a:spcPts val="2200"/>
                        </a:lnSpc>
                      </a:pPr>
                      <a:endParaRPr lang="en-US" altLang="zh-CN" sz="1400" b="0" i="0" u="none" strike="noStrike" dirty="0">
                        <a:solidFill>
                          <a:schemeClr val="tx1"/>
                        </a:solidFill>
                        <a:effectLst/>
                        <a:latin typeface="Univers Condensed" panose="020B0506020202050204" pitchFamily="34" charset="0"/>
                        <a:ea typeface="等线" panose="02010600030101010101" pitchFamily="2" charset="-122"/>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3996295"/>
                  </a:ext>
                </a:extLst>
              </a:tr>
            </a:tbl>
          </a:graphicData>
        </a:graphic>
      </p:graphicFrame>
    </p:spTree>
    <p:extLst>
      <p:ext uri="{BB962C8B-B14F-4D97-AF65-F5344CB8AC3E}">
        <p14:creationId xmlns:p14="http://schemas.microsoft.com/office/powerpoint/2010/main" val="3228874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ABB06BFD-EF1F-C35A-23A4-563E6E929B33}"/>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Instruments and Important Hardware Options</a:t>
            </a:r>
          </a:p>
        </p:txBody>
      </p:sp>
      <p:graphicFrame>
        <p:nvGraphicFramePr>
          <p:cNvPr id="3" name="表格 2">
            <a:extLst>
              <a:ext uri="{FF2B5EF4-FFF2-40B4-BE49-F238E27FC236}">
                <a16:creationId xmlns:a16="http://schemas.microsoft.com/office/drawing/2014/main" id="{A92C0AA5-7B5C-2594-D58B-437E5199E17D}"/>
              </a:ext>
            </a:extLst>
          </p:cNvPr>
          <p:cNvGraphicFramePr>
            <a:graphicFrameLocks noGrp="1"/>
          </p:cNvGraphicFramePr>
          <p:nvPr>
            <p:extLst>
              <p:ext uri="{D42A27DB-BD31-4B8C-83A1-F6EECF244321}">
                <p14:modId xmlns:p14="http://schemas.microsoft.com/office/powerpoint/2010/main" val="333981667"/>
              </p:ext>
            </p:extLst>
          </p:nvPr>
        </p:nvGraphicFramePr>
        <p:xfrm>
          <a:off x="516000" y="1483122"/>
          <a:ext cx="11160000" cy="4752000"/>
        </p:xfrm>
        <a:graphic>
          <a:graphicData uri="http://schemas.openxmlformats.org/drawingml/2006/table">
            <a:tbl>
              <a:tblPr firstRow="1" bandRow="1"/>
              <a:tblGrid>
                <a:gridCol w="1584000">
                  <a:extLst>
                    <a:ext uri="{9D8B030D-6E8A-4147-A177-3AD203B41FA5}">
                      <a16:colId xmlns:a16="http://schemas.microsoft.com/office/drawing/2014/main" val="3981061430"/>
                    </a:ext>
                  </a:extLst>
                </a:gridCol>
                <a:gridCol w="1296000">
                  <a:extLst>
                    <a:ext uri="{9D8B030D-6E8A-4147-A177-3AD203B41FA5}">
                      <a16:colId xmlns:a16="http://schemas.microsoft.com/office/drawing/2014/main" val="560563090"/>
                    </a:ext>
                  </a:extLst>
                </a:gridCol>
                <a:gridCol w="5400000">
                  <a:extLst>
                    <a:ext uri="{9D8B030D-6E8A-4147-A177-3AD203B41FA5}">
                      <a16:colId xmlns:a16="http://schemas.microsoft.com/office/drawing/2014/main" val="1164784095"/>
                    </a:ext>
                  </a:extLst>
                </a:gridCol>
                <a:gridCol w="2880000">
                  <a:extLst>
                    <a:ext uri="{9D8B030D-6E8A-4147-A177-3AD203B41FA5}">
                      <a16:colId xmlns:a16="http://schemas.microsoft.com/office/drawing/2014/main" val="4123615724"/>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rPr>
                        <a:t>Items </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rPr>
                        <a:t>Order Number</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rPr>
                        <a:t>Description </a:t>
                      </a:r>
                      <a:endParaRPr lang="en-US" altLang="zh-CN" sz="1400" b="1" i="0"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Univers Condensed" panose="020B0506020202050204" pitchFamily="34" charset="0"/>
                          <a:ea typeface="+mn-ea"/>
                          <a:cs typeface="Calibri" panose="020F0502020204030204" pitchFamily="34" charset="0"/>
                        </a:rPr>
                        <a:t>Comments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10000"/>
                  </a:ext>
                </a:extLst>
              </a:tr>
              <a:tr h="432000">
                <a:tc rowSpan="8">
                  <a:txBody>
                    <a:bodyPr/>
                    <a:lstStyle/>
                    <a:p>
                      <a:pPr algn="ctr"/>
                      <a:r>
                        <a:rPr lang="en-US" altLang="zh-CN" sz="1400" b="0" dirty="0">
                          <a:solidFill>
                            <a:schemeClr val="tx1"/>
                          </a:solidFill>
                          <a:latin typeface="Univers Condensed" panose="020B0506020202050204" pitchFamily="34" charset="0"/>
                          <a:ea typeface="+mn-ea"/>
                          <a:cs typeface="Calibri" panose="020F0502020204030204" pitchFamily="34" charset="0"/>
                        </a:rPr>
                        <a:t>Instruments</a:t>
                      </a:r>
                      <a:endParaRPr lang="zh-CN" altLang="en-US" sz="1400" b="0" dirty="0">
                        <a:solidFill>
                          <a:schemeClr val="tx1"/>
                        </a:solidFill>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SNA6034A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Univers Condensed" panose="020B0506020202050204" pitchFamily="34" charset="0"/>
                          <a:ea typeface="+mn-ea"/>
                          <a:cs typeface="Calibri" panose="020F0502020204030204" pitchFamily="34" charset="0"/>
                        </a:rPr>
                        <a:t>Vector Network Analyzer, 100 kHz to 26.5 GHz, 4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kumimoji="0" lang="en-GB"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Arial Unicode MS"/>
                          <a:cs typeface="+mn-cs"/>
                        </a:rPr>
                        <a:t>---</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73712076"/>
                  </a:ext>
                </a:extLst>
              </a:tr>
              <a:tr h="432000">
                <a:tc v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zh-CN" altLang="en-US" sz="1400" dirty="0">
                          <a:latin typeface="Calibri" panose="020F0502020204030204" pitchFamily="34" charset="0"/>
                          <a:ea typeface="宋体" panose="02010600030101010101" pitchFamily="2" charset="-122"/>
                          <a:cs typeface="Calibri" panose="020F0502020204030204" pitchFamily="34" charset="0"/>
                        </a:rPr>
                        <a:t>整机</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algn="ctr"/>
                      <a:r>
                        <a:rPr lang="en-US" sz="1400" b="0" i="0" dirty="0">
                          <a:solidFill>
                            <a:schemeClr val="tx1"/>
                          </a:solidFill>
                          <a:effectLst/>
                          <a:latin typeface="Univers Condensed" panose="020B0506020202050204" pitchFamily="34" charset="0"/>
                        </a:rPr>
                        <a:t>SNA6032A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Vector Network Analyzer, 100 kHz to 26.5 GHz, 2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kumimoji="0" lang="en-GB"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Arial Unicode MS"/>
                          <a:cs typeface="+mn-cs"/>
                        </a:rPr>
                        <a:t>---</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32000">
                <a:tc vMerge="1">
                  <a:txBody>
                    <a:bodyPr/>
                    <a:lstStyle/>
                    <a:p>
                      <a:pPr algn="ctr" fontAlgn="ctr">
                        <a:lnSpc>
                          <a:spcPct val="100000"/>
                        </a:lnSpc>
                      </a:pPr>
                      <a:endParaRPr lang="en-US"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p>
                      <a:pPr algn="ctr"/>
                      <a:r>
                        <a:rPr lang="en-US" sz="1400" b="0" i="0" dirty="0">
                          <a:solidFill>
                            <a:schemeClr val="tx1"/>
                          </a:solidFill>
                          <a:effectLst/>
                          <a:latin typeface="Univers Condensed" panose="020B0506020202050204" pitchFamily="34" charset="0"/>
                        </a:rPr>
                        <a:t>SNA6024A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Vector Network Analyzer, 100 kHz to 13.5 GHz, 4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kumimoji="0" lang="en-GB"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Arial Unicode MS"/>
                          <a:cs typeface="+mn-cs"/>
                        </a:rPr>
                        <a:t>---</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432000">
                <a:tc vMerge="1">
                  <a:txBody>
                    <a:bodyPr/>
                    <a:lstStyle/>
                    <a:p>
                      <a:pPr algn="ctr"/>
                      <a:endParaRPr lang="zh-CN" altLang="en-US" sz="1400" b="0" dirty="0">
                        <a:solidFill>
                          <a:schemeClr val="tx1">
                            <a:lumMod val="75000"/>
                            <a:lumOff val="25000"/>
                          </a:schemeClr>
                        </a:solidFill>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SNA6022A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Vector Network Analyzer, 100 kHz to 13.5 GHz, 2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kumimoji="0" lang="en-GB"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Arial Unicode MS"/>
                          <a:cs typeface="+mn-cs"/>
                        </a:rPr>
                        <a:t>---</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8778275"/>
                  </a:ext>
                </a:extLst>
              </a:tr>
              <a:tr h="432000">
                <a:tc vMerge="1">
                  <a:txBody>
                    <a:bodyPr/>
                    <a:lstStyle/>
                    <a:p>
                      <a:pPr algn="ctr"/>
                      <a:endParaRPr lang="zh-CN" altLang="en-US" sz="1400" b="0" dirty="0">
                        <a:solidFill>
                          <a:schemeClr val="tx1">
                            <a:lumMod val="75000"/>
                            <a:lumOff val="25000"/>
                          </a:schemeClr>
                        </a:solidFill>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SNA6134A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Univers Condensed" panose="020B0506020202050204" pitchFamily="34" charset="0"/>
                          <a:ea typeface="+mn-ea"/>
                          <a:cs typeface="Calibri" panose="020F0502020204030204" pitchFamily="34" charset="0"/>
                        </a:rPr>
                        <a:t>Vector Network Analyzer, 100 kHz to 26.5 GHz, 4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Univers Condensed" panose="020B0506020202050204" pitchFamily="34" charset="0"/>
                          <a:ea typeface="+mn-ea"/>
                          <a:cs typeface="Calibri" panose="020F0502020204030204" pitchFamily="34" charset="0"/>
                        </a:rPr>
                        <a:t>Includes front panel jumper interface</a:t>
                      </a:r>
                      <a:endParaRPr lang="zh-CN" altLang="en-US" sz="1400" b="0" dirty="0">
                        <a:solidFill>
                          <a:schemeClr val="tx1"/>
                        </a:solidFill>
                        <a:latin typeface="Univers Condensed" panose="020B050602020205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76999663"/>
                  </a:ext>
                </a:extLst>
              </a:tr>
              <a:tr h="432000">
                <a:tc vMerge="1">
                  <a:txBody>
                    <a:bodyPr/>
                    <a:lstStyle/>
                    <a:p>
                      <a:pPr algn="ctr"/>
                      <a:endParaRPr lang="zh-CN" altLang="en-US" sz="1400" b="0" dirty="0">
                        <a:solidFill>
                          <a:schemeClr val="tx1">
                            <a:lumMod val="75000"/>
                            <a:lumOff val="25000"/>
                          </a:schemeClr>
                        </a:solidFill>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SNA6132A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Vector Network Analyzer, 100 kHz to 26.5 GHz, 2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Includes front panel jumper interface</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0259156"/>
                  </a:ext>
                </a:extLst>
              </a:tr>
              <a:tr h="432000">
                <a:tc vMerge="1">
                  <a:txBody>
                    <a:bodyPr/>
                    <a:lstStyle/>
                    <a:p>
                      <a:pPr algn="ctr"/>
                      <a:endParaRPr lang="zh-CN" altLang="en-US" sz="1400" b="0" dirty="0">
                        <a:solidFill>
                          <a:schemeClr val="tx1">
                            <a:lumMod val="75000"/>
                            <a:lumOff val="25000"/>
                          </a:schemeClr>
                        </a:solidFill>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SNA6124A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Vector Network Analyzer, 100 kHz to 13.5 GHz, 4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Includes front panel jumper interface</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45545113"/>
                  </a:ext>
                </a:extLst>
              </a:tr>
              <a:tr h="432000">
                <a:tc vMerge="1">
                  <a:txBody>
                    <a:bodyPr/>
                    <a:lstStyle/>
                    <a:p>
                      <a:pPr algn="ctr"/>
                      <a:endParaRPr lang="zh-CN" altLang="en-US" sz="1400" b="0" dirty="0">
                        <a:solidFill>
                          <a:schemeClr val="tx1">
                            <a:lumMod val="75000"/>
                            <a:lumOff val="25000"/>
                          </a:schemeClr>
                        </a:solidFill>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SNA6122A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Calibri" panose="020F0502020204030204" pitchFamily="34" charset="0"/>
                        </a:rPr>
                        <a:t>Vector Network Analyzer, 100 kHz to 13.5 GHz, 2 ports, 3.5mm NMD (m)</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rPr>
                        <a:t>Includes front panel jumper interface</a:t>
                      </a:r>
                      <a:endParaRPr kumimoji="0" lang="zh-CN" altLang="en-US" sz="1400" b="0" i="0" u="none" strike="noStrike" kern="1200" cap="none" spc="0" normalizeH="0" baseline="0" noProof="0" dirty="0">
                        <a:ln>
                          <a:noFill/>
                        </a:ln>
                        <a:solidFill>
                          <a:schemeClr val="tx1"/>
                        </a:solidFill>
                        <a:effectLst/>
                        <a:uLnTx/>
                        <a:uFillTx/>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7575341"/>
                  </a:ext>
                </a:extLst>
              </a:tr>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b="0" kern="100"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Standard Fittings</a:t>
                      </a:r>
                      <a:endParaRPr lang="zh-CN" altLang="en-US" sz="1400" b="0" kern="100"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b="0" kern="1200" dirty="0">
                          <a:solidFill>
                            <a:schemeClr val="tx1"/>
                          </a:solidFill>
                          <a:latin typeface="Univers Condensed" panose="020B0506020202050204" pitchFamily="34" charset="0"/>
                          <a:ea typeface="+mn-ea"/>
                          <a:cs typeface="Calibri" panose="020F0502020204030204" pitchFamily="34" charset="0"/>
                        </a:rPr>
                        <a:t>Quick Start*1, USB Cable*1, Power Cable*1, Calibration Certificate*1</a:t>
                      </a:r>
                      <a:endParaRPr lang="zh-CN" altLang="en-US" sz="1400" b="0" kern="1200" dirty="0">
                        <a:solidFill>
                          <a:schemeClr val="tx1"/>
                        </a:solidFill>
                        <a:latin typeface="Univers Condensed" panose="020B050602020205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a:endParaRPr lang="zh-CN" altLang="en-US" sz="1400" kern="100" dirty="0">
                        <a:solidFill>
                          <a:srgbClr val="000000"/>
                        </a:solidFill>
                        <a:effectLst/>
                        <a:latin typeface="微软雅黑" panose="020B0503020204020204" pitchFamily="34" charset="-122"/>
                        <a:ea typeface="微软雅黑" panose="020B0503020204020204" pitchFamily="34" charset="-122"/>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zh-CN" altLang="en-US" sz="1400" kern="1200" dirty="0">
                        <a:solidFill>
                          <a:schemeClr val="tx1">
                            <a:lumMod val="75000"/>
                            <a:lumOff val="25000"/>
                          </a:schemeClr>
                        </a:solidFill>
                        <a:latin typeface="Univers Condensed" panose="020B0506020202050204" pitchFamily="34" charset="0"/>
                        <a:ea typeface="+mn-ea"/>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32000">
                <a:tc>
                  <a:txBody>
                    <a:bodyPr/>
                    <a:lstStyle/>
                    <a:p>
                      <a:pPr algn="ct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Hardware</a:t>
                      </a:r>
                      <a:r>
                        <a:rPr lang="en-US" altLang="zh-CN" sz="1400" b="0" i="0" u="none" strike="noStrike" baseline="0" dirty="0">
                          <a:solidFill>
                            <a:schemeClr val="tx1"/>
                          </a:solidFill>
                          <a:effectLst/>
                          <a:latin typeface="Univers Condensed" panose="020B0506020202050204" pitchFamily="34" charset="0"/>
                          <a:ea typeface="+mn-ea"/>
                          <a:cs typeface="Calibri" panose="020F0502020204030204" pitchFamily="34" charset="0"/>
                        </a:rPr>
                        <a:t> O</a:t>
                      </a: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ptions</a:t>
                      </a:r>
                      <a:endParaRPr lang="zh-CN" altLang="en-US" sz="1400" b="0" kern="100"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chemeClr val="tx1"/>
                          </a:solidFill>
                          <a:effectLst/>
                          <a:latin typeface="Univers Condensed" panose="020B0506020202050204" pitchFamily="34" charset="0"/>
                        </a:rPr>
                        <a:t>SNA6000-HPR</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Univers Condensed" panose="020B0506020202050204" pitchFamily="34" charset="0"/>
                        </a:rPr>
                        <a:t>High Performance Reference Source</a:t>
                      </a:r>
                      <a:endParaRPr lang="zh-CN" altLang="en-US" sz="1400" b="0" dirty="0">
                        <a:solidFill>
                          <a:schemeClr val="tx1"/>
                        </a:solidFill>
                        <a:latin typeface="Univers Condensed" panose="020B050602020205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1400" b="0" i="0" u="none" strike="noStrike" kern="1200" cap="none" spc="0" normalizeH="0" baseline="0" noProof="0" dirty="0">
                          <a:ln>
                            <a:noFill/>
                          </a:ln>
                          <a:solidFill>
                            <a:schemeClr val="tx1"/>
                          </a:solidFill>
                          <a:effectLst/>
                          <a:uLnTx/>
                          <a:uFillTx/>
                          <a:latin typeface="Univers Condensed" panose="020B0506020202050204" pitchFamily="34" charset="0"/>
                          <a:ea typeface="Arial Unicode MS"/>
                          <a:cs typeface="+mn-cs"/>
                        </a:rPr>
                        <a:t>---</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6827216"/>
                  </a:ext>
                </a:extLst>
              </a:tr>
            </a:tbl>
          </a:graphicData>
        </a:graphic>
      </p:graphicFrame>
    </p:spTree>
    <p:extLst>
      <p:ext uri="{BB962C8B-B14F-4D97-AF65-F5344CB8AC3E}">
        <p14:creationId xmlns:p14="http://schemas.microsoft.com/office/powerpoint/2010/main" val="1671539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0">
            <a:extLst>
              <a:ext uri="{FF2B5EF4-FFF2-40B4-BE49-F238E27FC236}">
                <a16:creationId xmlns:a16="http://schemas.microsoft.com/office/drawing/2014/main" id="{F08BB7E1-6329-1569-AE9C-63D90C521B87}"/>
              </a:ext>
            </a:extLst>
          </p:cNvPr>
          <p:cNvSpPr txBox="1"/>
          <p:nvPr/>
        </p:nvSpPr>
        <p:spPr>
          <a:xfrm>
            <a:off x="387254" y="310519"/>
            <a:ext cx="9170403" cy="584775"/>
          </a:xfrm>
          <a:prstGeom prst="rect">
            <a:avLst/>
          </a:prstGeom>
          <a:noFill/>
        </p:spPr>
        <p:txBody>
          <a:bodyPr wrap="square" rtlCol="0">
            <a:spAutoFit/>
          </a:bodyPr>
          <a:lstStyle/>
          <a:p>
            <a:r>
              <a:rPr lang="en-US" altLang="zh-CN" sz="3200" b="1" dirty="0">
                <a:latin typeface="Univers Condensed" panose="020B0506020202050204" pitchFamily="34" charset="0"/>
                <a:ea typeface="微软雅黑" panose="020B0503020204020204" pitchFamily="34" charset="-122"/>
                <a:cs typeface="Arial" panose="020B0604020202020204" pitchFamily="34" charset="0"/>
              </a:rPr>
              <a:t>Important Software Options </a:t>
            </a:r>
          </a:p>
        </p:txBody>
      </p:sp>
      <p:graphicFrame>
        <p:nvGraphicFramePr>
          <p:cNvPr id="2" name="表格 1">
            <a:extLst>
              <a:ext uri="{FF2B5EF4-FFF2-40B4-BE49-F238E27FC236}">
                <a16:creationId xmlns:a16="http://schemas.microsoft.com/office/drawing/2014/main" id="{D8B17881-2D4B-DF17-671C-4DE050CD4EFC}"/>
              </a:ext>
            </a:extLst>
          </p:cNvPr>
          <p:cNvGraphicFramePr>
            <a:graphicFrameLocks noGrp="1"/>
          </p:cNvGraphicFramePr>
          <p:nvPr>
            <p:extLst>
              <p:ext uri="{D42A27DB-BD31-4B8C-83A1-F6EECF244321}">
                <p14:modId xmlns:p14="http://schemas.microsoft.com/office/powerpoint/2010/main" val="2441443879"/>
              </p:ext>
            </p:extLst>
          </p:nvPr>
        </p:nvGraphicFramePr>
        <p:xfrm>
          <a:off x="516000" y="1642648"/>
          <a:ext cx="11160000" cy="3764640"/>
        </p:xfrm>
        <a:graphic>
          <a:graphicData uri="http://schemas.openxmlformats.org/drawingml/2006/table">
            <a:tbl>
              <a:tblPr firstRow="1" bandRow="1"/>
              <a:tblGrid>
                <a:gridCol w="1584000">
                  <a:extLst>
                    <a:ext uri="{9D8B030D-6E8A-4147-A177-3AD203B41FA5}">
                      <a16:colId xmlns:a16="http://schemas.microsoft.com/office/drawing/2014/main" val="3981061430"/>
                    </a:ext>
                  </a:extLst>
                </a:gridCol>
                <a:gridCol w="1692000">
                  <a:extLst>
                    <a:ext uri="{9D8B030D-6E8A-4147-A177-3AD203B41FA5}">
                      <a16:colId xmlns:a16="http://schemas.microsoft.com/office/drawing/2014/main" val="560563090"/>
                    </a:ext>
                  </a:extLst>
                </a:gridCol>
                <a:gridCol w="2592000">
                  <a:extLst>
                    <a:ext uri="{9D8B030D-6E8A-4147-A177-3AD203B41FA5}">
                      <a16:colId xmlns:a16="http://schemas.microsoft.com/office/drawing/2014/main" val="1164784095"/>
                    </a:ext>
                  </a:extLst>
                </a:gridCol>
                <a:gridCol w="5292000">
                  <a:extLst>
                    <a:ext uri="{9D8B030D-6E8A-4147-A177-3AD203B41FA5}">
                      <a16:colId xmlns:a16="http://schemas.microsoft.com/office/drawing/2014/main" val="4123615724"/>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rPr>
                        <a:t>Items </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rPr>
                        <a:t>Order Number</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rPr>
                        <a:t>Description </a:t>
                      </a:r>
                      <a:endParaRPr lang="en-US" altLang="zh-CN" sz="1400" b="1" i="0" u="none" strike="noStrike" dirty="0">
                        <a:solidFill>
                          <a:schemeClr val="bg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Univers Condensed" panose="020B0506020202050204" pitchFamily="34" charset="0"/>
                          <a:ea typeface="+mn-ea"/>
                          <a:cs typeface="Calibri" panose="020F0502020204030204" pitchFamily="34" charset="0"/>
                        </a:rPr>
                        <a:t>Comments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10000"/>
                  </a:ext>
                </a:extLst>
              </a:tr>
              <a:tr h="518160">
                <a:tc row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 Software</a:t>
                      </a:r>
                      <a:r>
                        <a:rPr lang="en-US" altLang="zh-CN" sz="1400" b="0" i="0" u="none" strike="noStrike" baseline="0"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 O</a:t>
                      </a:r>
                      <a:r>
                        <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ptions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effectLst/>
                          <a:latin typeface="Univers Condensed" panose="020B0506020202050204" pitchFamily="34" charset="0"/>
                        </a:rPr>
                        <a:t>SNA6000-TDA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Time Domain Analysis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Univers Condensed" panose="020B0506020202050204" pitchFamily="34" charset="0"/>
                          <a:ea typeface="Arial Unicode MS" panose="020B0604020202020204" pitchFamily="34" charset="-122"/>
                          <a:cs typeface="Arial" panose="020B0604020202020204" pitchFamily="34" charset="0"/>
                        </a:rPr>
                        <a:t>Enable VNA analyze DUT in both frequency and time domain</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r h="612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p>
                      <a:pPr algn="ctr"/>
                      <a:r>
                        <a:rPr lang="en-US" sz="1400" b="0" i="0" dirty="0">
                          <a:solidFill>
                            <a:schemeClr val="tx1"/>
                          </a:solidFill>
                          <a:effectLst/>
                          <a:latin typeface="Univers Condensed" panose="020B0506020202050204" pitchFamily="34" charset="0"/>
                        </a:rPr>
                        <a:t>SNA6000-TDR</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Time Domain Reflectometry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0"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 </a:t>
                      </a:r>
                      <a:r>
                        <a:rPr lang="en-US" altLang="zh-CN" sz="1400" b="0" kern="0" dirty="0">
                          <a:solidFill>
                            <a:srgbClr val="003B90"/>
                          </a:solidFill>
                          <a:latin typeface="Univers Condensed" panose="020B0506020202050204" pitchFamily="34" charset="0"/>
                          <a:ea typeface="+mn-ea"/>
                          <a:cs typeface="Calibri" panose="020F0502020204030204" pitchFamily="34" charset="0"/>
                        </a:rPr>
                        <a:t>*Buy TDR and get TDA free! </a:t>
                      </a:r>
                      <a:r>
                        <a:rPr lang="en-US" altLang="zh-CN" sz="1400" b="0" i="0" u="none" strike="noStrike" kern="0"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rPr>
                        <a:t>)</a:t>
                      </a:r>
                      <a:endPar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altLang="zh-CN" sz="1400" b="0" dirty="0">
                          <a:solidFill>
                            <a:schemeClr val="tx1"/>
                          </a:solidFill>
                          <a:latin typeface="Univers Condensed" panose="020B0506020202050204" pitchFamily="34" charset="0"/>
                        </a:rPr>
                        <a:t>Complete</a:t>
                      </a:r>
                      <a:r>
                        <a:rPr lang="en-GB" altLang="zh-CN" sz="1400" b="0" baseline="0" dirty="0">
                          <a:solidFill>
                            <a:schemeClr val="tx1"/>
                          </a:solidFill>
                          <a:latin typeface="Univers Condensed" panose="020B0506020202050204" pitchFamily="34" charset="0"/>
                        </a:rPr>
                        <a:t> TDR with Eye diagram, for signal integrity measurements </a:t>
                      </a:r>
                      <a:endParaRPr lang="en-GB" altLang="zh-CN" sz="1400" b="0" dirty="0">
                        <a:solidFill>
                          <a:schemeClr val="tx1"/>
                        </a:solidFill>
                        <a:latin typeface="Univers Condensed" panose="020B050602020205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518160">
                <a:tc vMerge="1">
                  <a:txBody>
                    <a:bodyPr/>
                    <a:lstStyle/>
                    <a:p>
                      <a:endParaRPr lang="zh-CN" altLang="en-US"/>
                    </a:p>
                  </a:txBody>
                  <a:tcPr/>
                </a:tc>
                <a:tc>
                  <a:txBody>
                    <a:bodyPr/>
                    <a:lstStyle/>
                    <a:p>
                      <a:pPr algn="ctr"/>
                      <a:r>
                        <a:rPr lang="en-US" sz="1400" b="0" i="0" dirty="0">
                          <a:solidFill>
                            <a:schemeClr val="tx1"/>
                          </a:solidFill>
                          <a:effectLst/>
                          <a:latin typeface="Univers Condensed" panose="020B0506020202050204" pitchFamily="34" charset="0"/>
                        </a:rPr>
                        <a:t>SNA6000-SMM</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400" b="0" i="0" dirty="0">
                          <a:solidFill>
                            <a:schemeClr val="tx1"/>
                          </a:solidFill>
                          <a:effectLst/>
                          <a:latin typeface="Univers Condensed" panose="020B0506020202050204" pitchFamily="34" charset="0"/>
                        </a:rPr>
                        <a:t>Scalar Mixer Measurement</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Univers Condensed" panose="020B0506020202050204" pitchFamily="34" charset="0"/>
                          <a:ea typeface="+mn-ea"/>
                          <a:cs typeface="Calibri" panose="020F0502020204030204" pitchFamily="34" charset="0"/>
                        </a:rPr>
                        <a:t>Virtually arbitrary frequency conversion settings</a:t>
                      </a:r>
                      <a:endPar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77976162"/>
                  </a:ext>
                </a:extLst>
              </a:tr>
              <a:tr h="518160">
                <a:tc vMerge="1">
                  <a:txBody>
                    <a:bodyPr/>
                    <a:lstStyle/>
                    <a:p>
                      <a:endParaRPr lang="zh-CN" altLang="en-US"/>
                    </a:p>
                  </a:txBody>
                  <a:tcPr/>
                </a:tc>
                <a:tc>
                  <a:txBody>
                    <a:bodyPr/>
                    <a:lstStyle/>
                    <a:p>
                      <a:pPr algn="ctr"/>
                      <a:r>
                        <a:rPr lang="en-US" sz="1400" b="0" i="0" dirty="0">
                          <a:solidFill>
                            <a:schemeClr val="tx1"/>
                          </a:solidFill>
                          <a:effectLst/>
                          <a:latin typeface="Univers Condensed" panose="020B0506020202050204" pitchFamily="34" charset="0"/>
                        </a:rPr>
                        <a:t>SNA6000-PM</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chemeClr val="tx1"/>
                          </a:solidFill>
                          <a:effectLst/>
                          <a:latin typeface="Univers Condensed" panose="020B0506020202050204" pitchFamily="34" charset="0"/>
                        </a:rPr>
                        <a:t>Pulse Measurement</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400" b="0" dirty="0">
                          <a:solidFill>
                            <a:schemeClr val="tx1"/>
                          </a:solidFill>
                          <a:latin typeface="Univers Condensed" panose="020B0506020202050204" pitchFamily="34" charset="0"/>
                        </a:rPr>
                        <a:t>Support</a:t>
                      </a:r>
                      <a:r>
                        <a:rPr lang="en-GB" altLang="zh-CN" sz="1400" b="0" baseline="0" dirty="0">
                          <a:solidFill>
                            <a:schemeClr val="tx1"/>
                          </a:solidFill>
                          <a:latin typeface="Univers Condensed" panose="020B0506020202050204" pitchFamily="34" charset="0"/>
                        </a:rPr>
                        <a:t> wide band pulse profile and point-in-pulse measurements</a:t>
                      </a:r>
                      <a:endParaRPr lang="en-GB" altLang="zh-CN" sz="1400" b="0" dirty="0">
                        <a:solidFill>
                          <a:schemeClr val="tx1"/>
                        </a:solidFill>
                        <a:latin typeface="Univers Condensed" panose="020B050602020205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8139355"/>
                  </a:ext>
                </a:extLst>
              </a:tr>
              <a:tr h="518160">
                <a:tc vMerge="1">
                  <a:txBody>
                    <a:bodyPr/>
                    <a:lstStyle/>
                    <a:p>
                      <a:endParaRPr lang="zh-CN" altLang="en-US"/>
                    </a:p>
                  </a:txBody>
                  <a:tcPr/>
                </a:tc>
                <a:tc>
                  <a:txBody>
                    <a:bodyPr/>
                    <a:lstStyle/>
                    <a:p>
                      <a:pPr algn="ctr"/>
                      <a:r>
                        <a:rPr lang="en-US" sz="1400" b="0" i="0" dirty="0">
                          <a:solidFill>
                            <a:schemeClr val="tx1"/>
                          </a:solidFill>
                          <a:effectLst/>
                          <a:latin typeface="Univers Condensed" panose="020B0506020202050204" pitchFamily="34" charset="0"/>
                        </a:rPr>
                        <a:t>SNA6000-MT</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400" b="0" i="0" dirty="0">
                          <a:solidFill>
                            <a:schemeClr val="tx1"/>
                          </a:solidFill>
                          <a:effectLst/>
                          <a:latin typeface="Univers Condensed" panose="020B0506020202050204" pitchFamily="34" charset="0"/>
                        </a:rPr>
                        <a:t>Material Measurement</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dirty="0">
                          <a:solidFill>
                            <a:schemeClr val="tx1"/>
                          </a:solidFill>
                          <a:effectLst/>
                          <a:latin typeface="Univers Condensed" panose="020B0506020202050204" pitchFamily="34" charset="0"/>
                        </a:rPr>
                        <a:t>Support transmission line method and resonant cavity method</a:t>
                      </a:r>
                      <a:endParaRPr lang="en-US" altLang="zh-CN" sz="1400" b="0" i="0" u="none" strike="noStrike" dirty="0">
                        <a:solidFill>
                          <a:schemeClr val="tx1"/>
                        </a:solidFill>
                        <a:effectLst/>
                        <a:latin typeface="Univers Condensed" panose="020B0506020202050204" pitchFamily="34" charset="0"/>
                        <a:ea typeface="宋体" panose="02010600030101010101" pitchFamily="2" charset="-122"/>
                        <a:cs typeface="Calibri" panose="020F0502020204030204" pitchFamily="34" charset="0"/>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24762516"/>
                  </a:ext>
                </a:extLst>
              </a:tr>
              <a:tr h="648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b="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dirty="0">
                          <a:solidFill>
                            <a:schemeClr val="tx1"/>
                          </a:solidFill>
                          <a:effectLst/>
                          <a:latin typeface="Univers Condensed" panose="020B0506020202050204" pitchFamily="34" charset="0"/>
                        </a:rPr>
                        <a:t>SNA6000-SA</a:t>
                      </a:r>
                      <a:endParaRPr lang="en-US" sz="1400" b="0" dirty="0">
                        <a:solidFill>
                          <a:schemeClr val="tx1"/>
                        </a:solidFill>
                        <a:effectLst/>
                        <a:latin typeface="Univers Condensed" panose="020B0506020202050204"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latin typeface="Univers Condensed" panose="020B0506020202050204" pitchFamily="34" charset="0"/>
                          <a:ea typeface="宋体" panose="02010600030101010101" pitchFamily="2" charset="-122"/>
                          <a:cs typeface="Calibri" panose="020F0502020204030204" pitchFamily="34" charset="0"/>
                        </a:rPr>
                        <a:t>Spectrum Analysis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400" b="0" dirty="0">
                          <a:solidFill>
                            <a:schemeClr val="tx1"/>
                          </a:solidFill>
                          <a:latin typeface="Univers Condensed" panose="020B0506020202050204" pitchFamily="34" charset="0"/>
                        </a:rPr>
                        <a:t>Get further insights into the device parameters to display the output spectrum along with S-Parameters</a:t>
                      </a: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51438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18">
            <a:extLst>
              <a:ext uri="{FF2B5EF4-FFF2-40B4-BE49-F238E27FC236}">
                <a16:creationId xmlns:a16="http://schemas.microsoft.com/office/drawing/2014/main" id="{645ACE1F-B0E9-D7CB-1564-96E6FCBAB9B1}"/>
              </a:ext>
            </a:extLst>
          </p:cNvPr>
          <p:cNvSpPr/>
          <p:nvPr/>
        </p:nvSpPr>
        <p:spPr>
          <a:xfrm>
            <a:off x="1588" y="4025348"/>
            <a:ext cx="12188825" cy="2832654"/>
          </a:xfrm>
          <a:prstGeom prst="rect">
            <a:avLst/>
          </a:prstGeom>
          <a:solidFill>
            <a:srgbClr val="003B90"/>
          </a:solidFill>
          <a:ln w="25400" cap="flat" cmpd="sng" algn="ctr">
            <a:noFill/>
            <a:prstDash val="solid"/>
          </a:ln>
          <a:effectLst/>
        </p:spPr>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0" cap="none" spc="0" normalizeH="0" baseline="0" noProof="0">
              <a:ln>
                <a:noFill/>
              </a:ln>
              <a:solidFill>
                <a:srgbClr val="F9F9F9">
                  <a:lumMod val="50000"/>
                </a:srgbClr>
              </a:solidFill>
              <a:effectLst/>
              <a:uLnTx/>
              <a:uFillTx/>
              <a:latin typeface="Calibri"/>
              <a:ea typeface="+mn-ea"/>
              <a:cs typeface="+mn-cs"/>
            </a:endParaRPr>
          </a:p>
        </p:txBody>
      </p:sp>
      <p:sp>
        <p:nvSpPr>
          <p:cNvPr id="27" name="Textfeld 47">
            <a:extLst>
              <a:ext uri="{FF2B5EF4-FFF2-40B4-BE49-F238E27FC236}">
                <a16:creationId xmlns:a16="http://schemas.microsoft.com/office/drawing/2014/main" id="{BD7E9F9F-A8B6-6F27-E994-BE16D2887FF9}"/>
              </a:ext>
            </a:extLst>
          </p:cNvPr>
          <p:cNvSpPr txBox="1"/>
          <p:nvPr/>
        </p:nvSpPr>
        <p:spPr>
          <a:xfrm>
            <a:off x="8170760" y="4781450"/>
            <a:ext cx="32446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SIGLENT TECHNOLOGIES GERMANY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Add:  </a:t>
            </a:r>
            <a:r>
              <a:rPr kumimoji="0" lang="de-DE"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Staetzlinger Str.  70 86165 Augsburg, Germany</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Tel: +49(0)-821-666 0 111 0</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Fax: +49(0)-821-666 0 111 22</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info-eu@siglent.com</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www.siglenteu.com</a:t>
            </a:r>
          </a:p>
        </p:txBody>
      </p:sp>
      <p:sp>
        <p:nvSpPr>
          <p:cNvPr id="28" name="Textfeld 46">
            <a:extLst>
              <a:ext uri="{FF2B5EF4-FFF2-40B4-BE49-F238E27FC236}">
                <a16:creationId xmlns:a16="http://schemas.microsoft.com/office/drawing/2014/main" id="{17674CB7-7685-D98E-B8A4-170F5A5D9A20}"/>
              </a:ext>
            </a:extLst>
          </p:cNvPr>
          <p:cNvSpPr txBox="1"/>
          <p:nvPr/>
        </p:nvSpPr>
        <p:spPr>
          <a:xfrm>
            <a:off x="493629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NA</a:t>
            </a:r>
          </a:p>
        </p:txBody>
      </p:sp>
      <p:sp>
        <p:nvSpPr>
          <p:cNvPr id="29" name="Textfeld 47">
            <a:extLst>
              <a:ext uri="{FF2B5EF4-FFF2-40B4-BE49-F238E27FC236}">
                <a16:creationId xmlns:a16="http://schemas.microsoft.com/office/drawing/2014/main" id="{B0678524-90F7-92CB-96F7-DB35AB8D8B8B}"/>
              </a:ext>
            </a:extLst>
          </p:cNvPr>
          <p:cNvSpPr txBox="1"/>
          <p:nvPr/>
        </p:nvSpPr>
        <p:spPr>
          <a:xfrm>
            <a:off x="4940271" y="4770898"/>
            <a:ext cx="215872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SIGLENT Technologies NA, Inc.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Add: 6557 Cochran Rd Solon, Ohio 44139</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Tel: 440-398-5800</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Toll Free:877-515-5551</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Fax: 440-399-1211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info@siglent.com</a:t>
            </a:r>
            <a:b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b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www.siglentna.com</a:t>
            </a:r>
          </a:p>
        </p:txBody>
      </p:sp>
      <p:sp>
        <p:nvSpPr>
          <p:cNvPr id="30" name="Textfeld 50">
            <a:extLst>
              <a:ext uri="{FF2B5EF4-FFF2-40B4-BE49-F238E27FC236}">
                <a16:creationId xmlns:a16="http://schemas.microsoft.com/office/drawing/2014/main" id="{020858FC-1AC6-0C06-90DC-76F96029A689}"/>
              </a:ext>
            </a:extLst>
          </p:cNvPr>
          <p:cNvSpPr txBox="1"/>
          <p:nvPr/>
        </p:nvSpPr>
        <p:spPr>
          <a:xfrm>
            <a:off x="2805208" y="3110753"/>
            <a:ext cx="64288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F7F7F"/>
                </a:solidFill>
                <a:effectLst/>
                <a:uLnTx/>
                <a:uFillTx/>
                <a:latin typeface="Calibri"/>
                <a:ea typeface="宋体" panose="02010600030101010101" pitchFamily="2" charset="-122"/>
                <a:cs typeface="+mn-cs"/>
              </a:rPr>
              <a:t>Every Bench. Every Engineer. Every Day.</a:t>
            </a:r>
            <a:endParaRPr kumimoji="0" lang="zh-CN" altLang="en-US" sz="1800" b="0" i="0" u="none" strike="noStrike" kern="0" cap="none" spc="0" normalizeH="0" baseline="0" noProof="0" dirty="0">
              <a:ln>
                <a:noFill/>
              </a:ln>
              <a:solidFill>
                <a:srgbClr val="7F7F7F"/>
              </a:solidFill>
              <a:effectLst/>
              <a:uLnTx/>
              <a:uFillTx/>
              <a:latin typeface="Calibri"/>
              <a:ea typeface="宋体" panose="02010600030101010101" pitchFamily="2" charset="-122"/>
              <a:cs typeface="+mn-cs"/>
            </a:endParaRPr>
          </a:p>
        </p:txBody>
      </p:sp>
      <p:sp>
        <p:nvSpPr>
          <p:cNvPr id="31" name="Textfeld 46">
            <a:extLst>
              <a:ext uri="{FF2B5EF4-FFF2-40B4-BE49-F238E27FC236}">
                <a16:creationId xmlns:a16="http://schemas.microsoft.com/office/drawing/2014/main" id="{48AFDD4F-471D-3F07-D119-EB7286422E60}"/>
              </a:ext>
            </a:extLst>
          </p:cNvPr>
          <p:cNvSpPr txBox="1"/>
          <p:nvPr/>
        </p:nvSpPr>
        <p:spPr>
          <a:xfrm>
            <a:off x="8166784" y="4453448"/>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Europe</a:t>
            </a:r>
          </a:p>
        </p:txBody>
      </p:sp>
      <p:sp>
        <p:nvSpPr>
          <p:cNvPr id="32" name="Textfeld 47">
            <a:extLst>
              <a:ext uri="{FF2B5EF4-FFF2-40B4-BE49-F238E27FC236}">
                <a16:creationId xmlns:a16="http://schemas.microsoft.com/office/drawing/2014/main" id="{57BE07AA-C275-0AAC-4906-D15D5096D237}"/>
              </a:ext>
            </a:extLst>
          </p:cNvPr>
          <p:cNvSpPr txBox="1"/>
          <p:nvPr/>
        </p:nvSpPr>
        <p:spPr>
          <a:xfrm>
            <a:off x="788161" y="4770898"/>
            <a:ext cx="362949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SIGLENT TECHNOLOGIES CO.,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Add: Blog No.1 &amp; No.4 &amp; No.5, </a:t>
            </a:r>
            <a:r>
              <a:rPr kumimoji="0" lang="en-US" altLang="zh-CN" sz="1100" b="0" i="0" u="none" strike="noStrike" kern="0" cap="none" spc="0" normalizeH="0" baseline="0" noProof="0" dirty="0" err="1">
                <a:ln>
                  <a:noFill/>
                </a:ln>
                <a:solidFill>
                  <a:prstClr val="white"/>
                </a:solidFill>
                <a:effectLst/>
                <a:uLnTx/>
                <a:uFillTx/>
                <a:latin typeface="Calibri"/>
                <a:ea typeface="宋体" panose="02010600030101010101" pitchFamily="2" charset="-122"/>
                <a:cs typeface="+mn-cs"/>
              </a:rPr>
              <a:t>Antongda</a:t>
            </a: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 Industrial Zone, 3rd </a:t>
            </a:r>
            <a:r>
              <a:rPr kumimoji="0" lang="en-US" altLang="zh-CN" sz="1100" b="0" i="0" u="none" strike="noStrike" kern="0" cap="none" spc="0" normalizeH="0" baseline="0" noProof="0" dirty="0" err="1">
                <a:ln>
                  <a:noFill/>
                </a:ln>
                <a:solidFill>
                  <a:prstClr val="white"/>
                </a:solidFill>
                <a:effectLst/>
                <a:uLnTx/>
                <a:uFillTx/>
                <a:latin typeface="Calibri"/>
                <a:ea typeface="宋体" panose="02010600030101010101" pitchFamily="2" charset="-122"/>
                <a:cs typeface="+mn-cs"/>
              </a:rPr>
              <a:t>Liuxian</a:t>
            </a: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 Road, </a:t>
            </a:r>
            <a:r>
              <a:rPr kumimoji="0" lang="en-US" altLang="zh-CN" sz="1100" b="0" i="0" u="none" strike="noStrike" kern="0" cap="none" spc="0" normalizeH="0" baseline="0" noProof="0" dirty="0" err="1">
                <a:ln>
                  <a:noFill/>
                </a:ln>
                <a:solidFill>
                  <a:prstClr val="white"/>
                </a:solidFill>
                <a:effectLst/>
                <a:uLnTx/>
                <a:uFillTx/>
                <a:latin typeface="Calibri"/>
                <a:ea typeface="宋体" panose="02010600030101010101" pitchFamily="2" charset="-122"/>
                <a:cs typeface="+mn-cs"/>
              </a:rPr>
              <a:t>Bao’an</a:t>
            </a: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 District, Shenzhen, 518101,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Tel:+ 86 755 3688 7876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Fax:+ 86 755 3359 1582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sales@siglent.com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int.siglent.com</a:t>
            </a:r>
          </a:p>
        </p:txBody>
      </p:sp>
      <p:sp>
        <p:nvSpPr>
          <p:cNvPr id="33" name="Textfeld 46">
            <a:extLst>
              <a:ext uri="{FF2B5EF4-FFF2-40B4-BE49-F238E27FC236}">
                <a16:creationId xmlns:a16="http://schemas.microsoft.com/office/drawing/2014/main" id="{5EACD180-990A-C543-41BA-69545394D086}"/>
              </a:ext>
            </a:extLst>
          </p:cNvPr>
          <p:cNvSpPr txBox="1"/>
          <p:nvPr/>
        </p:nvSpPr>
        <p:spPr>
          <a:xfrm>
            <a:off x="78418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white"/>
                </a:solidFill>
                <a:effectLst/>
                <a:uLnTx/>
                <a:uFillTx/>
                <a:latin typeface="Calibri"/>
                <a:ea typeface="宋体" panose="02010600030101010101" pitchFamily="2" charset="-122"/>
                <a:cs typeface="+mn-cs"/>
              </a:rPr>
              <a:t>Headquarters</a:t>
            </a:r>
          </a:p>
        </p:txBody>
      </p:sp>
      <p:sp>
        <p:nvSpPr>
          <p:cNvPr id="34" name="Textfeld 33">
            <a:extLst>
              <a:ext uri="{FF2B5EF4-FFF2-40B4-BE49-F238E27FC236}">
                <a16:creationId xmlns:a16="http://schemas.microsoft.com/office/drawing/2014/main" id="{F020503B-BE96-8076-743D-49121F0BB7B1}"/>
              </a:ext>
            </a:extLst>
          </p:cNvPr>
          <p:cNvSpPr txBox="1"/>
          <p:nvPr/>
        </p:nvSpPr>
        <p:spPr>
          <a:xfrm>
            <a:off x="3038208" y="1622536"/>
            <a:ext cx="6115584" cy="132343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srgbClr val="0065FA"/>
              </a:solidFill>
              <a:effectLst/>
              <a:uLnTx/>
              <a:uFillTx/>
              <a:latin typeface="Century Gothic" panose="020B0502020202020204" pitchFamily="34" charset="0"/>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rPr>
              <a:t>Thank You</a:t>
            </a:r>
            <a:endParaRPr kumimoji="0" lang="de-DE" sz="4000" b="0"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844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9B6C8"/>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09997B4-2FD7-0F8A-FAFE-37700122AC9D}"/>
              </a:ext>
            </a:extLst>
          </p:cNvPr>
          <p:cNvSpPr/>
          <p:nvPr/>
        </p:nvSpPr>
        <p:spPr>
          <a:xfrm>
            <a:off x="8067782" y="-1"/>
            <a:ext cx="412421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1">
            <a:extLst>
              <a:ext uri="{FF2B5EF4-FFF2-40B4-BE49-F238E27FC236}">
                <a16:creationId xmlns:a16="http://schemas.microsoft.com/office/drawing/2014/main" id="{7BB27E94-4568-74B8-19C0-016DA4C1439D}"/>
              </a:ext>
            </a:extLst>
          </p:cNvPr>
          <p:cNvSpPr/>
          <p:nvPr/>
        </p:nvSpPr>
        <p:spPr>
          <a:xfrm>
            <a:off x="0" y="0"/>
            <a:ext cx="406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矩形 5">
            <a:extLst>
              <a:ext uri="{FF2B5EF4-FFF2-40B4-BE49-F238E27FC236}">
                <a16:creationId xmlns:a16="http://schemas.microsoft.com/office/drawing/2014/main" id="{EF0168F8-F772-1292-75EB-C378E10EE272}"/>
              </a:ext>
            </a:extLst>
          </p:cNvPr>
          <p:cNvSpPr/>
          <p:nvPr/>
        </p:nvSpPr>
        <p:spPr>
          <a:xfrm>
            <a:off x="4048846" y="-1"/>
            <a:ext cx="4064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5" name="图片 14">
            <a:extLst>
              <a:ext uri="{FF2B5EF4-FFF2-40B4-BE49-F238E27FC236}">
                <a16:creationId xmlns:a16="http://schemas.microsoft.com/office/drawing/2014/main" id="{BB8BD422-8C20-4EB1-0D2D-41CA826F51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585" y="2630487"/>
            <a:ext cx="3701987" cy="2467991"/>
          </a:xfrm>
          <a:prstGeom prst="rect">
            <a:avLst/>
          </a:prstGeom>
        </p:spPr>
      </p:pic>
      <p:sp>
        <p:nvSpPr>
          <p:cNvPr id="27" name="矩形 26">
            <a:hlinkHover r:id="rId4" action="ppaction://hlinksldjump"/>
            <a:extLst>
              <a:ext uri="{FF2B5EF4-FFF2-40B4-BE49-F238E27FC236}">
                <a16:creationId xmlns:a16="http://schemas.microsoft.com/office/drawing/2014/main" id="{570CB8DC-1C97-8973-B69D-330FC548F677}"/>
              </a:ext>
            </a:extLst>
          </p:cNvPr>
          <p:cNvSpPr/>
          <p:nvPr/>
        </p:nvSpPr>
        <p:spPr>
          <a:xfrm>
            <a:off x="42249" y="-13016"/>
            <a:ext cx="3483754"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6" name="矩形 25">
            <a:hlinkHover r:id="rId4" action="ppaction://hlinksldjump"/>
            <a:extLst>
              <a:ext uri="{FF2B5EF4-FFF2-40B4-BE49-F238E27FC236}">
                <a16:creationId xmlns:a16="http://schemas.microsoft.com/office/drawing/2014/main" id="{3F4605AE-376E-BC9E-51F6-DA336A2E8E0E}"/>
              </a:ext>
            </a:extLst>
          </p:cNvPr>
          <p:cNvSpPr/>
          <p:nvPr/>
        </p:nvSpPr>
        <p:spPr>
          <a:xfrm>
            <a:off x="54922" y="0"/>
            <a:ext cx="3483754"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3" name="图片 12">
            <a:extLst>
              <a:ext uri="{FF2B5EF4-FFF2-40B4-BE49-F238E27FC236}">
                <a16:creationId xmlns:a16="http://schemas.microsoft.com/office/drawing/2014/main" id="{D2F68137-DC64-A766-4223-4C41A0CD82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42695" y="3366654"/>
            <a:ext cx="2424861" cy="1831578"/>
          </a:xfrm>
          <a:prstGeom prst="rect">
            <a:avLst/>
          </a:prstGeom>
        </p:spPr>
      </p:pic>
      <p:sp>
        <p:nvSpPr>
          <p:cNvPr id="24" name="矩形 23">
            <a:hlinkHover r:id="rId4" action="ppaction://hlinksldjump"/>
            <a:extLst>
              <a:ext uri="{FF2B5EF4-FFF2-40B4-BE49-F238E27FC236}">
                <a16:creationId xmlns:a16="http://schemas.microsoft.com/office/drawing/2014/main" id="{3AC06A46-6D99-E1B2-D39F-3F0E6A3F3B1F}"/>
              </a:ext>
            </a:extLst>
          </p:cNvPr>
          <p:cNvSpPr/>
          <p:nvPr/>
        </p:nvSpPr>
        <p:spPr>
          <a:xfrm>
            <a:off x="7916650" y="-6509"/>
            <a:ext cx="427535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5" name="矩形 24">
            <a:hlinkHover r:id="rId4" action="ppaction://hlinksldjump"/>
            <a:extLst>
              <a:ext uri="{FF2B5EF4-FFF2-40B4-BE49-F238E27FC236}">
                <a16:creationId xmlns:a16="http://schemas.microsoft.com/office/drawing/2014/main" id="{9387B124-961B-D391-CF2D-E5D1A297130B}"/>
              </a:ext>
            </a:extLst>
          </p:cNvPr>
          <p:cNvSpPr/>
          <p:nvPr/>
        </p:nvSpPr>
        <p:spPr>
          <a:xfrm>
            <a:off x="7916650" y="0"/>
            <a:ext cx="4275350" cy="6871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4" name="图片 3">
            <a:extLst>
              <a:ext uri="{FF2B5EF4-FFF2-40B4-BE49-F238E27FC236}">
                <a16:creationId xmlns:a16="http://schemas.microsoft.com/office/drawing/2014/main" id="{A358F7FE-431F-1198-F520-0D182E584F36}"/>
              </a:ext>
            </a:extLst>
          </p:cNvPr>
          <p:cNvPicPr>
            <a:picLocks noChangeAspect="1"/>
          </p:cNvPicPr>
          <p:nvPr/>
        </p:nvPicPr>
        <p:blipFill>
          <a:blip r:embed="rId6">
            <a:clrChange>
              <a:clrFrom>
                <a:srgbClr val="040404"/>
              </a:clrFrom>
              <a:clrTo>
                <a:srgbClr val="040404">
                  <a:alpha val="0"/>
                </a:srgbClr>
              </a:clrTo>
            </a:clrChange>
          </a:blip>
          <a:stretch>
            <a:fillRect/>
          </a:stretch>
        </p:blipFill>
        <p:spPr>
          <a:xfrm>
            <a:off x="2804263" y="959608"/>
            <a:ext cx="5858764" cy="5858764"/>
          </a:xfrm>
          <a:prstGeom prst="rect">
            <a:avLst/>
          </a:prstGeom>
        </p:spPr>
      </p:pic>
      <p:pic>
        <p:nvPicPr>
          <p:cNvPr id="31" name="图片 30">
            <a:extLst>
              <a:ext uri="{FF2B5EF4-FFF2-40B4-BE49-F238E27FC236}">
                <a16:creationId xmlns:a16="http://schemas.microsoft.com/office/drawing/2014/main" id="{389DFC30-3C60-6FAD-E61E-6CAE96A14F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15784" y="1562794"/>
            <a:ext cx="6371493" cy="4248562"/>
          </a:xfrm>
          <a:prstGeom prst="rect">
            <a:avLst/>
          </a:prstGeom>
        </p:spPr>
      </p:pic>
      <p:sp>
        <p:nvSpPr>
          <p:cNvPr id="8" name="文本框 7">
            <a:extLst>
              <a:ext uri="{FF2B5EF4-FFF2-40B4-BE49-F238E27FC236}">
                <a16:creationId xmlns:a16="http://schemas.microsoft.com/office/drawing/2014/main" id="{48D444FA-044F-53BC-64DD-6E18F9BB4970}"/>
              </a:ext>
            </a:extLst>
          </p:cNvPr>
          <p:cNvSpPr txBox="1"/>
          <p:nvPr/>
        </p:nvSpPr>
        <p:spPr>
          <a:xfrm>
            <a:off x="3837897" y="775196"/>
            <a:ext cx="4034492" cy="126188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SNA6000A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Intuitive, Speed-Driven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Univers Condensed" panose="020B0506020202050204" pitchFamily="34" charset="0"/>
                <a:ea typeface="思源黑体 CN Medium" panose="020B0600000000000000" pitchFamily="34" charset="-122"/>
                <a:cs typeface="+mn-cs"/>
              </a:rPr>
              <a:t>Hardware for Exceptional Flexibility</a:t>
            </a:r>
          </a:p>
        </p:txBody>
      </p:sp>
    </p:spTree>
    <p:extLst>
      <p:ext uri="{BB962C8B-B14F-4D97-AF65-F5344CB8AC3E}">
        <p14:creationId xmlns:p14="http://schemas.microsoft.com/office/powerpoint/2010/main" val="34400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EEDD8DBF-36CA-B872-159C-8FA2B6CFBE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90"/>
          <a:stretch/>
        </p:blipFill>
        <p:spPr>
          <a:xfrm>
            <a:off x="7468950" y="4993413"/>
            <a:ext cx="4575878" cy="1778896"/>
          </a:xfrm>
          <a:prstGeom prst="rect">
            <a:avLst/>
          </a:prstGeom>
        </p:spPr>
      </p:pic>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文本框 9">
            <a:extLst>
              <a:ext uri="{FF2B5EF4-FFF2-40B4-BE49-F238E27FC236}">
                <a16:creationId xmlns:a16="http://schemas.microsoft.com/office/drawing/2014/main" id="{4402C148-7927-0DE6-2620-3D0B820893A4}"/>
              </a:ext>
            </a:extLst>
          </p:cNvPr>
          <p:cNvSpPr txBox="1"/>
          <p:nvPr/>
        </p:nvSpPr>
        <p:spPr>
          <a:xfrm>
            <a:off x="1133170" y="1967887"/>
            <a:ext cx="2092351"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Agenda</a:t>
            </a:r>
            <a:endParaRPr kumimoji="0" lang="zh-CN" altLang="en-US" sz="3200" b="1"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12" name="矩形 11">
            <a:extLst>
              <a:ext uri="{FF2B5EF4-FFF2-40B4-BE49-F238E27FC236}">
                <a16:creationId xmlns:a16="http://schemas.microsoft.com/office/drawing/2014/main" id="{590813D1-0DAF-63CC-A5E7-B414E6293C14}"/>
              </a:ext>
            </a:extLst>
          </p:cNvPr>
          <p:cNvSpPr/>
          <p:nvPr/>
        </p:nvSpPr>
        <p:spPr>
          <a:xfrm flipV="1">
            <a:off x="2162568" y="2911288"/>
            <a:ext cx="914400" cy="4571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cs typeface="+mn-cs"/>
            </a:endParaRPr>
          </a:p>
        </p:txBody>
      </p:sp>
      <p:sp>
        <p:nvSpPr>
          <p:cNvPr id="13" name="TextBox 11">
            <a:extLst>
              <a:ext uri="{FF2B5EF4-FFF2-40B4-BE49-F238E27FC236}">
                <a16:creationId xmlns:a16="http://schemas.microsoft.com/office/drawing/2014/main" id="{2AE925DD-D3C6-F42D-1A0D-4A5CC3D33C8B}"/>
              </a:ext>
            </a:extLst>
          </p:cNvPr>
          <p:cNvSpPr txBox="1"/>
          <p:nvPr/>
        </p:nvSpPr>
        <p:spPr>
          <a:xfrm>
            <a:off x="3635210" y="767558"/>
            <a:ext cx="73677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F497D"/>
                </a:solidFill>
                <a:effectLst/>
                <a:uLnTx/>
                <a:uFillTx/>
                <a:latin typeface="Univers Condensed" panose="020B0506020202050204" pitchFamily="34" charset="0"/>
                <a:ea typeface="微软雅黑" panose="020B0503020204020204" pitchFamily="34" charset="-122"/>
                <a:cs typeface="Arial" panose="020B0604020202020204" pitchFamily="34" charset="0"/>
              </a:rPr>
              <a:t>SIG</a:t>
            </a:r>
            <a:r>
              <a:rPr kumimoji="0" lang="en-US" altLang="zh-CN" sz="4000" b="1" i="0" u="none" strike="noStrike" kern="1200" cap="none" spc="0" normalizeH="0" baseline="0" noProof="0" dirty="0">
                <a:ln>
                  <a:noFill/>
                </a:ln>
                <a:solidFill>
                  <a:srgbClr val="F08300"/>
                </a:solidFill>
                <a:effectLst/>
                <a:uLnTx/>
                <a:uFillTx/>
                <a:latin typeface="Univers Condensed" panose="020B0506020202050204" pitchFamily="34" charset="0"/>
                <a:ea typeface="微软雅黑" panose="020B0503020204020204" pitchFamily="34" charset="-122"/>
                <a:cs typeface="Arial" panose="020B0604020202020204" pitchFamily="34" charset="0"/>
              </a:rPr>
              <a:t>L</a:t>
            </a:r>
            <a:r>
              <a:rPr kumimoji="0" lang="en-US" altLang="zh-CN" sz="4000" b="1" i="0" u="none" strike="noStrike" kern="1200" cap="none" spc="0" normalizeH="0" baseline="0" noProof="0" dirty="0">
                <a:ln>
                  <a:noFill/>
                </a:ln>
                <a:solidFill>
                  <a:srgbClr val="1F497D"/>
                </a:solidFill>
                <a:effectLst/>
                <a:uLnTx/>
                <a:uFillTx/>
                <a:latin typeface="Univers Condensed" panose="020B0506020202050204" pitchFamily="34" charset="0"/>
                <a:ea typeface="微软雅黑" panose="020B0503020204020204" pitchFamily="34" charset="-122"/>
                <a:cs typeface="Arial" panose="020B0604020202020204" pitchFamily="34" charset="0"/>
              </a:rPr>
              <a: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F497D"/>
                </a:solidFill>
                <a:effectLst/>
                <a:uLnTx/>
                <a:uFillTx/>
                <a:latin typeface="Univers Condensed" panose="020B0506020202050204" pitchFamily="34" charset="0"/>
                <a:ea typeface="微软雅黑" panose="020B0503020204020204" pitchFamily="34" charset="-122"/>
                <a:cs typeface="Arial" panose="020B0604020202020204" pitchFamily="34" charset="0"/>
              </a:rPr>
              <a:t>SNA6000A Vector Network Analyzer </a:t>
            </a:r>
          </a:p>
        </p:txBody>
      </p:sp>
      <p:sp>
        <p:nvSpPr>
          <p:cNvPr id="39" name="Textfeld 37">
            <a:extLst>
              <a:ext uri="{FF2B5EF4-FFF2-40B4-BE49-F238E27FC236}">
                <a16:creationId xmlns:a16="http://schemas.microsoft.com/office/drawing/2014/main" id="{B0297D15-C8A7-200B-2B04-50BBF6CB447C}"/>
              </a:ext>
            </a:extLst>
          </p:cNvPr>
          <p:cNvSpPr txBox="1"/>
          <p:nvPr/>
        </p:nvSpPr>
        <p:spPr>
          <a:xfrm>
            <a:off x="3635210" y="2162173"/>
            <a:ext cx="5711990" cy="3352328"/>
          </a:xfrm>
          <a:prstGeom prst="rect">
            <a:avLst/>
          </a:prstGeom>
          <a:noFill/>
        </p:spPr>
        <p:txBody>
          <a:bodyPr wrap="square" rtlCol="0">
            <a:spAutoFit/>
          </a:bodyPr>
          <a:lstStyle/>
          <a:p>
            <a:pPr marL="457200" indent="-457200" defTabSz="228600">
              <a:lnSpc>
                <a:spcPct val="150000"/>
              </a:lnSpc>
              <a:buFont typeface="+mj-lt"/>
              <a:buAutoNum type="arabicPeriod"/>
            </a:pPr>
            <a:r>
              <a:rPr lang="en-US" altLang="zh-CN" sz="2400" b="1" dirty="0">
                <a:solidFill>
                  <a:schemeClr val="tx1">
                    <a:lumMod val="75000"/>
                    <a:lumOff val="25000"/>
                  </a:schemeClr>
                </a:solidFill>
                <a:effectLst/>
                <a:latin typeface="Univers Condensed" panose="020B0506020202050204" pitchFamily="34" charset="0"/>
                <a:ea typeface="思源黑体 CN Bold" panose="020B0800000000000000" pitchFamily="34" charset="-122"/>
              </a:rPr>
              <a:t>Brief Introduction</a:t>
            </a:r>
          </a:p>
          <a:p>
            <a:pPr marL="457200" indent="-457200" defTabSz="228600">
              <a:lnSpc>
                <a:spcPct val="150000"/>
              </a:lnSpc>
              <a:buFont typeface="+mj-lt"/>
              <a:buAutoNum type="arabicPeriod"/>
            </a:pPr>
            <a:r>
              <a:rPr lang="en-US" altLang="zh-CN" sz="2400" b="1" dirty="0">
                <a:solidFill>
                  <a:schemeClr val="tx1">
                    <a:lumMod val="75000"/>
                    <a:lumOff val="25000"/>
                  </a:schemeClr>
                </a:solidFill>
                <a:effectLst/>
                <a:latin typeface="Univers Condensed" panose="020B0506020202050204" pitchFamily="34" charset="0"/>
                <a:ea typeface="思源黑体 CN Bold" panose="020B0800000000000000" pitchFamily="34" charset="-122"/>
              </a:rPr>
              <a:t>Technical Highlights</a:t>
            </a:r>
          </a:p>
          <a:p>
            <a:pPr marL="457200" indent="-457200" defTabSz="228600">
              <a:lnSpc>
                <a:spcPct val="150000"/>
              </a:lnSpc>
              <a:buFont typeface="+mj-lt"/>
              <a:buAutoNum type="arabicPeriod"/>
            </a:pPr>
            <a:r>
              <a:rPr lang="en-US" altLang="zh-CN" sz="2400" b="1" dirty="0">
                <a:solidFill>
                  <a:schemeClr val="tx1">
                    <a:lumMod val="75000"/>
                    <a:lumOff val="25000"/>
                  </a:schemeClr>
                </a:solidFill>
                <a:effectLst/>
                <a:latin typeface="Univers Condensed" panose="020B0506020202050204" pitchFamily="34" charset="0"/>
                <a:ea typeface="思源黑体 CN Bold" panose="020B0800000000000000" pitchFamily="34" charset="-122"/>
              </a:rPr>
              <a:t>Main Options</a:t>
            </a:r>
          </a:p>
          <a:p>
            <a:pPr marL="457200" indent="-457200" defTabSz="228600">
              <a:lnSpc>
                <a:spcPct val="150000"/>
              </a:lnSpc>
              <a:buFont typeface="+mj-lt"/>
              <a:buAutoNum type="arabicPeriod"/>
            </a:pPr>
            <a:r>
              <a:rPr lang="en-US" altLang="zh-CN" sz="2400" b="1" dirty="0">
                <a:solidFill>
                  <a:schemeClr val="tx1">
                    <a:lumMod val="75000"/>
                    <a:lumOff val="25000"/>
                  </a:schemeClr>
                </a:solidFill>
                <a:effectLst/>
                <a:latin typeface="Univers Condensed" panose="020B0506020202050204" pitchFamily="34" charset="0"/>
                <a:ea typeface="思源黑体 CN Bold" panose="020B0800000000000000" pitchFamily="34" charset="-122"/>
              </a:rPr>
              <a:t>Market and Application</a:t>
            </a:r>
          </a:p>
          <a:p>
            <a:pPr marL="457200" indent="-457200" defTabSz="228600">
              <a:lnSpc>
                <a:spcPct val="150000"/>
              </a:lnSpc>
              <a:buFont typeface="+mj-lt"/>
              <a:buAutoNum type="arabicPeriod"/>
            </a:pPr>
            <a:r>
              <a:rPr lang="en-US" altLang="zh-CN" sz="2400" b="1" dirty="0">
                <a:solidFill>
                  <a:schemeClr val="tx1">
                    <a:lumMod val="75000"/>
                    <a:lumOff val="25000"/>
                  </a:schemeClr>
                </a:solidFill>
                <a:effectLst/>
                <a:latin typeface="Univers Condensed" panose="020B0506020202050204" pitchFamily="34" charset="0"/>
                <a:ea typeface="思源黑体 CN Bold" panose="020B0800000000000000" pitchFamily="34" charset="-122"/>
              </a:rPr>
              <a:t>Completing the Solution</a:t>
            </a:r>
          </a:p>
          <a:p>
            <a:pPr marL="457200" indent="-457200" defTabSz="228600">
              <a:lnSpc>
                <a:spcPct val="150000"/>
              </a:lnSpc>
              <a:buFont typeface="+mj-lt"/>
              <a:buAutoNum type="arabicPeriod"/>
            </a:pPr>
            <a:r>
              <a:rPr lang="en-US" altLang="zh-CN" sz="2400" b="1" dirty="0">
                <a:solidFill>
                  <a:schemeClr val="tx1">
                    <a:lumMod val="75000"/>
                    <a:lumOff val="25000"/>
                  </a:schemeClr>
                </a:solidFill>
                <a:effectLst/>
                <a:latin typeface="Univers Condensed" panose="020B0506020202050204" pitchFamily="34" charset="0"/>
                <a:ea typeface="思源黑体 CN Bold" panose="020B0800000000000000" pitchFamily="34" charset="-122"/>
              </a:rPr>
              <a:t>Analysis of Competition</a:t>
            </a:r>
          </a:p>
        </p:txBody>
      </p:sp>
    </p:spTree>
    <p:extLst>
      <p:ext uri="{BB962C8B-B14F-4D97-AF65-F5344CB8AC3E}">
        <p14:creationId xmlns:p14="http://schemas.microsoft.com/office/powerpoint/2010/main" val="34201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文本框 4"/>
          <p:cNvSpPr txBox="1"/>
          <p:nvPr/>
        </p:nvSpPr>
        <p:spPr>
          <a:xfrm>
            <a:off x="1133170" y="2533944"/>
            <a:ext cx="20923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rPr>
              <a:t>PART  ONE</a:t>
            </a:r>
            <a:endParaRPr kumimoji="0" lang="zh-CN" altLang="en-US" sz="28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Univers Condensed" panose="020B0506020202050204" pitchFamily="34" charset="0"/>
                <a:ea typeface="Gadugi" panose="020B0502040204020203" pitchFamily="34" charset="0"/>
              </a:rPr>
              <a:t>01</a:t>
            </a:r>
            <a:endParaRPr kumimoji="0" lang="zh-CN" altLang="en-US" sz="7200" b="0" i="0" u="none" strike="noStrike" kern="1200" cap="none" spc="0" normalizeH="0" baseline="0" noProof="0" dirty="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nivers Condensed" panose="020B0506020202050204" pitchFamily="34" charset="0"/>
              <a:ea typeface="宋体" panose="02010600030101010101" pitchFamily="2" charset="-122"/>
            </a:endParaRPr>
          </a:p>
        </p:txBody>
      </p:sp>
      <p:sp>
        <p:nvSpPr>
          <p:cNvPr id="8" name="矩形 7">
            <a:extLst>
              <a:ext uri="{FF2B5EF4-FFF2-40B4-BE49-F238E27FC236}">
                <a16:creationId xmlns:a16="http://schemas.microsoft.com/office/drawing/2014/main" id="{BB07DEEF-7157-F93F-090B-A1D2C9AEC842}"/>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Univers Condensed" panose="020B0506020202050204" pitchFamily="34" charset="0"/>
              <a:ea typeface="宋体" panose="02010600030101010101" pitchFamily="2" charset="-122"/>
            </a:endParaRPr>
          </a:p>
        </p:txBody>
      </p:sp>
      <p:sp>
        <p:nvSpPr>
          <p:cNvPr id="11" name="文本框 10">
            <a:extLst>
              <a:ext uri="{FF2B5EF4-FFF2-40B4-BE49-F238E27FC236}">
                <a16:creationId xmlns:a16="http://schemas.microsoft.com/office/drawing/2014/main" id="{B24BE7C7-FE29-B991-FF3C-041348575625}"/>
              </a:ext>
            </a:extLst>
          </p:cNvPr>
          <p:cNvSpPr txBox="1"/>
          <p:nvPr/>
        </p:nvSpPr>
        <p:spPr>
          <a:xfrm>
            <a:off x="4310742" y="4732702"/>
            <a:ext cx="64942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rPr>
              <a:t>Instrument Tour / User friendly in every detail</a:t>
            </a:r>
            <a:endParaRPr kumimoji="0" lang="zh-CN" altLang="en-US" sz="1800" b="0" i="0" u="none" strike="noStrike" kern="1200" cap="none" spc="0" normalizeH="0" baseline="0" noProof="0" dirty="0">
              <a:ln>
                <a:noFill/>
              </a:ln>
              <a:solidFill>
                <a:prstClr val="white">
                  <a:lumMod val="50000"/>
                </a:prstClr>
              </a:solidFill>
              <a:effectLst/>
              <a:uLnTx/>
              <a:uFillTx/>
              <a:latin typeface="Univers Condensed" panose="020B0506020202050204" pitchFamily="34" charset="0"/>
              <a:ea typeface="宋体" panose="02010600030101010101" pitchFamily="2" charset="-122"/>
              <a:cs typeface="Arial" panose="020B0604020202020204" pitchFamily="34" charset="0"/>
            </a:endParaRPr>
          </a:p>
        </p:txBody>
      </p:sp>
      <p:sp>
        <p:nvSpPr>
          <p:cNvPr id="2" name="TextBox 11">
            <a:extLst>
              <a:ext uri="{FF2B5EF4-FFF2-40B4-BE49-F238E27FC236}">
                <a16:creationId xmlns:a16="http://schemas.microsoft.com/office/drawing/2014/main" id="{96CC5518-B462-71BC-2E1A-9381C11889AD}"/>
              </a:ext>
            </a:extLst>
          </p:cNvPr>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Brief </a:t>
            </a:r>
            <a:r>
              <a:rPr kumimoji="0" lang="en-US" altLang="zh-CN" sz="4800" b="1" i="0" u="none" strike="noStrike" kern="1200" cap="none" spc="0" normalizeH="0" baseline="0" noProof="0" dirty="0">
                <a:ln>
                  <a:noFill/>
                </a:ln>
                <a:solidFill>
                  <a:srgbClr val="F08300"/>
                </a:solidFill>
                <a:effectLst/>
                <a:uLnTx/>
                <a:uFillTx/>
                <a:latin typeface="Univers Condensed" panose="020B0506020202050204" pitchFamily="34" charset="0"/>
                <a:ea typeface="微软雅黑" panose="020B0503020204020204" pitchFamily="34" charset="-122"/>
                <a:cs typeface="Arial" panose="020B0604020202020204" pitchFamily="34" charset="0"/>
              </a:rPr>
              <a:t>Intro</a:t>
            </a:r>
            <a:r>
              <a:rPr kumimoji="0" lang="en-US" altLang="zh-CN" sz="4800" b="1" i="0" u="none" strike="noStrike" kern="1200" cap="none" spc="0" normalizeH="0" baseline="0" noProof="0" dirty="0">
                <a:ln>
                  <a:noFill/>
                </a:ln>
                <a:solidFill>
                  <a:prstClr val="black">
                    <a:lumMod val="50000"/>
                    <a:lumOff val="50000"/>
                  </a:prstClr>
                </a:solidFill>
                <a:effectLst/>
                <a:uLnTx/>
                <a:uFillTx/>
                <a:latin typeface="Univers Condensed" panose="020B0506020202050204" pitchFamily="34" charset="0"/>
                <a:ea typeface="微软雅黑" panose="020B0503020204020204" pitchFamily="34" charset="-122"/>
                <a:cs typeface="Arial" panose="020B0604020202020204" pitchFamily="34" charset="0"/>
              </a:rPr>
              <a:t>duction</a:t>
            </a:r>
          </a:p>
        </p:txBody>
      </p:sp>
    </p:spTree>
    <p:extLst>
      <p:ext uri="{BB962C8B-B14F-4D97-AF65-F5344CB8AC3E}">
        <p14:creationId xmlns:p14="http://schemas.microsoft.com/office/powerpoint/2010/main" val="380314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a:extLst>
              <a:ext uri="{FF2B5EF4-FFF2-40B4-BE49-F238E27FC236}">
                <a16:creationId xmlns:a16="http://schemas.microsoft.com/office/drawing/2014/main" id="{82D7BA36-1917-64CD-5E42-F96A09B8A131}"/>
              </a:ext>
            </a:extLst>
          </p:cNvPr>
          <p:cNvGrpSpPr/>
          <p:nvPr/>
        </p:nvGrpSpPr>
        <p:grpSpPr>
          <a:xfrm>
            <a:off x="918409" y="1966006"/>
            <a:ext cx="5441416" cy="1936551"/>
            <a:chOff x="918409" y="1966006"/>
            <a:chExt cx="5441416" cy="1936551"/>
          </a:xfrm>
        </p:grpSpPr>
        <p:pic>
          <p:nvPicPr>
            <p:cNvPr id="54" name="图片 53">
              <a:extLst>
                <a:ext uri="{FF2B5EF4-FFF2-40B4-BE49-F238E27FC236}">
                  <a16:creationId xmlns:a16="http://schemas.microsoft.com/office/drawing/2014/main" id="{BA7371BE-0949-1DF2-A21B-ADA67E1AB0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09" y="1970003"/>
              <a:ext cx="2895154" cy="1932554"/>
            </a:xfrm>
            <a:prstGeom prst="rect">
              <a:avLst/>
            </a:prstGeom>
          </p:spPr>
        </p:pic>
        <p:pic>
          <p:nvPicPr>
            <p:cNvPr id="56" name="图片 55">
              <a:extLst>
                <a:ext uri="{FF2B5EF4-FFF2-40B4-BE49-F238E27FC236}">
                  <a16:creationId xmlns:a16="http://schemas.microsoft.com/office/drawing/2014/main" id="{98CD399B-A17B-1C00-B81F-99410C34A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8188" y="1966006"/>
              <a:ext cx="2841637" cy="1896831"/>
            </a:xfrm>
            <a:prstGeom prst="rect">
              <a:avLst/>
            </a:prstGeom>
          </p:spPr>
        </p:pic>
      </p:grpSp>
      <p:sp>
        <p:nvSpPr>
          <p:cNvPr id="63" name="矩形: 圆角 62" hidden="1">
            <a:extLst>
              <a:ext uri="{FF2B5EF4-FFF2-40B4-BE49-F238E27FC236}">
                <a16:creationId xmlns:a16="http://schemas.microsoft.com/office/drawing/2014/main" id="{605E903B-8F52-2857-D4E2-FC13415BADE6}"/>
              </a:ext>
            </a:extLst>
          </p:cNvPr>
          <p:cNvSpPr/>
          <p:nvPr/>
        </p:nvSpPr>
        <p:spPr>
          <a:xfrm flipH="1">
            <a:off x="-2" y="4239492"/>
            <a:ext cx="1487980" cy="2427620"/>
          </a:xfrm>
          <a:prstGeom prst="roundRect">
            <a:avLst/>
          </a:prstGeom>
          <a:solidFill>
            <a:schemeClr val="bg1">
              <a:lumMod val="65000"/>
              <a:alpha val="2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a:solidFill>
                  <a:schemeClr val="tx1"/>
                </a:solidFill>
                <a:prstDash val="sysDot"/>
              </a:ln>
              <a:gradFill>
                <a:gsLst>
                  <a:gs pos="0">
                    <a:prstClr val="white"/>
                  </a:gs>
                  <a:gs pos="100000">
                    <a:prstClr val="black">
                      <a:lumMod val="75000"/>
                      <a:lumOff val="25000"/>
                    </a:prstClr>
                  </a:gs>
                </a:gsLst>
                <a:lin ang="5400000" scaled="0"/>
              </a:gradFill>
              <a:latin typeface="思源黑体 CN Bold" panose="020B0800000000000000" pitchFamily="34" charset="-122"/>
              <a:ea typeface="思源黑体 CN Bold" panose="020B0800000000000000" pitchFamily="34" charset="-122"/>
            </a:endParaRPr>
          </a:p>
        </p:txBody>
      </p:sp>
      <p:graphicFrame>
        <p:nvGraphicFramePr>
          <p:cNvPr id="55" name="表格 54">
            <a:extLst>
              <a:ext uri="{FF2B5EF4-FFF2-40B4-BE49-F238E27FC236}">
                <a16:creationId xmlns:a16="http://schemas.microsoft.com/office/drawing/2014/main" id="{AD6F8BBB-6C73-EB9E-DEBC-4B5F3A56BDBB}"/>
              </a:ext>
            </a:extLst>
          </p:cNvPr>
          <p:cNvGraphicFramePr>
            <a:graphicFrameLocks noGrp="1"/>
          </p:cNvGraphicFramePr>
          <p:nvPr>
            <p:extLst>
              <p:ext uri="{D42A27DB-BD31-4B8C-83A1-F6EECF244321}">
                <p14:modId xmlns:p14="http://schemas.microsoft.com/office/powerpoint/2010/main" val="1414029478"/>
              </p:ext>
            </p:extLst>
          </p:nvPr>
        </p:nvGraphicFramePr>
        <p:xfrm>
          <a:off x="-6863" y="4115463"/>
          <a:ext cx="12204000" cy="2764308"/>
        </p:xfrm>
        <a:graphic>
          <a:graphicData uri="http://schemas.openxmlformats.org/drawingml/2006/table">
            <a:tbl>
              <a:tblPr firstRow="1" bandRow="1">
                <a:tableStyleId>{9D7B26C5-4107-4FEC-AEDC-1716B250A1EF}</a:tableStyleId>
              </a:tblPr>
              <a:tblGrid>
                <a:gridCol w="1404000">
                  <a:extLst>
                    <a:ext uri="{9D8B030D-6E8A-4147-A177-3AD203B41FA5}">
                      <a16:colId xmlns:a16="http://schemas.microsoft.com/office/drawing/2014/main" val="1953189860"/>
                    </a:ext>
                  </a:extLst>
                </a:gridCol>
                <a:gridCol w="2520000">
                  <a:extLst>
                    <a:ext uri="{9D8B030D-6E8A-4147-A177-3AD203B41FA5}">
                      <a16:colId xmlns:a16="http://schemas.microsoft.com/office/drawing/2014/main" val="2421274969"/>
                    </a:ext>
                  </a:extLst>
                </a:gridCol>
                <a:gridCol w="2520000">
                  <a:extLst>
                    <a:ext uri="{9D8B030D-6E8A-4147-A177-3AD203B41FA5}">
                      <a16:colId xmlns:a16="http://schemas.microsoft.com/office/drawing/2014/main" val="2451307133"/>
                    </a:ext>
                  </a:extLst>
                </a:gridCol>
                <a:gridCol w="2520000">
                  <a:extLst>
                    <a:ext uri="{9D8B030D-6E8A-4147-A177-3AD203B41FA5}">
                      <a16:colId xmlns:a16="http://schemas.microsoft.com/office/drawing/2014/main" val="1912507245"/>
                    </a:ext>
                  </a:extLst>
                </a:gridCol>
                <a:gridCol w="2520000">
                  <a:extLst>
                    <a:ext uri="{9D8B030D-6E8A-4147-A177-3AD203B41FA5}">
                      <a16:colId xmlns:a16="http://schemas.microsoft.com/office/drawing/2014/main" val="1943965837"/>
                    </a:ext>
                  </a:extLst>
                </a:gridCol>
                <a:gridCol w="720000">
                  <a:extLst>
                    <a:ext uri="{9D8B030D-6E8A-4147-A177-3AD203B41FA5}">
                      <a16:colId xmlns:a16="http://schemas.microsoft.com/office/drawing/2014/main" val="3613056748"/>
                    </a:ext>
                  </a:extLst>
                </a:gridCol>
              </a:tblGrid>
              <a:tr h="57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Frequency</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100 kHz </a:t>
                      </a:r>
                      <a:r>
                        <a:rPr lang="en-US" altLang="zh-CN" sz="1200" b="0" dirty="0">
                          <a:solidFill>
                            <a:schemeClr val="tx1"/>
                          </a:solidFill>
                          <a:effectLst/>
                          <a:latin typeface="Univers Condensed" panose="020B0506020202050204" pitchFamily="34" charset="0"/>
                          <a:cs typeface="Arial" panose="020B0604020202020204" pitchFamily="34" charset="0"/>
                        </a:rPr>
                        <a:t>~</a:t>
                      </a:r>
                      <a:r>
                        <a:rPr lang="en-US" sz="1200" b="0" dirty="0">
                          <a:solidFill>
                            <a:schemeClr val="tx1"/>
                          </a:solidFill>
                          <a:effectLst/>
                          <a:latin typeface="Univers Condensed" panose="020B0506020202050204" pitchFamily="34" charset="0"/>
                          <a:cs typeface="Arial" panose="020B0604020202020204" pitchFamily="34" charset="0"/>
                        </a:rPr>
                        <a:t> 1.5/3.2/7.5 GHz</a:t>
                      </a:r>
                      <a:endParaRPr lang="en-US" sz="1200" b="0" dirty="0">
                        <a:solidFill>
                          <a:schemeClr val="tx1"/>
                        </a:solidFill>
                        <a:effectLst/>
                        <a:latin typeface="Univers Condensed" panose="020B0506020202050204" pitchFamily="34" charset="0"/>
                        <a:ea typeface="+mn-ea"/>
                        <a:cs typeface="Arial" panose="020B0604020202020204" pitchFamily="34" charset="0"/>
                      </a:endParaRP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100 kHz </a:t>
                      </a:r>
                      <a:r>
                        <a:rPr lang="en-US" altLang="zh-CN" sz="1200" b="0" dirty="0">
                          <a:solidFill>
                            <a:schemeClr val="tx1"/>
                          </a:solidFill>
                          <a:effectLst/>
                          <a:latin typeface="Univers Condensed" panose="020B0506020202050204" pitchFamily="34" charset="0"/>
                          <a:cs typeface="Arial" panose="020B0604020202020204" pitchFamily="34" charset="0"/>
                        </a:rPr>
                        <a:t>~</a:t>
                      </a:r>
                      <a:r>
                        <a:rPr lang="en-US" sz="1200" b="0" dirty="0">
                          <a:solidFill>
                            <a:schemeClr val="tx1"/>
                          </a:solidFill>
                          <a:effectLst/>
                          <a:latin typeface="Univers Condensed" panose="020B0506020202050204" pitchFamily="34" charset="0"/>
                          <a:cs typeface="Arial" panose="020B0604020202020204" pitchFamily="34" charset="0"/>
                        </a:rPr>
                        <a:t> 3.2/5/7.5 GHz</a:t>
                      </a:r>
                      <a:endParaRPr lang="en-US" sz="1200" b="0" dirty="0">
                        <a:solidFill>
                          <a:schemeClr val="tx1"/>
                        </a:solidFill>
                        <a:effectLst/>
                        <a:latin typeface="Univers Condensed" panose="020B0506020202050204" pitchFamily="34" charset="0"/>
                        <a:ea typeface="+mn-ea"/>
                        <a:cs typeface="Arial" panose="020B0604020202020204" pitchFamily="34" charset="0"/>
                      </a:endParaRP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30 kHz </a:t>
                      </a:r>
                      <a:r>
                        <a:rPr lang="en-US" altLang="zh-CN" sz="1200" b="0" dirty="0">
                          <a:solidFill>
                            <a:schemeClr val="tx1"/>
                          </a:solidFill>
                          <a:effectLst/>
                          <a:latin typeface="Univers Condensed" panose="020B0506020202050204" pitchFamily="34" charset="0"/>
                          <a:cs typeface="Arial" panose="020B0604020202020204" pitchFamily="34" charset="0"/>
                        </a:rPr>
                        <a:t>~</a:t>
                      </a:r>
                      <a:r>
                        <a:rPr lang="en-US" sz="1200" b="0" dirty="0">
                          <a:solidFill>
                            <a:schemeClr val="tx1"/>
                          </a:solidFill>
                          <a:effectLst/>
                          <a:latin typeface="Univers Condensed" panose="020B0506020202050204" pitchFamily="34" charset="0"/>
                          <a:cs typeface="Arial" panose="020B0604020202020204" pitchFamily="34" charset="0"/>
                        </a:rPr>
                        <a:t> 14/20/26.5 GHz</a:t>
                      </a: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lnSpc>
                          <a:spcPts val="2000"/>
                        </a:lnSpc>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9 kHz </a:t>
                      </a:r>
                      <a:r>
                        <a:rPr lang="en-US" altLang="zh-CN" sz="1200" b="0" dirty="0">
                          <a:solidFill>
                            <a:schemeClr val="tx1"/>
                          </a:solidFill>
                          <a:effectLst/>
                          <a:latin typeface="Univers Condensed" panose="020B0506020202050204" pitchFamily="34" charset="0"/>
                          <a:cs typeface="Arial" panose="020B0604020202020204" pitchFamily="34" charset="0"/>
                        </a:rPr>
                        <a:t>~</a:t>
                      </a:r>
                      <a:r>
                        <a:rPr lang="en-US" sz="1200" b="0" dirty="0">
                          <a:solidFill>
                            <a:schemeClr val="tx1"/>
                          </a:solidFill>
                          <a:effectLst/>
                          <a:latin typeface="Univers Condensed" panose="020B0506020202050204" pitchFamily="34" charset="0"/>
                          <a:cs typeface="Arial" panose="020B0604020202020204" pitchFamily="34" charset="0"/>
                        </a:rPr>
                        <a:t> 4.5/8.5 GHz</a:t>
                      </a:r>
                    </a:p>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CN" sz="1200" b="0" dirty="0">
                          <a:solidFill>
                            <a:schemeClr val="tx1"/>
                          </a:solidFill>
                          <a:effectLst/>
                          <a:latin typeface="Univers Condensed" panose="020B0506020202050204" pitchFamily="34" charset="0"/>
                          <a:cs typeface="Arial" panose="020B0604020202020204" pitchFamily="34" charset="0"/>
                        </a:rPr>
                        <a:t>100 kHz ~ 13.5/26.5 GHz</a:t>
                      </a: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spcBef>
                          <a:spcPts val="0"/>
                        </a:spcBef>
                        <a:spcAft>
                          <a:spcPts val="0"/>
                        </a:spcAft>
                      </a:pP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526075179"/>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Ports</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Tracking Generator Standard</a:t>
                      </a:r>
                      <a:endParaRPr kumimoji="0" lang="zh-CN" altLang="en-US" sz="12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Arial" panose="020B0604020202020204" pitchFamily="34" charset="0"/>
                      </a:endParaRPr>
                    </a:p>
                  </a:txBody>
                  <a:tcPr anchor="ctr">
                    <a:lnT w="6350" cap="flat" cmpd="sng" algn="ctr">
                      <a:noFill/>
                      <a:prstDash val="solid"/>
                      <a:round/>
                      <a:headEnd type="none" w="med" len="med"/>
                      <a:tailEnd type="none" w="med" len="med"/>
                    </a:lnT>
                    <a:solidFill>
                      <a:schemeClr val="bg1">
                        <a:lumMod val="75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Tracking Generator Standard</a:t>
                      </a:r>
                      <a:endParaRPr kumimoji="0" lang="zh-CN" altLang="en-US" sz="1200" b="0" i="0" u="none" strike="noStrike" kern="1200" cap="none" spc="0" normalizeH="0" baseline="0" noProof="0" dirty="0">
                        <a:ln>
                          <a:noFill/>
                        </a:ln>
                        <a:solidFill>
                          <a:schemeClr val="tx1"/>
                        </a:solidFill>
                        <a:effectLst/>
                        <a:uLnTx/>
                        <a:uFillTx/>
                        <a:latin typeface="Univers Condensed" panose="020B0506020202050204" pitchFamily="34" charset="0"/>
                        <a:ea typeface="+mn-ea"/>
                        <a:cs typeface="Arial" panose="020B0604020202020204" pitchFamily="34" charset="0"/>
                      </a:endParaRPr>
                    </a:p>
                  </a:txBody>
                  <a:tcPr anchor="ctr">
                    <a:lnT w="6350" cap="flat" cmpd="sng" algn="ctr">
                      <a:noFill/>
                      <a:prstDash val="solid"/>
                      <a:round/>
                      <a:headEnd type="none" w="med" len="med"/>
                      <a:tailEnd type="none" w="med" len="med"/>
                    </a:lnT>
                    <a:solidFill>
                      <a:schemeClr val="bg1">
                        <a:lumMod val="75000"/>
                        <a:alpha val="20000"/>
                      </a:schemeClr>
                    </a:solidFill>
                  </a:tcPr>
                </a:tc>
                <a:tc>
                  <a:txBody>
                    <a:bodyPr/>
                    <a:lstStyle/>
                    <a:p>
                      <a:pPr algn="ct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2</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solidFill>
                      <a:schemeClr val="bg1">
                        <a:lumMod val="75000"/>
                        <a:alpha val="20000"/>
                      </a:schemeClr>
                    </a:solid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2/4</a:t>
                      </a:r>
                    </a:p>
                  </a:txBody>
                  <a:tcPr anchor="ctr">
                    <a:lnT w="6350" cap="flat" cmpd="sng" algn="ctr">
                      <a:noFill/>
                      <a:prstDash val="solid"/>
                      <a:round/>
                      <a:headEnd type="none" w="med" len="med"/>
                      <a:tailEnd type="none" w="med" len="med"/>
                    </a:lnT>
                    <a:solidFill>
                      <a:schemeClr val="bg1">
                        <a:lumMod val="75000"/>
                        <a:alpha val="20000"/>
                      </a:schemeClr>
                    </a:solidFill>
                  </a:tcPr>
                </a:tc>
                <a:tc>
                  <a:txBody>
                    <a:bodyPr/>
                    <a:lstStyle/>
                    <a:p>
                      <a:pPr algn="ctr">
                        <a:spcBef>
                          <a:spcPts val="0"/>
                        </a:spcBef>
                        <a:spcAft>
                          <a:spcPts val="0"/>
                        </a:spcAft>
                      </a:pP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lnT w="6350" cap="flat" cmpd="sng" algn="ctr">
                      <a:noFill/>
                      <a:prstDash val="solid"/>
                      <a:round/>
                      <a:headEnd type="none" w="med" len="med"/>
                      <a:tailEnd type="none" w="med" len="med"/>
                    </a:lnT>
                    <a:solidFill>
                      <a:schemeClr val="bg1">
                        <a:lumMod val="75000"/>
                        <a:alpha val="20000"/>
                      </a:schemeClr>
                    </a:solidFill>
                  </a:tcPr>
                </a:tc>
                <a:extLst>
                  <a:ext uri="{0D108BD9-81ED-4DB2-BD59-A6C34878D82A}">
                    <a16:rowId xmlns:a16="http://schemas.microsoft.com/office/drawing/2014/main" val="2443954933"/>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IFBW</a:t>
                      </a:r>
                      <a:endParaRPr lang="zh-CN" altLang="en-US" sz="1200" b="0" dirty="0">
                        <a:solidFill>
                          <a:schemeClr val="tx1"/>
                        </a:solidFill>
                        <a:latin typeface="Univers Condensed" panose="020B0506020202050204" pitchFamily="34" charset="0"/>
                        <a:cs typeface="Arial" panose="020B0604020202020204" pitchFamily="34" charset="0"/>
                      </a:endParaRPr>
                    </a:p>
                  </a:txBody>
                  <a:tcPr anchor="ctr">
                    <a:no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10 kHz</a:t>
                      </a:r>
                    </a:p>
                  </a:txBody>
                  <a:tcPr anchor="ct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10 kHz</a:t>
                      </a:r>
                    </a:p>
                  </a:txBody>
                  <a:tcPr anchor="ct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10 Hz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dirty="0">
                          <a:solidFill>
                            <a:schemeClr val="tx1"/>
                          </a:solidFill>
                          <a:effectLst/>
                          <a:latin typeface="Univers Condensed" panose="020B0506020202050204" pitchFamily="34" charset="0"/>
                          <a:cs typeface="Arial" panose="020B0604020202020204" pitchFamily="34" charset="0"/>
                        </a:rPr>
                        <a:t> 3 MHz</a:t>
                      </a:r>
                    </a:p>
                  </a:txBody>
                  <a:tcPr anchor="ctr"/>
                </a:tc>
                <a:tc>
                  <a:txBody>
                    <a:bodyPr/>
                    <a:lstStyle/>
                    <a:p>
                      <a:pPr algn="ctr">
                        <a:spcBef>
                          <a:spcPts val="0"/>
                        </a:spcBef>
                        <a:spcAft>
                          <a:spcPts val="0"/>
                        </a:spcAft>
                      </a:pPr>
                      <a:r>
                        <a:rPr lang="en-US" altLang="zh-CN" sz="1200" b="0" i="0" dirty="0">
                          <a:solidFill>
                            <a:schemeClr val="tx1"/>
                          </a:solidFill>
                          <a:effectLst/>
                          <a:latin typeface="Univers Condensed" panose="020B0506020202050204" pitchFamily="34" charset="0"/>
                          <a:cs typeface="Arial" panose="020B0604020202020204" pitchFamily="34" charset="0"/>
                        </a:rPr>
                        <a:t>1 Hz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altLang="zh-CN" sz="1200" b="0" i="0" dirty="0">
                          <a:solidFill>
                            <a:schemeClr val="tx1"/>
                          </a:solidFill>
                          <a:effectLst/>
                          <a:latin typeface="Univers Condensed" panose="020B0506020202050204" pitchFamily="34" charset="0"/>
                          <a:cs typeface="Arial" panose="020B0604020202020204" pitchFamily="34" charset="0"/>
                        </a:rPr>
                        <a:t> 10 MHz</a:t>
                      </a:r>
                      <a:endParaRPr lang="en-US" altLang="zh-CN" sz="1200" b="0" dirty="0">
                        <a:solidFill>
                          <a:schemeClr val="tx1"/>
                        </a:solidFill>
                        <a:effectLst/>
                        <a:latin typeface="Univers Condensed" panose="020B0506020202050204" pitchFamily="34" charset="0"/>
                        <a:cs typeface="Arial" panose="020B0604020202020204" pitchFamily="34" charset="0"/>
                      </a:endParaRPr>
                    </a:p>
                  </a:txBody>
                  <a:tcPr anchor="ctr"/>
                </a:tc>
                <a:tc>
                  <a:txBody>
                    <a:bodyPr/>
                    <a:lstStyle/>
                    <a:p>
                      <a:pPr algn="ctr">
                        <a:spcBef>
                          <a:spcPts val="0"/>
                        </a:spcBef>
                        <a:spcAft>
                          <a:spcPts val="0"/>
                        </a:spcAft>
                      </a:pP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extLst>
                  <a:ext uri="{0D108BD9-81ED-4DB2-BD59-A6C34878D82A}">
                    <a16:rowId xmlns:a16="http://schemas.microsoft.com/office/drawing/2014/main" val="1378632327"/>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Output Power</a:t>
                      </a:r>
                    </a:p>
                  </a:txBody>
                  <a:tcPr anchor="ctr">
                    <a:no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-20 dBm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dirty="0">
                          <a:solidFill>
                            <a:schemeClr val="tx1"/>
                          </a:solidFill>
                          <a:effectLst/>
                          <a:latin typeface="Univers Condensed" panose="020B0506020202050204" pitchFamily="34" charset="0"/>
                          <a:cs typeface="Arial" panose="020B0604020202020204" pitchFamily="34" charset="0"/>
                        </a:rPr>
                        <a:t> 0 dBm</a:t>
                      </a:r>
                    </a:p>
                  </a:txBody>
                  <a:tcPr anchor="ctr">
                    <a:solidFill>
                      <a:schemeClr val="bg1">
                        <a:lumMod val="75000"/>
                        <a:alpha val="20000"/>
                      </a:schemeClr>
                    </a:solid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-20 dBm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dirty="0">
                          <a:solidFill>
                            <a:schemeClr val="tx1"/>
                          </a:solidFill>
                          <a:effectLst/>
                          <a:latin typeface="Univers Condensed" panose="020B0506020202050204" pitchFamily="34" charset="0"/>
                          <a:cs typeface="Arial" panose="020B0604020202020204" pitchFamily="34" charset="0"/>
                        </a:rPr>
                        <a:t> 0 dBm</a:t>
                      </a:r>
                    </a:p>
                  </a:txBody>
                  <a:tcPr anchor="ctr">
                    <a:solidFill>
                      <a:schemeClr val="bg1">
                        <a:lumMod val="75000"/>
                        <a:alpha val="20000"/>
                      </a:schemeClr>
                    </a:solid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-45 dBm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dirty="0">
                          <a:solidFill>
                            <a:schemeClr val="tx1"/>
                          </a:solidFill>
                          <a:effectLst/>
                          <a:latin typeface="Univers Condensed" panose="020B0506020202050204" pitchFamily="34" charset="0"/>
                          <a:cs typeface="Arial" panose="020B0604020202020204" pitchFamily="34" charset="0"/>
                        </a:rPr>
                        <a:t> +10dBm</a:t>
                      </a:r>
                    </a:p>
                  </a:txBody>
                  <a:tcPr anchor="ctr">
                    <a:solidFill>
                      <a:schemeClr val="bg1">
                        <a:lumMod val="75000"/>
                        <a:alpha val="20000"/>
                      </a:schemeClr>
                    </a:solid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-55 dBm </a:t>
                      </a:r>
                      <a:r>
                        <a:rPr lang="en-US" altLang="zh-CN" sz="1200" b="0" dirty="0">
                          <a:solidFill>
                            <a:schemeClr val="tx1"/>
                          </a:solidFill>
                          <a:effectLst/>
                          <a:latin typeface="Univers Condensed" panose="020B0506020202050204" pitchFamily="34" charset="0"/>
                          <a:cs typeface="Arial" panose="020B0604020202020204" pitchFamily="34" charset="0"/>
                        </a:rPr>
                        <a:t>to</a:t>
                      </a:r>
                      <a:r>
                        <a:rPr lang="en-US" sz="1200" b="0" dirty="0">
                          <a:solidFill>
                            <a:schemeClr val="tx1"/>
                          </a:solidFill>
                          <a:effectLst/>
                          <a:latin typeface="Univers Condensed" panose="020B0506020202050204" pitchFamily="34" charset="0"/>
                          <a:cs typeface="Arial" panose="020B0604020202020204" pitchFamily="34" charset="0"/>
                        </a:rPr>
                        <a:t> +10 dBm</a:t>
                      </a:r>
                    </a:p>
                  </a:txBody>
                  <a:tcPr anchor="ctr">
                    <a:solidFill>
                      <a:schemeClr val="bg1">
                        <a:lumMod val="75000"/>
                        <a:alpha val="20000"/>
                      </a:schemeClr>
                    </a:solidFill>
                  </a:tcPr>
                </a:tc>
                <a:tc>
                  <a:txBody>
                    <a:bodyPr/>
                    <a:lstStyle/>
                    <a:p>
                      <a:pPr algn="ctr">
                        <a:spcBef>
                          <a:spcPts val="0"/>
                        </a:spcBef>
                        <a:spcAft>
                          <a:spcPts val="0"/>
                        </a:spcAft>
                      </a:pP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extLst>
                  <a:ext uri="{0D108BD9-81ED-4DB2-BD59-A6C34878D82A}">
                    <a16:rowId xmlns:a16="http://schemas.microsoft.com/office/drawing/2014/main" val="4070409015"/>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Dynamic Range </a:t>
                      </a:r>
                    </a:p>
                  </a:txBody>
                  <a:tcPr anchor="ctr">
                    <a:no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90 dB</a:t>
                      </a:r>
                    </a:p>
                  </a:txBody>
                  <a:tcPr anchor="ct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90 dB</a:t>
                      </a:r>
                    </a:p>
                  </a:txBody>
                  <a:tcPr anchor="ct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100 dB</a:t>
                      </a:r>
                    </a:p>
                  </a:txBody>
                  <a:tcPr anchor="ct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125 dB</a:t>
                      </a:r>
                    </a:p>
                  </a:txBody>
                  <a:tcPr anchor="ctr"/>
                </a:tc>
                <a:tc>
                  <a:txBody>
                    <a:bodyPr/>
                    <a:lstStyle/>
                    <a:p>
                      <a:pPr algn="ctr">
                        <a:spcBef>
                          <a:spcPts val="0"/>
                        </a:spcBef>
                        <a:spcAft>
                          <a:spcPts val="0"/>
                        </a:spcAft>
                      </a:pP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extLst>
                  <a:ext uri="{0D108BD9-81ED-4DB2-BD59-A6C34878D82A}">
                    <a16:rowId xmlns:a16="http://schemas.microsoft.com/office/drawing/2014/main" val="2508232403"/>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TDR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solidFill>
                          <a:effectLst/>
                          <a:latin typeface="Univers Condensed" panose="020B0506020202050204" pitchFamily="34" charset="0"/>
                          <a:cs typeface="Arial" panose="020B0604020202020204" pitchFamily="34" charset="0"/>
                        </a:rPr>
                        <a:t>Option</a:t>
                      </a:r>
                    </a:p>
                  </a:txBody>
                  <a:tcPr anchor="ctr">
                    <a:solidFill>
                      <a:schemeClr val="bg1">
                        <a:lumMod val="75000"/>
                        <a:alpha val="20000"/>
                      </a:schemeClr>
                    </a:solidFill>
                  </a:tcPr>
                </a:tc>
                <a:tc>
                  <a:txBody>
                    <a:bodyPr/>
                    <a:lstStyle/>
                    <a:p>
                      <a:pPr algn="ctr">
                        <a:spcBef>
                          <a:spcPts val="0"/>
                        </a:spcBef>
                        <a:spcAft>
                          <a:spcPts val="0"/>
                        </a:spcAft>
                      </a:pPr>
                      <a:r>
                        <a:rPr lang="en-US" sz="1200" b="0" dirty="0">
                          <a:solidFill>
                            <a:schemeClr val="tx1"/>
                          </a:solidFill>
                          <a:effectLst/>
                          <a:latin typeface="Univers Condensed" panose="020B0506020202050204" pitchFamily="34" charset="0"/>
                          <a:cs typeface="Arial" panose="020B0604020202020204" pitchFamily="34" charset="0"/>
                        </a:rPr>
                        <a:t>O</a:t>
                      </a:r>
                      <a:r>
                        <a:rPr lang="en-US" altLang="zh-CN" sz="1200" b="0" dirty="0">
                          <a:solidFill>
                            <a:schemeClr val="tx1"/>
                          </a:solidFill>
                          <a:effectLst/>
                          <a:latin typeface="Univers Condensed" panose="020B0506020202050204" pitchFamily="34" charset="0"/>
                          <a:cs typeface="Arial" panose="020B0604020202020204" pitchFamily="34" charset="0"/>
                        </a:rPr>
                        <a:t>ption</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200" b="0" dirty="0">
                        <a:solidFill>
                          <a:schemeClr val="tx1"/>
                        </a:solidFill>
                        <a:effectLst/>
                        <a:latin typeface="Univers Condensed" panose="020B0506020202050204" pitchFamily="34" charset="0"/>
                        <a:cs typeface="Arial" panose="020B0604020202020204" pitchFamily="34" charset="0"/>
                      </a:endParaRPr>
                    </a:p>
                  </a:txBody>
                  <a:tcPr anchor="ctr">
                    <a:solidFill>
                      <a:schemeClr val="bg1">
                        <a:lumMod val="75000"/>
                        <a:alpha val="20000"/>
                      </a:schemeClr>
                    </a:solidFill>
                  </a:tcPr>
                </a:tc>
                <a:extLst>
                  <a:ext uri="{0D108BD9-81ED-4DB2-BD59-A6C34878D82A}">
                    <a16:rowId xmlns:a16="http://schemas.microsoft.com/office/drawing/2014/main" val="889721698"/>
                  </a:ext>
                </a:extLst>
              </a:tr>
              <a:tr h="306000">
                <a:tc>
                  <a:txBody>
                    <a:bodyPr/>
                    <a:lstStyle/>
                    <a:p>
                      <a:pPr algn="r">
                        <a:spcBef>
                          <a:spcPts val="0"/>
                        </a:spcBef>
                        <a:spcAft>
                          <a:spcPts val="0"/>
                        </a:spcAft>
                      </a:pPr>
                      <a:r>
                        <a:rPr lang="en-US" altLang="zh-CN" sz="1200" b="0" dirty="0">
                          <a:solidFill>
                            <a:schemeClr val="tx1"/>
                          </a:solidFill>
                          <a:latin typeface="Univers Condensed" panose="020B0506020202050204" pitchFamily="34" charset="0"/>
                          <a:cs typeface="Arial" panose="020B0604020202020204" pitchFamily="34" charset="0"/>
                        </a:rPr>
                        <a:t>DC Bias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tc>
                <a:tc>
                  <a:txBody>
                    <a:bodyPr/>
                    <a:lstStyle/>
                    <a:p>
                      <a:pPr algn="ctr">
                        <a:spcBef>
                          <a:spcPts val="0"/>
                        </a:spcBef>
                        <a:spcAft>
                          <a:spcPts val="0"/>
                        </a:spcAft>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Standard</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tc>
                  <a:txBody>
                    <a:bodyPr/>
                    <a:lstStyle/>
                    <a:p>
                      <a:pPr algn="ctr">
                        <a:spcBef>
                          <a:spcPts val="0"/>
                        </a:spcBef>
                        <a:spcAft>
                          <a:spcPts val="0"/>
                        </a:spcAft>
                      </a:pPr>
                      <a:r>
                        <a:rPr kumimoji="0" lang="en-US" altLang="zh-CN" sz="1200" b="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rPr>
                        <a:t>Standard</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tc>
                  <a:txBody>
                    <a:bodyPr/>
                    <a:lstStyle/>
                    <a:p>
                      <a:pPr algn="ctr">
                        <a:spcBef>
                          <a:spcPts val="0"/>
                        </a:spcBef>
                        <a:spcAft>
                          <a:spcPts val="0"/>
                        </a:spcAft>
                      </a:pP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tc>
                <a:extLst>
                  <a:ext uri="{0D108BD9-81ED-4DB2-BD59-A6C34878D82A}">
                    <a16:rowId xmlns:a16="http://schemas.microsoft.com/office/drawing/2014/main" val="3637351379"/>
                  </a:ext>
                </a:extLst>
              </a:tr>
              <a:tr h="352308">
                <a:tc>
                  <a:txBody>
                    <a:bodyPr/>
                    <a:lstStyle/>
                    <a:p>
                      <a:pPr algn="r">
                        <a:spcBef>
                          <a:spcPts val="0"/>
                        </a:spcBef>
                        <a:spcAft>
                          <a:spcPts val="0"/>
                        </a:spcAft>
                      </a:pP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Display</a:t>
                      </a:r>
                      <a:endParaRPr lang="en-US" altLang="zh-CN" sz="1200" b="0" dirty="0">
                        <a:solidFill>
                          <a:schemeClr val="tx1"/>
                        </a:solidFill>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noFill/>
                  </a:tcPr>
                </a:tc>
                <a:tc>
                  <a:txBody>
                    <a:bodyPr/>
                    <a:lstStyle/>
                    <a:p>
                      <a:pPr algn="ctr">
                        <a:spcBef>
                          <a:spcPts val="0"/>
                        </a:spcBef>
                        <a:spcAft>
                          <a:spcPts val="0"/>
                        </a:spcAft>
                      </a:pP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10.1</a:t>
                      </a:r>
                      <a:r>
                        <a:rPr lang="zh-CN" altLang="en-US"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 </a:t>
                      </a:r>
                      <a:r>
                        <a:rPr lang="en-US" altLang="zh-CN" sz="1200" b="0" kern="1200" dirty="0">
                          <a:solidFill>
                            <a:schemeClr val="tx1"/>
                          </a:solidFill>
                          <a:latin typeface="Univers Condensed" panose="020B0506020202050204" pitchFamily="34" charset="0"/>
                          <a:ea typeface="思源黑体 CN Bold" panose="020B0800000000000000" pitchFamily="34" charset="-122"/>
                          <a:cs typeface="Arial" panose="020B0604020202020204" pitchFamily="34" charset="0"/>
                        </a:rPr>
                        <a:t>inch</a:t>
                      </a: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10.1</a:t>
                      </a:r>
                      <a:r>
                        <a:rPr kumimoji="0" lang="zh-CN" altLang="en-US"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 </a:t>
                      </a: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inch</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8.4</a:t>
                      </a:r>
                      <a:r>
                        <a:rPr kumimoji="0" lang="zh-CN" altLang="en-US"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 </a:t>
                      </a: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inch</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12.1</a:t>
                      </a:r>
                      <a:r>
                        <a:rPr kumimoji="0" lang="zh-CN" altLang="en-US"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 </a:t>
                      </a:r>
                      <a:r>
                        <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ea typeface="思源黑体 CN Bold" panose="020B0800000000000000" pitchFamily="34" charset="-122"/>
                          <a:cs typeface="Arial" panose="020B0604020202020204" pitchFamily="34" charset="0"/>
                        </a:rPr>
                        <a:t>inch</a:t>
                      </a:r>
                      <a:endParaRPr kumimoji="0" lang="en-US" altLang="zh-CN" sz="1200" b="0" i="0" u="none" strike="noStrike" kern="1200" cap="none" spc="0" normalizeH="0" baseline="0" noProof="0" dirty="0">
                        <a:ln>
                          <a:noFill/>
                        </a:ln>
                        <a:solidFill>
                          <a:schemeClr val="tx1"/>
                        </a:solidFill>
                        <a:effectLst/>
                        <a:uLnTx/>
                        <a:uFillTx/>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solidFill>
                      <a:schemeClr val="bg1">
                        <a:lumMod val="85000"/>
                      </a:schemeClr>
                    </a:solidFill>
                  </a:tcPr>
                </a:tc>
                <a:tc>
                  <a:txBody>
                    <a:bodyPr/>
                    <a:lstStyle/>
                    <a:p>
                      <a:pPr algn="ctr">
                        <a:spcBef>
                          <a:spcPts val="0"/>
                        </a:spcBef>
                        <a:spcAft>
                          <a:spcPts val="0"/>
                        </a:spcAft>
                      </a:pPr>
                      <a:endParaRPr lang="en-US" sz="1200" b="0" dirty="0">
                        <a:solidFill>
                          <a:schemeClr val="tx1"/>
                        </a:solidFill>
                        <a:effectLst/>
                        <a:latin typeface="Univers Condensed" panose="020B0506020202050204" pitchFamily="34" charset="0"/>
                        <a:cs typeface="Arial" panose="020B0604020202020204" pitchFamily="34" charset="0"/>
                      </a:endParaRPr>
                    </a:p>
                  </a:txBody>
                  <a:tcPr anchor="ctr">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3197761"/>
                  </a:ext>
                </a:extLst>
              </a:tr>
            </a:tbl>
          </a:graphicData>
        </a:graphic>
      </p:graphicFrame>
      <p:sp>
        <p:nvSpPr>
          <p:cNvPr id="2" name="矩形 1">
            <a:extLst>
              <a:ext uri="{FF2B5EF4-FFF2-40B4-BE49-F238E27FC236}">
                <a16:creationId xmlns:a16="http://schemas.microsoft.com/office/drawing/2014/main" id="{C5BC7CF4-F4DD-418B-75DD-3B0EF6F2F2DF}"/>
              </a:ext>
            </a:extLst>
          </p:cNvPr>
          <p:cNvSpPr/>
          <p:nvPr/>
        </p:nvSpPr>
        <p:spPr>
          <a:xfrm>
            <a:off x="0" y="497126"/>
            <a:ext cx="12192000" cy="523220"/>
          </a:xfrm>
          <a:prstGeom prst="rect">
            <a:avLst/>
          </a:prstGeom>
        </p:spPr>
        <p:txBody>
          <a:bodyPr wrap="square">
            <a:spAutoFit/>
          </a:bodyPr>
          <a:lstStyle/>
          <a:p>
            <a:pPr algn="ctr"/>
            <a:r>
              <a:rPr lang="en-US" altLang="zh-CN" sz="2800" b="1" dirty="0">
                <a:latin typeface="Univers Condensed" panose="020B0506020202050204" pitchFamily="34" charset="0"/>
                <a:ea typeface="阿里巴巴普惠体 R" panose="00020600040101010101" pitchFamily="18" charset="-122"/>
                <a:cs typeface="Arial" panose="020B0604020202020204" pitchFamily="34" charset="0"/>
                <a:sym typeface="+mn-lt"/>
              </a:rPr>
              <a:t>SIGLENT</a:t>
            </a:r>
            <a:r>
              <a:rPr lang="en-US" altLang="zh-CN" sz="2800" b="1" dirty="0">
                <a:solidFill>
                  <a:schemeClr val="tx1">
                    <a:lumMod val="50000"/>
                    <a:lumOff val="50000"/>
                  </a:schemeClr>
                </a:solidFill>
                <a:latin typeface="Univers Condensed" panose="020B0506020202050204" pitchFamily="34" charset="0"/>
                <a:ea typeface="阿里巴巴普惠体 R" panose="00020600040101010101" pitchFamily="18" charset="-122"/>
                <a:cs typeface="Arial" panose="020B0604020202020204" pitchFamily="34" charset="0"/>
                <a:sym typeface="+mn-lt"/>
              </a:rPr>
              <a:t> </a:t>
            </a:r>
            <a:r>
              <a:rPr lang="en-US" altLang="zh-CN" sz="2800" b="1" dirty="0">
                <a:solidFill>
                  <a:srgbClr val="F08300"/>
                </a:solidFill>
                <a:latin typeface="Univers Condensed" panose="020B0506020202050204" pitchFamily="34" charset="0"/>
                <a:ea typeface="阿里巴巴普惠体 R" panose="00020600040101010101" pitchFamily="18" charset="-122"/>
                <a:cs typeface="Arial" panose="020B0604020202020204" pitchFamily="34" charset="0"/>
                <a:sym typeface="+mn-lt"/>
              </a:rPr>
              <a:t>Vector Network Analyzer </a:t>
            </a:r>
            <a:r>
              <a:rPr lang="en-US" altLang="zh-CN" sz="2800" b="1" dirty="0">
                <a:latin typeface="Univers Condensed" panose="020B0506020202050204" pitchFamily="34" charset="0"/>
                <a:ea typeface="阿里巴巴普惠体 R" panose="00020600040101010101" pitchFamily="18" charset="-122"/>
                <a:cs typeface="Arial" panose="020B0604020202020204" pitchFamily="34" charset="0"/>
                <a:sym typeface="+mn-lt"/>
              </a:rPr>
              <a:t>Technology Roadmap</a:t>
            </a:r>
            <a:endParaRPr lang="zh-CN" altLang="en-US" sz="2800" b="1" dirty="0">
              <a:latin typeface="Univers Condensed" panose="020B0506020202050204" pitchFamily="34" charset="0"/>
              <a:ea typeface="阿里巴巴普惠体 R" panose="00020600040101010101" pitchFamily="18" charset="-122"/>
              <a:cs typeface="Arial" panose="020B0604020202020204" pitchFamily="34" charset="0"/>
              <a:sym typeface="+mn-lt"/>
            </a:endParaRPr>
          </a:p>
        </p:txBody>
      </p:sp>
      <p:cxnSp>
        <p:nvCxnSpPr>
          <p:cNvPr id="28" name="Straight Connector 2">
            <a:extLst>
              <a:ext uri="{FF2B5EF4-FFF2-40B4-BE49-F238E27FC236}">
                <a16:creationId xmlns:a16="http://schemas.microsoft.com/office/drawing/2014/main" id="{78B98FBC-B725-705E-FCDA-657DA8763730}"/>
              </a:ext>
            </a:extLst>
          </p:cNvPr>
          <p:cNvCxnSpPr>
            <a:cxnSpLocks/>
          </p:cNvCxnSpPr>
          <p:nvPr/>
        </p:nvCxnSpPr>
        <p:spPr>
          <a:xfrm flipV="1">
            <a:off x="-6863" y="4116161"/>
            <a:ext cx="12168247" cy="80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9" name="组合 28">
            <a:extLst>
              <a:ext uri="{FF2B5EF4-FFF2-40B4-BE49-F238E27FC236}">
                <a16:creationId xmlns:a16="http://schemas.microsoft.com/office/drawing/2014/main" id="{7E86305F-CE02-F9B2-7236-3764402CEAD2}"/>
              </a:ext>
            </a:extLst>
          </p:cNvPr>
          <p:cNvGrpSpPr/>
          <p:nvPr/>
        </p:nvGrpSpPr>
        <p:grpSpPr>
          <a:xfrm>
            <a:off x="1800575" y="3487650"/>
            <a:ext cx="1130822" cy="636532"/>
            <a:chOff x="1927670" y="2812736"/>
            <a:chExt cx="1130822" cy="636532"/>
          </a:xfrm>
        </p:grpSpPr>
        <p:sp>
          <p:nvSpPr>
            <p:cNvPr id="30" name="Triangle 6">
              <a:extLst>
                <a:ext uri="{FF2B5EF4-FFF2-40B4-BE49-F238E27FC236}">
                  <a16:creationId xmlns:a16="http://schemas.microsoft.com/office/drawing/2014/main" id="{14CBB57E-D271-AE3E-C7F2-3CE4922AD168}"/>
                </a:ext>
              </a:extLst>
            </p:cNvPr>
            <p:cNvSpPr/>
            <p:nvPr/>
          </p:nvSpPr>
          <p:spPr>
            <a:xfrm rot="10800000">
              <a:off x="2408860" y="3280825"/>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dirty="0">
                <a:cs typeface="+mn-ea"/>
                <a:sym typeface="+mn-lt"/>
              </a:endParaRPr>
            </a:p>
          </p:txBody>
        </p:sp>
        <p:sp>
          <p:nvSpPr>
            <p:cNvPr id="31" name="TextBox 20">
              <a:extLst>
                <a:ext uri="{FF2B5EF4-FFF2-40B4-BE49-F238E27FC236}">
                  <a16:creationId xmlns:a16="http://schemas.microsoft.com/office/drawing/2014/main" id="{8419601B-5E6A-9E52-7D19-7A259BB9D5F7}"/>
                </a:ext>
              </a:extLst>
            </p:cNvPr>
            <p:cNvSpPr txBox="1"/>
            <p:nvPr/>
          </p:nvSpPr>
          <p:spPr>
            <a:xfrm>
              <a:off x="1927670" y="2812736"/>
              <a:ext cx="1130822" cy="369332"/>
            </a:xfrm>
            <a:prstGeom prst="rect">
              <a:avLst/>
            </a:prstGeom>
            <a:noFill/>
          </p:spPr>
          <p:txBody>
            <a:bodyPr wrap="none" rtlCol="0">
              <a:spAutoFit/>
            </a:bodyPr>
            <a:lstStyle/>
            <a:p>
              <a:pPr algn="ctr"/>
              <a:r>
                <a:rPr lang="en-US" dirty="0">
                  <a:solidFill>
                    <a:schemeClr val="tx2"/>
                  </a:solidFill>
                  <a:latin typeface="Univers Condensed" panose="020B0506020202050204" pitchFamily="34" charset="0"/>
                  <a:cs typeface="+mn-ea"/>
                  <a:sym typeface="+mn-lt"/>
                </a:rPr>
                <a:t>SVA1000X</a:t>
              </a:r>
            </a:p>
          </p:txBody>
        </p:sp>
      </p:grpSp>
      <p:grpSp>
        <p:nvGrpSpPr>
          <p:cNvPr id="35" name="组合 34">
            <a:extLst>
              <a:ext uri="{FF2B5EF4-FFF2-40B4-BE49-F238E27FC236}">
                <a16:creationId xmlns:a16="http://schemas.microsoft.com/office/drawing/2014/main" id="{E2A778B9-C024-6E41-A231-314BC6EF5A0C}"/>
              </a:ext>
            </a:extLst>
          </p:cNvPr>
          <p:cNvGrpSpPr/>
          <p:nvPr/>
        </p:nvGrpSpPr>
        <p:grpSpPr>
          <a:xfrm>
            <a:off x="4302763" y="3487650"/>
            <a:ext cx="1326005" cy="636532"/>
            <a:chOff x="4331792" y="2812736"/>
            <a:chExt cx="1326005" cy="636532"/>
          </a:xfrm>
        </p:grpSpPr>
        <p:sp>
          <p:nvSpPr>
            <p:cNvPr id="36" name="Triangle 22">
              <a:extLst>
                <a:ext uri="{FF2B5EF4-FFF2-40B4-BE49-F238E27FC236}">
                  <a16:creationId xmlns:a16="http://schemas.microsoft.com/office/drawing/2014/main" id="{D43C5170-28BC-C493-4FD1-52D5791247C7}"/>
                </a:ext>
              </a:extLst>
            </p:cNvPr>
            <p:cNvSpPr/>
            <p:nvPr/>
          </p:nvSpPr>
          <p:spPr>
            <a:xfrm rot="10800000">
              <a:off x="4916247" y="3280825"/>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dirty="0">
                <a:latin typeface="Univers Condensed" panose="020B0506020202050204" pitchFamily="34" charset="0"/>
                <a:cs typeface="+mn-ea"/>
                <a:sym typeface="+mn-lt"/>
              </a:endParaRPr>
            </a:p>
          </p:txBody>
        </p:sp>
        <p:sp>
          <p:nvSpPr>
            <p:cNvPr id="37" name="TextBox 26">
              <a:extLst>
                <a:ext uri="{FF2B5EF4-FFF2-40B4-BE49-F238E27FC236}">
                  <a16:creationId xmlns:a16="http://schemas.microsoft.com/office/drawing/2014/main" id="{F107EF0D-72F6-2187-BFAD-7F50D264CC84}"/>
                </a:ext>
              </a:extLst>
            </p:cNvPr>
            <p:cNvSpPr txBox="1"/>
            <p:nvPr/>
          </p:nvSpPr>
          <p:spPr>
            <a:xfrm>
              <a:off x="4331792" y="2812736"/>
              <a:ext cx="1326005" cy="369332"/>
            </a:xfrm>
            <a:prstGeom prst="rect">
              <a:avLst/>
            </a:prstGeom>
            <a:noFill/>
          </p:spPr>
          <p:txBody>
            <a:bodyPr wrap="none" rtlCol="0">
              <a:spAutoFit/>
            </a:bodyPr>
            <a:lstStyle/>
            <a:p>
              <a:pPr algn="ctr"/>
              <a:r>
                <a:rPr lang="en-US" dirty="0">
                  <a:solidFill>
                    <a:schemeClr val="tx2"/>
                  </a:solidFill>
                  <a:latin typeface="Univers Condensed" panose="020B0506020202050204" pitchFamily="34" charset="0"/>
                  <a:cs typeface="+mn-ea"/>
                  <a:sym typeface="+mn-lt"/>
                </a:rPr>
                <a:t>SSA3000X-R</a:t>
              </a:r>
            </a:p>
          </p:txBody>
        </p:sp>
      </p:grpSp>
      <p:grpSp>
        <p:nvGrpSpPr>
          <p:cNvPr id="41" name="组合 40">
            <a:extLst>
              <a:ext uri="{FF2B5EF4-FFF2-40B4-BE49-F238E27FC236}">
                <a16:creationId xmlns:a16="http://schemas.microsoft.com/office/drawing/2014/main" id="{5160D73D-C7B0-4FB2-1388-8848B05D6983}"/>
              </a:ext>
            </a:extLst>
          </p:cNvPr>
          <p:cNvGrpSpPr/>
          <p:nvPr/>
        </p:nvGrpSpPr>
        <p:grpSpPr>
          <a:xfrm>
            <a:off x="7046779" y="3491266"/>
            <a:ext cx="1067921" cy="632916"/>
            <a:chOff x="7075808" y="2816352"/>
            <a:chExt cx="1067921" cy="632916"/>
          </a:xfrm>
        </p:grpSpPr>
        <p:sp>
          <p:nvSpPr>
            <p:cNvPr id="42" name="Triangle 23">
              <a:extLst>
                <a:ext uri="{FF2B5EF4-FFF2-40B4-BE49-F238E27FC236}">
                  <a16:creationId xmlns:a16="http://schemas.microsoft.com/office/drawing/2014/main" id="{7FD88B53-423D-B587-C3BD-17E0C6C3CFC2}"/>
                </a:ext>
              </a:extLst>
            </p:cNvPr>
            <p:cNvSpPr/>
            <p:nvPr/>
          </p:nvSpPr>
          <p:spPr>
            <a:xfrm rot="10800000">
              <a:off x="7525548" y="3280825"/>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dirty="0">
                <a:latin typeface="Univers Condensed" panose="020B0506020202050204" pitchFamily="34" charset="0"/>
                <a:cs typeface="+mn-ea"/>
                <a:sym typeface="+mn-lt"/>
              </a:endParaRPr>
            </a:p>
          </p:txBody>
        </p:sp>
        <p:sp>
          <p:nvSpPr>
            <p:cNvPr id="43" name="TextBox 27">
              <a:extLst>
                <a:ext uri="{FF2B5EF4-FFF2-40B4-BE49-F238E27FC236}">
                  <a16:creationId xmlns:a16="http://schemas.microsoft.com/office/drawing/2014/main" id="{FAD226A2-1667-65B0-987F-BAD992243CE0}"/>
                </a:ext>
              </a:extLst>
            </p:cNvPr>
            <p:cNvSpPr txBox="1"/>
            <p:nvPr/>
          </p:nvSpPr>
          <p:spPr>
            <a:xfrm>
              <a:off x="7075808" y="2816352"/>
              <a:ext cx="1067921" cy="369332"/>
            </a:xfrm>
            <a:prstGeom prst="rect">
              <a:avLst/>
            </a:prstGeom>
            <a:noFill/>
          </p:spPr>
          <p:txBody>
            <a:bodyPr wrap="none" rtlCol="0">
              <a:spAutoFit/>
            </a:bodyPr>
            <a:lstStyle/>
            <a:p>
              <a:pPr algn="ctr"/>
              <a:r>
                <a:rPr lang="en-US" altLang="zh-CN" dirty="0">
                  <a:solidFill>
                    <a:schemeClr val="tx2"/>
                  </a:solidFill>
                  <a:latin typeface="Univers Condensed" panose="020B0506020202050204" pitchFamily="34" charset="0"/>
                  <a:cs typeface="+mn-ea"/>
                  <a:sym typeface="+mn-lt"/>
                </a:rPr>
                <a:t>SHN900A</a:t>
              </a:r>
            </a:p>
          </p:txBody>
        </p:sp>
      </p:grpSp>
      <p:grpSp>
        <p:nvGrpSpPr>
          <p:cNvPr id="47" name="组合 46">
            <a:extLst>
              <a:ext uri="{FF2B5EF4-FFF2-40B4-BE49-F238E27FC236}">
                <a16:creationId xmlns:a16="http://schemas.microsoft.com/office/drawing/2014/main" id="{B57A79B4-C376-FC41-8121-0F6130E6CCE1}"/>
              </a:ext>
            </a:extLst>
          </p:cNvPr>
          <p:cNvGrpSpPr/>
          <p:nvPr/>
        </p:nvGrpSpPr>
        <p:grpSpPr>
          <a:xfrm>
            <a:off x="9547903" y="3494034"/>
            <a:ext cx="1173719" cy="630148"/>
            <a:chOff x="9576932" y="2819120"/>
            <a:chExt cx="1173719" cy="630148"/>
          </a:xfrm>
        </p:grpSpPr>
        <p:sp>
          <p:nvSpPr>
            <p:cNvPr id="48" name="Triangle 24">
              <a:extLst>
                <a:ext uri="{FF2B5EF4-FFF2-40B4-BE49-F238E27FC236}">
                  <a16:creationId xmlns:a16="http://schemas.microsoft.com/office/drawing/2014/main" id="{0E66FBBF-0E9E-30BB-FCF4-A28782A49843}"/>
                </a:ext>
              </a:extLst>
            </p:cNvPr>
            <p:cNvSpPr/>
            <p:nvPr/>
          </p:nvSpPr>
          <p:spPr>
            <a:xfrm rot="10800000">
              <a:off x="10083893" y="3280825"/>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dirty="0">
                <a:latin typeface="Univers Condensed" panose="020B0506020202050204" pitchFamily="34" charset="0"/>
                <a:cs typeface="+mn-ea"/>
                <a:sym typeface="+mn-lt"/>
              </a:endParaRPr>
            </a:p>
          </p:txBody>
        </p:sp>
        <p:sp>
          <p:nvSpPr>
            <p:cNvPr id="49" name="TextBox 28">
              <a:extLst>
                <a:ext uri="{FF2B5EF4-FFF2-40B4-BE49-F238E27FC236}">
                  <a16:creationId xmlns:a16="http://schemas.microsoft.com/office/drawing/2014/main" id="{B75C286E-08E6-48FC-7521-A86896409059}"/>
                </a:ext>
              </a:extLst>
            </p:cNvPr>
            <p:cNvSpPr txBox="1"/>
            <p:nvPr/>
          </p:nvSpPr>
          <p:spPr>
            <a:xfrm>
              <a:off x="9576932" y="2819120"/>
              <a:ext cx="1173719" cy="369332"/>
            </a:xfrm>
            <a:prstGeom prst="rect">
              <a:avLst/>
            </a:prstGeom>
            <a:noFill/>
          </p:spPr>
          <p:txBody>
            <a:bodyPr wrap="none" rtlCol="0">
              <a:spAutoFit/>
            </a:bodyPr>
            <a:lstStyle/>
            <a:p>
              <a:pPr algn="ctr"/>
              <a:r>
                <a:rPr lang="en-US" altLang="zh-CN" dirty="0">
                  <a:solidFill>
                    <a:schemeClr val="tx2"/>
                  </a:solidFill>
                  <a:latin typeface="Univers Condensed" panose="020B0506020202050204" pitchFamily="34" charset="0"/>
                  <a:cs typeface="+mn-ea"/>
                  <a:sym typeface="+mn-lt"/>
                </a:rPr>
                <a:t>SNA5000A</a:t>
              </a:r>
            </a:p>
          </p:txBody>
        </p:sp>
      </p:grpSp>
      <p:sp>
        <p:nvSpPr>
          <p:cNvPr id="53" name="矩形 52">
            <a:extLst>
              <a:ext uri="{FF2B5EF4-FFF2-40B4-BE49-F238E27FC236}">
                <a16:creationId xmlns:a16="http://schemas.microsoft.com/office/drawing/2014/main" id="{1CFB3B94-C384-1E05-DA18-0AECDF7BFC9C}"/>
              </a:ext>
            </a:extLst>
          </p:cNvPr>
          <p:cNvSpPr/>
          <p:nvPr/>
        </p:nvSpPr>
        <p:spPr>
          <a:xfrm>
            <a:off x="850037" y="1095213"/>
            <a:ext cx="10490200" cy="592150"/>
          </a:xfrm>
          <a:prstGeom prst="rect">
            <a:avLst/>
          </a:prstGeom>
        </p:spPr>
        <p:txBody>
          <a:bodyPr wrap="square">
            <a:spAutoFit/>
          </a:bodyPr>
          <a:lstStyle/>
          <a:p>
            <a:pPr algn="ctr">
              <a:lnSpc>
                <a:spcPct val="120000"/>
              </a:lnSpc>
              <a:spcAft>
                <a:spcPts val="600"/>
              </a:spcAft>
            </a:pPr>
            <a:r>
              <a:rPr lang="en-US" altLang="zh-CN" sz="1400" dirty="0">
                <a:solidFill>
                  <a:schemeClr val="bg1">
                    <a:lumMod val="50000"/>
                  </a:schemeClr>
                </a:solidFill>
                <a:latin typeface="Univers Condensed" panose="020B0506020202050204" pitchFamily="34" charset="0"/>
                <a:cs typeface="Arial" panose="020B0604020202020204" pitchFamily="34" charset="0"/>
                <a:sym typeface="+mn-lt"/>
              </a:rPr>
              <a:t>SIGLENT Vector Network Analyzer is a multi-functional RF measuring instrument, which adopts mature RF and digital IF processing technology, with rich functions, excellent performance and convenient operation.</a:t>
            </a:r>
            <a:endParaRPr lang="zh-CN" altLang="en-US" sz="1400" dirty="0">
              <a:solidFill>
                <a:schemeClr val="bg1">
                  <a:lumMod val="50000"/>
                </a:schemeClr>
              </a:solidFill>
              <a:latin typeface="Univers Condensed" panose="020B0506020202050204" pitchFamily="34" charset="0"/>
              <a:cs typeface="Arial" panose="020B0604020202020204" pitchFamily="34" charset="0"/>
              <a:sym typeface="+mn-lt"/>
            </a:endParaRPr>
          </a:p>
        </p:txBody>
      </p:sp>
      <p:sp>
        <p:nvSpPr>
          <p:cNvPr id="73" name="矩形: 圆角 72" hidden="1">
            <a:extLst>
              <a:ext uri="{FF2B5EF4-FFF2-40B4-BE49-F238E27FC236}">
                <a16:creationId xmlns:a16="http://schemas.microsoft.com/office/drawing/2014/main" id="{70C0D1FE-4A93-EAD3-B485-7E334D5B83E6}"/>
              </a:ext>
            </a:extLst>
          </p:cNvPr>
          <p:cNvSpPr/>
          <p:nvPr/>
        </p:nvSpPr>
        <p:spPr>
          <a:xfrm flipH="1">
            <a:off x="-2" y="4239492"/>
            <a:ext cx="1487980" cy="2427620"/>
          </a:xfrm>
          <a:prstGeom prst="roundRect">
            <a:avLst/>
          </a:prstGeom>
          <a:solidFill>
            <a:schemeClr val="bg1">
              <a:lumMod val="65000"/>
              <a:alpha val="2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a:solidFill>
                  <a:schemeClr val="tx1"/>
                </a:solidFill>
                <a:prstDash val="sysDot"/>
              </a:ln>
              <a:gradFill>
                <a:gsLst>
                  <a:gs pos="0">
                    <a:prstClr val="white"/>
                  </a:gs>
                  <a:gs pos="100000">
                    <a:prstClr val="black">
                      <a:lumMod val="75000"/>
                      <a:lumOff val="25000"/>
                    </a:prstClr>
                  </a:gs>
                </a:gsLst>
                <a:lin ang="5400000" scaled="0"/>
              </a:gradFill>
              <a:latin typeface="思源黑体 CN Bold" panose="020B0800000000000000" pitchFamily="34" charset="-122"/>
              <a:ea typeface="思源黑体 CN Bold" panose="020B0800000000000000" pitchFamily="34" charset="-122"/>
            </a:endParaRPr>
          </a:p>
        </p:txBody>
      </p:sp>
      <p:pic>
        <p:nvPicPr>
          <p:cNvPr id="3" name="图片 2">
            <a:extLst>
              <a:ext uri="{FF2B5EF4-FFF2-40B4-BE49-F238E27FC236}">
                <a16:creationId xmlns:a16="http://schemas.microsoft.com/office/drawing/2014/main" id="{91772236-F060-E95D-432B-1451974A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653" y="1930284"/>
            <a:ext cx="2666217" cy="1777477"/>
          </a:xfrm>
          <a:prstGeom prst="rect">
            <a:avLst/>
          </a:prstGeom>
        </p:spPr>
      </p:pic>
      <p:pic>
        <p:nvPicPr>
          <p:cNvPr id="4" name="图片 3">
            <a:extLst>
              <a:ext uri="{FF2B5EF4-FFF2-40B4-BE49-F238E27FC236}">
                <a16:creationId xmlns:a16="http://schemas.microsoft.com/office/drawing/2014/main" id="{28649A94-E53F-BC1A-654E-2A934C057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2312" y="2283995"/>
            <a:ext cx="1956854" cy="1304569"/>
          </a:xfrm>
          <a:prstGeom prst="rect">
            <a:avLst/>
          </a:prstGeom>
        </p:spPr>
      </p:pic>
    </p:spTree>
    <p:extLst>
      <p:ext uri="{BB962C8B-B14F-4D97-AF65-F5344CB8AC3E}">
        <p14:creationId xmlns:p14="http://schemas.microsoft.com/office/powerpoint/2010/main" val="33884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50"/>
                                        <p:tgtEl>
                                          <p:spTgt spid="41"/>
                                        </p:tgtEl>
                                      </p:cBhvr>
                                    </p:animEffect>
                                    <p:anim calcmode="lin" valueType="num">
                                      <p:cBhvr>
                                        <p:cTn id="22" dur="750" fill="hold"/>
                                        <p:tgtEl>
                                          <p:spTgt spid="41"/>
                                        </p:tgtEl>
                                        <p:attrNameLst>
                                          <p:attrName>ppt_x</p:attrName>
                                        </p:attrNameLst>
                                      </p:cBhvr>
                                      <p:tavLst>
                                        <p:tav tm="0">
                                          <p:val>
                                            <p:strVal val="#ppt_x"/>
                                          </p:val>
                                        </p:tav>
                                        <p:tav tm="100000">
                                          <p:val>
                                            <p:strVal val="#ppt_x"/>
                                          </p:val>
                                        </p:tav>
                                      </p:tavLst>
                                    </p:anim>
                                    <p:anim calcmode="lin" valueType="num">
                                      <p:cBhvr>
                                        <p:cTn id="23" dur="750" fill="hold"/>
                                        <p:tgtEl>
                                          <p:spTgt spid="41"/>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50"/>
                                        <p:tgtEl>
                                          <p:spTgt spid="47"/>
                                        </p:tgtEl>
                                      </p:cBhvr>
                                    </p:animEffect>
                                    <p:anim calcmode="lin" valueType="num">
                                      <p:cBhvr>
                                        <p:cTn id="27" dur="750" fill="hold"/>
                                        <p:tgtEl>
                                          <p:spTgt spid="47"/>
                                        </p:tgtEl>
                                        <p:attrNameLst>
                                          <p:attrName>ppt_x</p:attrName>
                                        </p:attrNameLst>
                                      </p:cBhvr>
                                      <p:tavLst>
                                        <p:tav tm="0">
                                          <p:val>
                                            <p:strVal val="#ppt_x"/>
                                          </p:val>
                                        </p:tav>
                                        <p:tav tm="100000">
                                          <p:val>
                                            <p:strVal val="#ppt_x"/>
                                          </p:val>
                                        </p:tav>
                                      </p:tavLst>
                                    </p:anim>
                                    <p:anim calcmode="lin" valueType="num">
                                      <p:cBhvr>
                                        <p:cTn id="28" dur="750" fill="hold"/>
                                        <p:tgtEl>
                                          <p:spTgt spid="47"/>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50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750"/>
                                        <p:tgtEl>
                                          <p:spTgt spid="53"/>
                                        </p:tgtEl>
                                      </p:cBhvr>
                                    </p:animEffect>
                                  </p:childTnLst>
                                </p:cTn>
                              </p:par>
                              <p:par>
                                <p:cTn id="32" presetID="10" presetClass="entr" presetSubtype="0" fill="hold" nodeType="withEffect">
                                  <p:stCondLst>
                                    <p:cond delay="50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50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10" presetClass="entr" presetSubtype="0" fill="hold" nodeType="withEffect">
                                  <p:stCondLst>
                                    <p:cond delay="50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ntr" presetSubtype="0" fill="hold" nodeType="withEffect">
                                  <p:stCondLst>
                                    <p:cond delay="50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3" grpId="0"/>
      <p:bldP spid="73" grpId="0" animBg="1"/>
    </p:bldLst>
  </p:timing>
</p:sld>
</file>

<file path=ppt/theme/theme1.xml><?xml version="1.0" encoding="utf-8"?>
<a:theme xmlns:a="http://schemas.openxmlformats.org/drawingml/2006/main" name="Office 主题">
  <a:themeElements>
    <a:clrScheme name="自定义 5">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dii102yu">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34681</TotalTime>
  <Words>6842</Words>
  <Application>Microsoft Office PowerPoint</Application>
  <PresentationFormat>宽屏</PresentationFormat>
  <Paragraphs>1335</Paragraphs>
  <Slides>59</Slides>
  <Notes>15</Notes>
  <HiddenSlides>0</HiddenSlides>
  <MMClips>0</MMClips>
  <ScaleCrop>false</ScaleCrop>
  <HeadingPairs>
    <vt:vector size="6" baseType="variant">
      <vt:variant>
        <vt:lpstr>已用的字体</vt:lpstr>
      </vt:variant>
      <vt:variant>
        <vt:i4>13</vt:i4>
      </vt:variant>
      <vt:variant>
        <vt:lpstr>主题</vt:lpstr>
      </vt:variant>
      <vt:variant>
        <vt:i4>7</vt:i4>
      </vt:variant>
      <vt:variant>
        <vt:lpstr>幻灯片标题</vt:lpstr>
      </vt:variant>
      <vt:variant>
        <vt:i4>59</vt:i4>
      </vt:variant>
    </vt:vector>
  </HeadingPairs>
  <TitlesOfParts>
    <vt:vector size="79" baseType="lpstr">
      <vt:lpstr>ITCCenturyLightT</vt:lpstr>
      <vt:lpstr>Monotype Sorts</vt:lpstr>
      <vt:lpstr>阿里巴巴普惠体 B</vt:lpstr>
      <vt:lpstr>等线</vt:lpstr>
      <vt:lpstr>思源黑体 CN Bold</vt:lpstr>
      <vt:lpstr>微软雅黑</vt:lpstr>
      <vt:lpstr>Arial</vt:lpstr>
      <vt:lpstr>Calibri</vt:lpstr>
      <vt:lpstr>Cambria Math</vt:lpstr>
      <vt:lpstr>Century Gothic</vt:lpstr>
      <vt:lpstr>Times New Roman</vt:lpstr>
      <vt:lpstr>Univers Condensed</vt:lpstr>
      <vt:lpstr>Wingdings</vt:lpstr>
      <vt:lpstr>Office 主题</vt:lpstr>
      <vt:lpstr>自定义设计方案</vt:lpstr>
      <vt:lpstr>1_自定义设计方案</vt:lpstr>
      <vt:lpstr>2_自定义设计方案</vt:lpstr>
      <vt:lpstr>3_自定义设计方案</vt:lpstr>
      <vt:lpstr>Office Theme</vt:lpstr>
      <vt:lpstr>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Domestic Market-黄兰</dc:creator>
  <cp:lastModifiedBy>Markets-古敏</cp:lastModifiedBy>
  <cp:revision>3443</cp:revision>
  <dcterms:created xsi:type="dcterms:W3CDTF">2018-02-06T07:16:52Z</dcterms:created>
  <dcterms:modified xsi:type="dcterms:W3CDTF">2024-08-01T03:43:59Z</dcterms:modified>
  <cp:contentStatus/>
</cp:coreProperties>
</file>