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66" r:id="rId3"/>
    <p:sldMasterId id="2147483696" r:id="rId4"/>
    <p:sldMasterId id="2147483683" r:id="rId5"/>
  </p:sldMasterIdLst>
  <p:notesMasterIdLst>
    <p:notesMasterId r:id="rId45"/>
  </p:notesMasterIdLst>
  <p:handoutMasterIdLst>
    <p:handoutMasterId r:id="rId46"/>
  </p:handoutMasterIdLst>
  <p:sldIdLst>
    <p:sldId id="11088834" r:id="rId6"/>
    <p:sldId id="654" r:id="rId7"/>
    <p:sldId id="683" r:id="rId8"/>
    <p:sldId id="11088823" r:id="rId9"/>
    <p:sldId id="635" r:id="rId10"/>
    <p:sldId id="793" r:id="rId11"/>
    <p:sldId id="823" r:id="rId12"/>
    <p:sldId id="792" r:id="rId13"/>
    <p:sldId id="680" r:id="rId14"/>
    <p:sldId id="831" r:id="rId15"/>
    <p:sldId id="833" r:id="rId16"/>
    <p:sldId id="817" r:id="rId17"/>
    <p:sldId id="827" r:id="rId18"/>
    <p:sldId id="825" r:id="rId19"/>
    <p:sldId id="11088824" r:id="rId20"/>
    <p:sldId id="826" r:id="rId21"/>
    <p:sldId id="834" r:id="rId22"/>
    <p:sldId id="842" r:id="rId23"/>
    <p:sldId id="841" r:id="rId24"/>
    <p:sldId id="821" r:id="rId25"/>
    <p:sldId id="11088826" r:id="rId26"/>
    <p:sldId id="828" r:id="rId27"/>
    <p:sldId id="11088829" r:id="rId28"/>
    <p:sldId id="11088831" r:id="rId29"/>
    <p:sldId id="837" r:id="rId30"/>
    <p:sldId id="850" r:id="rId31"/>
    <p:sldId id="11088833" r:id="rId32"/>
    <p:sldId id="845" r:id="rId33"/>
    <p:sldId id="846" r:id="rId34"/>
    <p:sldId id="847" r:id="rId35"/>
    <p:sldId id="849" r:id="rId36"/>
    <p:sldId id="681" r:id="rId37"/>
    <p:sldId id="858" r:id="rId38"/>
    <p:sldId id="857" r:id="rId39"/>
    <p:sldId id="11088814" r:id="rId40"/>
    <p:sldId id="694" r:id="rId41"/>
    <p:sldId id="11088835" r:id="rId42"/>
    <p:sldId id="800" r:id="rId43"/>
    <p:sldId id="604" r:id="rId44"/>
  </p:sldIdLst>
  <p:sldSz cx="12192000" cy="6858000"/>
  <p:notesSz cx="6858000" cy="9144000"/>
  <p:embeddedFontLst>
    <p:embeddedFont>
      <p:font typeface="Century Gothic" panose="020B0502020202020204" pitchFamily="34" charset="0"/>
      <p:regular r:id="rId47"/>
      <p:bold r:id="rId48"/>
      <p:italic r:id="rId49"/>
      <p:boldItalic r:id="rId50"/>
    </p:embeddedFont>
    <p:embeddedFont>
      <p:font typeface="Gadugi" panose="020B0502040204020203" pitchFamily="34" charset="0"/>
      <p:regular r:id="rId51"/>
      <p:bold r:id="rId52"/>
    </p:embeddedFont>
    <p:embeddedFont>
      <p:font typeface="阿里巴巴普惠体 B" panose="00020600040101010101" pitchFamily="18" charset="-122"/>
      <p:bold r:id="rId53"/>
    </p:embeddedFont>
    <p:embeddedFont>
      <p:font typeface="等线" panose="02010600030101010101" pitchFamily="2" charset="-122"/>
      <p:regular r:id="rId54"/>
      <p:bold r:id="rId55"/>
    </p:embeddedFont>
    <p:embeddedFont>
      <p:font typeface="等线 Light" panose="02010600030101010101" pitchFamily="2" charset="-122"/>
      <p:regular r:id="rId56"/>
    </p:embeddedFont>
    <p:embeddedFont>
      <p:font typeface="微软雅黑" panose="020B0503020204020204" pitchFamily="34" charset="-122"/>
      <p:regular r:id="rId57"/>
      <p:bold r:id="rId58"/>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kets-古敏" initials="M" lastIdx="11" clrIdx="0">
    <p:extLst>
      <p:ext uri="{19B8F6BF-5375-455C-9EA6-DF929625EA0E}">
        <p15:presenceInfo xmlns:p15="http://schemas.microsoft.com/office/powerpoint/2012/main" userId="S-1-5-21-1311520706-2441795889-1750776126-4441" providerId="AD"/>
      </p:ext>
    </p:extLst>
  </p:cmAuthor>
  <p:cmAuthor id="2" name="Administrator" initials="A" lastIdx="5" clrIdx="1">
    <p:extLst>
      <p:ext uri="{19B8F6BF-5375-455C-9EA6-DF929625EA0E}">
        <p15:presenceInfo xmlns:p15="http://schemas.microsoft.com/office/powerpoint/2012/main" userId="1775e912637ac175" providerId="Windows Live"/>
      </p:ext>
    </p:extLst>
  </p:cmAuthor>
  <p:cmAuthor id="3" name="Markets-张贺阳" initials="M" lastIdx="7" clrIdx="2">
    <p:extLst>
      <p:ext uri="{19B8F6BF-5375-455C-9EA6-DF929625EA0E}">
        <p15:presenceInfo xmlns:p15="http://schemas.microsoft.com/office/powerpoint/2012/main" userId="Markets-张贺阳"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098"/>
    <a:srgbClr val="1F497D"/>
    <a:srgbClr val="F08300"/>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078" autoAdjust="0"/>
    <p:restoredTop sz="69263" autoAdjust="0"/>
  </p:normalViewPr>
  <p:slideViewPr>
    <p:cSldViewPr snapToGrid="0">
      <p:cViewPr varScale="1">
        <p:scale>
          <a:sx n="94" d="100"/>
          <a:sy n="94" d="100"/>
        </p:scale>
        <p:origin x="168" y="51"/>
      </p:cViewPr>
      <p:guideLst/>
    </p:cSldViewPr>
  </p:slideViewPr>
  <p:notesTextViewPr>
    <p:cViewPr>
      <p:scale>
        <a:sx n="3" d="2"/>
        <a:sy n="3" d="2"/>
      </p:scale>
      <p:origin x="0" y="0"/>
    </p:cViewPr>
  </p:notesTextViewPr>
  <p:sorterViewPr>
    <p:cViewPr>
      <p:scale>
        <a:sx n="100" d="100"/>
        <a:sy n="100" d="100"/>
      </p:scale>
      <p:origin x="0" y="-6378"/>
    </p:cViewPr>
  </p:sorterViewPr>
  <p:notesViewPr>
    <p:cSldViewPr snapToGrid="0">
      <p:cViewPr varScale="1">
        <p:scale>
          <a:sx n="87" d="100"/>
          <a:sy n="87" d="100"/>
        </p:scale>
        <p:origin x="1872"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3" Type="http://schemas.openxmlformats.org/officeDocument/2006/relationships/font" Target="fonts/font7.fntdata"/><Relationship Id="rId58" Type="http://schemas.openxmlformats.org/officeDocument/2006/relationships/font" Target="fonts/font12.fntdata"/><Relationship Id="rId5" Type="http://schemas.openxmlformats.org/officeDocument/2006/relationships/slideMaster" Target="slideMasters/slideMaster5.xml"/><Relationship Id="rId61"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font" Target="fonts/font2.fntdata"/><Relationship Id="rId56" Type="http://schemas.openxmlformats.org/officeDocument/2006/relationships/font" Target="fonts/font10.fntdata"/><Relationship Id="rId8" Type="http://schemas.openxmlformats.org/officeDocument/2006/relationships/slide" Target="slides/slide3.xml"/><Relationship Id="rId51" Type="http://schemas.openxmlformats.org/officeDocument/2006/relationships/font" Target="fonts/font5.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handoutMaster" Target="handoutMasters/handoutMaster1.xml"/><Relationship Id="rId59"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8.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6.fntdata"/><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3D49FB4-B0DE-4181-9AEC-07EF8BB6F016}" type="datetimeFigureOut">
              <a:rPr lang="zh-CN" altLang="en-US" smtClean="0"/>
              <a:t>2024/4/11</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8750D37-E7DE-4FE4-BE2A-9C9270A022A8}" type="slidenum">
              <a:rPr lang="zh-CN" altLang="en-US" smtClean="0"/>
              <a:t>‹#›</a:t>
            </a:fld>
            <a:endParaRPr lang="zh-CN" altLang="en-US"/>
          </a:p>
        </p:txBody>
      </p:sp>
    </p:spTree>
    <p:extLst>
      <p:ext uri="{BB962C8B-B14F-4D97-AF65-F5344CB8AC3E}">
        <p14:creationId xmlns:p14="http://schemas.microsoft.com/office/powerpoint/2010/main" val="35783445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D81202-EB85-430D-BAF1-7902ABC854E7}" type="datetimeFigureOut">
              <a:rPr lang="zh-CN" altLang="en-US" smtClean="0"/>
              <a:t>2024/4/11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0CAA72-1B41-4F7F-A823-F101AE8A9AC9}" type="slidenum">
              <a:rPr lang="zh-CN" altLang="en-US" smtClean="0"/>
              <a:t>‹#›</a:t>
            </a:fld>
            <a:endParaRPr lang="zh-CN" altLang="en-US"/>
          </a:p>
        </p:txBody>
      </p:sp>
    </p:spTree>
    <p:extLst>
      <p:ext uri="{BB962C8B-B14F-4D97-AF65-F5344CB8AC3E}">
        <p14:creationId xmlns:p14="http://schemas.microsoft.com/office/powerpoint/2010/main" val="1417090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AC38725-88B0-4898-8583-8FBE9EABD7B3}" type="slidenum">
              <a:rPr lang="zh-CN" altLang="en-US" smtClean="0"/>
              <a:t>1</a:t>
            </a:fld>
            <a:endParaRPr lang="zh-CN" altLang="en-US"/>
          </a:p>
        </p:txBody>
      </p:sp>
    </p:spTree>
    <p:extLst>
      <p:ext uri="{BB962C8B-B14F-4D97-AF65-F5344CB8AC3E}">
        <p14:creationId xmlns:p14="http://schemas.microsoft.com/office/powerpoint/2010/main" val="23032449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30CAA72-1B41-4F7F-A823-F101AE8A9AC9}" type="slidenum">
              <a:rPr lang="zh-CN" altLang="en-US" smtClean="0"/>
              <a:t>11</a:t>
            </a:fld>
            <a:endParaRPr lang="zh-CN" altLang="en-US"/>
          </a:p>
        </p:txBody>
      </p:sp>
    </p:spTree>
    <p:extLst>
      <p:ext uri="{BB962C8B-B14F-4D97-AF65-F5344CB8AC3E}">
        <p14:creationId xmlns:p14="http://schemas.microsoft.com/office/powerpoint/2010/main" val="14916898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30CAA72-1B41-4F7F-A823-F101AE8A9AC9}" type="slidenum">
              <a:rPr lang="zh-CN" altLang="en-US" smtClean="0"/>
              <a:t>14</a:t>
            </a:fld>
            <a:endParaRPr lang="zh-CN" altLang="en-US"/>
          </a:p>
        </p:txBody>
      </p:sp>
    </p:spTree>
    <p:extLst>
      <p:ext uri="{BB962C8B-B14F-4D97-AF65-F5344CB8AC3E}">
        <p14:creationId xmlns:p14="http://schemas.microsoft.com/office/powerpoint/2010/main" val="33711333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30CAA72-1B41-4F7F-A823-F101AE8A9AC9}" type="slidenum">
              <a:rPr lang="zh-CN" altLang="en-US" smtClean="0"/>
              <a:t>15</a:t>
            </a:fld>
            <a:endParaRPr lang="zh-CN" altLang="en-US"/>
          </a:p>
        </p:txBody>
      </p:sp>
    </p:spTree>
    <p:extLst>
      <p:ext uri="{BB962C8B-B14F-4D97-AF65-F5344CB8AC3E}">
        <p14:creationId xmlns:p14="http://schemas.microsoft.com/office/powerpoint/2010/main" val="29770243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30CAA72-1B41-4F7F-A823-F101AE8A9AC9}" type="slidenum">
              <a:rPr lang="zh-CN" altLang="en-US" smtClean="0"/>
              <a:t>18</a:t>
            </a:fld>
            <a:endParaRPr lang="zh-CN" altLang="en-US"/>
          </a:p>
        </p:txBody>
      </p:sp>
    </p:spTree>
    <p:extLst>
      <p:ext uri="{BB962C8B-B14F-4D97-AF65-F5344CB8AC3E}">
        <p14:creationId xmlns:p14="http://schemas.microsoft.com/office/powerpoint/2010/main" val="10542362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30CAA72-1B41-4F7F-A823-F101AE8A9AC9}" type="slidenum">
              <a:rPr lang="zh-CN" altLang="en-US" smtClean="0"/>
              <a:t>19</a:t>
            </a:fld>
            <a:endParaRPr lang="zh-CN" altLang="en-US"/>
          </a:p>
        </p:txBody>
      </p:sp>
    </p:spTree>
    <p:extLst>
      <p:ext uri="{BB962C8B-B14F-4D97-AF65-F5344CB8AC3E}">
        <p14:creationId xmlns:p14="http://schemas.microsoft.com/office/powerpoint/2010/main" val="1775295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30CAA72-1B41-4F7F-A823-F101AE8A9AC9}" type="slidenum">
              <a:rPr lang="zh-CN" altLang="en-US" smtClean="0"/>
              <a:t>20</a:t>
            </a:fld>
            <a:endParaRPr lang="zh-CN" altLang="en-US"/>
          </a:p>
        </p:txBody>
      </p:sp>
    </p:spTree>
    <p:extLst>
      <p:ext uri="{BB962C8B-B14F-4D97-AF65-F5344CB8AC3E}">
        <p14:creationId xmlns:p14="http://schemas.microsoft.com/office/powerpoint/2010/main" val="21663148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30CAA72-1B41-4F7F-A823-F101AE8A9AC9}" type="slidenum">
              <a:rPr lang="zh-CN" altLang="en-US" smtClean="0"/>
              <a:t>21</a:t>
            </a:fld>
            <a:endParaRPr lang="zh-CN" altLang="en-US"/>
          </a:p>
        </p:txBody>
      </p:sp>
    </p:spTree>
    <p:extLst>
      <p:ext uri="{BB962C8B-B14F-4D97-AF65-F5344CB8AC3E}">
        <p14:creationId xmlns:p14="http://schemas.microsoft.com/office/powerpoint/2010/main" val="222318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30CAA72-1B41-4F7F-A823-F101AE8A9AC9}" type="slidenum">
              <a:rPr lang="zh-CN" altLang="en-US" smtClean="0"/>
              <a:t>22</a:t>
            </a:fld>
            <a:endParaRPr lang="zh-CN" altLang="en-US"/>
          </a:p>
        </p:txBody>
      </p:sp>
    </p:spTree>
    <p:extLst>
      <p:ext uri="{BB962C8B-B14F-4D97-AF65-F5344CB8AC3E}">
        <p14:creationId xmlns:p14="http://schemas.microsoft.com/office/powerpoint/2010/main" val="8290643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30CAA72-1B41-4F7F-A823-F101AE8A9AC9}" type="slidenum">
              <a:rPr lang="zh-CN" altLang="en-US" smtClean="0"/>
              <a:t>23</a:t>
            </a:fld>
            <a:endParaRPr lang="zh-CN" altLang="en-US"/>
          </a:p>
        </p:txBody>
      </p:sp>
    </p:spTree>
    <p:extLst>
      <p:ext uri="{BB962C8B-B14F-4D97-AF65-F5344CB8AC3E}">
        <p14:creationId xmlns:p14="http://schemas.microsoft.com/office/powerpoint/2010/main" val="27823536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30CAA72-1B41-4F7F-A823-F101AE8A9AC9}" type="slidenum">
              <a:rPr lang="zh-CN" altLang="en-US" smtClean="0"/>
              <a:t>24</a:t>
            </a:fld>
            <a:endParaRPr lang="zh-CN" altLang="en-US"/>
          </a:p>
        </p:txBody>
      </p:sp>
    </p:spTree>
    <p:extLst>
      <p:ext uri="{BB962C8B-B14F-4D97-AF65-F5344CB8AC3E}">
        <p14:creationId xmlns:p14="http://schemas.microsoft.com/office/powerpoint/2010/main" val="939763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C38725-88B0-4898-8583-8FBE9EABD7B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588651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30CAA72-1B41-4F7F-A823-F101AE8A9AC9}" type="slidenum">
              <a:rPr lang="zh-CN" altLang="en-US" smtClean="0"/>
              <a:t>25</a:t>
            </a:fld>
            <a:endParaRPr lang="zh-CN" altLang="en-US"/>
          </a:p>
        </p:txBody>
      </p:sp>
    </p:spTree>
    <p:extLst>
      <p:ext uri="{BB962C8B-B14F-4D97-AF65-F5344CB8AC3E}">
        <p14:creationId xmlns:p14="http://schemas.microsoft.com/office/powerpoint/2010/main" val="41965623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30CAA72-1B41-4F7F-A823-F101AE8A9AC9}" type="slidenum">
              <a:rPr lang="zh-CN" altLang="en-US" smtClean="0"/>
              <a:t>26</a:t>
            </a:fld>
            <a:endParaRPr lang="zh-CN" altLang="en-US"/>
          </a:p>
        </p:txBody>
      </p:sp>
    </p:spTree>
    <p:extLst>
      <p:ext uri="{BB962C8B-B14F-4D97-AF65-F5344CB8AC3E}">
        <p14:creationId xmlns:p14="http://schemas.microsoft.com/office/powerpoint/2010/main" val="41807418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30CAA72-1B41-4F7F-A823-F101AE8A9AC9}" type="slidenum">
              <a:rPr lang="zh-CN" altLang="en-US" smtClean="0"/>
              <a:t>28</a:t>
            </a:fld>
            <a:endParaRPr lang="zh-CN" altLang="en-US"/>
          </a:p>
        </p:txBody>
      </p:sp>
    </p:spTree>
    <p:extLst>
      <p:ext uri="{BB962C8B-B14F-4D97-AF65-F5344CB8AC3E}">
        <p14:creationId xmlns:p14="http://schemas.microsoft.com/office/powerpoint/2010/main" val="13346061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30CAA72-1B41-4F7F-A823-F101AE8A9AC9}" type="slidenum">
              <a:rPr lang="zh-CN" altLang="en-US" smtClean="0"/>
              <a:t>30</a:t>
            </a:fld>
            <a:endParaRPr lang="zh-CN" altLang="en-US"/>
          </a:p>
        </p:txBody>
      </p:sp>
    </p:spTree>
    <p:extLst>
      <p:ext uri="{BB962C8B-B14F-4D97-AF65-F5344CB8AC3E}">
        <p14:creationId xmlns:p14="http://schemas.microsoft.com/office/powerpoint/2010/main" val="27347769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30CAA72-1B41-4F7F-A823-F101AE8A9AC9}" type="slidenum">
              <a:rPr lang="zh-CN" altLang="en-US" smtClean="0"/>
              <a:t>31</a:t>
            </a:fld>
            <a:endParaRPr lang="zh-CN" altLang="en-US"/>
          </a:p>
        </p:txBody>
      </p:sp>
    </p:spTree>
    <p:extLst>
      <p:ext uri="{BB962C8B-B14F-4D97-AF65-F5344CB8AC3E}">
        <p14:creationId xmlns:p14="http://schemas.microsoft.com/office/powerpoint/2010/main" val="14228800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32</a:t>
            </a:fld>
            <a:endParaRPr lang="zh-CN" altLang="en-US">
              <a:solidFill>
                <a:prstClr val="black"/>
              </a:solidFill>
            </a:endParaRPr>
          </a:p>
        </p:txBody>
      </p:sp>
    </p:spTree>
    <p:extLst>
      <p:ext uri="{BB962C8B-B14F-4D97-AF65-F5344CB8AC3E}">
        <p14:creationId xmlns:p14="http://schemas.microsoft.com/office/powerpoint/2010/main" val="14220558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30CAA72-1B41-4F7F-A823-F101AE8A9AC9}" type="slidenum">
              <a:rPr lang="zh-CN" altLang="en-US" smtClean="0"/>
              <a:t>34</a:t>
            </a:fld>
            <a:endParaRPr lang="zh-CN" altLang="en-US"/>
          </a:p>
        </p:txBody>
      </p:sp>
    </p:spTree>
    <p:extLst>
      <p:ext uri="{BB962C8B-B14F-4D97-AF65-F5344CB8AC3E}">
        <p14:creationId xmlns:p14="http://schemas.microsoft.com/office/powerpoint/2010/main" val="13199933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36</a:t>
            </a:fld>
            <a:endParaRPr lang="zh-CN" altLang="en-US">
              <a:solidFill>
                <a:prstClr val="black"/>
              </a:solidFill>
            </a:endParaRPr>
          </a:p>
        </p:txBody>
      </p:sp>
    </p:spTree>
    <p:extLst>
      <p:ext uri="{BB962C8B-B14F-4D97-AF65-F5344CB8AC3E}">
        <p14:creationId xmlns:p14="http://schemas.microsoft.com/office/powerpoint/2010/main" val="17426886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30CAA72-1B41-4F7F-A823-F101AE8A9AC9}" type="slidenum">
              <a:rPr lang="zh-CN" altLang="en-US" smtClean="0"/>
              <a:t>38</a:t>
            </a:fld>
            <a:endParaRPr lang="zh-CN" altLang="en-US"/>
          </a:p>
        </p:txBody>
      </p:sp>
    </p:spTree>
    <p:extLst>
      <p:ext uri="{BB962C8B-B14F-4D97-AF65-F5344CB8AC3E}">
        <p14:creationId xmlns:p14="http://schemas.microsoft.com/office/powerpoint/2010/main" val="1065466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C38725-88B0-4898-8583-8FBE9EABD7B3}" type="slidenum">
              <a:rPr kumimoji="0" lang="zh-CN" altLang="en-US" sz="1200" b="0" i="0" u="none" strike="noStrike" kern="1200" cap="none" spc="0" normalizeH="0" baseline="0" noProof="0" smtClean="0">
                <a:ln>
                  <a:noFill/>
                </a:ln>
                <a:solidFill>
                  <a:prstClr val="black"/>
                </a:solidFill>
                <a:effectLst/>
                <a:uLnTx/>
                <a:uFillTx/>
                <a:latin typeface="Calibri"/>
                <a:ea typeface="微软雅黑"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Calibri"/>
              <a:ea typeface="微软雅黑" pitchFamily="34" charset="-122"/>
              <a:cs typeface="+mn-cs"/>
            </a:endParaRPr>
          </a:p>
        </p:txBody>
      </p:sp>
    </p:spTree>
    <p:extLst>
      <p:ext uri="{BB962C8B-B14F-4D97-AF65-F5344CB8AC3E}">
        <p14:creationId xmlns:p14="http://schemas.microsoft.com/office/powerpoint/2010/main" val="1029468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C38725-88B0-4898-8583-8FBE9EABD7B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75912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1181088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30CAA72-1B41-4F7F-A823-F101AE8A9AC9}" type="slidenum">
              <a:rPr lang="zh-CN" altLang="en-US" smtClean="0"/>
              <a:t>6</a:t>
            </a:fld>
            <a:endParaRPr lang="zh-CN" altLang="en-US"/>
          </a:p>
        </p:txBody>
      </p:sp>
    </p:spTree>
    <p:extLst>
      <p:ext uri="{BB962C8B-B14F-4D97-AF65-F5344CB8AC3E}">
        <p14:creationId xmlns:p14="http://schemas.microsoft.com/office/powerpoint/2010/main" val="3141280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30CAA72-1B41-4F7F-A823-F101AE8A9AC9}" type="slidenum">
              <a:rPr lang="zh-CN" altLang="en-US" smtClean="0"/>
              <a:t>7</a:t>
            </a:fld>
            <a:endParaRPr lang="zh-CN" altLang="en-US"/>
          </a:p>
        </p:txBody>
      </p:sp>
    </p:spTree>
    <p:extLst>
      <p:ext uri="{BB962C8B-B14F-4D97-AF65-F5344CB8AC3E}">
        <p14:creationId xmlns:p14="http://schemas.microsoft.com/office/powerpoint/2010/main" val="7560547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30CAA72-1B41-4F7F-A823-F101AE8A9AC9}" type="slidenum">
              <a:rPr lang="zh-CN" altLang="en-US" smtClean="0"/>
              <a:t>8</a:t>
            </a:fld>
            <a:endParaRPr lang="zh-CN" altLang="en-US"/>
          </a:p>
        </p:txBody>
      </p:sp>
    </p:spTree>
    <p:extLst>
      <p:ext uri="{BB962C8B-B14F-4D97-AF65-F5344CB8AC3E}">
        <p14:creationId xmlns:p14="http://schemas.microsoft.com/office/powerpoint/2010/main" val="476569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28138534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30CAA72-1B41-4F7F-A823-F101AE8A9AC9}" type="slidenum">
              <a:rPr lang="zh-CN" altLang="en-US" smtClean="0"/>
              <a:t>10</a:t>
            </a:fld>
            <a:endParaRPr lang="zh-CN" altLang="en-US"/>
          </a:p>
        </p:txBody>
      </p:sp>
    </p:spTree>
    <p:extLst>
      <p:ext uri="{BB962C8B-B14F-4D97-AF65-F5344CB8AC3E}">
        <p14:creationId xmlns:p14="http://schemas.microsoft.com/office/powerpoint/2010/main" val="2628937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F34328-64D1-7A88-E6D0-8FBE3C42D29C}"/>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38ACA83-5B9D-4F2C-9481-B85A31BA1E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5FC181C-D290-62A9-B7C5-CC08A78ECB69}"/>
              </a:ext>
            </a:extLst>
          </p:cNvPr>
          <p:cNvSpPr>
            <a:spLocks noGrp="1"/>
          </p:cNvSpPr>
          <p:nvPr>
            <p:ph type="dt" sz="half" idx="10"/>
          </p:nvPr>
        </p:nvSpPr>
        <p:spPr/>
        <p:txBody>
          <a:bodyPr/>
          <a:lstStyle/>
          <a:p>
            <a:fld id="{768A921F-6002-4F03-84C8-A5767AF84BFC}" type="datetimeFigureOut">
              <a:rPr lang="zh-CN" altLang="en-US" smtClean="0"/>
              <a:t>2024/4/11</a:t>
            </a:fld>
            <a:endParaRPr lang="zh-CN" altLang="en-US"/>
          </a:p>
        </p:txBody>
      </p:sp>
      <p:sp>
        <p:nvSpPr>
          <p:cNvPr id="5" name="页脚占位符 4">
            <a:extLst>
              <a:ext uri="{FF2B5EF4-FFF2-40B4-BE49-F238E27FC236}">
                <a16:creationId xmlns:a16="http://schemas.microsoft.com/office/drawing/2014/main" id="{121CB4C5-E8C2-0C9C-6724-BA58C7EF38C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04F8186-5F09-4410-71D6-C1F9E2501E98}"/>
              </a:ext>
            </a:extLst>
          </p:cNvPr>
          <p:cNvSpPr>
            <a:spLocks noGrp="1"/>
          </p:cNvSpPr>
          <p:nvPr>
            <p:ph type="sldNum" sz="quarter" idx="12"/>
          </p:nvPr>
        </p:nvSpPr>
        <p:spPr/>
        <p:txBody>
          <a:bodyPr/>
          <a:lstStyle/>
          <a:p>
            <a:fld id="{4BC088D7-9FA1-4B47-A715-717710314402}" type="slidenum">
              <a:rPr lang="zh-CN" altLang="en-US" smtClean="0"/>
              <a:t>‹#›</a:t>
            </a:fld>
            <a:endParaRPr lang="zh-CN" altLang="en-US"/>
          </a:p>
        </p:txBody>
      </p:sp>
    </p:spTree>
    <p:extLst>
      <p:ext uri="{BB962C8B-B14F-4D97-AF65-F5344CB8AC3E}">
        <p14:creationId xmlns:p14="http://schemas.microsoft.com/office/powerpoint/2010/main" val="2502267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E3EA1C-6B44-69DB-EB82-A9D3B832A33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02E94F7-0DEB-BE6A-DDD0-DA35555F0D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E2F2BDF-CFD4-8FB8-FC6F-6C7DE050BA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D4E1DB9-4535-99B9-0508-E989ECADDDF0}"/>
              </a:ext>
            </a:extLst>
          </p:cNvPr>
          <p:cNvSpPr>
            <a:spLocks noGrp="1"/>
          </p:cNvSpPr>
          <p:nvPr>
            <p:ph type="dt" sz="half" idx="10"/>
          </p:nvPr>
        </p:nvSpPr>
        <p:spPr/>
        <p:txBody>
          <a:bodyPr/>
          <a:lstStyle/>
          <a:p>
            <a:fld id="{768A921F-6002-4F03-84C8-A5767AF84BFC}" type="datetimeFigureOut">
              <a:rPr lang="zh-CN" altLang="en-US" smtClean="0"/>
              <a:t>2024/4/11</a:t>
            </a:fld>
            <a:endParaRPr lang="zh-CN" altLang="en-US"/>
          </a:p>
        </p:txBody>
      </p:sp>
      <p:sp>
        <p:nvSpPr>
          <p:cNvPr id="6" name="页脚占位符 5">
            <a:extLst>
              <a:ext uri="{FF2B5EF4-FFF2-40B4-BE49-F238E27FC236}">
                <a16:creationId xmlns:a16="http://schemas.microsoft.com/office/drawing/2014/main" id="{40818C67-3C44-07BD-421C-8D197F64743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2E5933A-7BB2-7152-9BCB-2AB480819730}"/>
              </a:ext>
            </a:extLst>
          </p:cNvPr>
          <p:cNvSpPr>
            <a:spLocks noGrp="1"/>
          </p:cNvSpPr>
          <p:nvPr>
            <p:ph type="sldNum" sz="quarter" idx="12"/>
          </p:nvPr>
        </p:nvSpPr>
        <p:spPr/>
        <p:txBody>
          <a:bodyPr/>
          <a:lstStyle/>
          <a:p>
            <a:fld id="{4BC088D7-9FA1-4B47-A715-717710314402}" type="slidenum">
              <a:rPr lang="zh-CN" altLang="en-US" smtClean="0"/>
              <a:t>‹#›</a:t>
            </a:fld>
            <a:endParaRPr lang="zh-CN" altLang="en-US"/>
          </a:p>
        </p:txBody>
      </p:sp>
    </p:spTree>
    <p:extLst>
      <p:ext uri="{BB962C8B-B14F-4D97-AF65-F5344CB8AC3E}">
        <p14:creationId xmlns:p14="http://schemas.microsoft.com/office/powerpoint/2010/main" val="3786939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C1AB0F-43E4-F51F-2762-64EB55EB6D4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70A9E92-DD42-8372-36C3-78DC2574761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47977C7-7FCD-7FA6-35EB-5E2B0FD44585}"/>
              </a:ext>
            </a:extLst>
          </p:cNvPr>
          <p:cNvSpPr>
            <a:spLocks noGrp="1"/>
          </p:cNvSpPr>
          <p:nvPr>
            <p:ph type="dt" sz="half" idx="10"/>
          </p:nvPr>
        </p:nvSpPr>
        <p:spPr/>
        <p:txBody>
          <a:bodyPr/>
          <a:lstStyle/>
          <a:p>
            <a:fld id="{768A921F-6002-4F03-84C8-A5767AF84BFC}" type="datetimeFigureOut">
              <a:rPr lang="zh-CN" altLang="en-US" smtClean="0"/>
              <a:t>2024/4/11</a:t>
            </a:fld>
            <a:endParaRPr lang="zh-CN" altLang="en-US"/>
          </a:p>
        </p:txBody>
      </p:sp>
      <p:sp>
        <p:nvSpPr>
          <p:cNvPr id="5" name="页脚占位符 4">
            <a:extLst>
              <a:ext uri="{FF2B5EF4-FFF2-40B4-BE49-F238E27FC236}">
                <a16:creationId xmlns:a16="http://schemas.microsoft.com/office/drawing/2014/main" id="{AA158E6C-FB59-C0AE-532D-5BE694E215F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CCA5EA3-1B04-933A-4B69-D1AB09B97D55}"/>
              </a:ext>
            </a:extLst>
          </p:cNvPr>
          <p:cNvSpPr>
            <a:spLocks noGrp="1"/>
          </p:cNvSpPr>
          <p:nvPr>
            <p:ph type="sldNum" sz="quarter" idx="12"/>
          </p:nvPr>
        </p:nvSpPr>
        <p:spPr/>
        <p:txBody>
          <a:bodyPr/>
          <a:lstStyle/>
          <a:p>
            <a:fld id="{4BC088D7-9FA1-4B47-A715-717710314402}" type="slidenum">
              <a:rPr lang="zh-CN" altLang="en-US" smtClean="0"/>
              <a:t>‹#›</a:t>
            </a:fld>
            <a:endParaRPr lang="zh-CN" altLang="en-US"/>
          </a:p>
        </p:txBody>
      </p:sp>
    </p:spTree>
    <p:extLst>
      <p:ext uri="{BB962C8B-B14F-4D97-AF65-F5344CB8AC3E}">
        <p14:creationId xmlns:p14="http://schemas.microsoft.com/office/powerpoint/2010/main" val="7908871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F7DFCE9-6EC8-54BE-D9B4-B4FD68ACA8AA}"/>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9C1E671-B22E-852F-C736-E633E1AFB31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F3F49A-C921-7176-358A-30BC553C4F0E}"/>
              </a:ext>
            </a:extLst>
          </p:cNvPr>
          <p:cNvSpPr>
            <a:spLocks noGrp="1"/>
          </p:cNvSpPr>
          <p:nvPr>
            <p:ph type="dt" sz="half" idx="10"/>
          </p:nvPr>
        </p:nvSpPr>
        <p:spPr/>
        <p:txBody>
          <a:bodyPr/>
          <a:lstStyle/>
          <a:p>
            <a:fld id="{768A921F-6002-4F03-84C8-A5767AF84BFC}" type="datetimeFigureOut">
              <a:rPr lang="zh-CN" altLang="en-US" smtClean="0"/>
              <a:t>2024/4/11</a:t>
            </a:fld>
            <a:endParaRPr lang="zh-CN" altLang="en-US"/>
          </a:p>
        </p:txBody>
      </p:sp>
      <p:sp>
        <p:nvSpPr>
          <p:cNvPr id="5" name="页脚占位符 4">
            <a:extLst>
              <a:ext uri="{FF2B5EF4-FFF2-40B4-BE49-F238E27FC236}">
                <a16:creationId xmlns:a16="http://schemas.microsoft.com/office/drawing/2014/main" id="{CBF74D80-4F34-92CA-C41F-3F68D8BB00E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CB10D82-E14B-3344-7135-3592FB18198E}"/>
              </a:ext>
            </a:extLst>
          </p:cNvPr>
          <p:cNvSpPr>
            <a:spLocks noGrp="1"/>
          </p:cNvSpPr>
          <p:nvPr>
            <p:ph type="sldNum" sz="quarter" idx="12"/>
          </p:nvPr>
        </p:nvSpPr>
        <p:spPr/>
        <p:txBody>
          <a:bodyPr/>
          <a:lstStyle/>
          <a:p>
            <a:fld id="{4BC088D7-9FA1-4B47-A715-717710314402}" type="slidenum">
              <a:rPr lang="zh-CN" altLang="en-US" smtClean="0"/>
              <a:t>‹#›</a:t>
            </a:fld>
            <a:endParaRPr lang="zh-CN" altLang="en-US"/>
          </a:p>
        </p:txBody>
      </p:sp>
    </p:spTree>
    <p:extLst>
      <p:ext uri="{BB962C8B-B14F-4D97-AF65-F5344CB8AC3E}">
        <p14:creationId xmlns:p14="http://schemas.microsoft.com/office/powerpoint/2010/main" val="10511993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1">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80" y="6356351"/>
            <a:ext cx="2845170" cy="365125"/>
          </a:xfrm>
          <a:prstGeom prst="rect">
            <a:avLst/>
          </a:prstGeom>
        </p:spPr>
        <p:txBody>
          <a:bodyPr/>
          <a:lstStyle>
            <a:lvl1pPr>
              <a:defRPr>
                <a:ea typeface="微软雅黑" pitchFamily="34" charset="-122"/>
              </a:defRPr>
            </a:lvl1pPr>
          </a:lstStyle>
          <a:p>
            <a:fld id="{36EC894D-09CB-4DE7-A121-44A8E704B94B}" type="datetimeFigureOut">
              <a:rPr lang="zh-CN" altLang="en-US" smtClean="0">
                <a:solidFill>
                  <a:prstClr val="black"/>
                </a:solidFill>
              </a:rPr>
              <a:pPr/>
              <a:t>2024/4/11</a:t>
            </a:fld>
            <a:endParaRPr lang="zh-CN" altLang="en-US" dirty="0">
              <a:solidFill>
                <a:prstClr val="black"/>
              </a:solidFill>
            </a:endParaRPr>
          </a:p>
        </p:txBody>
      </p:sp>
      <p:sp>
        <p:nvSpPr>
          <p:cNvPr id="3" name="页脚占位符 2"/>
          <p:cNvSpPr>
            <a:spLocks noGrp="1"/>
          </p:cNvSpPr>
          <p:nvPr>
            <p:ph type="ftr" sz="quarter" idx="11"/>
          </p:nvPr>
        </p:nvSpPr>
        <p:spPr>
          <a:xfrm>
            <a:off x="4166143" y="6356351"/>
            <a:ext cx="3859715" cy="365125"/>
          </a:xfrm>
          <a:prstGeom prst="rect">
            <a:avLst/>
          </a:prstGeom>
        </p:spPr>
        <p:txBody>
          <a:bodyPr/>
          <a:lstStyle>
            <a:lvl1pPr>
              <a:defRPr>
                <a:ea typeface="微软雅黑" pitchFamily="34" charset="-122"/>
              </a:defRPr>
            </a:lvl1pPr>
          </a:lstStyle>
          <a:p>
            <a:endParaRPr lang="zh-CN" altLang="en-US" dirty="0">
              <a:solidFill>
                <a:prstClr val="black"/>
              </a:solidFill>
            </a:endParaRPr>
          </a:p>
        </p:txBody>
      </p:sp>
      <p:sp>
        <p:nvSpPr>
          <p:cNvPr id="4" name="灯片编号占位符 3"/>
          <p:cNvSpPr>
            <a:spLocks noGrp="1"/>
          </p:cNvSpPr>
          <p:nvPr>
            <p:ph type="sldNum" sz="quarter" idx="12"/>
          </p:nvPr>
        </p:nvSpPr>
        <p:spPr>
          <a:xfrm>
            <a:off x="8737150" y="6356351"/>
            <a:ext cx="2845170" cy="365125"/>
          </a:xfrm>
          <a:prstGeom prst="rect">
            <a:avLst/>
          </a:prstGeom>
        </p:spPr>
        <p:txBody>
          <a:bodyPr/>
          <a:lstStyle>
            <a:lvl1pPr>
              <a:defRPr>
                <a:ea typeface="微软雅黑" pitchFamily="34" charset="-122"/>
              </a:defRPr>
            </a:lvl1pPr>
          </a:lstStyle>
          <a:p>
            <a:fld id="{FAB2F72D-0145-4728-BBF6-AFA599DFD9DE}" type="slidenum">
              <a:rPr lang="zh-CN" altLang="en-US" smtClean="0">
                <a:solidFill>
                  <a:prstClr val="black"/>
                </a:solidFill>
              </a:rPr>
              <a:pPr/>
              <a:t>‹#›</a:t>
            </a:fld>
            <a:endParaRPr lang="zh-CN" altLang="en-US" dirty="0">
              <a:solidFill>
                <a:prstClr val="black"/>
              </a:solidFill>
            </a:endParaRPr>
          </a:p>
        </p:txBody>
      </p:sp>
    </p:spTree>
    <p:extLst>
      <p:ext uri="{BB962C8B-B14F-4D97-AF65-F5344CB8AC3E}">
        <p14:creationId xmlns:p14="http://schemas.microsoft.com/office/powerpoint/2010/main" val="18881480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2">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80" y="6356351"/>
            <a:ext cx="2845170" cy="365125"/>
          </a:xfrm>
          <a:prstGeom prst="rect">
            <a:avLst/>
          </a:prstGeom>
        </p:spPr>
        <p:txBody>
          <a:bodyPr/>
          <a:lstStyle>
            <a:lvl1pPr>
              <a:defRPr>
                <a:ea typeface="微软雅黑" pitchFamily="34" charset="-122"/>
              </a:defRPr>
            </a:lvl1pPr>
          </a:lstStyle>
          <a:p>
            <a:fld id="{36EC894D-09CB-4DE7-A121-44A8E704B94B}" type="datetimeFigureOut">
              <a:rPr lang="zh-CN" altLang="en-US" smtClean="0">
                <a:solidFill>
                  <a:prstClr val="black"/>
                </a:solidFill>
              </a:rPr>
              <a:pPr/>
              <a:t>2024/4/11</a:t>
            </a:fld>
            <a:endParaRPr lang="zh-CN" altLang="en-US" dirty="0">
              <a:solidFill>
                <a:prstClr val="black"/>
              </a:solidFill>
            </a:endParaRPr>
          </a:p>
        </p:txBody>
      </p:sp>
      <p:sp>
        <p:nvSpPr>
          <p:cNvPr id="3" name="页脚占位符 2"/>
          <p:cNvSpPr>
            <a:spLocks noGrp="1"/>
          </p:cNvSpPr>
          <p:nvPr>
            <p:ph type="ftr" sz="quarter" idx="11"/>
          </p:nvPr>
        </p:nvSpPr>
        <p:spPr>
          <a:xfrm>
            <a:off x="4166143" y="6356351"/>
            <a:ext cx="3859715" cy="365125"/>
          </a:xfrm>
          <a:prstGeom prst="rect">
            <a:avLst/>
          </a:prstGeom>
        </p:spPr>
        <p:txBody>
          <a:bodyPr/>
          <a:lstStyle>
            <a:lvl1pPr>
              <a:defRPr>
                <a:ea typeface="微软雅黑" pitchFamily="34" charset="-122"/>
              </a:defRPr>
            </a:lvl1pPr>
          </a:lstStyle>
          <a:p>
            <a:endParaRPr lang="zh-CN" altLang="en-US" dirty="0">
              <a:solidFill>
                <a:prstClr val="black"/>
              </a:solidFill>
            </a:endParaRPr>
          </a:p>
        </p:txBody>
      </p:sp>
      <p:sp>
        <p:nvSpPr>
          <p:cNvPr id="4" name="灯片编号占位符 3"/>
          <p:cNvSpPr>
            <a:spLocks noGrp="1"/>
          </p:cNvSpPr>
          <p:nvPr>
            <p:ph type="sldNum" sz="quarter" idx="12"/>
          </p:nvPr>
        </p:nvSpPr>
        <p:spPr>
          <a:xfrm>
            <a:off x="8737150" y="6356351"/>
            <a:ext cx="2845170" cy="365125"/>
          </a:xfrm>
          <a:prstGeom prst="rect">
            <a:avLst/>
          </a:prstGeom>
        </p:spPr>
        <p:txBody>
          <a:bodyPr/>
          <a:lstStyle>
            <a:lvl1pPr>
              <a:defRPr>
                <a:ea typeface="微软雅黑" pitchFamily="34" charset="-122"/>
              </a:defRPr>
            </a:lvl1pPr>
          </a:lstStyle>
          <a:p>
            <a:fld id="{FAB2F72D-0145-4728-BBF6-AFA599DFD9DE}" type="slidenum">
              <a:rPr lang="zh-CN" altLang="en-US" smtClean="0">
                <a:solidFill>
                  <a:prstClr val="black"/>
                </a:solidFill>
              </a:rPr>
              <a:pPr/>
              <a:t>‹#›</a:t>
            </a:fld>
            <a:endParaRPr lang="zh-CN" altLang="en-US" dirty="0">
              <a:solidFill>
                <a:prstClr val="black"/>
              </a:solidFill>
            </a:endParaRPr>
          </a:p>
        </p:txBody>
      </p:sp>
    </p:spTree>
    <p:extLst>
      <p:ext uri="{BB962C8B-B14F-4D97-AF65-F5344CB8AC3E}">
        <p14:creationId xmlns:p14="http://schemas.microsoft.com/office/powerpoint/2010/main" val="38436833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3">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80" y="6356351"/>
            <a:ext cx="2845170" cy="365125"/>
          </a:xfrm>
          <a:prstGeom prst="rect">
            <a:avLst/>
          </a:prstGeom>
        </p:spPr>
        <p:txBody>
          <a:bodyPr/>
          <a:lstStyle>
            <a:lvl1pPr>
              <a:defRPr>
                <a:ea typeface="微软雅黑" pitchFamily="34" charset="-122"/>
              </a:defRPr>
            </a:lvl1pPr>
          </a:lstStyle>
          <a:p>
            <a:fld id="{36EC894D-09CB-4DE7-A121-44A8E704B94B}" type="datetimeFigureOut">
              <a:rPr lang="zh-CN" altLang="en-US" smtClean="0">
                <a:solidFill>
                  <a:prstClr val="black"/>
                </a:solidFill>
              </a:rPr>
              <a:pPr/>
              <a:t>2024/4/11</a:t>
            </a:fld>
            <a:endParaRPr lang="zh-CN" altLang="en-US" dirty="0">
              <a:solidFill>
                <a:prstClr val="black"/>
              </a:solidFill>
            </a:endParaRPr>
          </a:p>
        </p:txBody>
      </p:sp>
      <p:sp>
        <p:nvSpPr>
          <p:cNvPr id="3" name="页脚占位符 2"/>
          <p:cNvSpPr>
            <a:spLocks noGrp="1"/>
          </p:cNvSpPr>
          <p:nvPr>
            <p:ph type="ftr" sz="quarter" idx="11"/>
          </p:nvPr>
        </p:nvSpPr>
        <p:spPr>
          <a:xfrm>
            <a:off x="4166143" y="6356351"/>
            <a:ext cx="3859715" cy="365125"/>
          </a:xfrm>
          <a:prstGeom prst="rect">
            <a:avLst/>
          </a:prstGeom>
        </p:spPr>
        <p:txBody>
          <a:bodyPr/>
          <a:lstStyle>
            <a:lvl1pPr>
              <a:defRPr>
                <a:ea typeface="微软雅黑" pitchFamily="34" charset="-122"/>
              </a:defRPr>
            </a:lvl1pPr>
          </a:lstStyle>
          <a:p>
            <a:endParaRPr lang="zh-CN" altLang="en-US" dirty="0">
              <a:solidFill>
                <a:prstClr val="black"/>
              </a:solidFill>
            </a:endParaRPr>
          </a:p>
        </p:txBody>
      </p:sp>
      <p:sp>
        <p:nvSpPr>
          <p:cNvPr id="4" name="灯片编号占位符 3"/>
          <p:cNvSpPr>
            <a:spLocks noGrp="1"/>
          </p:cNvSpPr>
          <p:nvPr>
            <p:ph type="sldNum" sz="quarter" idx="12"/>
          </p:nvPr>
        </p:nvSpPr>
        <p:spPr>
          <a:xfrm>
            <a:off x="8737150" y="6356351"/>
            <a:ext cx="2845170" cy="365125"/>
          </a:xfrm>
          <a:prstGeom prst="rect">
            <a:avLst/>
          </a:prstGeom>
        </p:spPr>
        <p:txBody>
          <a:bodyPr/>
          <a:lstStyle>
            <a:lvl1pPr>
              <a:defRPr>
                <a:ea typeface="微软雅黑" pitchFamily="34" charset="-122"/>
              </a:defRPr>
            </a:lvl1pPr>
          </a:lstStyle>
          <a:p>
            <a:fld id="{FAB2F72D-0145-4728-BBF6-AFA599DFD9DE}" type="slidenum">
              <a:rPr lang="zh-CN" altLang="en-US" smtClean="0">
                <a:solidFill>
                  <a:prstClr val="black"/>
                </a:solidFill>
              </a:rPr>
              <a:pPr/>
              <a:t>‹#›</a:t>
            </a:fld>
            <a:endParaRPr lang="zh-CN" altLang="en-US" dirty="0">
              <a:solidFill>
                <a:prstClr val="black"/>
              </a:solidFill>
            </a:endParaRPr>
          </a:p>
        </p:txBody>
      </p:sp>
    </p:spTree>
    <p:extLst>
      <p:ext uri="{BB962C8B-B14F-4D97-AF65-F5344CB8AC3E}">
        <p14:creationId xmlns:p14="http://schemas.microsoft.com/office/powerpoint/2010/main" val="38406575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304799"/>
            <a:ext cx="10363200" cy="914400"/>
          </a:xfrm>
          <a:prstGeom prst="rect">
            <a:avLst/>
          </a:prstGeom>
        </p:spPr>
        <p:txBody>
          <a:bodyPr lIns="121899" tIns="60949" rIns="121899" bIns="60949"/>
          <a:lstStyle/>
          <a:p>
            <a:r>
              <a:rPr lang="en-US"/>
              <a:t>Click to edit Master title style</a:t>
            </a:r>
          </a:p>
        </p:txBody>
      </p:sp>
      <p:sp>
        <p:nvSpPr>
          <p:cNvPr id="3" name="ClipArt Placeholder 2"/>
          <p:cNvSpPr>
            <a:spLocks noGrp="1"/>
          </p:cNvSpPr>
          <p:nvPr>
            <p:ph type="clipArt" sz="half" idx="1"/>
          </p:nvPr>
        </p:nvSpPr>
        <p:spPr>
          <a:xfrm>
            <a:off x="914400" y="1981201"/>
            <a:ext cx="5080000" cy="4114800"/>
          </a:xfrm>
          <a:prstGeom prst="rect">
            <a:avLst/>
          </a:prstGeom>
        </p:spPr>
        <p:txBody>
          <a:bodyPr lIns="121899" tIns="60949" rIns="121899" bIns="60949"/>
          <a:lstStyle/>
          <a:p>
            <a:pPr lvl="0"/>
            <a:endParaRPr lang="en-US" noProof="0"/>
          </a:p>
        </p:txBody>
      </p:sp>
      <p:sp>
        <p:nvSpPr>
          <p:cNvPr id="4" name="Text Placeholder 3"/>
          <p:cNvSpPr>
            <a:spLocks noGrp="1"/>
          </p:cNvSpPr>
          <p:nvPr>
            <p:ph type="body" sz="half" idx="2"/>
          </p:nvPr>
        </p:nvSpPr>
        <p:spPr>
          <a:xfrm>
            <a:off x="6197600" y="1981201"/>
            <a:ext cx="5080000" cy="4114800"/>
          </a:xfrm>
          <a:prstGeom prst="rect">
            <a:avLst/>
          </a:prstGeom>
        </p:spPr>
        <p:txBody>
          <a:bodyPr lIns="121899" tIns="60949" rIns="121899" bIns="6094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a:xfrm>
            <a:off x="0" y="6248588"/>
            <a:ext cx="12192000" cy="609412"/>
          </a:xfrm>
          <a:prstGeom prst="rect">
            <a:avLst/>
          </a:prstGeom>
        </p:spPr>
        <p:txBody>
          <a:bodyPr lIns="121899" tIns="60949" rIns="121899" bIns="60949"/>
          <a:lstStyle>
            <a:lvl1pPr>
              <a:defRPr/>
            </a:lvl1pPr>
          </a:lstStyle>
          <a:p>
            <a:pPr>
              <a:defRPr/>
            </a:pPr>
            <a:endParaRPr lang="en-US"/>
          </a:p>
        </p:txBody>
      </p:sp>
    </p:spTree>
    <p:extLst>
      <p:ext uri="{BB962C8B-B14F-4D97-AF65-F5344CB8AC3E}">
        <p14:creationId xmlns:p14="http://schemas.microsoft.com/office/powerpoint/2010/main" val="27044666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1">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80" y="6356351"/>
            <a:ext cx="2845170" cy="365125"/>
          </a:xfrm>
          <a:prstGeom prst="rect">
            <a:avLst/>
          </a:prstGeom>
        </p:spPr>
        <p:txBody>
          <a:bodyPr/>
          <a:lstStyle>
            <a:lvl1pPr>
              <a:defRPr>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pPr>
              <a:defRPr/>
            </a:pPr>
            <a:fld id="{3533F8E0-8434-4829-995E-A9B62F7F28FA}" type="datetime1">
              <a:rPr lang="zh-CN" altLang="en-US" smtClean="0">
                <a:solidFill>
                  <a:prstClr val="black"/>
                </a:solidFill>
              </a:rPr>
              <a:pPr>
                <a:defRPr/>
              </a:pPr>
              <a:t>2024/4/11</a:t>
            </a:fld>
            <a:endParaRPr lang="zh-CN" altLang="en-US" dirty="0">
              <a:solidFill>
                <a:prstClr val="black"/>
              </a:solidFill>
            </a:endParaRPr>
          </a:p>
        </p:txBody>
      </p:sp>
      <p:sp>
        <p:nvSpPr>
          <p:cNvPr id="3" name="页脚占位符 2"/>
          <p:cNvSpPr>
            <a:spLocks noGrp="1"/>
          </p:cNvSpPr>
          <p:nvPr>
            <p:ph type="ftr" sz="quarter" idx="11"/>
          </p:nvPr>
        </p:nvSpPr>
        <p:spPr>
          <a:xfrm>
            <a:off x="4166143" y="6356351"/>
            <a:ext cx="3859715" cy="365125"/>
          </a:xfrm>
          <a:prstGeom prst="rect">
            <a:avLst/>
          </a:prstGeom>
        </p:spPr>
        <p:txBody>
          <a:bodyPr/>
          <a:lstStyle>
            <a:lvl1pPr>
              <a:defRPr>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pPr>
              <a:defRPr/>
            </a:pPr>
            <a:r>
              <a:rPr lang="en-US" altLang="zh-CN" dirty="0">
                <a:solidFill>
                  <a:prstClr val="black"/>
                </a:solidFill>
              </a:rPr>
              <a:t>Company Confidential</a:t>
            </a:r>
            <a:endParaRPr lang="zh-CN" altLang="en-US" dirty="0">
              <a:solidFill>
                <a:prstClr val="black"/>
              </a:solidFill>
            </a:endParaRPr>
          </a:p>
        </p:txBody>
      </p:sp>
      <p:sp>
        <p:nvSpPr>
          <p:cNvPr id="4" name="灯片编号占位符 3"/>
          <p:cNvSpPr>
            <a:spLocks noGrp="1"/>
          </p:cNvSpPr>
          <p:nvPr>
            <p:ph type="sldNum" sz="quarter" idx="12"/>
          </p:nvPr>
        </p:nvSpPr>
        <p:spPr>
          <a:xfrm>
            <a:off x="8737150" y="6356351"/>
            <a:ext cx="2845170" cy="365125"/>
          </a:xfrm>
          <a:prstGeom prst="rect">
            <a:avLst/>
          </a:prstGeom>
        </p:spPr>
        <p:txBody>
          <a:bodyPr/>
          <a:lstStyle>
            <a:lvl1pPr>
              <a:defRPr>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pPr>
              <a:defRPr/>
            </a:pPr>
            <a:fld id="{FAB2F72D-0145-4728-BBF6-AFA599DFD9DE}" type="slidenum">
              <a:rPr lang="zh-CN" altLang="en-US" smtClean="0">
                <a:solidFill>
                  <a:prstClr val="black"/>
                </a:solidFill>
              </a:rPr>
              <a:pPr>
                <a:defRPr/>
              </a:pPr>
              <a:t>‹#›</a:t>
            </a:fld>
            <a:endParaRPr lang="zh-CN" altLang="en-US" dirty="0">
              <a:solidFill>
                <a:prstClr val="black"/>
              </a:solidFill>
            </a:endParaRPr>
          </a:p>
        </p:txBody>
      </p:sp>
      <p:sp>
        <p:nvSpPr>
          <p:cNvPr id="5" name="同侧圆角矩形 4"/>
          <p:cNvSpPr/>
          <p:nvPr userDrawn="1"/>
        </p:nvSpPr>
        <p:spPr>
          <a:xfrm rot="10800000">
            <a:off x="9560175" y="0"/>
            <a:ext cx="2178968" cy="682388"/>
          </a:xfrm>
          <a:prstGeom prst="round2SameRect">
            <a:avLst/>
          </a:prstGeom>
          <a:solidFill>
            <a:srgbClr val="003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t="-4568" r="17448"/>
          <a:stretch/>
        </p:blipFill>
        <p:spPr>
          <a:xfrm>
            <a:off x="9678823" y="66675"/>
            <a:ext cx="1922547" cy="428625"/>
          </a:xfrm>
          <a:prstGeom prst="rect">
            <a:avLst/>
          </a:prstGeom>
        </p:spPr>
      </p:pic>
    </p:spTree>
    <p:extLst>
      <p:ext uri="{BB962C8B-B14F-4D97-AF65-F5344CB8AC3E}">
        <p14:creationId xmlns:p14="http://schemas.microsoft.com/office/powerpoint/2010/main" val="775316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2">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8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FEFF4C-A180-4E92-B1FD-B8CA7C38AAFD}" type="datetime1">
              <a:rPr kumimoji="0" lang="zh-CN" altLang="en-US" sz="1800" b="0" i="0" u="none" strike="noStrike" kern="1200" cap="none" spc="0" normalizeH="0" baseline="0" noProof="0" smtClean="0">
                <a:ln>
                  <a:noFill/>
                </a:ln>
                <a:solidFill>
                  <a:prstClr val="black"/>
                </a:solidFill>
                <a:effectLst/>
                <a:uLnTx/>
                <a:uFillTx/>
                <a:latin typeface="Calibri"/>
                <a:cs typeface="+mn-cs"/>
              </a:rPr>
              <a:t>2024/4/11</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3" name="页脚占位符 2"/>
          <p:cNvSpPr>
            <a:spLocks noGrp="1"/>
          </p:cNvSpPr>
          <p:nvPr>
            <p:ph type="ftr" sz="quarter" idx="11"/>
          </p:nvPr>
        </p:nvSpPr>
        <p:spPr>
          <a:xfrm>
            <a:off x="4166143" y="6356351"/>
            <a:ext cx="3859715" cy="365125"/>
          </a:xfrm>
          <a:prstGeom prst="rect">
            <a:avLst/>
          </a:prstGeom>
        </p:spPr>
        <p:txBody>
          <a:bodyPr/>
          <a:lstStyle>
            <a:lvl1pPr>
              <a:defRPr>
                <a:solidFill>
                  <a:srgbClr val="003A9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srgbClr val="003A90"/>
                </a:solidFill>
                <a:effectLst/>
                <a:uLnTx/>
                <a:uFillTx/>
                <a:latin typeface="Calibri"/>
                <a:cs typeface="+mn-cs"/>
              </a:rPr>
              <a:t>Company Confidential</a:t>
            </a:r>
            <a:endParaRPr kumimoji="0" lang="zh-CN" altLang="en-US" sz="1800" b="0" i="0" u="none" strike="noStrike" kern="1200" cap="none" spc="0" normalizeH="0" baseline="0" noProof="0" dirty="0">
              <a:ln>
                <a:noFill/>
              </a:ln>
              <a:solidFill>
                <a:srgbClr val="003A90"/>
              </a:solidFill>
              <a:effectLst/>
              <a:uLnTx/>
              <a:uFillTx/>
              <a:latin typeface="Calibri"/>
              <a:cs typeface="+mn-cs"/>
            </a:endParaRPr>
          </a:p>
        </p:txBody>
      </p:sp>
      <p:sp>
        <p:nvSpPr>
          <p:cNvPr id="4" name="灯片编号占位符 3"/>
          <p:cNvSpPr>
            <a:spLocks noGrp="1"/>
          </p:cNvSpPr>
          <p:nvPr>
            <p:ph type="sldNum" sz="quarter" idx="12"/>
          </p:nvPr>
        </p:nvSpPr>
        <p:spPr>
          <a:xfrm>
            <a:off x="873715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2F72D-0145-4728-BBF6-AFA599DFD9D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2560" y="6356351"/>
            <a:ext cx="2277211" cy="418474"/>
          </a:xfrm>
          <a:prstGeom prst="rect">
            <a:avLst/>
          </a:prstGeom>
        </p:spPr>
      </p:pic>
    </p:spTree>
    <p:extLst>
      <p:ext uri="{BB962C8B-B14F-4D97-AF65-F5344CB8AC3E}">
        <p14:creationId xmlns:p14="http://schemas.microsoft.com/office/powerpoint/2010/main" val="33101570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3">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8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9CB4AF-FFF4-43B9-8363-5C754742BA8F}" type="datetime1">
              <a:rPr kumimoji="0" lang="zh-CN" altLang="en-US" sz="1800" b="0" i="0" u="none" strike="noStrike" kern="1200" cap="none" spc="0" normalizeH="0" baseline="0" noProof="0" smtClean="0">
                <a:ln>
                  <a:noFill/>
                </a:ln>
                <a:solidFill>
                  <a:prstClr val="black"/>
                </a:solidFill>
                <a:effectLst/>
                <a:uLnTx/>
                <a:uFillTx/>
                <a:latin typeface="Calibri"/>
                <a:cs typeface="+mn-cs"/>
              </a:rPr>
              <a:t>2024/4/11</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3" name="页脚占位符 2"/>
          <p:cNvSpPr>
            <a:spLocks noGrp="1"/>
          </p:cNvSpPr>
          <p:nvPr>
            <p:ph type="ftr" sz="quarter" idx="11"/>
          </p:nvPr>
        </p:nvSpPr>
        <p:spPr>
          <a:xfrm>
            <a:off x="4166143" y="6356351"/>
            <a:ext cx="3859715"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black"/>
                </a:solidFill>
                <a:effectLst/>
                <a:uLnTx/>
                <a:uFillTx/>
                <a:latin typeface="Calibri"/>
                <a:cs typeface="+mn-cs"/>
              </a:rPr>
              <a:t>Company Confidential</a:t>
            </a: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4" name="灯片编号占位符 3"/>
          <p:cNvSpPr>
            <a:spLocks noGrp="1"/>
          </p:cNvSpPr>
          <p:nvPr>
            <p:ph type="sldNum" sz="quarter" idx="12"/>
          </p:nvPr>
        </p:nvSpPr>
        <p:spPr>
          <a:xfrm>
            <a:off x="873715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2F72D-0145-4728-BBF6-AFA599DFD9D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4053371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7E9BD9F-BEBC-9A1C-01A3-A75ED16A8A0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E216C51-765A-FF1C-71DB-B19BDAA745A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1F1EA2E-3A1C-D2E1-D3D3-47F9CCBFC0B6}"/>
              </a:ext>
            </a:extLst>
          </p:cNvPr>
          <p:cNvSpPr>
            <a:spLocks noGrp="1"/>
          </p:cNvSpPr>
          <p:nvPr>
            <p:ph type="dt" sz="half" idx="10"/>
          </p:nvPr>
        </p:nvSpPr>
        <p:spPr/>
        <p:txBody>
          <a:bodyPr/>
          <a:lstStyle/>
          <a:p>
            <a:fld id="{768A921F-6002-4F03-84C8-A5767AF84BFC}" type="datetimeFigureOut">
              <a:rPr lang="zh-CN" altLang="en-US" smtClean="0"/>
              <a:t>2024/4/11</a:t>
            </a:fld>
            <a:endParaRPr lang="zh-CN" altLang="en-US"/>
          </a:p>
        </p:txBody>
      </p:sp>
      <p:sp>
        <p:nvSpPr>
          <p:cNvPr id="5" name="页脚占位符 4">
            <a:extLst>
              <a:ext uri="{FF2B5EF4-FFF2-40B4-BE49-F238E27FC236}">
                <a16:creationId xmlns:a16="http://schemas.microsoft.com/office/drawing/2014/main" id="{820C0900-4E5E-9073-6931-B16B5E1BE08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5C6748F-858C-181F-8EED-67025928673D}"/>
              </a:ext>
            </a:extLst>
          </p:cNvPr>
          <p:cNvSpPr>
            <a:spLocks noGrp="1"/>
          </p:cNvSpPr>
          <p:nvPr>
            <p:ph type="sldNum" sz="quarter" idx="12"/>
          </p:nvPr>
        </p:nvSpPr>
        <p:spPr/>
        <p:txBody>
          <a:bodyPr/>
          <a:lstStyle/>
          <a:p>
            <a:fld id="{4BC088D7-9FA1-4B47-A715-717710314402}" type="slidenum">
              <a:rPr lang="zh-CN" altLang="en-US" smtClean="0"/>
              <a:t>‹#›</a:t>
            </a:fld>
            <a:endParaRPr lang="zh-CN" altLang="en-US"/>
          </a:p>
        </p:txBody>
      </p:sp>
    </p:spTree>
    <p:extLst>
      <p:ext uri="{BB962C8B-B14F-4D97-AF65-F5344CB8AC3E}">
        <p14:creationId xmlns:p14="http://schemas.microsoft.com/office/powerpoint/2010/main" val="33022700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1">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80" y="6356351"/>
            <a:ext cx="2845170" cy="365125"/>
          </a:xfrm>
          <a:prstGeom prst="rect">
            <a:avLst/>
          </a:prstGeom>
        </p:spPr>
        <p:txBody>
          <a:bodyPr/>
          <a:lstStyle>
            <a:lvl1pPr>
              <a:defRPr>
                <a:ea typeface="微软雅黑" pitchFamily="34" charset="-122"/>
              </a:defRPr>
            </a:lvl1pPr>
          </a:lstStyle>
          <a:p>
            <a:fld id="{36EC894D-09CB-4DE7-A121-44A8E704B94B}" type="datetimeFigureOut">
              <a:rPr lang="zh-CN" altLang="en-US" smtClean="0">
                <a:solidFill>
                  <a:prstClr val="black"/>
                </a:solidFill>
              </a:rPr>
              <a:pPr/>
              <a:t>2024/4/11</a:t>
            </a:fld>
            <a:endParaRPr lang="zh-CN" altLang="en-US" dirty="0">
              <a:solidFill>
                <a:prstClr val="black"/>
              </a:solidFill>
            </a:endParaRPr>
          </a:p>
        </p:txBody>
      </p:sp>
      <p:sp>
        <p:nvSpPr>
          <p:cNvPr id="3" name="页脚占位符 2"/>
          <p:cNvSpPr>
            <a:spLocks noGrp="1"/>
          </p:cNvSpPr>
          <p:nvPr>
            <p:ph type="ftr" sz="quarter" idx="11"/>
          </p:nvPr>
        </p:nvSpPr>
        <p:spPr>
          <a:xfrm>
            <a:off x="4166143" y="6356351"/>
            <a:ext cx="3859715" cy="365125"/>
          </a:xfrm>
          <a:prstGeom prst="rect">
            <a:avLst/>
          </a:prstGeom>
        </p:spPr>
        <p:txBody>
          <a:bodyPr/>
          <a:lstStyle>
            <a:lvl1pPr>
              <a:defRPr>
                <a:ea typeface="微软雅黑" pitchFamily="34" charset="-122"/>
              </a:defRPr>
            </a:lvl1pPr>
          </a:lstStyle>
          <a:p>
            <a:endParaRPr lang="zh-CN" altLang="en-US" dirty="0">
              <a:solidFill>
                <a:prstClr val="black"/>
              </a:solidFill>
            </a:endParaRPr>
          </a:p>
        </p:txBody>
      </p:sp>
      <p:sp>
        <p:nvSpPr>
          <p:cNvPr id="4" name="灯片编号占位符 3"/>
          <p:cNvSpPr>
            <a:spLocks noGrp="1"/>
          </p:cNvSpPr>
          <p:nvPr>
            <p:ph type="sldNum" sz="quarter" idx="12"/>
          </p:nvPr>
        </p:nvSpPr>
        <p:spPr>
          <a:xfrm>
            <a:off x="8737150" y="6356351"/>
            <a:ext cx="2845170" cy="365125"/>
          </a:xfrm>
          <a:prstGeom prst="rect">
            <a:avLst/>
          </a:prstGeom>
        </p:spPr>
        <p:txBody>
          <a:bodyPr/>
          <a:lstStyle>
            <a:lvl1pPr>
              <a:defRPr>
                <a:ea typeface="微软雅黑" pitchFamily="34" charset="-122"/>
              </a:defRPr>
            </a:lvl1pPr>
          </a:lstStyle>
          <a:p>
            <a:fld id="{FAB2F72D-0145-4728-BBF6-AFA599DFD9DE}" type="slidenum">
              <a:rPr lang="zh-CN" altLang="en-US" smtClean="0">
                <a:solidFill>
                  <a:prstClr val="black"/>
                </a:solidFill>
              </a:rPr>
              <a:pPr/>
              <a:t>‹#›</a:t>
            </a:fld>
            <a:endParaRPr lang="zh-CN" altLang="en-US" dirty="0">
              <a:solidFill>
                <a:prstClr val="black"/>
              </a:solidFill>
            </a:endParaRPr>
          </a:p>
        </p:txBody>
      </p:sp>
    </p:spTree>
    <p:extLst>
      <p:ext uri="{BB962C8B-B14F-4D97-AF65-F5344CB8AC3E}">
        <p14:creationId xmlns:p14="http://schemas.microsoft.com/office/powerpoint/2010/main" val="16109588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2">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80" y="6356351"/>
            <a:ext cx="2845170" cy="365125"/>
          </a:xfrm>
          <a:prstGeom prst="rect">
            <a:avLst/>
          </a:prstGeom>
        </p:spPr>
        <p:txBody>
          <a:bodyPr/>
          <a:lstStyle>
            <a:lvl1pPr>
              <a:defRPr>
                <a:ea typeface="微软雅黑" pitchFamily="34" charset="-122"/>
              </a:defRPr>
            </a:lvl1pPr>
          </a:lstStyle>
          <a:p>
            <a:fld id="{36EC894D-09CB-4DE7-A121-44A8E704B94B}" type="datetimeFigureOut">
              <a:rPr lang="zh-CN" altLang="en-US" smtClean="0">
                <a:solidFill>
                  <a:prstClr val="black"/>
                </a:solidFill>
              </a:rPr>
              <a:pPr/>
              <a:t>2024/4/11</a:t>
            </a:fld>
            <a:endParaRPr lang="zh-CN" altLang="en-US" dirty="0">
              <a:solidFill>
                <a:prstClr val="black"/>
              </a:solidFill>
            </a:endParaRPr>
          </a:p>
        </p:txBody>
      </p:sp>
      <p:sp>
        <p:nvSpPr>
          <p:cNvPr id="3" name="页脚占位符 2"/>
          <p:cNvSpPr>
            <a:spLocks noGrp="1"/>
          </p:cNvSpPr>
          <p:nvPr>
            <p:ph type="ftr" sz="quarter" idx="11"/>
          </p:nvPr>
        </p:nvSpPr>
        <p:spPr>
          <a:xfrm>
            <a:off x="4166143" y="6356351"/>
            <a:ext cx="3859715" cy="365125"/>
          </a:xfrm>
          <a:prstGeom prst="rect">
            <a:avLst/>
          </a:prstGeom>
        </p:spPr>
        <p:txBody>
          <a:bodyPr/>
          <a:lstStyle>
            <a:lvl1pPr>
              <a:defRPr>
                <a:ea typeface="微软雅黑" pitchFamily="34" charset="-122"/>
              </a:defRPr>
            </a:lvl1pPr>
          </a:lstStyle>
          <a:p>
            <a:endParaRPr lang="zh-CN" altLang="en-US" dirty="0">
              <a:solidFill>
                <a:prstClr val="black"/>
              </a:solidFill>
            </a:endParaRPr>
          </a:p>
        </p:txBody>
      </p:sp>
      <p:sp>
        <p:nvSpPr>
          <p:cNvPr id="4" name="灯片编号占位符 3"/>
          <p:cNvSpPr>
            <a:spLocks noGrp="1"/>
          </p:cNvSpPr>
          <p:nvPr>
            <p:ph type="sldNum" sz="quarter" idx="12"/>
          </p:nvPr>
        </p:nvSpPr>
        <p:spPr>
          <a:xfrm>
            <a:off x="8737150" y="6356351"/>
            <a:ext cx="2845170" cy="365125"/>
          </a:xfrm>
          <a:prstGeom prst="rect">
            <a:avLst/>
          </a:prstGeom>
        </p:spPr>
        <p:txBody>
          <a:bodyPr/>
          <a:lstStyle>
            <a:lvl1pPr>
              <a:defRPr>
                <a:ea typeface="微软雅黑" pitchFamily="34" charset="-122"/>
              </a:defRPr>
            </a:lvl1pPr>
          </a:lstStyle>
          <a:p>
            <a:fld id="{FAB2F72D-0145-4728-BBF6-AFA599DFD9DE}" type="slidenum">
              <a:rPr lang="zh-CN" altLang="en-US" smtClean="0">
                <a:solidFill>
                  <a:prstClr val="black"/>
                </a:solidFill>
              </a:rPr>
              <a:pPr/>
              <a:t>‹#›</a:t>
            </a:fld>
            <a:endParaRPr lang="zh-CN" altLang="en-US" dirty="0">
              <a:solidFill>
                <a:prstClr val="black"/>
              </a:solidFill>
            </a:endParaRPr>
          </a:p>
        </p:txBody>
      </p:sp>
    </p:spTree>
    <p:extLst>
      <p:ext uri="{BB962C8B-B14F-4D97-AF65-F5344CB8AC3E}">
        <p14:creationId xmlns:p14="http://schemas.microsoft.com/office/powerpoint/2010/main" val="18591744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3">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80" y="6356351"/>
            <a:ext cx="2845170" cy="365125"/>
          </a:xfrm>
          <a:prstGeom prst="rect">
            <a:avLst/>
          </a:prstGeom>
        </p:spPr>
        <p:txBody>
          <a:bodyPr/>
          <a:lstStyle>
            <a:lvl1pPr>
              <a:defRPr>
                <a:ea typeface="微软雅黑" pitchFamily="34" charset="-122"/>
              </a:defRPr>
            </a:lvl1pPr>
          </a:lstStyle>
          <a:p>
            <a:fld id="{36EC894D-09CB-4DE7-A121-44A8E704B94B}" type="datetimeFigureOut">
              <a:rPr lang="zh-CN" altLang="en-US" smtClean="0">
                <a:solidFill>
                  <a:prstClr val="black"/>
                </a:solidFill>
              </a:rPr>
              <a:pPr/>
              <a:t>2024/4/11</a:t>
            </a:fld>
            <a:endParaRPr lang="zh-CN" altLang="en-US" dirty="0">
              <a:solidFill>
                <a:prstClr val="black"/>
              </a:solidFill>
            </a:endParaRPr>
          </a:p>
        </p:txBody>
      </p:sp>
      <p:sp>
        <p:nvSpPr>
          <p:cNvPr id="3" name="页脚占位符 2"/>
          <p:cNvSpPr>
            <a:spLocks noGrp="1"/>
          </p:cNvSpPr>
          <p:nvPr>
            <p:ph type="ftr" sz="quarter" idx="11"/>
          </p:nvPr>
        </p:nvSpPr>
        <p:spPr>
          <a:xfrm>
            <a:off x="4166143" y="6356351"/>
            <a:ext cx="3859715" cy="365125"/>
          </a:xfrm>
          <a:prstGeom prst="rect">
            <a:avLst/>
          </a:prstGeom>
        </p:spPr>
        <p:txBody>
          <a:bodyPr/>
          <a:lstStyle>
            <a:lvl1pPr>
              <a:defRPr>
                <a:ea typeface="微软雅黑" pitchFamily="34" charset="-122"/>
              </a:defRPr>
            </a:lvl1pPr>
          </a:lstStyle>
          <a:p>
            <a:endParaRPr lang="zh-CN" altLang="en-US" dirty="0">
              <a:solidFill>
                <a:prstClr val="black"/>
              </a:solidFill>
            </a:endParaRPr>
          </a:p>
        </p:txBody>
      </p:sp>
      <p:sp>
        <p:nvSpPr>
          <p:cNvPr id="4" name="灯片编号占位符 3"/>
          <p:cNvSpPr>
            <a:spLocks noGrp="1"/>
          </p:cNvSpPr>
          <p:nvPr>
            <p:ph type="sldNum" sz="quarter" idx="12"/>
          </p:nvPr>
        </p:nvSpPr>
        <p:spPr>
          <a:xfrm>
            <a:off x="8737150" y="6356351"/>
            <a:ext cx="2845170" cy="365125"/>
          </a:xfrm>
          <a:prstGeom prst="rect">
            <a:avLst/>
          </a:prstGeom>
        </p:spPr>
        <p:txBody>
          <a:bodyPr/>
          <a:lstStyle>
            <a:lvl1pPr>
              <a:defRPr>
                <a:ea typeface="微软雅黑" pitchFamily="34" charset="-122"/>
              </a:defRPr>
            </a:lvl1pPr>
          </a:lstStyle>
          <a:p>
            <a:fld id="{FAB2F72D-0145-4728-BBF6-AFA599DFD9DE}" type="slidenum">
              <a:rPr lang="zh-CN" altLang="en-US" smtClean="0">
                <a:solidFill>
                  <a:prstClr val="black"/>
                </a:solidFill>
              </a:rPr>
              <a:pPr/>
              <a:t>‹#›</a:t>
            </a:fld>
            <a:endParaRPr lang="zh-CN" altLang="en-US" dirty="0">
              <a:solidFill>
                <a:prstClr val="black"/>
              </a:solidFill>
            </a:endParaRPr>
          </a:p>
        </p:txBody>
      </p:sp>
    </p:spTree>
    <p:extLst>
      <p:ext uri="{BB962C8B-B14F-4D97-AF65-F5344CB8AC3E}">
        <p14:creationId xmlns:p14="http://schemas.microsoft.com/office/powerpoint/2010/main" val="8045939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658411"/>
          </a:xfrm>
          <a:prstGeom prst="rect">
            <a:avLst/>
          </a:prstGeom>
        </p:spPr>
        <p:txBody>
          <a:bodyPr lIns="121899" tIns="60949" rIns="121899" bIns="60949"/>
          <a:lstStyle>
            <a:lvl1pPr>
              <a:defRPr sz="2400">
                <a:ea typeface="微软雅黑" pitchFamily="34" charset="-122"/>
              </a:defRPr>
            </a:lvl1pPr>
          </a:lstStyle>
          <a:p>
            <a:r>
              <a:rPr lang="zh-CN" altLang="en-US" dirty="0"/>
              <a:t>单击此处编辑母版标题样式</a:t>
            </a:r>
          </a:p>
        </p:txBody>
      </p:sp>
      <p:sp>
        <p:nvSpPr>
          <p:cNvPr id="3" name="内容占位符 2"/>
          <p:cNvSpPr>
            <a:spLocks noGrp="1"/>
          </p:cNvSpPr>
          <p:nvPr>
            <p:ph idx="1"/>
          </p:nvPr>
        </p:nvSpPr>
        <p:spPr>
          <a:xfrm>
            <a:off x="609600" y="837512"/>
            <a:ext cx="10972800" cy="5476645"/>
          </a:xfrm>
          <a:prstGeom prst="rect">
            <a:avLst/>
          </a:prstGeom>
        </p:spPr>
        <p:txBody>
          <a:bodyPr lIns="121899" tIns="60949" rIns="121899" bIns="60949"/>
          <a:lstStyle>
            <a:lvl1pPr>
              <a:defRPr sz="1900">
                <a:ea typeface="微软雅黑" pitchFamily="34" charset="-122"/>
              </a:defRPr>
            </a:lvl1pPr>
            <a:lvl2pPr>
              <a:defRPr sz="1900">
                <a:ea typeface="微软雅黑" pitchFamily="34" charset="-122"/>
              </a:defRPr>
            </a:lvl2pPr>
            <a:lvl3pPr>
              <a:defRPr>
                <a:ea typeface="微软雅黑" pitchFamily="34" charset="-122"/>
              </a:defRPr>
            </a:lvl3pPr>
            <a:lvl4pPr>
              <a:defRPr>
                <a:ea typeface="微软雅黑" pitchFamily="34" charset="-122"/>
              </a:defRPr>
            </a:lvl4pPr>
            <a:lvl5pPr>
              <a:defRPr>
                <a:ea typeface="微软雅黑"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09600" y="6356504"/>
            <a:ext cx="2844800" cy="363954"/>
          </a:xfrm>
          <a:prstGeom prst="rect">
            <a:avLst/>
          </a:prstGeom>
        </p:spPr>
        <p:txBody>
          <a:bodyPr lIns="121899" tIns="60949" rIns="121899" bIns="60949"/>
          <a:lstStyle>
            <a:lvl1pPr>
              <a:defRPr>
                <a:ea typeface="微软雅黑" pitchFamily="34" charset="-122"/>
              </a:defRPr>
            </a:lvl1pPr>
          </a:lstStyle>
          <a:p>
            <a:pPr>
              <a:defRPr/>
            </a:pPr>
            <a:fld id="{84A975AD-EA8D-4FDF-B47E-99436C2A4AE7}" type="datetimeFigureOut">
              <a:rPr lang="zh-CN" altLang="en-US" smtClean="0"/>
              <a:pPr>
                <a:defRPr/>
              </a:pPr>
              <a:t>2024/4/11</a:t>
            </a:fld>
            <a:endParaRPr lang="zh-CN" altLang="en-US" dirty="0"/>
          </a:p>
        </p:txBody>
      </p:sp>
      <p:sp>
        <p:nvSpPr>
          <p:cNvPr id="5" name="页脚占位符 4"/>
          <p:cNvSpPr>
            <a:spLocks noGrp="1"/>
          </p:cNvSpPr>
          <p:nvPr>
            <p:ph type="ftr" sz="quarter" idx="11"/>
          </p:nvPr>
        </p:nvSpPr>
        <p:spPr>
          <a:xfrm>
            <a:off x="4165600" y="6356504"/>
            <a:ext cx="3860800" cy="363954"/>
          </a:xfrm>
          <a:prstGeom prst="rect">
            <a:avLst/>
          </a:prstGeom>
        </p:spPr>
        <p:txBody>
          <a:bodyPr lIns="121899" tIns="60949" rIns="121899" bIns="60949"/>
          <a:lstStyle>
            <a:lvl1pPr>
              <a:defRPr>
                <a:ea typeface="微软雅黑" pitchFamily="34" charset="-122"/>
              </a:defRPr>
            </a:lvl1pPr>
          </a:lstStyle>
          <a:p>
            <a:pPr>
              <a:defRPr/>
            </a:pPr>
            <a:endParaRPr lang="zh-CN" altLang="en-US" dirty="0"/>
          </a:p>
        </p:txBody>
      </p:sp>
      <p:sp>
        <p:nvSpPr>
          <p:cNvPr id="6" name="灯片编号占位符 5"/>
          <p:cNvSpPr>
            <a:spLocks noGrp="1"/>
          </p:cNvSpPr>
          <p:nvPr>
            <p:ph type="sldNum" sz="quarter" idx="12"/>
          </p:nvPr>
        </p:nvSpPr>
        <p:spPr>
          <a:xfrm>
            <a:off x="8737600" y="6356504"/>
            <a:ext cx="2844800" cy="363954"/>
          </a:xfrm>
          <a:prstGeom prst="rect">
            <a:avLst/>
          </a:prstGeom>
        </p:spPr>
        <p:txBody>
          <a:bodyPr lIns="121899" tIns="60949" rIns="121899" bIns="60949"/>
          <a:lstStyle>
            <a:lvl1pPr>
              <a:defRPr>
                <a:ea typeface="微软雅黑" pitchFamily="34" charset="-122"/>
              </a:defRPr>
            </a:lvl1pPr>
          </a:lstStyle>
          <a:p>
            <a:pPr>
              <a:defRPr/>
            </a:pPr>
            <a:fld id="{680936CF-4072-4D56-8FE7-A67114F1A596}" type="slidenum">
              <a:rPr lang="zh-CN" altLang="en-US" smtClean="0"/>
              <a:pPr>
                <a:defRPr/>
              </a:pPr>
              <a:t>‹#›</a:t>
            </a:fld>
            <a:endParaRPr lang="zh-CN" altLang="en-US" dirty="0"/>
          </a:p>
        </p:txBody>
      </p:sp>
    </p:spTree>
    <p:extLst>
      <p:ext uri="{BB962C8B-B14F-4D97-AF65-F5344CB8AC3E}">
        <p14:creationId xmlns:p14="http://schemas.microsoft.com/office/powerpoint/2010/main" val="1928781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304799"/>
            <a:ext cx="10363200" cy="914400"/>
          </a:xfrm>
          <a:prstGeom prst="rect">
            <a:avLst/>
          </a:prstGeom>
        </p:spPr>
        <p:txBody>
          <a:bodyPr lIns="121899" tIns="60949" rIns="121899" bIns="60949"/>
          <a:lstStyle/>
          <a:p>
            <a:r>
              <a:rPr lang="en-US"/>
              <a:t>Click to edit Master title style</a:t>
            </a:r>
          </a:p>
        </p:txBody>
      </p:sp>
      <p:sp>
        <p:nvSpPr>
          <p:cNvPr id="3" name="ClipArt Placeholder 2"/>
          <p:cNvSpPr>
            <a:spLocks noGrp="1"/>
          </p:cNvSpPr>
          <p:nvPr>
            <p:ph type="clipArt" sz="half" idx="1"/>
          </p:nvPr>
        </p:nvSpPr>
        <p:spPr>
          <a:xfrm>
            <a:off x="914400" y="1981201"/>
            <a:ext cx="5080000" cy="4114800"/>
          </a:xfrm>
          <a:prstGeom prst="rect">
            <a:avLst/>
          </a:prstGeom>
        </p:spPr>
        <p:txBody>
          <a:bodyPr lIns="121899" tIns="60949" rIns="121899" bIns="60949"/>
          <a:lstStyle/>
          <a:p>
            <a:pPr lvl="0"/>
            <a:endParaRPr lang="en-US" noProof="0"/>
          </a:p>
        </p:txBody>
      </p:sp>
      <p:sp>
        <p:nvSpPr>
          <p:cNvPr id="4" name="Text Placeholder 3"/>
          <p:cNvSpPr>
            <a:spLocks noGrp="1"/>
          </p:cNvSpPr>
          <p:nvPr>
            <p:ph type="body" sz="half" idx="2"/>
          </p:nvPr>
        </p:nvSpPr>
        <p:spPr>
          <a:xfrm>
            <a:off x="6197600" y="1981201"/>
            <a:ext cx="5080000" cy="4114800"/>
          </a:xfrm>
          <a:prstGeom prst="rect">
            <a:avLst/>
          </a:prstGeom>
        </p:spPr>
        <p:txBody>
          <a:bodyPr lIns="121899" tIns="60949" rIns="121899" bIns="6094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a:xfrm>
            <a:off x="0" y="6248588"/>
            <a:ext cx="12192000" cy="609412"/>
          </a:xfrm>
          <a:prstGeom prst="rect">
            <a:avLst/>
          </a:prstGeom>
        </p:spPr>
        <p:txBody>
          <a:bodyPr lIns="121899" tIns="60949" rIns="121899" bIns="60949"/>
          <a:lstStyle>
            <a:lvl1pPr>
              <a:defRPr/>
            </a:lvl1pPr>
          </a:lstStyle>
          <a:p>
            <a:pPr>
              <a:defRPr/>
            </a:pPr>
            <a:endParaRPr lang="en-US"/>
          </a:p>
        </p:txBody>
      </p:sp>
    </p:spTree>
    <p:extLst>
      <p:ext uri="{BB962C8B-B14F-4D97-AF65-F5344CB8AC3E}">
        <p14:creationId xmlns:p14="http://schemas.microsoft.com/office/powerpoint/2010/main" val="32224316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A6DEC6A-31BF-4A36-98C0-ABE6509F1AC5}" type="datetimeFigureOut">
              <a:rPr lang="zh-CN" altLang="en-US" smtClean="0"/>
              <a:t>2024/4/11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94B6F10-7D5B-4C5D-BE5C-004F03C6DC57}" type="slidenum">
              <a:rPr lang="zh-CN" altLang="en-US" smtClean="0"/>
              <a:t>‹#›</a:t>
            </a:fld>
            <a:endParaRPr lang="zh-CN" altLang="en-US"/>
          </a:p>
        </p:txBody>
      </p:sp>
    </p:spTree>
    <p:extLst>
      <p:ext uri="{BB962C8B-B14F-4D97-AF65-F5344CB8AC3E}">
        <p14:creationId xmlns:p14="http://schemas.microsoft.com/office/powerpoint/2010/main" val="22872293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6A6DEC6A-31BF-4A36-98C0-ABE6509F1AC5}" type="datetimeFigureOut">
              <a:rPr lang="zh-CN" altLang="en-US" smtClean="0"/>
              <a:t>2024/4/11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94B6F10-7D5B-4C5D-BE5C-004F03C6DC57}" type="slidenum">
              <a:rPr lang="zh-CN" altLang="en-US" smtClean="0"/>
              <a:t>‹#›</a:t>
            </a:fld>
            <a:endParaRPr lang="zh-CN" altLang="en-US"/>
          </a:p>
        </p:txBody>
      </p:sp>
    </p:spTree>
    <p:extLst>
      <p:ext uri="{BB962C8B-B14F-4D97-AF65-F5344CB8AC3E}">
        <p14:creationId xmlns:p14="http://schemas.microsoft.com/office/powerpoint/2010/main" val="13682981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A6DEC6A-31BF-4A36-98C0-ABE6509F1AC5}" type="datetimeFigureOut">
              <a:rPr lang="zh-CN" altLang="en-US" smtClean="0"/>
              <a:t>2024/4/11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94B6F10-7D5B-4C5D-BE5C-004F03C6DC57}" type="slidenum">
              <a:rPr lang="zh-CN" altLang="en-US" smtClean="0"/>
              <a:t>‹#›</a:t>
            </a:fld>
            <a:endParaRPr lang="zh-CN" altLang="en-US"/>
          </a:p>
        </p:txBody>
      </p:sp>
    </p:spTree>
    <p:extLst>
      <p:ext uri="{BB962C8B-B14F-4D97-AF65-F5344CB8AC3E}">
        <p14:creationId xmlns:p14="http://schemas.microsoft.com/office/powerpoint/2010/main" val="21573819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6A6DEC6A-31BF-4A36-98C0-ABE6509F1AC5}" type="datetimeFigureOut">
              <a:rPr lang="zh-CN" altLang="en-US" smtClean="0"/>
              <a:t>2024/4/11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94B6F10-7D5B-4C5D-BE5C-004F03C6DC57}" type="slidenum">
              <a:rPr lang="zh-CN" altLang="en-US" smtClean="0"/>
              <a:t>‹#›</a:t>
            </a:fld>
            <a:endParaRPr lang="zh-CN" altLang="en-US"/>
          </a:p>
        </p:txBody>
      </p:sp>
    </p:spTree>
    <p:extLst>
      <p:ext uri="{BB962C8B-B14F-4D97-AF65-F5344CB8AC3E}">
        <p14:creationId xmlns:p14="http://schemas.microsoft.com/office/powerpoint/2010/main" val="42464504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6A6DEC6A-31BF-4A36-98C0-ABE6509F1AC5}" type="datetimeFigureOut">
              <a:rPr lang="zh-CN" altLang="en-US" smtClean="0"/>
              <a:t>2024/4/11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394B6F10-7D5B-4C5D-BE5C-004F03C6DC57}" type="slidenum">
              <a:rPr lang="zh-CN" altLang="en-US" smtClean="0"/>
              <a:t>‹#›</a:t>
            </a:fld>
            <a:endParaRPr lang="zh-CN" altLang="en-US"/>
          </a:p>
        </p:txBody>
      </p:sp>
    </p:spTree>
    <p:extLst>
      <p:ext uri="{BB962C8B-B14F-4D97-AF65-F5344CB8AC3E}">
        <p14:creationId xmlns:p14="http://schemas.microsoft.com/office/powerpoint/2010/main" val="448945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F44262-8995-D61E-B7A5-A05B157C814F}"/>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39377DE-6641-2706-2F5F-16D381D4FF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48B075A0-3EE8-71CC-D361-95DE2C5FCCC2}"/>
              </a:ext>
            </a:extLst>
          </p:cNvPr>
          <p:cNvSpPr>
            <a:spLocks noGrp="1"/>
          </p:cNvSpPr>
          <p:nvPr>
            <p:ph type="dt" sz="half" idx="10"/>
          </p:nvPr>
        </p:nvSpPr>
        <p:spPr/>
        <p:txBody>
          <a:bodyPr/>
          <a:lstStyle/>
          <a:p>
            <a:fld id="{768A921F-6002-4F03-84C8-A5767AF84BFC}" type="datetimeFigureOut">
              <a:rPr lang="zh-CN" altLang="en-US" smtClean="0"/>
              <a:t>2024/4/11</a:t>
            </a:fld>
            <a:endParaRPr lang="zh-CN" altLang="en-US"/>
          </a:p>
        </p:txBody>
      </p:sp>
      <p:sp>
        <p:nvSpPr>
          <p:cNvPr id="5" name="页脚占位符 4">
            <a:extLst>
              <a:ext uri="{FF2B5EF4-FFF2-40B4-BE49-F238E27FC236}">
                <a16:creationId xmlns:a16="http://schemas.microsoft.com/office/drawing/2014/main" id="{9C1BD82B-537D-50D1-8DAB-580EBC5CBAA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40644C4-277A-77F8-2864-15183C477A0D}"/>
              </a:ext>
            </a:extLst>
          </p:cNvPr>
          <p:cNvSpPr>
            <a:spLocks noGrp="1"/>
          </p:cNvSpPr>
          <p:nvPr>
            <p:ph type="sldNum" sz="quarter" idx="12"/>
          </p:nvPr>
        </p:nvSpPr>
        <p:spPr/>
        <p:txBody>
          <a:bodyPr/>
          <a:lstStyle/>
          <a:p>
            <a:fld id="{4BC088D7-9FA1-4B47-A715-717710314402}" type="slidenum">
              <a:rPr lang="zh-CN" altLang="en-US" smtClean="0"/>
              <a:t>‹#›</a:t>
            </a:fld>
            <a:endParaRPr lang="zh-CN" altLang="en-US"/>
          </a:p>
        </p:txBody>
      </p:sp>
    </p:spTree>
    <p:extLst>
      <p:ext uri="{BB962C8B-B14F-4D97-AF65-F5344CB8AC3E}">
        <p14:creationId xmlns:p14="http://schemas.microsoft.com/office/powerpoint/2010/main" val="308237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A6DEC6A-31BF-4A36-98C0-ABE6509F1AC5}" type="datetimeFigureOut">
              <a:rPr lang="zh-CN" altLang="en-US" smtClean="0"/>
              <a:t>2024/4/11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394B6F10-7D5B-4C5D-BE5C-004F03C6DC57}" type="slidenum">
              <a:rPr lang="zh-CN" altLang="en-US" smtClean="0"/>
              <a:t>‹#›</a:t>
            </a:fld>
            <a:endParaRPr lang="zh-CN" altLang="en-US"/>
          </a:p>
        </p:txBody>
      </p:sp>
    </p:spTree>
    <p:extLst>
      <p:ext uri="{BB962C8B-B14F-4D97-AF65-F5344CB8AC3E}">
        <p14:creationId xmlns:p14="http://schemas.microsoft.com/office/powerpoint/2010/main" val="2703498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6DEC6A-31BF-4A36-98C0-ABE6509F1AC5}" type="datetimeFigureOut">
              <a:rPr lang="zh-CN" altLang="en-US" smtClean="0"/>
              <a:t>2024/4/11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394B6F10-7D5B-4C5D-BE5C-004F03C6DC57}" type="slidenum">
              <a:rPr lang="zh-CN" altLang="en-US" smtClean="0"/>
              <a:t>‹#›</a:t>
            </a:fld>
            <a:endParaRPr lang="zh-CN" altLang="en-US"/>
          </a:p>
        </p:txBody>
      </p:sp>
    </p:spTree>
    <p:extLst>
      <p:ext uri="{BB962C8B-B14F-4D97-AF65-F5344CB8AC3E}">
        <p14:creationId xmlns:p14="http://schemas.microsoft.com/office/powerpoint/2010/main" val="33013785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A6DEC6A-31BF-4A36-98C0-ABE6509F1AC5}" type="datetimeFigureOut">
              <a:rPr lang="zh-CN" altLang="en-US" smtClean="0"/>
              <a:t>2024/4/11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94B6F10-7D5B-4C5D-BE5C-004F03C6DC57}" type="slidenum">
              <a:rPr lang="zh-CN" altLang="en-US" smtClean="0"/>
              <a:t>‹#›</a:t>
            </a:fld>
            <a:endParaRPr lang="zh-CN" altLang="en-US"/>
          </a:p>
        </p:txBody>
      </p:sp>
    </p:spTree>
    <p:extLst>
      <p:ext uri="{BB962C8B-B14F-4D97-AF65-F5344CB8AC3E}">
        <p14:creationId xmlns:p14="http://schemas.microsoft.com/office/powerpoint/2010/main" val="4240135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A6DEC6A-31BF-4A36-98C0-ABE6509F1AC5}" type="datetimeFigureOut">
              <a:rPr lang="zh-CN" altLang="en-US" smtClean="0"/>
              <a:t>2024/4/11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94B6F10-7D5B-4C5D-BE5C-004F03C6DC57}" type="slidenum">
              <a:rPr lang="zh-CN" altLang="en-US" smtClean="0"/>
              <a:t>‹#›</a:t>
            </a:fld>
            <a:endParaRPr lang="zh-CN" altLang="en-US"/>
          </a:p>
        </p:txBody>
      </p:sp>
    </p:spTree>
    <p:extLst>
      <p:ext uri="{BB962C8B-B14F-4D97-AF65-F5344CB8AC3E}">
        <p14:creationId xmlns:p14="http://schemas.microsoft.com/office/powerpoint/2010/main" val="16559804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6A6DEC6A-31BF-4A36-98C0-ABE6509F1AC5}" type="datetimeFigureOut">
              <a:rPr lang="zh-CN" altLang="en-US" smtClean="0"/>
              <a:t>2024/4/11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94B6F10-7D5B-4C5D-BE5C-004F03C6DC57}" type="slidenum">
              <a:rPr lang="zh-CN" altLang="en-US" smtClean="0"/>
              <a:t>‹#›</a:t>
            </a:fld>
            <a:endParaRPr lang="zh-CN" altLang="en-US"/>
          </a:p>
        </p:txBody>
      </p:sp>
    </p:spTree>
    <p:extLst>
      <p:ext uri="{BB962C8B-B14F-4D97-AF65-F5344CB8AC3E}">
        <p14:creationId xmlns:p14="http://schemas.microsoft.com/office/powerpoint/2010/main" val="18086135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6A6DEC6A-31BF-4A36-98C0-ABE6509F1AC5}" type="datetimeFigureOut">
              <a:rPr lang="zh-CN" altLang="en-US" smtClean="0"/>
              <a:t>2024/4/11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94B6F10-7D5B-4C5D-BE5C-004F03C6DC57}" type="slidenum">
              <a:rPr lang="zh-CN" altLang="en-US" smtClean="0"/>
              <a:t>‹#›</a:t>
            </a:fld>
            <a:endParaRPr lang="zh-CN" altLang="en-US"/>
          </a:p>
        </p:txBody>
      </p:sp>
    </p:spTree>
    <p:extLst>
      <p:ext uri="{BB962C8B-B14F-4D97-AF65-F5344CB8AC3E}">
        <p14:creationId xmlns:p14="http://schemas.microsoft.com/office/powerpoint/2010/main" val="2979924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1014B4-643C-BA0D-F7A0-23267E34834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609147C-4D9A-6FE2-2D87-88CDEB890E5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CE71A44-102E-5961-4F70-3C33B30F85F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27490779-0F0B-A060-D2A1-B65282FBE5F2}"/>
              </a:ext>
            </a:extLst>
          </p:cNvPr>
          <p:cNvSpPr>
            <a:spLocks noGrp="1"/>
          </p:cNvSpPr>
          <p:nvPr>
            <p:ph type="dt" sz="half" idx="10"/>
          </p:nvPr>
        </p:nvSpPr>
        <p:spPr/>
        <p:txBody>
          <a:bodyPr/>
          <a:lstStyle/>
          <a:p>
            <a:fld id="{768A921F-6002-4F03-84C8-A5767AF84BFC}" type="datetimeFigureOut">
              <a:rPr lang="zh-CN" altLang="en-US" smtClean="0"/>
              <a:t>2024/4/11</a:t>
            </a:fld>
            <a:endParaRPr lang="zh-CN" altLang="en-US"/>
          </a:p>
        </p:txBody>
      </p:sp>
      <p:sp>
        <p:nvSpPr>
          <p:cNvPr id="6" name="页脚占位符 5">
            <a:extLst>
              <a:ext uri="{FF2B5EF4-FFF2-40B4-BE49-F238E27FC236}">
                <a16:creationId xmlns:a16="http://schemas.microsoft.com/office/drawing/2014/main" id="{65E51562-2070-D376-E042-7D7981AE17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7D56A0D-D696-9866-50A4-23F7CB9D11FC}"/>
              </a:ext>
            </a:extLst>
          </p:cNvPr>
          <p:cNvSpPr>
            <a:spLocks noGrp="1"/>
          </p:cNvSpPr>
          <p:nvPr>
            <p:ph type="sldNum" sz="quarter" idx="12"/>
          </p:nvPr>
        </p:nvSpPr>
        <p:spPr/>
        <p:txBody>
          <a:bodyPr/>
          <a:lstStyle/>
          <a:p>
            <a:fld id="{4BC088D7-9FA1-4B47-A715-717710314402}" type="slidenum">
              <a:rPr lang="zh-CN" altLang="en-US" smtClean="0"/>
              <a:t>‹#›</a:t>
            </a:fld>
            <a:endParaRPr lang="zh-CN" altLang="en-US"/>
          </a:p>
        </p:txBody>
      </p:sp>
    </p:spTree>
    <p:extLst>
      <p:ext uri="{BB962C8B-B14F-4D97-AF65-F5344CB8AC3E}">
        <p14:creationId xmlns:p14="http://schemas.microsoft.com/office/powerpoint/2010/main" val="20545806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14F0E42-0C38-0976-6859-76047B2168A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D2F2E16-481F-ED8D-EE34-EC1E50C8EA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194FA54-22AF-D9A3-BA92-6E33DC2AB129}"/>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E737207-AB1A-19FC-2AD4-4A3C5CB3B4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FF77E83-DB8B-67FE-5528-AC29629DEB1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385088F-B81D-5294-A3C0-364DF8FEF80A}"/>
              </a:ext>
            </a:extLst>
          </p:cNvPr>
          <p:cNvSpPr>
            <a:spLocks noGrp="1"/>
          </p:cNvSpPr>
          <p:nvPr>
            <p:ph type="dt" sz="half" idx="10"/>
          </p:nvPr>
        </p:nvSpPr>
        <p:spPr/>
        <p:txBody>
          <a:bodyPr/>
          <a:lstStyle/>
          <a:p>
            <a:fld id="{768A921F-6002-4F03-84C8-A5767AF84BFC}" type="datetimeFigureOut">
              <a:rPr lang="zh-CN" altLang="en-US" smtClean="0"/>
              <a:t>2024/4/11</a:t>
            </a:fld>
            <a:endParaRPr lang="zh-CN" altLang="en-US"/>
          </a:p>
        </p:txBody>
      </p:sp>
      <p:sp>
        <p:nvSpPr>
          <p:cNvPr id="8" name="页脚占位符 7">
            <a:extLst>
              <a:ext uri="{FF2B5EF4-FFF2-40B4-BE49-F238E27FC236}">
                <a16:creationId xmlns:a16="http://schemas.microsoft.com/office/drawing/2014/main" id="{5E6FA439-D5F2-6309-0CDA-7F3BBEB4EE44}"/>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3A0EED0-BE44-9D24-4DB2-ABFA4C806719}"/>
              </a:ext>
            </a:extLst>
          </p:cNvPr>
          <p:cNvSpPr>
            <a:spLocks noGrp="1"/>
          </p:cNvSpPr>
          <p:nvPr>
            <p:ph type="sldNum" sz="quarter" idx="12"/>
          </p:nvPr>
        </p:nvSpPr>
        <p:spPr/>
        <p:txBody>
          <a:bodyPr/>
          <a:lstStyle/>
          <a:p>
            <a:fld id="{4BC088D7-9FA1-4B47-A715-717710314402}" type="slidenum">
              <a:rPr lang="zh-CN" altLang="en-US" smtClean="0"/>
              <a:t>‹#›</a:t>
            </a:fld>
            <a:endParaRPr lang="zh-CN" altLang="en-US"/>
          </a:p>
        </p:txBody>
      </p:sp>
    </p:spTree>
    <p:extLst>
      <p:ext uri="{BB962C8B-B14F-4D97-AF65-F5344CB8AC3E}">
        <p14:creationId xmlns:p14="http://schemas.microsoft.com/office/powerpoint/2010/main" val="2796704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CFC390-A023-8927-B962-A8F8B947E65D}"/>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D81D5E2-BC23-4DB0-52C1-78758AFC8363}"/>
              </a:ext>
            </a:extLst>
          </p:cNvPr>
          <p:cNvSpPr>
            <a:spLocks noGrp="1"/>
          </p:cNvSpPr>
          <p:nvPr>
            <p:ph type="dt" sz="half" idx="10"/>
          </p:nvPr>
        </p:nvSpPr>
        <p:spPr/>
        <p:txBody>
          <a:bodyPr/>
          <a:lstStyle/>
          <a:p>
            <a:fld id="{768A921F-6002-4F03-84C8-A5767AF84BFC}" type="datetimeFigureOut">
              <a:rPr lang="zh-CN" altLang="en-US" smtClean="0"/>
              <a:t>2024/4/11</a:t>
            </a:fld>
            <a:endParaRPr lang="zh-CN" altLang="en-US"/>
          </a:p>
        </p:txBody>
      </p:sp>
      <p:sp>
        <p:nvSpPr>
          <p:cNvPr id="4" name="页脚占位符 3">
            <a:extLst>
              <a:ext uri="{FF2B5EF4-FFF2-40B4-BE49-F238E27FC236}">
                <a16:creationId xmlns:a16="http://schemas.microsoft.com/office/drawing/2014/main" id="{5DB87E56-CFE7-62E7-AF60-3E6CC2869BE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55D9871-54F9-81F9-CDB3-2AED36DAF5F4}"/>
              </a:ext>
            </a:extLst>
          </p:cNvPr>
          <p:cNvSpPr>
            <a:spLocks noGrp="1"/>
          </p:cNvSpPr>
          <p:nvPr>
            <p:ph type="sldNum" sz="quarter" idx="12"/>
          </p:nvPr>
        </p:nvSpPr>
        <p:spPr/>
        <p:txBody>
          <a:bodyPr/>
          <a:lstStyle/>
          <a:p>
            <a:fld id="{4BC088D7-9FA1-4B47-A715-717710314402}" type="slidenum">
              <a:rPr lang="zh-CN" altLang="en-US" smtClean="0"/>
              <a:t>‹#›</a:t>
            </a:fld>
            <a:endParaRPr lang="zh-CN" altLang="en-US"/>
          </a:p>
        </p:txBody>
      </p:sp>
    </p:spTree>
    <p:extLst>
      <p:ext uri="{BB962C8B-B14F-4D97-AF65-F5344CB8AC3E}">
        <p14:creationId xmlns:p14="http://schemas.microsoft.com/office/powerpoint/2010/main" val="3880753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4FEB035-BE51-D7DB-9209-0ABCBEE7FF4B}"/>
              </a:ext>
            </a:extLst>
          </p:cNvPr>
          <p:cNvSpPr>
            <a:spLocks noGrp="1"/>
          </p:cNvSpPr>
          <p:nvPr>
            <p:ph type="dt" sz="half" idx="10"/>
          </p:nvPr>
        </p:nvSpPr>
        <p:spPr/>
        <p:txBody>
          <a:bodyPr/>
          <a:lstStyle/>
          <a:p>
            <a:fld id="{768A921F-6002-4F03-84C8-A5767AF84BFC}" type="datetimeFigureOut">
              <a:rPr lang="zh-CN" altLang="en-US" smtClean="0"/>
              <a:t>2024/4/11</a:t>
            </a:fld>
            <a:endParaRPr lang="zh-CN" altLang="en-US"/>
          </a:p>
        </p:txBody>
      </p:sp>
      <p:sp>
        <p:nvSpPr>
          <p:cNvPr id="3" name="页脚占位符 2">
            <a:extLst>
              <a:ext uri="{FF2B5EF4-FFF2-40B4-BE49-F238E27FC236}">
                <a16:creationId xmlns:a16="http://schemas.microsoft.com/office/drawing/2014/main" id="{1A9764F6-03DE-6290-E424-4EA636C2ECF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460489B-3CCD-194A-E6D9-A5F9C61BC0A7}"/>
              </a:ext>
            </a:extLst>
          </p:cNvPr>
          <p:cNvSpPr>
            <a:spLocks noGrp="1"/>
          </p:cNvSpPr>
          <p:nvPr>
            <p:ph type="sldNum" sz="quarter" idx="12"/>
          </p:nvPr>
        </p:nvSpPr>
        <p:spPr/>
        <p:txBody>
          <a:bodyPr/>
          <a:lstStyle/>
          <a:p>
            <a:fld id="{4BC088D7-9FA1-4B47-A715-717710314402}" type="slidenum">
              <a:rPr lang="zh-CN" altLang="en-US" smtClean="0"/>
              <a:t>‹#›</a:t>
            </a:fld>
            <a:endParaRPr lang="zh-CN" altLang="en-US"/>
          </a:p>
        </p:txBody>
      </p:sp>
    </p:spTree>
    <p:extLst>
      <p:ext uri="{BB962C8B-B14F-4D97-AF65-F5344CB8AC3E}">
        <p14:creationId xmlns:p14="http://schemas.microsoft.com/office/powerpoint/2010/main" val="3733174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1">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80" y="6356351"/>
            <a:ext cx="2845170" cy="365125"/>
          </a:xfrm>
          <a:prstGeom prst="rect">
            <a:avLst/>
          </a:prstGeom>
        </p:spPr>
        <p:txBody>
          <a:bodyPr/>
          <a:lstStyle>
            <a:lvl1pPr>
              <a:defRPr>
                <a:ea typeface="微软雅黑" pitchFamily="34" charset="-122"/>
              </a:defRPr>
            </a:lvl1pPr>
          </a:lstStyle>
          <a:p>
            <a:fld id="{36EC894D-09CB-4DE7-A121-44A8E704B94B}" type="datetimeFigureOut">
              <a:rPr lang="zh-CN" altLang="en-US" smtClean="0">
                <a:solidFill>
                  <a:prstClr val="black"/>
                </a:solidFill>
              </a:rPr>
              <a:pPr/>
              <a:t>2024/4/11</a:t>
            </a:fld>
            <a:endParaRPr lang="zh-CN" altLang="en-US" dirty="0">
              <a:solidFill>
                <a:prstClr val="black"/>
              </a:solidFill>
            </a:endParaRPr>
          </a:p>
        </p:txBody>
      </p:sp>
      <p:sp>
        <p:nvSpPr>
          <p:cNvPr id="3" name="页脚占位符 2"/>
          <p:cNvSpPr>
            <a:spLocks noGrp="1"/>
          </p:cNvSpPr>
          <p:nvPr>
            <p:ph type="ftr" sz="quarter" idx="11"/>
          </p:nvPr>
        </p:nvSpPr>
        <p:spPr>
          <a:xfrm>
            <a:off x="4166143" y="6356351"/>
            <a:ext cx="3859715" cy="365125"/>
          </a:xfrm>
          <a:prstGeom prst="rect">
            <a:avLst/>
          </a:prstGeom>
        </p:spPr>
        <p:txBody>
          <a:bodyPr/>
          <a:lstStyle>
            <a:lvl1pPr>
              <a:defRPr>
                <a:ea typeface="微软雅黑" pitchFamily="34" charset="-122"/>
              </a:defRPr>
            </a:lvl1pPr>
          </a:lstStyle>
          <a:p>
            <a:endParaRPr lang="zh-CN" altLang="en-US" dirty="0">
              <a:solidFill>
                <a:prstClr val="black"/>
              </a:solidFill>
            </a:endParaRPr>
          </a:p>
        </p:txBody>
      </p:sp>
      <p:sp>
        <p:nvSpPr>
          <p:cNvPr id="4" name="灯片编号占位符 3"/>
          <p:cNvSpPr>
            <a:spLocks noGrp="1"/>
          </p:cNvSpPr>
          <p:nvPr>
            <p:ph type="sldNum" sz="quarter" idx="12"/>
          </p:nvPr>
        </p:nvSpPr>
        <p:spPr>
          <a:xfrm>
            <a:off x="8737150" y="6356351"/>
            <a:ext cx="2845170" cy="365125"/>
          </a:xfrm>
          <a:prstGeom prst="rect">
            <a:avLst/>
          </a:prstGeom>
        </p:spPr>
        <p:txBody>
          <a:bodyPr/>
          <a:lstStyle>
            <a:lvl1pPr>
              <a:defRPr>
                <a:ea typeface="微软雅黑" pitchFamily="34" charset="-122"/>
              </a:defRPr>
            </a:lvl1pPr>
          </a:lstStyle>
          <a:p>
            <a:fld id="{FAB2F72D-0145-4728-BBF6-AFA599DFD9DE}" type="slidenum">
              <a:rPr lang="zh-CN" altLang="en-US" smtClean="0">
                <a:solidFill>
                  <a:prstClr val="black"/>
                </a:solidFill>
              </a:rPr>
              <a:pPr/>
              <a:t>‹#›</a:t>
            </a:fld>
            <a:endParaRPr lang="zh-CN" altLang="en-US" dirty="0">
              <a:solidFill>
                <a:prstClr val="black"/>
              </a:solidFill>
            </a:endParaRPr>
          </a:p>
        </p:txBody>
      </p:sp>
    </p:spTree>
    <p:extLst>
      <p:ext uri="{BB962C8B-B14F-4D97-AF65-F5344CB8AC3E}">
        <p14:creationId xmlns:p14="http://schemas.microsoft.com/office/powerpoint/2010/main" val="2889159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449D77-0AD4-A367-014B-C064B50416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D931031-B5B7-8D51-0FB0-AF8F6C17A1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D970DA7-32A2-1E9F-79BE-2F2C38AE68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488B958-A36A-D23A-394F-B7E6D118054E}"/>
              </a:ext>
            </a:extLst>
          </p:cNvPr>
          <p:cNvSpPr>
            <a:spLocks noGrp="1"/>
          </p:cNvSpPr>
          <p:nvPr>
            <p:ph type="dt" sz="half" idx="10"/>
          </p:nvPr>
        </p:nvSpPr>
        <p:spPr/>
        <p:txBody>
          <a:bodyPr/>
          <a:lstStyle/>
          <a:p>
            <a:fld id="{768A921F-6002-4F03-84C8-A5767AF84BFC}" type="datetimeFigureOut">
              <a:rPr lang="zh-CN" altLang="en-US" smtClean="0"/>
              <a:t>2024/4/11</a:t>
            </a:fld>
            <a:endParaRPr lang="zh-CN" altLang="en-US"/>
          </a:p>
        </p:txBody>
      </p:sp>
      <p:sp>
        <p:nvSpPr>
          <p:cNvPr id="6" name="页脚占位符 5">
            <a:extLst>
              <a:ext uri="{FF2B5EF4-FFF2-40B4-BE49-F238E27FC236}">
                <a16:creationId xmlns:a16="http://schemas.microsoft.com/office/drawing/2014/main" id="{2258216D-7409-C325-469C-F693EF1BC80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852E01B-21FC-0A0E-9083-2C2F89E1CFA5}"/>
              </a:ext>
            </a:extLst>
          </p:cNvPr>
          <p:cNvSpPr>
            <a:spLocks noGrp="1"/>
          </p:cNvSpPr>
          <p:nvPr>
            <p:ph type="sldNum" sz="quarter" idx="12"/>
          </p:nvPr>
        </p:nvSpPr>
        <p:spPr/>
        <p:txBody>
          <a:bodyPr/>
          <a:lstStyle/>
          <a:p>
            <a:fld id="{4BC088D7-9FA1-4B47-A715-717710314402}" type="slidenum">
              <a:rPr lang="zh-CN" altLang="en-US" smtClean="0"/>
              <a:t>‹#›</a:t>
            </a:fld>
            <a:endParaRPr lang="zh-CN" altLang="en-US"/>
          </a:p>
        </p:txBody>
      </p:sp>
    </p:spTree>
    <p:extLst>
      <p:ext uri="{BB962C8B-B14F-4D97-AF65-F5344CB8AC3E}">
        <p14:creationId xmlns:p14="http://schemas.microsoft.com/office/powerpoint/2010/main" val="6373352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image" Target="../media/image1.pn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theme" Target="../theme/theme4.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5.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0BE18D8-BA35-A1DA-AAF7-E7B70312B2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A318932D-7BCE-098F-9424-5D79629472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0CD33AB-CB46-45F8-16BF-C7ED59A7A8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8A921F-6002-4F03-84C8-A5767AF84BFC}" type="datetimeFigureOut">
              <a:rPr lang="zh-CN" altLang="en-US" smtClean="0"/>
              <a:t>2024/4/11</a:t>
            </a:fld>
            <a:endParaRPr lang="zh-CN" altLang="en-US"/>
          </a:p>
        </p:txBody>
      </p:sp>
      <p:sp>
        <p:nvSpPr>
          <p:cNvPr id="5" name="页脚占位符 4">
            <a:extLst>
              <a:ext uri="{FF2B5EF4-FFF2-40B4-BE49-F238E27FC236}">
                <a16:creationId xmlns:a16="http://schemas.microsoft.com/office/drawing/2014/main" id="{9AA00329-A1EA-0718-8806-4BB2557BBA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6F40120-902A-03FF-ABF8-E3405A7BAF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C088D7-9FA1-4B47-A715-717710314402}" type="slidenum">
              <a:rPr lang="zh-CN" altLang="en-US" smtClean="0"/>
              <a:t>‹#›</a:t>
            </a:fld>
            <a:endParaRPr lang="zh-CN" altLang="en-US"/>
          </a:p>
        </p:txBody>
      </p:sp>
    </p:spTree>
    <p:extLst>
      <p:ext uri="{BB962C8B-B14F-4D97-AF65-F5344CB8AC3E}">
        <p14:creationId xmlns:p14="http://schemas.microsoft.com/office/powerpoint/2010/main" val="23720124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9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矩形 1"/>
          <p:cNvSpPr/>
          <p:nvPr userDrawn="1"/>
        </p:nvSpPr>
        <p:spPr>
          <a:xfrm rot="10800000">
            <a:off x="-6898" y="0"/>
            <a:ext cx="12198898" cy="6868666"/>
          </a:xfrm>
          <a:prstGeom prst="rect">
            <a:avLst/>
          </a:prstGeom>
          <a:gradFill flip="none" rotWithShape="1">
            <a:gsLst>
              <a:gs pos="100000">
                <a:schemeClr val="bg1">
                  <a:lumMod val="75000"/>
                </a:schemeClr>
              </a:gs>
              <a:gs pos="48000">
                <a:schemeClr val="bg1">
                  <a:lumMod val="95000"/>
                </a:schemeClr>
              </a:gs>
              <a:gs pos="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solidFill>
                <a:prstClr val="white"/>
              </a:solidFill>
              <a:ea typeface="微软雅黑" pitchFamily="34" charset="-122"/>
            </a:endParaRPr>
          </a:p>
        </p:txBody>
      </p:sp>
      <p:sp>
        <p:nvSpPr>
          <p:cNvPr id="7" name="同侧圆角矩形 6"/>
          <p:cNvSpPr/>
          <p:nvPr userDrawn="1"/>
        </p:nvSpPr>
        <p:spPr>
          <a:xfrm rot="10800000">
            <a:off x="9423097" y="0"/>
            <a:ext cx="2178968" cy="682388"/>
          </a:xfrm>
          <a:prstGeom prst="round2SameRect">
            <a:avLst/>
          </a:prstGeom>
          <a:solidFill>
            <a:srgbClr val="003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itchFamily="34" charset="-122"/>
            </a:endParaRPr>
          </a:p>
        </p:txBody>
      </p:sp>
      <p:pic>
        <p:nvPicPr>
          <p:cNvPr id="3" name="图片 2"/>
          <p:cNvPicPr>
            <a:picLocks noChangeAspect="1"/>
          </p:cNvPicPr>
          <p:nvPr userDrawn="1"/>
        </p:nvPicPr>
        <p:blipFill>
          <a:blip r:embed="rId6"/>
          <a:stretch>
            <a:fillRect/>
          </a:stretch>
        </p:blipFill>
        <p:spPr>
          <a:xfrm>
            <a:off x="9423098" y="84882"/>
            <a:ext cx="2178968" cy="506083"/>
          </a:xfrm>
          <a:prstGeom prst="rect">
            <a:avLst/>
          </a:prstGeom>
        </p:spPr>
      </p:pic>
    </p:spTree>
    <p:extLst>
      <p:ext uri="{BB962C8B-B14F-4D97-AF65-F5344CB8AC3E}">
        <p14:creationId xmlns:p14="http://schemas.microsoft.com/office/powerpoint/2010/main" val="18149221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E2E6E8"/>
            </a:gs>
            <a:gs pos="100000">
              <a:srgbClr val="353E4B"/>
            </a:gs>
          </a:gsLst>
          <a:lin ang="5400000" scaled="1"/>
          <a:tileRect/>
        </a:gradFill>
        <a:effectLst/>
      </p:bgPr>
    </p:bg>
    <p:spTree>
      <p:nvGrpSpPr>
        <p:cNvPr id="1" name=""/>
        <p:cNvGrpSpPr/>
        <p:nvPr/>
      </p:nvGrpSpPr>
      <p:grpSpPr>
        <a:xfrm>
          <a:off x="0" y="0"/>
          <a:ext cx="0" cy="0"/>
          <a:chOff x="0" y="0"/>
          <a:chExt cx="0" cy="0"/>
        </a:xfrm>
      </p:grpSpPr>
      <p:sp>
        <p:nvSpPr>
          <p:cNvPr id="2" name="矩形 1"/>
          <p:cNvSpPr/>
          <p:nvPr userDrawn="1"/>
        </p:nvSpPr>
        <p:spPr>
          <a:xfrm rot="10800000">
            <a:off x="-6898" y="0"/>
            <a:ext cx="12198898" cy="6868666"/>
          </a:xfrm>
          <a:prstGeom prst="rect">
            <a:avLst/>
          </a:prstGeom>
          <a:gradFill flip="none" rotWithShape="1">
            <a:gsLst>
              <a:gs pos="100000">
                <a:schemeClr val="bg1">
                  <a:lumMod val="75000"/>
                </a:schemeClr>
              </a:gs>
              <a:gs pos="48000">
                <a:schemeClr val="bg1">
                  <a:lumMod val="95000"/>
                </a:schemeClr>
              </a:gs>
              <a:gs pos="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Tree>
    <p:extLst>
      <p:ext uri="{BB962C8B-B14F-4D97-AF65-F5344CB8AC3E}">
        <p14:creationId xmlns:p14="http://schemas.microsoft.com/office/powerpoint/2010/main" val="247454120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矩形 1"/>
          <p:cNvSpPr/>
          <p:nvPr userDrawn="1"/>
        </p:nvSpPr>
        <p:spPr>
          <a:xfrm rot="10800000">
            <a:off x="-6898" y="0"/>
            <a:ext cx="12198898" cy="6868666"/>
          </a:xfrm>
          <a:prstGeom prst="rect">
            <a:avLst/>
          </a:prstGeom>
          <a:gradFill flip="none" rotWithShape="1">
            <a:gsLst>
              <a:gs pos="100000">
                <a:schemeClr val="bg1">
                  <a:lumMod val="75000"/>
                </a:schemeClr>
              </a:gs>
              <a:gs pos="48000">
                <a:schemeClr val="bg1">
                  <a:lumMod val="95000"/>
                </a:schemeClr>
              </a:gs>
              <a:gs pos="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solidFill>
                <a:prstClr val="white"/>
              </a:solidFill>
              <a:ea typeface="微软雅黑" pitchFamily="34" charset="-122"/>
            </a:endParaRPr>
          </a:p>
        </p:txBody>
      </p:sp>
      <p:sp>
        <p:nvSpPr>
          <p:cNvPr id="7" name="同侧圆角矩形 6"/>
          <p:cNvSpPr/>
          <p:nvPr userDrawn="1"/>
        </p:nvSpPr>
        <p:spPr>
          <a:xfrm rot="10800000">
            <a:off x="9423097" y="0"/>
            <a:ext cx="2178968" cy="682388"/>
          </a:xfrm>
          <a:prstGeom prst="round2SameRect">
            <a:avLst/>
          </a:prstGeom>
          <a:solidFill>
            <a:srgbClr val="003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itchFamily="34" charset="-122"/>
            </a:endParaRPr>
          </a:p>
        </p:txBody>
      </p:sp>
      <p:pic>
        <p:nvPicPr>
          <p:cNvPr id="3" name="图片 2"/>
          <p:cNvPicPr>
            <a:picLocks noChangeAspect="1"/>
          </p:cNvPicPr>
          <p:nvPr userDrawn="1"/>
        </p:nvPicPr>
        <p:blipFill>
          <a:blip r:embed="rId7"/>
          <a:stretch>
            <a:fillRect/>
          </a:stretch>
        </p:blipFill>
        <p:spPr>
          <a:xfrm>
            <a:off x="9423098" y="84882"/>
            <a:ext cx="2178968" cy="506083"/>
          </a:xfrm>
          <a:prstGeom prst="rect">
            <a:avLst/>
          </a:prstGeom>
        </p:spPr>
      </p:pic>
    </p:spTree>
    <p:extLst>
      <p:ext uri="{BB962C8B-B14F-4D97-AF65-F5344CB8AC3E}">
        <p14:creationId xmlns:p14="http://schemas.microsoft.com/office/powerpoint/2010/main" val="94251593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6DEC6A-31BF-4A36-98C0-ABE6509F1AC5}" type="datetimeFigureOut">
              <a:rPr lang="zh-CN" altLang="en-US" smtClean="0"/>
              <a:t>2024/4/11</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4B6F10-7D5B-4C5D-BE5C-004F03C6DC57}" type="slidenum">
              <a:rPr lang="zh-CN" altLang="en-US" smtClean="0"/>
              <a:t>‹#›</a:t>
            </a:fld>
            <a:endParaRPr lang="zh-CN" altLang="en-US"/>
          </a:p>
        </p:txBody>
      </p:sp>
    </p:spTree>
    <p:extLst>
      <p:ext uri="{BB962C8B-B14F-4D97-AF65-F5344CB8AC3E}">
        <p14:creationId xmlns:p14="http://schemas.microsoft.com/office/powerpoint/2010/main" val="1722666701"/>
      </p:ext>
    </p:extLst>
  </p:cSld>
  <p:clrMap bg1="dk1" tx1="lt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17.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4.png"/><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 Id="rId5" Type="http://schemas.openxmlformats.org/officeDocument/2006/relationships/image" Target="../media/image27.png"/><Relationship Id="rId4" Type="http://schemas.openxmlformats.org/officeDocument/2006/relationships/image" Target="../media/image26.jp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29.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6.png"/><Relationship Id="rId4" Type="http://schemas.openxmlformats.org/officeDocument/2006/relationships/slide" Target="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0.png"/><Relationship Id="rId7"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38.jpe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9.png"/><Relationship Id="rId7"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14.xml"/><Relationship Id="rId5" Type="http://schemas.openxmlformats.org/officeDocument/2006/relationships/image" Target="../media/image13.pn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5.png"/><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46.png"/><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5.png"/><Relationship Id="rId4" Type="http://schemas.openxmlformats.org/officeDocument/2006/relationships/slide" Target="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2.png"/><Relationship Id="rId7"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13.png"/><Relationship Id="rId9"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7.jpe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9.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5.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5476E73-F415-1CD3-F3B8-848A5A15D2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5" y="0"/>
            <a:ext cx="12188389" cy="6858000"/>
          </a:xfrm>
          <a:prstGeom prst="rect">
            <a:avLst/>
          </a:prstGeom>
        </p:spPr>
      </p:pic>
    </p:spTree>
    <p:extLst>
      <p:ext uri="{BB962C8B-B14F-4D97-AF65-F5344CB8AC3E}">
        <p14:creationId xmlns:p14="http://schemas.microsoft.com/office/powerpoint/2010/main" val="196011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BE8EF038-51A9-BAB4-B681-609239DF8BFD}"/>
              </a:ext>
            </a:extLst>
          </p:cNvPr>
          <p:cNvSpPr/>
          <p:nvPr/>
        </p:nvSpPr>
        <p:spPr>
          <a:xfrm>
            <a:off x="929523" y="2378962"/>
            <a:ext cx="4741530" cy="3569277"/>
          </a:xfrm>
          <a:prstGeom prst="rect">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401C2BC7-3258-C491-5685-C9A7D2F242DD}"/>
              </a:ext>
            </a:extLst>
          </p:cNvPr>
          <p:cNvSpPr/>
          <p:nvPr/>
        </p:nvSpPr>
        <p:spPr>
          <a:xfrm rot="10800000">
            <a:off x="-2" y="1603829"/>
            <a:ext cx="12192003" cy="4639439"/>
          </a:xfrm>
          <a:prstGeom prst="rect">
            <a:avLst/>
          </a:prstGeom>
          <a:gradFill flip="none" rotWithShape="1">
            <a:gsLst>
              <a:gs pos="0">
                <a:schemeClr val="bg1">
                  <a:lumMod val="95000"/>
                  <a:alpha val="10000"/>
                </a:schemeClr>
              </a:gs>
              <a:gs pos="98000">
                <a:schemeClr val="bg1">
                  <a:lumMod val="75000"/>
                  <a:alpha val="50000"/>
                </a:scheme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35" dirty="0"/>
          </a:p>
        </p:txBody>
      </p:sp>
      <p:sp>
        <p:nvSpPr>
          <p:cNvPr id="3" name="内容占位符 2">
            <a:extLst>
              <a:ext uri="{FF2B5EF4-FFF2-40B4-BE49-F238E27FC236}">
                <a16:creationId xmlns:a16="http://schemas.microsoft.com/office/drawing/2014/main" id="{88F5DC18-02D7-55AF-0CEC-7536C03EF698}"/>
              </a:ext>
            </a:extLst>
          </p:cNvPr>
          <p:cNvSpPr txBox="1">
            <a:spLocks/>
          </p:cNvSpPr>
          <p:nvPr/>
        </p:nvSpPr>
        <p:spPr bwMode="auto">
          <a:xfrm>
            <a:off x="6095999" y="2258204"/>
            <a:ext cx="5537201" cy="3985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r>
              <a:rPr lang="en-US" altLang="zh-CN" sz="1400" b="1" dirty="0">
                <a:solidFill>
                  <a:srgbClr val="1F497D"/>
                </a:solidFill>
                <a:latin typeface="Arial" panose="020B0604020202020204" pitchFamily="34" charset="0"/>
                <a:ea typeface="思源黑体 CN Medium" panose="020B0600000000000000" pitchFamily="34" charset="-122"/>
                <a:cs typeface="Arial" panose="020B0604020202020204" pitchFamily="34" charset="0"/>
              </a:rPr>
              <a:t>Adjustable Intensity of Display</a:t>
            </a:r>
          </a:p>
          <a:p>
            <a:pPr marL="468000" indent="0">
              <a:buNone/>
            </a:pPr>
            <a:r>
              <a:rPr lang="en-US" altLang="zh-CN" sz="1400" dirty="0">
                <a:solidFill>
                  <a:schemeClr val="bg1">
                    <a:lumMod val="50000"/>
                  </a:schemeClr>
                </a:solidFill>
                <a:latin typeface="Arial" panose="020B0604020202020204" pitchFamily="34" charset="0"/>
                <a:ea typeface="思源黑体 CN Medium" panose="020B0600000000000000" pitchFamily="34" charset="-122"/>
                <a:cs typeface="Arial" panose="020B0604020202020204" pitchFamily="34" charset="0"/>
              </a:rPr>
              <a:t>Provides a display that adapts to different environments and provides good visibility under direct sunlight conditions</a:t>
            </a:r>
          </a:p>
          <a:p>
            <a:pPr marL="468000" indent="0">
              <a:buNone/>
            </a:pPr>
            <a:endParaRPr lang="en-US" altLang="zh-CN" sz="1400" dirty="0">
              <a:latin typeface="Arial" panose="020B0604020202020204" pitchFamily="34" charset="0"/>
              <a:ea typeface="思源黑体 CN Medium" panose="020B0600000000000000" pitchFamily="34" charset="-122"/>
              <a:cs typeface="Arial" panose="020B0604020202020204" pitchFamily="34" charset="0"/>
            </a:endParaRPr>
          </a:p>
          <a:p>
            <a:r>
              <a:rPr lang="en-US" altLang="zh-CN" sz="1400" b="1" dirty="0">
                <a:solidFill>
                  <a:srgbClr val="1F497D"/>
                </a:solidFill>
                <a:latin typeface="Arial" panose="020B0604020202020204" pitchFamily="34" charset="0"/>
                <a:ea typeface="思源黑体 CN Medium" panose="020B0600000000000000" pitchFamily="34" charset="-122"/>
                <a:cs typeface="Arial" panose="020B0604020202020204" pitchFamily="34" charset="0"/>
              </a:rPr>
              <a:t>Virtual Keypad</a:t>
            </a:r>
          </a:p>
          <a:p>
            <a:pPr marL="468000" indent="0">
              <a:buNone/>
            </a:pPr>
            <a:r>
              <a:rPr lang="en-US" altLang="zh-CN" sz="1400" dirty="0">
                <a:solidFill>
                  <a:schemeClr val="bg1">
                    <a:lumMod val="50000"/>
                  </a:schemeClr>
                </a:solidFill>
                <a:latin typeface="Arial" panose="020B0604020202020204" pitchFamily="34" charset="0"/>
                <a:ea typeface="思源黑体 CN Medium" panose="020B0600000000000000" pitchFamily="34" charset="-122"/>
                <a:cs typeface="Arial" panose="020B0604020202020204" pitchFamily="34" charset="0"/>
              </a:rPr>
              <a:t>The instrument can be operated without operating the function buttons on the front panel</a:t>
            </a:r>
          </a:p>
          <a:p>
            <a:pPr marL="468000" indent="0">
              <a:buNone/>
            </a:pPr>
            <a:endParaRPr lang="en-US" altLang="zh-CN" sz="1400" dirty="0">
              <a:latin typeface="Arial" panose="020B0604020202020204" pitchFamily="34" charset="0"/>
              <a:ea typeface="思源黑体 CN Medium" panose="020B0600000000000000" pitchFamily="34" charset="-122"/>
              <a:cs typeface="Arial" panose="020B0604020202020204" pitchFamily="34" charset="0"/>
            </a:endParaRPr>
          </a:p>
          <a:p>
            <a:r>
              <a:rPr lang="en-US" altLang="zh-CN" sz="1400" b="1" dirty="0">
                <a:solidFill>
                  <a:srgbClr val="1F497D"/>
                </a:solidFill>
                <a:latin typeface="Arial" panose="020B0604020202020204" pitchFamily="34" charset="0"/>
                <a:ea typeface="思源黑体 CN Medium" panose="020B0600000000000000" pitchFamily="34" charset="-122"/>
                <a:cs typeface="Arial" panose="020B0604020202020204" pitchFamily="34" charset="0"/>
              </a:rPr>
              <a:t>Information Display Area</a:t>
            </a:r>
          </a:p>
          <a:p>
            <a:pPr marL="468000" indent="0">
              <a:buNone/>
            </a:pPr>
            <a:r>
              <a:rPr lang="en-US" altLang="zh-CN" sz="1400" dirty="0">
                <a:solidFill>
                  <a:schemeClr val="bg1">
                    <a:lumMod val="50000"/>
                  </a:schemeClr>
                </a:solidFill>
                <a:latin typeface="Arial" panose="020B0604020202020204" pitchFamily="34" charset="0"/>
                <a:ea typeface="思源黑体 CN Medium" panose="020B0600000000000000" pitchFamily="34" charset="-122"/>
                <a:cs typeface="Arial" panose="020B0604020202020204" pitchFamily="34" charset="0"/>
              </a:rPr>
              <a:t>Touch and click for quick setting of corresponding parameters</a:t>
            </a:r>
          </a:p>
          <a:p>
            <a:pPr marL="468000" indent="0">
              <a:buNone/>
            </a:pPr>
            <a:endParaRPr lang="zh-CN" altLang="en-US" sz="1400" dirty="0">
              <a:latin typeface="Arial" panose="020B0604020202020204" pitchFamily="34" charset="0"/>
              <a:ea typeface="思源黑体 CN Medium" panose="020B0600000000000000" pitchFamily="34" charset="-122"/>
              <a:cs typeface="Arial" panose="020B0604020202020204" pitchFamily="34" charset="0"/>
            </a:endParaRPr>
          </a:p>
          <a:p>
            <a:r>
              <a:rPr lang="en-US" altLang="zh-CN" sz="1400" b="1" dirty="0">
                <a:solidFill>
                  <a:srgbClr val="1F497D"/>
                </a:solidFill>
                <a:latin typeface="Arial" panose="020B0604020202020204" pitchFamily="34" charset="0"/>
                <a:ea typeface="思源黑体 CN Medium" panose="020B0600000000000000" pitchFamily="34" charset="-122"/>
                <a:cs typeface="Arial" panose="020B0604020202020204" pitchFamily="34" charset="0"/>
              </a:rPr>
              <a:t>Screensavers</a:t>
            </a:r>
          </a:p>
          <a:p>
            <a:pPr marL="468000" indent="0">
              <a:buNone/>
            </a:pPr>
            <a:r>
              <a:rPr lang="en-US" altLang="zh-CN" sz="1400" dirty="0">
                <a:solidFill>
                  <a:schemeClr val="bg1">
                    <a:lumMod val="50000"/>
                  </a:schemeClr>
                </a:solidFill>
                <a:latin typeface="Arial" panose="020B0604020202020204" pitchFamily="34" charset="0"/>
                <a:ea typeface="思源黑体 CN Medium" panose="020B0600000000000000" pitchFamily="34" charset="-122"/>
                <a:cs typeface="Arial" panose="020B0604020202020204" pitchFamily="34" charset="0"/>
              </a:rPr>
              <a:t>With hibernation power-saving function, hibernation time can be set to save power, effectively extend the battery operating time and battery life</a:t>
            </a:r>
            <a:endParaRPr lang="zh-CN" altLang="en-US" sz="1400" dirty="0">
              <a:latin typeface="Arial" panose="020B0604020202020204" pitchFamily="34" charset="0"/>
              <a:ea typeface="思源黑体 CN Medium" panose="020B0600000000000000" pitchFamily="34" charset="-122"/>
              <a:cs typeface="Arial" panose="020B0604020202020204" pitchFamily="34" charset="0"/>
            </a:endParaRPr>
          </a:p>
        </p:txBody>
      </p:sp>
      <p:pic>
        <p:nvPicPr>
          <p:cNvPr id="5" name="图片 4">
            <a:extLst>
              <a:ext uri="{FF2B5EF4-FFF2-40B4-BE49-F238E27FC236}">
                <a16:creationId xmlns:a16="http://schemas.microsoft.com/office/drawing/2014/main" id="{81B0FDAC-0EB6-4455-949A-0C02A958C4AB}"/>
              </a:ext>
            </a:extLst>
          </p:cNvPr>
          <p:cNvPicPr>
            <a:picLocks noChangeAspect="1"/>
          </p:cNvPicPr>
          <p:nvPr/>
        </p:nvPicPr>
        <p:blipFill>
          <a:blip r:embed="rId5"/>
          <a:stretch>
            <a:fillRect/>
          </a:stretch>
        </p:blipFill>
        <p:spPr>
          <a:xfrm>
            <a:off x="1398009" y="2752725"/>
            <a:ext cx="3590925" cy="2571750"/>
          </a:xfrm>
          <a:prstGeom prst="rect">
            <a:avLst/>
          </a:prstGeom>
        </p:spPr>
      </p:pic>
      <p:sp>
        <p:nvSpPr>
          <p:cNvPr id="7" name="文本框 6">
            <a:extLst>
              <a:ext uri="{FF2B5EF4-FFF2-40B4-BE49-F238E27FC236}">
                <a16:creationId xmlns:a16="http://schemas.microsoft.com/office/drawing/2014/main" id="{44A81DFC-FCA0-3E4A-C9C0-6F71874883A5}"/>
              </a:ext>
            </a:extLst>
          </p:cNvPr>
          <p:cNvSpPr txBox="1"/>
          <p:nvPr/>
        </p:nvSpPr>
        <p:spPr>
          <a:xfrm>
            <a:off x="929523" y="1901469"/>
            <a:ext cx="4783549" cy="339837"/>
          </a:xfrm>
          <a:prstGeom prst="rect">
            <a:avLst/>
          </a:prstGeom>
          <a:noFill/>
        </p:spPr>
        <p:txBody>
          <a:bodyPr wrap="square">
            <a:spAutoFit/>
          </a:bodyPr>
          <a:lstStyle/>
          <a:p>
            <a:pPr algn="ctr">
              <a:lnSpc>
                <a:spcPct val="150000"/>
              </a:lnSpc>
            </a:pPr>
            <a:r>
              <a:rPr lang="en-US" altLang="zh-CN" sz="1200" b="1" i="1" dirty="0">
                <a:solidFill>
                  <a:schemeClr val="tx1">
                    <a:lumMod val="65000"/>
                    <a:lumOff val="35000"/>
                  </a:schemeClr>
                </a:solidFill>
                <a:latin typeface="微软雅黑" panose="020B0503020204020204" pitchFamily="34" charset="-122"/>
                <a:ea typeface="微软雅黑" panose="020B0503020204020204" pitchFamily="34" charset="-122"/>
              </a:rPr>
              <a:t>Flexible Feature </a:t>
            </a:r>
            <a:r>
              <a:rPr lang="en-US" altLang="zh-CN" sz="1200" b="1" i="1" dirty="0">
                <a:solidFill>
                  <a:schemeClr val="tx1">
                    <a:lumMod val="75000"/>
                    <a:lumOff val="25000"/>
                  </a:schemeClr>
                </a:solidFill>
                <a:latin typeface="微软雅黑" panose="020B0503020204020204" pitchFamily="34" charset="-122"/>
                <a:ea typeface="微软雅黑" panose="020B0503020204020204" pitchFamily="34" charset="-122"/>
              </a:rPr>
              <a:t>Integration</a:t>
            </a:r>
            <a:r>
              <a:rPr lang="en-US" altLang="zh-CN" sz="1200" b="1" i="1" dirty="0">
                <a:solidFill>
                  <a:schemeClr val="tx1">
                    <a:lumMod val="65000"/>
                    <a:lumOff val="35000"/>
                  </a:schemeClr>
                </a:solidFill>
                <a:latin typeface="微软雅黑" panose="020B0503020204020204" pitchFamily="34" charset="-122"/>
                <a:ea typeface="微软雅黑" panose="020B0503020204020204" pitchFamily="34" charset="-122"/>
              </a:rPr>
              <a:t> and Shortcut Key Functionality</a:t>
            </a:r>
            <a:endParaRPr lang="zh-CN" altLang="en-US" sz="1200" i="1" dirty="0">
              <a:solidFill>
                <a:schemeClr val="tx1">
                  <a:lumMod val="65000"/>
                  <a:lumOff val="35000"/>
                </a:schemeClr>
              </a:solidFill>
            </a:endParaRPr>
          </a:p>
        </p:txBody>
      </p:sp>
      <p:sp>
        <p:nvSpPr>
          <p:cNvPr id="4" name="灯片编号占位符 2">
            <a:extLst>
              <a:ext uri="{FF2B5EF4-FFF2-40B4-BE49-F238E27FC236}">
                <a16:creationId xmlns:a16="http://schemas.microsoft.com/office/drawing/2014/main" id="{2A129687-2250-2123-2A2E-8F83306D1D3F}"/>
              </a:ext>
            </a:extLst>
          </p:cNvPr>
          <p:cNvSpPr txBox="1">
            <a:spLocks/>
          </p:cNvSpPr>
          <p:nvPr/>
        </p:nvSpPr>
        <p:spPr>
          <a:xfrm>
            <a:off x="8857452" y="6438900"/>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65B630-C7FF-41C0-9923-C5E5E29EED81}" type="slidenum">
              <a:rPr lang="en-US" altLang="zh-CN">
                <a:solidFill>
                  <a:srgbClr val="2F2F2F">
                    <a:lumMod val="50000"/>
                    <a:lumOff val="50000"/>
                  </a:srgbClr>
                </a:solidFill>
                <a:cs typeface="+mn-ea"/>
                <a:sym typeface="+mn-lt"/>
              </a:rPr>
              <a:pPr/>
              <a:t>10</a:t>
            </a:fld>
            <a:endParaRPr dirty="0">
              <a:solidFill>
                <a:srgbClr val="2F2F2F">
                  <a:lumMod val="50000"/>
                  <a:lumOff val="50000"/>
                </a:srgbClr>
              </a:solidFill>
              <a:ea typeface="宋体" panose="02010600030101010101" pitchFamily="2" charset="-122"/>
              <a:cs typeface="+mn-ea"/>
              <a:sym typeface="+mn-lt"/>
            </a:endParaRPr>
          </a:p>
        </p:txBody>
      </p:sp>
      <p:sp>
        <p:nvSpPr>
          <p:cNvPr id="13" name="矩形 12">
            <a:extLst>
              <a:ext uri="{FF2B5EF4-FFF2-40B4-BE49-F238E27FC236}">
                <a16:creationId xmlns:a16="http://schemas.microsoft.com/office/drawing/2014/main" id="{6BE21BA0-D0B2-591C-2F97-DB60066617C1}"/>
              </a:ext>
            </a:extLst>
          </p:cNvPr>
          <p:cNvSpPr/>
          <p:nvPr/>
        </p:nvSpPr>
        <p:spPr>
          <a:xfrm>
            <a:off x="912017" y="5626461"/>
            <a:ext cx="4126708" cy="276057"/>
          </a:xfrm>
          <a:prstGeom prst="rect">
            <a:avLst/>
          </a:prstGeom>
          <a:noFill/>
          <a:ln w="12700">
            <a:solidFill>
              <a:srgbClr val="004098"/>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a:p>
        </p:txBody>
      </p:sp>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9523" y="2373707"/>
            <a:ext cx="4766043" cy="3574532"/>
          </a:xfrm>
          <a:prstGeom prst="rect">
            <a:avLst/>
          </a:prstGeom>
          <a:ln>
            <a:noFill/>
          </a:ln>
          <a:effectLst>
            <a:outerShdw blurRad="292100" dist="139700" dir="2700000" algn="tl" rotWithShape="0">
              <a:srgbClr val="333333">
                <a:alpha val="65000"/>
              </a:srgbClr>
            </a:outerShdw>
          </a:effectLst>
        </p:spPr>
      </p:pic>
      <p:sp>
        <p:nvSpPr>
          <p:cNvPr id="9" name="TextBox 40">
            <a:extLst>
              <a:ext uri="{FF2B5EF4-FFF2-40B4-BE49-F238E27FC236}">
                <a16:creationId xmlns:a16="http://schemas.microsoft.com/office/drawing/2014/main" id="{4967521C-A8D6-E952-BBB8-D97FFDF56060}"/>
              </a:ext>
            </a:extLst>
          </p:cNvPr>
          <p:cNvSpPr txBox="1"/>
          <p:nvPr/>
        </p:nvSpPr>
        <p:spPr>
          <a:xfrm>
            <a:off x="387254" y="397606"/>
            <a:ext cx="8183432" cy="523220"/>
          </a:xfrm>
          <a:prstGeom prst="rect">
            <a:avLst/>
          </a:prstGeom>
          <a:noFill/>
        </p:spPr>
        <p:txBody>
          <a:bodyPr wrap="square" rtlCol="0">
            <a:spAutoFit/>
          </a:bodyPr>
          <a:lstStyle/>
          <a:p>
            <a:r>
              <a:rPr lang="en-US" altLang="zh-CN" sz="2800" b="1" dirty="0">
                <a:solidFill>
                  <a:srgbClr val="F08300"/>
                </a:solidFill>
                <a:latin typeface="Arial" panose="020B0604020202020204" pitchFamily="34" charset="0"/>
                <a:ea typeface="微软雅黑" panose="020B0503020204020204" pitchFamily="34" charset="-122"/>
                <a:cs typeface="Arial" panose="020B0604020202020204" pitchFamily="34" charset="0"/>
              </a:rPr>
              <a:t>Friendly</a:t>
            </a:r>
            <a:r>
              <a:rPr lang="en-US" altLang="zh-CN" sz="2800" b="1" dirty="0">
                <a:solidFill>
                  <a:prstClr val="black">
                    <a:lumMod val="50000"/>
                    <a:lumOff val="50000"/>
                  </a:prstClr>
                </a:solidFill>
                <a:latin typeface="Arial" panose="020B0604020202020204" pitchFamily="34" charset="0"/>
                <a:ea typeface="微软雅黑" panose="020B0503020204020204" pitchFamily="34" charset="-122"/>
                <a:cs typeface="Arial" panose="020B0604020202020204" pitchFamily="34" charset="0"/>
              </a:rPr>
              <a:t> </a:t>
            </a:r>
            <a:r>
              <a:rPr lang="en-US" altLang="zh-CN" sz="2800"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User</a:t>
            </a:r>
            <a:r>
              <a:rPr lang="en-US" altLang="zh-CN" sz="2800" b="1" dirty="0">
                <a:solidFill>
                  <a:srgbClr val="F08300"/>
                </a:solidFill>
                <a:latin typeface="Arial" panose="020B0604020202020204" pitchFamily="34" charset="0"/>
                <a:ea typeface="微软雅黑" panose="020B0503020204020204" pitchFamily="34" charset="-122"/>
                <a:cs typeface="Arial" panose="020B0604020202020204" pitchFamily="34" charset="0"/>
              </a:rPr>
              <a:t> </a:t>
            </a:r>
            <a:r>
              <a:rPr lang="en-US" altLang="zh-CN" sz="2800" b="1" dirty="0">
                <a:solidFill>
                  <a:prstClr val="black">
                    <a:lumMod val="50000"/>
                    <a:lumOff val="50000"/>
                  </a:prstClr>
                </a:solidFill>
                <a:latin typeface="Arial" panose="020B0604020202020204" pitchFamily="34" charset="0"/>
                <a:ea typeface="微软雅黑" panose="020B0503020204020204" pitchFamily="34" charset="-122"/>
                <a:cs typeface="Arial" panose="020B0604020202020204" pitchFamily="34" charset="0"/>
              </a:rPr>
              <a:t>Interface</a:t>
            </a:r>
          </a:p>
        </p:txBody>
      </p:sp>
    </p:spTree>
    <p:extLst>
      <p:ext uri="{BB962C8B-B14F-4D97-AF65-F5344CB8AC3E}">
        <p14:creationId xmlns:p14="http://schemas.microsoft.com/office/powerpoint/2010/main" val="39501615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10680A8D-CD92-0B7C-ED01-714DA0D56D32}"/>
              </a:ext>
            </a:extLst>
          </p:cNvPr>
          <p:cNvSpPr/>
          <p:nvPr/>
        </p:nvSpPr>
        <p:spPr>
          <a:xfrm rot="10800000">
            <a:off x="-2" y="1603829"/>
            <a:ext cx="12192003" cy="4639439"/>
          </a:xfrm>
          <a:prstGeom prst="rect">
            <a:avLst/>
          </a:prstGeom>
          <a:gradFill flip="none" rotWithShape="1">
            <a:gsLst>
              <a:gs pos="0">
                <a:schemeClr val="bg1">
                  <a:lumMod val="95000"/>
                  <a:alpha val="10000"/>
                </a:schemeClr>
              </a:gs>
              <a:gs pos="98000">
                <a:schemeClr val="bg1">
                  <a:lumMod val="75000"/>
                  <a:alpha val="50000"/>
                </a:scheme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35" dirty="0"/>
          </a:p>
        </p:txBody>
      </p:sp>
      <p:sp>
        <p:nvSpPr>
          <p:cNvPr id="3" name="灯片编号占位符 2">
            <a:extLst>
              <a:ext uri="{FF2B5EF4-FFF2-40B4-BE49-F238E27FC236}">
                <a16:creationId xmlns:a16="http://schemas.microsoft.com/office/drawing/2014/main" id="{13BD3C51-FF59-4019-3A05-3CD2516319F8}"/>
              </a:ext>
            </a:extLst>
          </p:cNvPr>
          <p:cNvSpPr txBox="1">
            <a:spLocks/>
          </p:cNvSpPr>
          <p:nvPr/>
        </p:nvSpPr>
        <p:spPr>
          <a:xfrm>
            <a:off x="8857452" y="6438900"/>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65B630-C7FF-41C0-9923-C5E5E29EED81}" type="slidenum">
              <a:rPr lang="en-US" altLang="zh-CN">
                <a:solidFill>
                  <a:srgbClr val="2F2F2F">
                    <a:lumMod val="50000"/>
                    <a:lumOff val="50000"/>
                  </a:srgbClr>
                </a:solidFill>
                <a:cs typeface="+mn-ea"/>
                <a:sym typeface="+mn-lt"/>
              </a:rPr>
              <a:pPr/>
              <a:t>11</a:t>
            </a:fld>
            <a:endParaRPr dirty="0">
              <a:solidFill>
                <a:srgbClr val="2F2F2F">
                  <a:lumMod val="50000"/>
                  <a:lumOff val="50000"/>
                </a:srgbClr>
              </a:solidFill>
              <a:ea typeface="宋体" panose="02010600030101010101" pitchFamily="2" charset="-122"/>
              <a:cs typeface="+mn-ea"/>
              <a:sym typeface="+mn-lt"/>
            </a:endParaRPr>
          </a:p>
        </p:txBody>
      </p:sp>
      <p:sp>
        <p:nvSpPr>
          <p:cNvPr id="5" name="内容占位符 2">
            <a:extLst>
              <a:ext uri="{FF2B5EF4-FFF2-40B4-BE49-F238E27FC236}">
                <a16:creationId xmlns:a16="http://schemas.microsoft.com/office/drawing/2014/main" id="{C3C3FC78-41F9-6CEB-B723-2C355F60960B}"/>
              </a:ext>
            </a:extLst>
          </p:cNvPr>
          <p:cNvSpPr txBox="1">
            <a:spLocks/>
          </p:cNvSpPr>
          <p:nvPr/>
        </p:nvSpPr>
        <p:spPr bwMode="auto">
          <a:xfrm>
            <a:off x="7017657" y="4417601"/>
            <a:ext cx="5174343" cy="167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sz="14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Unlimited extended runtime</a:t>
            </a:r>
          </a:p>
          <a:p>
            <a:pPr>
              <a:lnSpc>
                <a:spcPct val="150000"/>
              </a:lnSpc>
            </a:pPr>
            <a:r>
              <a:rPr lang="en-US" altLang="zh-CN" sz="14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High-capacity lithium-ion rechargeable battery</a:t>
            </a:r>
          </a:p>
          <a:p>
            <a:pPr>
              <a:lnSpc>
                <a:spcPct val="150000"/>
              </a:lnSpc>
            </a:pPr>
            <a:r>
              <a:rPr lang="en-US" altLang="zh-CN" sz="14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Up to 4 hours of continuous work</a:t>
            </a:r>
          </a:p>
          <a:p>
            <a:pPr>
              <a:lnSpc>
                <a:spcPct val="150000"/>
              </a:lnSpc>
            </a:pPr>
            <a:r>
              <a:rPr lang="en-US" altLang="zh-CN" sz="14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Push-lid battery compartment for easy change</a:t>
            </a:r>
          </a:p>
        </p:txBody>
      </p:sp>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4509" y="1261310"/>
            <a:ext cx="8578999" cy="5324475"/>
          </a:xfrm>
          <a:prstGeom prst="rect">
            <a:avLst/>
          </a:prstGeom>
        </p:spPr>
      </p:pic>
      <p:sp>
        <p:nvSpPr>
          <p:cNvPr id="4" name="TextBox 40">
            <a:extLst>
              <a:ext uri="{FF2B5EF4-FFF2-40B4-BE49-F238E27FC236}">
                <a16:creationId xmlns:a16="http://schemas.microsoft.com/office/drawing/2014/main" id="{83DC8D87-B941-01E1-D550-5F8465A0A705}"/>
              </a:ext>
            </a:extLst>
          </p:cNvPr>
          <p:cNvSpPr txBox="1"/>
          <p:nvPr/>
        </p:nvSpPr>
        <p:spPr>
          <a:xfrm>
            <a:off x="387254" y="397606"/>
            <a:ext cx="8183432" cy="523220"/>
          </a:xfrm>
          <a:prstGeom prst="rect">
            <a:avLst/>
          </a:prstGeom>
          <a:noFill/>
        </p:spPr>
        <p:txBody>
          <a:bodyPr wrap="square" rtlCol="0">
            <a:spAutoFit/>
          </a:bodyPr>
          <a:lstStyle/>
          <a:p>
            <a:r>
              <a:rPr lang="en-US" altLang="zh-CN" sz="2800" b="1" dirty="0">
                <a:solidFill>
                  <a:srgbClr val="F08300"/>
                </a:solidFill>
                <a:latin typeface="Arial" panose="020B0604020202020204" pitchFamily="34" charset="0"/>
                <a:ea typeface="微软雅黑" panose="020B0503020204020204" pitchFamily="34" charset="-122"/>
                <a:cs typeface="Arial" panose="020B0604020202020204" pitchFamily="34" charset="0"/>
              </a:rPr>
              <a:t>Excellent</a:t>
            </a:r>
            <a:r>
              <a:rPr lang="en-US" altLang="zh-CN" sz="2800" b="1" dirty="0">
                <a:solidFill>
                  <a:prstClr val="black">
                    <a:lumMod val="50000"/>
                    <a:lumOff val="50000"/>
                  </a:prstClr>
                </a:solidFill>
                <a:latin typeface="Arial" panose="020B0604020202020204" pitchFamily="34" charset="0"/>
                <a:ea typeface="微软雅黑" panose="020B0503020204020204" pitchFamily="34" charset="-122"/>
                <a:cs typeface="Arial" panose="020B0604020202020204" pitchFamily="34" charset="0"/>
              </a:rPr>
              <a:t> Battery Life</a:t>
            </a:r>
          </a:p>
        </p:txBody>
      </p:sp>
    </p:spTree>
    <p:extLst>
      <p:ext uri="{BB962C8B-B14F-4D97-AF65-F5344CB8AC3E}">
        <p14:creationId xmlns:p14="http://schemas.microsoft.com/office/powerpoint/2010/main" val="10703732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B810F09D-67BB-FA3A-A38C-0F56FA80BC7F}"/>
              </a:ext>
            </a:extLst>
          </p:cNvPr>
          <p:cNvSpPr/>
          <p:nvPr/>
        </p:nvSpPr>
        <p:spPr>
          <a:xfrm>
            <a:off x="858033" y="2280266"/>
            <a:ext cx="3394797" cy="2546097"/>
          </a:xfrm>
          <a:prstGeom prst="rect">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EF02DEF7-2DD5-942F-8085-6B890AD1E80C}"/>
              </a:ext>
            </a:extLst>
          </p:cNvPr>
          <p:cNvSpPr/>
          <p:nvPr/>
        </p:nvSpPr>
        <p:spPr>
          <a:xfrm>
            <a:off x="2726260" y="3525036"/>
            <a:ext cx="3394797" cy="2546097"/>
          </a:xfrm>
          <a:prstGeom prst="rect">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a:extLst>
              <a:ext uri="{FF2B5EF4-FFF2-40B4-BE49-F238E27FC236}">
                <a16:creationId xmlns:a16="http://schemas.microsoft.com/office/drawing/2014/main" id="{917A6952-F3D8-9A03-FAAF-2F6AB2674B2F}"/>
              </a:ext>
            </a:extLst>
          </p:cNvPr>
          <p:cNvSpPr/>
          <p:nvPr/>
        </p:nvSpPr>
        <p:spPr>
          <a:xfrm rot="10800000">
            <a:off x="-204189" y="1592229"/>
            <a:ext cx="12192003" cy="4639439"/>
          </a:xfrm>
          <a:prstGeom prst="rect">
            <a:avLst/>
          </a:prstGeom>
          <a:gradFill flip="none" rotWithShape="1">
            <a:gsLst>
              <a:gs pos="0">
                <a:schemeClr val="bg1">
                  <a:lumMod val="95000"/>
                  <a:alpha val="10000"/>
                </a:schemeClr>
              </a:gs>
              <a:gs pos="98000">
                <a:schemeClr val="bg1">
                  <a:lumMod val="75000"/>
                  <a:alpha val="50000"/>
                </a:scheme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35" dirty="0"/>
          </a:p>
        </p:txBody>
      </p:sp>
      <p:grpSp>
        <p:nvGrpSpPr>
          <p:cNvPr id="8" name="组合 7">
            <a:extLst>
              <a:ext uri="{FF2B5EF4-FFF2-40B4-BE49-F238E27FC236}">
                <a16:creationId xmlns:a16="http://schemas.microsoft.com/office/drawing/2014/main" id="{62CF48D5-8AF5-C6AF-8285-20F97282FFDF}"/>
              </a:ext>
            </a:extLst>
          </p:cNvPr>
          <p:cNvGrpSpPr/>
          <p:nvPr/>
        </p:nvGrpSpPr>
        <p:grpSpPr>
          <a:xfrm>
            <a:off x="6811472" y="2655621"/>
            <a:ext cx="4522494" cy="3049831"/>
            <a:chOff x="5476457" y="1482167"/>
            <a:chExt cx="6237009" cy="2862398"/>
          </a:xfrm>
        </p:grpSpPr>
        <p:sp>
          <p:nvSpPr>
            <p:cNvPr id="24" name="内容占位符 2">
              <a:extLst>
                <a:ext uri="{FF2B5EF4-FFF2-40B4-BE49-F238E27FC236}">
                  <a16:creationId xmlns:a16="http://schemas.microsoft.com/office/drawing/2014/main" id="{579607BE-1315-75EF-67EA-3127CF918487}"/>
                </a:ext>
              </a:extLst>
            </p:cNvPr>
            <p:cNvSpPr txBox="1">
              <a:spLocks/>
            </p:cNvSpPr>
            <p:nvPr/>
          </p:nvSpPr>
          <p:spPr bwMode="auto">
            <a:xfrm>
              <a:off x="5476460" y="1482167"/>
              <a:ext cx="6146931" cy="141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2"/>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2"/>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2"/>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3"/>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3"/>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r>
                <a:rPr lang="en-US" altLang="zh-CN" sz="14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Multi-window display</a:t>
              </a:r>
            </a:p>
            <a:p>
              <a:pPr>
                <a:buFont typeface="Arial" panose="020B0604020202020204" pitchFamily="34" charset="0"/>
                <a:buChar char="•"/>
              </a:pPr>
              <a:r>
                <a:rPr lang="en-US" altLang="zh-CN" sz="1400" dirty="0">
                  <a:solidFill>
                    <a:schemeClr val="bg1">
                      <a:lumMod val="50000"/>
                    </a:schemeClr>
                  </a:solidFill>
                  <a:latin typeface="Arial" panose="020B0604020202020204" pitchFamily="34" charset="0"/>
                  <a:ea typeface="思源黑体 CN Medium" panose="020B0600000000000000" pitchFamily="34" charset="-122"/>
                  <a:cs typeface="Arial" panose="020B0604020202020204" pitchFamily="34" charset="0"/>
                </a:rPr>
                <a:t>Supports up to </a:t>
              </a:r>
              <a:r>
                <a:rPr lang="en-US" altLang="zh-CN" sz="1400" dirty="0">
                  <a:solidFill>
                    <a:srgbClr val="F08300"/>
                  </a:solidFill>
                  <a:latin typeface="Arial" panose="020B0604020202020204" pitchFamily="34" charset="0"/>
                  <a:ea typeface="思源黑体 CN Medium" panose="020B0600000000000000" pitchFamily="34" charset="-122"/>
                  <a:cs typeface="Arial" panose="020B0604020202020204" pitchFamily="34" charset="0"/>
                </a:rPr>
                <a:t>256</a:t>
              </a:r>
              <a:r>
                <a:rPr lang="en-US" altLang="zh-CN" sz="1400" dirty="0">
                  <a:solidFill>
                    <a:schemeClr val="bg1">
                      <a:lumMod val="50000"/>
                    </a:schemeClr>
                  </a:solidFill>
                  <a:latin typeface="Arial" panose="020B0604020202020204" pitchFamily="34" charset="0"/>
                  <a:ea typeface="思源黑体 CN Medium" panose="020B0600000000000000" pitchFamily="34" charset="-122"/>
                  <a:cs typeface="Arial" panose="020B0604020202020204" pitchFamily="34" charset="0"/>
                </a:rPr>
                <a:t> channels</a:t>
              </a:r>
            </a:p>
            <a:p>
              <a:pPr>
                <a:buFont typeface="Arial" panose="020B0604020202020204" pitchFamily="34" charset="0"/>
                <a:buChar char="•"/>
              </a:pPr>
              <a:r>
                <a:rPr lang="en-US" altLang="zh-CN" sz="1400" dirty="0">
                  <a:solidFill>
                    <a:schemeClr val="bg1">
                      <a:lumMod val="50000"/>
                    </a:schemeClr>
                  </a:solidFill>
                  <a:latin typeface="Arial" panose="020B0604020202020204" pitchFamily="34" charset="0"/>
                  <a:ea typeface="思源黑体 CN Medium" panose="020B0600000000000000" pitchFamily="34" charset="-122"/>
                  <a:cs typeface="Arial" panose="020B0604020202020204" pitchFamily="34" charset="0"/>
                </a:rPr>
                <a:t>Supports up to </a:t>
              </a:r>
              <a:r>
                <a:rPr lang="en-US" altLang="zh-CN" sz="1400" dirty="0">
                  <a:solidFill>
                    <a:srgbClr val="F08300"/>
                  </a:solidFill>
                  <a:latin typeface="Arial" panose="020B0604020202020204" pitchFamily="34" charset="0"/>
                  <a:ea typeface="思源黑体 CN Medium" panose="020B0600000000000000" pitchFamily="34" charset="-122"/>
                  <a:cs typeface="Arial" panose="020B0604020202020204" pitchFamily="34" charset="0"/>
                </a:rPr>
                <a:t>256</a:t>
              </a:r>
              <a:r>
                <a:rPr lang="en-US" altLang="zh-CN" sz="1400" dirty="0">
                  <a:solidFill>
                    <a:schemeClr val="bg1">
                      <a:lumMod val="50000"/>
                    </a:schemeClr>
                  </a:solidFill>
                  <a:latin typeface="Arial" panose="020B0604020202020204" pitchFamily="34" charset="0"/>
                  <a:ea typeface="思源黑体 CN Medium" panose="020B0600000000000000" pitchFamily="34" charset="-122"/>
                  <a:cs typeface="Arial" panose="020B0604020202020204" pitchFamily="34" charset="0"/>
                </a:rPr>
                <a:t> measurement windows</a:t>
              </a:r>
            </a:p>
            <a:p>
              <a:pPr>
                <a:buFont typeface="Arial" panose="020B0604020202020204" pitchFamily="34" charset="0"/>
                <a:buChar char="•"/>
              </a:pPr>
              <a:r>
                <a:rPr lang="en-US" altLang="zh-CN" sz="1400" dirty="0">
                  <a:solidFill>
                    <a:schemeClr val="bg1">
                      <a:lumMod val="50000"/>
                    </a:schemeClr>
                  </a:solidFill>
                  <a:latin typeface="Arial" panose="020B0604020202020204" pitchFamily="34" charset="0"/>
                  <a:ea typeface="思源黑体 CN Medium" panose="020B0600000000000000" pitchFamily="34" charset="-122"/>
                  <a:cs typeface="Arial" panose="020B0604020202020204" pitchFamily="34" charset="0"/>
                </a:rPr>
                <a:t>Each window can display </a:t>
              </a:r>
              <a:r>
                <a:rPr lang="en-US" altLang="zh-CN" sz="1400" dirty="0">
                  <a:solidFill>
                    <a:srgbClr val="F08300"/>
                  </a:solidFill>
                  <a:latin typeface="Arial" panose="020B0604020202020204" pitchFamily="34" charset="0"/>
                  <a:ea typeface="思源黑体 CN Medium" panose="020B0600000000000000" pitchFamily="34" charset="-122"/>
                  <a:cs typeface="Arial" panose="020B0604020202020204" pitchFamily="34" charset="0"/>
                </a:rPr>
                <a:t>64</a:t>
              </a:r>
              <a:r>
                <a:rPr lang="en-US" altLang="zh-CN" sz="1400" dirty="0">
                  <a:solidFill>
                    <a:schemeClr val="bg1">
                      <a:lumMod val="50000"/>
                    </a:schemeClr>
                  </a:solidFill>
                  <a:latin typeface="Arial" panose="020B0604020202020204" pitchFamily="34" charset="0"/>
                  <a:ea typeface="思源黑体 CN Medium" panose="020B0600000000000000" pitchFamily="34" charset="-122"/>
                  <a:cs typeface="Arial" panose="020B0604020202020204" pitchFamily="34" charset="0"/>
                </a:rPr>
                <a:t> test traces at the same time</a:t>
              </a:r>
            </a:p>
          </p:txBody>
        </p:sp>
        <p:sp>
          <p:nvSpPr>
            <p:cNvPr id="12" name="文本框 11">
              <a:extLst>
                <a:ext uri="{FF2B5EF4-FFF2-40B4-BE49-F238E27FC236}">
                  <a16:creationId xmlns:a16="http://schemas.microsoft.com/office/drawing/2014/main" id="{4AFFB545-9D7E-DE9B-2FA6-75F77CB2A2C7}"/>
                </a:ext>
              </a:extLst>
            </p:cNvPr>
            <p:cNvSpPr txBox="1"/>
            <p:nvPr/>
          </p:nvSpPr>
          <p:spPr>
            <a:xfrm>
              <a:off x="5476457" y="2657552"/>
              <a:ext cx="6237009" cy="1687013"/>
            </a:xfrm>
            <a:prstGeom prst="rect">
              <a:avLst/>
            </a:prstGeom>
            <a:noFill/>
          </p:spPr>
          <p:txBody>
            <a:bodyPr wrap="square">
              <a:spAutoFit/>
            </a:bodyPr>
            <a:lstStyle/>
            <a:p>
              <a:pPr marL="457051" lvl="0" indent="-457051" eaLnBrk="0" fontAlgn="base" hangingPunct="0">
                <a:lnSpc>
                  <a:spcPct val="150000"/>
                </a:lnSpc>
                <a:spcBef>
                  <a:spcPct val="20000"/>
                </a:spcBef>
                <a:spcAft>
                  <a:spcPct val="0"/>
                </a:spcAft>
                <a:buBlip>
                  <a:blip r:embed="rId2"/>
                </a:buBlip>
                <a:defRPr/>
              </a:pPr>
              <a:r>
                <a:rPr lang="en-US" altLang="zh-CN" sz="14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Higher efficiency</a:t>
              </a:r>
            </a:p>
            <a:p>
              <a:pPr marL="457051" lvl="0" indent="-457051" eaLnBrk="0" fontAlgn="base" hangingPunct="0">
                <a:lnSpc>
                  <a:spcPct val="150000"/>
                </a:lnSpc>
                <a:spcBef>
                  <a:spcPct val="20000"/>
                </a:spcBef>
                <a:spcAft>
                  <a:spcPct val="0"/>
                </a:spcAft>
                <a:buBlip>
                  <a:blip r:embed="rId2"/>
                </a:buBlip>
                <a:defRPr/>
              </a:pPr>
              <a:r>
                <a:rPr lang="en-US" altLang="zh-CN" sz="14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Clearer results</a:t>
              </a:r>
            </a:p>
            <a:p>
              <a:pPr marL="457051" lvl="0" indent="-457051" eaLnBrk="0" fontAlgn="base" hangingPunct="0">
                <a:lnSpc>
                  <a:spcPct val="150000"/>
                </a:lnSpc>
                <a:spcBef>
                  <a:spcPct val="20000"/>
                </a:spcBef>
                <a:spcAft>
                  <a:spcPct val="0"/>
                </a:spcAft>
                <a:buBlip>
                  <a:blip r:embed="rId2"/>
                </a:buBlip>
                <a:defRPr/>
              </a:pPr>
              <a:r>
                <a:rPr lang="en-US" altLang="zh-CN" sz="14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Each window can display different measurement formats with independent cursor functions</a:t>
              </a:r>
            </a:p>
            <a:p>
              <a:pPr marL="457051" lvl="0" indent="-457051" eaLnBrk="0" fontAlgn="base" hangingPunct="0">
                <a:lnSpc>
                  <a:spcPct val="150000"/>
                </a:lnSpc>
                <a:spcBef>
                  <a:spcPct val="20000"/>
                </a:spcBef>
                <a:spcAft>
                  <a:spcPct val="0"/>
                </a:spcAft>
                <a:buBlip>
                  <a:blip r:embed="rId2"/>
                </a:buBlip>
                <a:defRPr/>
              </a:pPr>
              <a:r>
                <a:rPr lang="en-US" altLang="zh-CN" sz="14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Rapid execution of complex test solutions</a:t>
              </a:r>
              <a:endParaRPr kumimoji="0" lang="zh-CN" altLang="en-US" sz="14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p:txBody>
        </p:sp>
      </p:grpSp>
      <p:sp>
        <p:nvSpPr>
          <p:cNvPr id="4" name="灯片编号占位符 2">
            <a:extLst>
              <a:ext uri="{FF2B5EF4-FFF2-40B4-BE49-F238E27FC236}">
                <a16:creationId xmlns:a16="http://schemas.microsoft.com/office/drawing/2014/main" id="{945C06DF-ACB6-E129-EF2F-54E925C3F901}"/>
              </a:ext>
            </a:extLst>
          </p:cNvPr>
          <p:cNvSpPr txBox="1">
            <a:spLocks/>
          </p:cNvSpPr>
          <p:nvPr/>
        </p:nvSpPr>
        <p:spPr>
          <a:xfrm>
            <a:off x="8857452" y="6438900"/>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65B630-C7FF-41C0-9923-C5E5E29EED81}" type="slidenum">
              <a:rPr lang="en-US" altLang="zh-CN">
                <a:solidFill>
                  <a:srgbClr val="2F2F2F">
                    <a:lumMod val="50000"/>
                    <a:lumOff val="50000"/>
                  </a:srgbClr>
                </a:solidFill>
                <a:cs typeface="+mn-ea"/>
                <a:sym typeface="+mn-lt"/>
              </a:rPr>
              <a:pPr/>
              <a:t>12</a:t>
            </a:fld>
            <a:endParaRPr dirty="0">
              <a:solidFill>
                <a:srgbClr val="2F2F2F">
                  <a:lumMod val="50000"/>
                  <a:lumOff val="50000"/>
                </a:srgbClr>
              </a:solidFill>
              <a:ea typeface="宋体" panose="02010600030101010101" pitchFamily="2" charset="-122"/>
              <a:cs typeface="+mn-ea"/>
              <a:sym typeface="+mn-lt"/>
            </a:endParaRPr>
          </a:p>
        </p:txBody>
      </p:sp>
      <p:pic>
        <p:nvPicPr>
          <p:cNvPr id="5" name="图片 4"/>
          <p:cNvPicPr>
            <a:picLocks noChangeAspect="1"/>
          </p:cNvPicPr>
          <p:nvPr/>
        </p:nvPicPr>
        <p:blipFill>
          <a:blip r:embed="rId4"/>
          <a:stretch>
            <a:fillRect/>
          </a:stretch>
        </p:blipFill>
        <p:spPr>
          <a:xfrm>
            <a:off x="858034" y="2280264"/>
            <a:ext cx="3394798" cy="2546099"/>
          </a:xfrm>
          <a:prstGeom prst="rect">
            <a:avLst/>
          </a:prstGeom>
          <a:ln>
            <a:noFill/>
          </a:ln>
          <a:effectLst>
            <a:outerShdw blurRad="292100" dist="139700" dir="2700000" algn="tl" rotWithShape="0">
              <a:srgbClr val="333333">
                <a:alpha val="65000"/>
              </a:srgbClr>
            </a:outerShdw>
          </a:effectLst>
        </p:spPr>
      </p:pic>
      <p:pic>
        <p:nvPicPr>
          <p:cNvPr id="6" name="图片 5">
            <a:extLst>
              <a:ext uri="{FF2B5EF4-FFF2-40B4-BE49-F238E27FC236}">
                <a16:creationId xmlns:a16="http://schemas.microsoft.com/office/drawing/2014/main" id="{13EFE535-B2B8-E034-3C6E-F5CB075D29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6260" y="3525035"/>
            <a:ext cx="3394797" cy="2546097"/>
          </a:xfrm>
          <a:prstGeom prst="rect">
            <a:avLst/>
          </a:prstGeom>
          <a:ln>
            <a:noFill/>
          </a:ln>
          <a:effectLst>
            <a:outerShdw blurRad="292100" dist="139700" dir="2700000" algn="tl" rotWithShape="0">
              <a:srgbClr val="333333">
                <a:alpha val="65000"/>
              </a:srgbClr>
            </a:outerShdw>
          </a:effectLst>
        </p:spPr>
      </p:pic>
      <p:sp>
        <p:nvSpPr>
          <p:cNvPr id="11" name="文本框 10">
            <a:extLst>
              <a:ext uri="{FF2B5EF4-FFF2-40B4-BE49-F238E27FC236}">
                <a16:creationId xmlns:a16="http://schemas.microsoft.com/office/drawing/2014/main" id="{56C8B8F1-2CC1-BA6B-6A59-2ACBFD78E32E}"/>
              </a:ext>
            </a:extLst>
          </p:cNvPr>
          <p:cNvSpPr txBox="1"/>
          <p:nvPr/>
        </p:nvSpPr>
        <p:spPr>
          <a:xfrm>
            <a:off x="2252706" y="1743672"/>
            <a:ext cx="3868351" cy="276999"/>
          </a:xfrm>
          <a:prstGeom prst="rect">
            <a:avLst/>
          </a:prstGeom>
          <a:noFill/>
        </p:spPr>
        <p:txBody>
          <a:bodyPr wrap="square">
            <a:spAutoFit/>
          </a:bodyPr>
          <a:lstStyle/>
          <a:p>
            <a:r>
              <a:rPr lang="en-US" altLang="zh-CN" sz="1200" b="1" i="1"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Rapid Performance of Complex Test</a:t>
            </a:r>
            <a:endParaRPr lang="zh-CN" altLang="en-US" sz="1200" b="1" i="1" dirty="0">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endParaRPr>
          </a:p>
        </p:txBody>
      </p:sp>
      <p:sp>
        <p:nvSpPr>
          <p:cNvPr id="7" name="TextBox 40">
            <a:extLst>
              <a:ext uri="{FF2B5EF4-FFF2-40B4-BE49-F238E27FC236}">
                <a16:creationId xmlns:a16="http://schemas.microsoft.com/office/drawing/2014/main" id="{080381CD-4B0E-8E85-906F-DCEF72078EB0}"/>
              </a:ext>
            </a:extLst>
          </p:cNvPr>
          <p:cNvSpPr txBox="1"/>
          <p:nvPr/>
        </p:nvSpPr>
        <p:spPr>
          <a:xfrm>
            <a:off x="387254" y="397606"/>
            <a:ext cx="8183432" cy="523220"/>
          </a:xfrm>
          <a:prstGeom prst="rect">
            <a:avLst/>
          </a:prstGeom>
          <a:noFill/>
        </p:spPr>
        <p:txBody>
          <a:bodyPr wrap="square" rtlCol="0">
            <a:spAutoFit/>
          </a:bodyPr>
          <a:lstStyle/>
          <a:p>
            <a:r>
              <a:rPr lang="en-US" altLang="zh-CN" sz="2800" b="1" dirty="0">
                <a:solidFill>
                  <a:srgbClr val="F08300"/>
                </a:solidFill>
                <a:latin typeface="Arial" panose="020B0604020202020204" pitchFamily="34" charset="0"/>
                <a:ea typeface="微软雅黑" panose="020B0503020204020204" pitchFamily="34" charset="-122"/>
                <a:cs typeface="Arial" panose="020B0604020202020204" pitchFamily="34" charset="0"/>
              </a:rPr>
              <a:t>Multi</a:t>
            </a:r>
            <a:r>
              <a:rPr lang="en-US" altLang="zh-CN" sz="2800" b="1" dirty="0">
                <a:solidFill>
                  <a:prstClr val="black">
                    <a:lumMod val="50000"/>
                    <a:lumOff val="50000"/>
                  </a:prstClr>
                </a:solidFill>
                <a:latin typeface="Arial" panose="020B0604020202020204" pitchFamily="34" charset="0"/>
                <a:ea typeface="微软雅黑" panose="020B0503020204020204" pitchFamily="34" charset="-122"/>
                <a:cs typeface="Arial" panose="020B0604020202020204" pitchFamily="34" charset="0"/>
              </a:rPr>
              <a:t>-Window Multi-Trace Display</a:t>
            </a:r>
          </a:p>
        </p:txBody>
      </p:sp>
    </p:spTree>
    <p:extLst>
      <p:ext uri="{BB962C8B-B14F-4D97-AF65-F5344CB8AC3E}">
        <p14:creationId xmlns:p14="http://schemas.microsoft.com/office/powerpoint/2010/main" val="10709533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C315E748-5EF7-6EFD-A40D-7D29B1BD1CA8}"/>
              </a:ext>
            </a:extLst>
          </p:cNvPr>
          <p:cNvSpPr/>
          <p:nvPr/>
        </p:nvSpPr>
        <p:spPr>
          <a:xfrm>
            <a:off x="781162" y="2177194"/>
            <a:ext cx="4555371" cy="2715816"/>
          </a:xfrm>
          <a:prstGeom prst="rect">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47E714C6-72FC-FFED-FD0B-7F6A44CAD462}"/>
              </a:ext>
            </a:extLst>
          </p:cNvPr>
          <p:cNvSpPr/>
          <p:nvPr/>
        </p:nvSpPr>
        <p:spPr>
          <a:xfrm>
            <a:off x="8851451" y="2177194"/>
            <a:ext cx="1140557" cy="2715816"/>
          </a:xfrm>
          <a:prstGeom prst="rect">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4266B5EF-FD48-2571-A8D0-E8964784CFC7}"/>
              </a:ext>
            </a:extLst>
          </p:cNvPr>
          <p:cNvSpPr/>
          <p:nvPr/>
        </p:nvSpPr>
        <p:spPr>
          <a:xfrm>
            <a:off x="5780114" y="2177194"/>
            <a:ext cx="2622168" cy="1795878"/>
          </a:xfrm>
          <a:prstGeom prst="rect">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a:extLst>
              <a:ext uri="{FF2B5EF4-FFF2-40B4-BE49-F238E27FC236}">
                <a16:creationId xmlns:a16="http://schemas.microsoft.com/office/drawing/2014/main" id="{9441423C-43C7-7B4A-64F3-51852AB4457F}"/>
              </a:ext>
            </a:extLst>
          </p:cNvPr>
          <p:cNvSpPr/>
          <p:nvPr/>
        </p:nvSpPr>
        <p:spPr>
          <a:xfrm rot="10800000">
            <a:off x="-2" y="1603829"/>
            <a:ext cx="12192003" cy="4639439"/>
          </a:xfrm>
          <a:prstGeom prst="rect">
            <a:avLst/>
          </a:prstGeom>
          <a:gradFill flip="none" rotWithShape="1">
            <a:gsLst>
              <a:gs pos="0">
                <a:schemeClr val="bg1">
                  <a:lumMod val="95000"/>
                  <a:alpha val="10000"/>
                </a:schemeClr>
              </a:gs>
              <a:gs pos="98000">
                <a:schemeClr val="bg1">
                  <a:lumMod val="75000"/>
                  <a:alpha val="50000"/>
                </a:scheme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35" dirty="0"/>
          </a:p>
        </p:txBody>
      </p:sp>
      <p:sp>
        <p:nvSpPr>
          <p:cNvPr id="14" name="灯片编号占位符 2">
            <a:extLst>
              <a:ext uri="{FF2B5EF4-FFF2-40B4-BE49-F238E27FC236}">
                <a16:creationId xmlns:a16="http://schemas.microsoft.com/office/drawing/2014/main" id="{C4FED8BB-50F4-C035-75F5-25C0411D0BC1}"/>
              </a:ext>
            </a:extLst>
          </p:cNvPr>
          <p:cNvSpPr txBox="1">
            <a:spLocks/>
          </p:cNvSpPr>
          <p:nvPr/>
        </p:nvSpPr>
        <p:spPr>
          <a:xfrm>
            <a:off x="8857452" y="6438900"/>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F65B630-C7FF-41C0-9923-C5E5E29EED81}" type="slidenum">
              <a:rPr kumimoji="0" lang="en-US" altLang="zh-CN" sz="1000" b="0" i="0" u="none" strike="noStrike" kern="1200" cap="none" spc="0" normalizeH="0" baseline="0" noProof="0">
                <a:ln>
                  <a:noFill/>
                </a:ln>
                <a:solidFill>
                  <a:srgbClr val="2F2F2F">
                    <a:lumMod val="50000"/>
                    <a:lumOff val="50000"/>
                  </a:srgbClr>
                </a:solidFill>
                <a:effectLst/>
                <a:uLnTx/>
                <a:uFillTx/>
                <a:latin typeface="Calibri"/>
                <a:ea typeface="宋体" panose="02010600030101010101" pitchFamily="2" charset="-122"/>
                <a:cs typeface="+mn-ea"/>
                <a:sym typeface="+mn-lt"/>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000" b="0" i="0" u="none" strike="noStrike" kern="1200" cap="none" spc="0" normalizeH="0" baseline="0" noProof="0" dirty="0">
              <a:ln>
                <a:noFill/>
              </a:ln>
              <a:solidFill>
                <a:srgbClr val="2F2F2F">
                  <a:lumMod val="50000"/>
                  <a:lumOff val="50000"/>
                </a:srgbClr>
              </a:solidFill>
              <a:effectLst/>
              <a:uLnTx/>
              <a:uFillTx/>
              <a:latin typeface="Calibri"/>
              <a:ea typeface="宋体" panose="02010600030101010101" pitchFamily="2" charset="-122"/>
              <a:cs typeface="+mn-ea"/>
              <a:sym typeface="+mn-lt"/>
            </a:endParaRPr>
          </a:p>
        </p:txBody>
      </p:sp>
      <p:sp>
        <p:nvSpPr>
          <p:cNvPr id="16" name="内容占位符 2">
            <a:extLst>
              <a:ext uri="{FF2B5EF4-FFF2-40B4-BE49-F238E27FC236}">
                <a16:creationId xmlns:a16="http://schemas.microsoft.com/office/drawing/2014/main" id="{E9106552-045B-230C-3940-6A279A2A3CB5}"/>
              </a:ext>
            </a:extLst>
          </p:cNvPr>
          <p:cNvSpPr txBox="1">
            <a:spLocks/>
          </p:cNvSpPr>
          <p:nvPr/>
        </p:nvSpPr>
        <p:spPr bwMode="auto">
          <a:xfrm>
            <a:off x="781162" y="5073209"/>
            <a:ext cx="6062277" cy="117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2"/>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2"/>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2"/>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3"/>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3"/>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sz="14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Simultaneous display of multiple data formats</a:t>
            </a:r>
            <a:endParaRPr kumimoji="0" lang="en-US" altLang="zh-CN" sz="14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a:p>
            <a:pPr>
              <a:lnSpc>
                <a:spcPct val="150000"/>
              </a:lnSpc>
            </a:pPr>
            <a:r>
              <a:rPr lang="en-US" altLang="zh-CN" sz="14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Helps to understand the DUT from different perspectives</a:t>
            </a:r>
            <a:endParaRPr kumimoji="0" lang="en-US" altLang="zh-CN" sz="14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p:txBody>
      </p:sp>
      <p:pic>
        <p:nvPicPr>
          <p:cNvPr id="4" name="图片 3">
            <a:extLst>
              <a:ext uri="{FF2B5EF4-FFF2-40B4-BE49-F238E27FC236}">
                <a16:creationId xmlns:a16="http://schemas.microsoft.com/office/drawing/2014/main" id="{58F4BAC4-FF35-03C9-40F2-49CE5D4E813F}"/>
              </a:ext>
            </a:extLst>
          </p:cNvPr>
          <p:cNvPicPr>
            <a:picLocks noChangeAspect="1"/>
          </p:cNvPicPr>
          <p:nvPr/>
        </p:nvPicPr>
        <p:blipFill>
          <a:blip r:embed="rId4"/>
          <a:stretch>
            <a:fillRect/>
          </a:stretch>
        </p:blipFill>
        <p:spPr>
          <a:xfrm>
            <a:off x="8857452" y="2177194"/>
            <a:ext cx="1140556" cy="2715816"/>
          </a:xfrm>
          <a:prstGeom prst="rect">
            <a:avLst/>
          </a:prstGeom>
          <a:ln>
            <a:noFill/>
          </a:ln>
          <a:effectLst>
            <a:outerShdw blurRad="292100" dist="139700" dir="2700000" algn="tl" rotWithShape="0">
              <a:srgbClr val="333333">
                <a:alpha val="65000"/>
              </a:srgbClr>
            </a:outerShdw>
          </a:effectLst>
        </p:spPr>
      </p:pic>
      <p:pic>
        <p:nvPicPr>
          <p:cNvPr id="10" name="图片 9">
            <a:extLst>
              <a:ext uri="{FF2B5EF4-FFF2-40B4-BE49-F238E27FC236}">
                <a16:creationId xmlns:a16="http://schemas.microsoft.com/office/drawing/2014/main" id="{92566030-2A0A-3C96-29C5-3CCD564110F2}"/>
              </a:ext>
            </a:extLst>
          </p:cNvPr>
          <p:cNvPicPr>
            <a:picLocks noChangeAspect="1"/>
          </p:cNvPicPr>
          <p:nvPr/>
        </p:nvPicPr>
        <p:blipFill rotWithShape="1">
          <a:blip r:embed="rId5">
            <a:extLst>
              <a:ext uri="{28A0092B-C50C-407E-A947-70E740481C1C}">
                <a14:useLocalDpi xmlns:a14="http://schemas.microsoft.com/office/drawing/2010/main" val="0"/>
              </a:ext>
            </a:extLst>
          </a:blip>
          <a:srcRect t="4874" b="4624"/>
          <a:stretch/>
        </p:blipFill>
        <p:spPr>
          <a:xfrm>
            <a:off x="781162" y="2177194"/>
            <a:ext cx="4555371" cy="2715816"/>
          </a:xfrm>
          <a:prstGeom prst="rect">
            <a:avLst/>
          </a:prstGeom>
          <a:ln>
            <a:noFill/>
          </a:ln>
          <a:effectLst>
            <a:outerShdw blurRad="292100" dist="139700" dir="2700000" algn="tl" rotWithShape="0">
              <a:srgbClr val="333333">
                <a:alpha val="65000"/>
              </a:srgbClr>
            </a:outerShdw>
          </a:effectLst>
        </p:spPr>
      </p:pic>
      <p:pic>
        <p:nvPicPr>
          <p:cNvPr id="11" name="图片 10">
            <a:extLst>
              <a:ext uri="{FF2B5EF4-FFF2-40B4-BE49-F238E27FC236}">
                <a16:creationId xmlns:a16="http://schemas.microsoft.com/office/drawing/2014/main" id="{F6B1E551-F32E-9B3F-6D1C-0B3002F2147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5774113" y="2173086"/>
            <a:ext cx="2628167" cy="1799985"/>
          </a:xfrm>
          <a:prstGeom prst="rect">
            <a:avLst/>
          </a:prstGeom>
          <a:ln>
            <a:noFill/>
          </a:ln>
          <a:effectLst>
            <a:outerShdw blurRad="292100" dist="139700" dir="2700000" algn="tl" rotWithShape="0">
              <a:srgbClr val="333333">
                <a:alpha val="65000"/>
              </a:srgbClr>
            </a:outerShdw>
          </a:effectLst>
        </p:spPr>
      </p:pic>
      <p:sp>
        <p:nvSpPr>
          <p:cNvPr id="17" name="文本框 16" hidden="1">
            <a:extLst>
              <a:ext uri="{FF2B5EF4-FFF2-40B4-BE49-F238E27FC236}">
                <a16:creationId xmlns:a16="http://schemas.microsoft.com/office/drawing/2014/main" id="{2B21DEED-2C89-EDD6-64D1-A1BD34480B3C}"/>
              </a:ext>
            </a:extLst>
          </p:cNvPr>
          <p:cNvSpPr txBox="1"/>
          <p:nvPr/>
        </p:nvSpPr>
        <p:spPr>
          <a:xfrm>
            <a:off x="5766362" y="4072448"/>
            <a:ext cx="2142637" cy="2117503"/>
          </a:xfrm>
          <a:prstGeom prst="rect">
            <a:avLst/>
          </a:prstGeom>
          <a:noFill/>
        </p:spPr>
        <p:txBody>
          <a:bodyPr wrap="square">
            <a:spAutoFit/>
          </a:bodyPr>
          <a:lstStyle/>
          <a:p>
            <a:pPr marL="457051" marR="0" lvl="0" indent="-457051"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zh-CN" altLang="en-US" sz="1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rPr>
              <a:t>相位</a:t>
            </a:r>
          </a:p>
          <a:p>
            <a:pPr marL="457051" marR="0" lvl="0" indent="-457051"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zh-CN" altLang="en-US" sz="1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rPr>
              <a:t>极坐标</a:t>
            </a:r>
          </a:p>
          <a:p>
            <a:pPr marL="457051" marR="0" lvl="0" indent="-457051"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zh-CN" altLang="en-US" sz="1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rPr>
              <a:t>群时延</a:t>
            </a:r>
          </a:p>
          <a:p>
            <a:pPr marL="457051" marR="0" lvl="0" indent="-457051"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zh-CN" altLang="en-US" sz="1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rPr>
              <a:t>驻波比</a:t>
            </a:r>
          </a:p>
          <a:p>
            <a:pPr marL="457051" marR="0" lvl="0" indent="-457051"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zh-CN" altLang="en-US" sz="1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rPr>
              <a:t>对数幅度</a:t>
            </a:r>
          </a:p>
          <a:p>
            <a:pPr marL="457051" marR="0" lvl="0" indent="-457051"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zh-CN" altLang="en-US" sz="1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rPr>
              <a:t>线性幅度</a:t>
            </a:r>
          </a:p>
          <a:p>
            <a:pPr marL="457051" marR="0" lvl="0" indent="-457051"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zh-CN" altLang="en-US" sz="1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rPr>
              <a:t>史密斯圆图</a:t>
            </a:r>
          </a:p>
          <a:p>
            <a:pPr marL="457051" marR="0" lvl="0" indent="-457051"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rPr>
              <a:t>······</a:t>
            </a:r>
          </a:p>
        </p:txBody>
      </p:sp>
      <p:sp>
        <p:nvSpPr>
          <p:cNvPr id="18" name="内容占位符 2">
            <a:extLst>
              <a:ext uri="{FF2B5EF4-FFF2-40B4-BE49-F238E27FC236}">
                <a16:creationId xmlns:a16="http://schemas.microsoft.com/office/drawing/2014/main" id="{EF9B28E9-148E-5040-B18C-203E20E4F363}"/>
              </a:ext>
            </a:extLst>
          </p:cNvPr>
          <p:cNvSpPr txBox="1">
            <a:spLocks/>
          </p:cNvSpPr>
          <p:nvPr/>
        </p:nvSpPr>
        <p:spPr bwMode="auto">
          <a:xfrm>
            <a:off x="5774113" y="4165209"/>
            <a:ext cx="2968845" cy="47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2"/>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2"/>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2"/>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3"/>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3"/>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457051" marR="0" lvl="0" indent="-457051" algn="l" defTabSz="914400" rtl="0" eaLnBrk="0" fontAlgn="base" latinLnBrk="0" hangingPunct="0">
              <a:lnSpc>
                <a:spcPct val="100000"/>
              </a:lnSpc>
              <a:spcBef>
                <a:spcPct val="20000"/>
              </a:spcBef>
              <a:spcAft>
                <a:spcPct val="0"/>
              </a:spcAft>
              <a:buClrTx/>
              <a:buSzTx/>
              <a:buFontTx/>
              <a:buBlip>
                <a:blip r:embed="rId2"/>
              </a:buBlip>
              <a:tabLst/>
              <a:defRPr/>
            </a:pPr>
            <a:r>
              <a:rPr kumimoji="0" lang="en-US" altLang="zh-CN" sz="14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rPr>
              <a:t>Equation Editor</a:t>
            </a:r>
          </a:p>
        </p:txBody>
      </p:sp>
      <p:sp>
        <p:nvSpPr>
          <p:cNvPr id="3" name="TextBox 40">
            <a:extLst>
              <a:ext uri="{FF2B5EF4-FFF2-40B4-BE49-F238E27FC236}">
                <a16:creationId xmlns:a16="http://schemas.microsoft.com/office/drawing/2014/main" id="{799F342A-F573-BB32-7AD5-BB79C24B3A5E}"/>
              </a:ext>
            </a:extLst>
          </p:cNvPr>
          <p:cNvSpPr txBox="1"/>
          <p:nvPr/>
        </p:nvSpPr>
        <p:spPr>
          <a:xfrm>
            <a:off x="387254" y="397606"/>
            <a:ext cx="8183432" cy="523220"/>
          </a:xfrm>
          <a:prstGeom prst="rect">
            <a:avLst/>
          </a:prstGeom>
          <a:noFill/>
        </p:spPr>
        <p:txBody>
          <a:bodyPr wrap="square" rtlCol="0">
            <a:spAutoFit/>
          </a:bodyPr>
          <a:lstStyle/>
          <a:p>
            <a:r>
              <a:rPr lang="en-US" altLang="zh-CN" sz="2800" b="1" dirty="0">
                <a:solidFill>
                  <a:srgbClr val="F08300"/>
                </a:solidFill>
                <a:latin typeface="Arial" panose="020B0604020202020204" pitchFamily="34" charset="0"/>
                <a:ea typeface="微软雅黑" panose="020B0503020204020204" pitchFamily="34" charset="-122"/>
                <a:cs typeface="Arial" panose="020B0604020202020204" pitchFamily="34" charset="0"/>
              </a:rPr>
              <a:t>Multiple</a:t>
            </a:r>
            <a:r>
              <a:rPr lang="en-US" altLang="zh-CN" sz="2800"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 Data Display Formats</a:t>
            </a:r>
          </a:p>
        </p:txBody>
      </p:sp>
    </p:spTree>
    <p:extLst>
      <p:ext uri="{BB962C8B-B14F-4D97-AF65-F5344CB8AC3E}">
        <p14:creationId xmlns:p14="http://schemas.microsoft.com/office/powerpoint/2010/main" val="41439353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E7145224-CB60-102F-0BBF-5203CC2DE3CB}"/>
              </a:ext>
            </a:extLst>
          </p:cNvPr>
          <p:cNvSpPr/>
          <p:nvPr/>
        </p:nvSpPr>
        <p:spPr>
          <a:xfrm rot="10800000">
            <a:off x="-2" y="1603829"/>
            <a:ext cx="12192003" cy="4639439"/>
          </a:xfrm>
          <a:prstGeom prst="rect">
            <a:avLst/>
          </a:prstGeom>
          <a:gradFill flip="none" rotWithShape="1">
            <a:gsLst>
              <a:gs pos="0">
                <a:schemeClr val="bg1">
                  <a:lumMod val="95000"/>
                  <a:alpha val="10000"/>
                </a:schemeClr>
              </a:gs>
              <a:gs pos="98000">
                <a:schemeClr val="bg1">
                  <a:lumMod val="75000"/>
                  <a:alpha val="50000"/>
                </a:scheme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35" dirty="0"/>
          </a:p>
        </p:txBody>
      </p:sp>
      <p:grpSp>
        <p:nvGrpSpPr>
          <p:cNvPr id="10" name="组合 9">
            <a:extLst>
              <a:ext uri="{FF2B5EF4-FFF2-40B4-BE49-F238E27FC236}">
                <a16:creationId xmlns:a16="http://schemas.microsoft.com/office/drawing/2014/main" id="{64CAF3C7-DA8D-0B94-FD71-1D24513C2A44}"/>
              </a:ext>
            </a:extLst>
          </p:cNvPr>
          <p:cNvGrpSpPr/>
          <p:nvPr/>
        </p:nvGrpSpPr>
        <p:grpSpPr>
          <a:xfrm>
            <a:off x="852053" y="2213318"/>
            <a:ext cx="4859410" cy="3644557"/>
            <a:chOff x="845126" y="2161309"/>
            <a:chExt cx="4859410" cy="3644557"/>
          </a:xfrm>
        </p:grpSpPr>
        <p:sp>
          <p:nvSpPr>
            <p:cNvPr id="9" name="矩形 8">
              <a:extLst>
                <a:ext uri="{FF2B5EF4-FFF2-40B4-BE49-F238E27FC236}">
                  <a16:creationId xmlns:a16="http://schemas.microsoft.com/office/drawing/2014/main" id="{84E51EDD-F762-C47A-44B1-3509D494FA53}"/>
                </a:ext>
              </a:extLst>
            </p:cNvPr>
            <p:cNvSpPr/>
            <p:nvPr/>
          </p:nvSpPr>
          <p:spPr>
            <a:xfrm>
              <a:off x="845126" y="2161309"/>
              <a:ext cx="4859409" cy="3644557"/>
            </a:xfrm>
            <a:prstGeom prst="rect">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72B356D5-5900-ED50-D192-705C4AC0C9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127" y="2161309"/>
              <a:ext cx="4859409" cy="3644557"/>
            </a:xfrm>
            <a:prstGeom prst="rect">
              <a:avLst/>
            </a:prstGeom>
            <a:ln>
              <a:noFill/>
            </a:ln>
            <a:effectLst>
              <a:outerShdw blurRad="292100" dist="139700" dir="2700000" algn="tl" rotWithShape="0">
                <a:srgbClr val="333333">
                  <a:alpha val="65000"/>
                </a:srgbClr>
              </a:outerShdw>
            </a:effectLst>
          </p:spPr>
        </p:pic>
      </p:grpSp>
      <p:sp>
        <p:nvSpPr>
          <p:cNvPr id="7" name="灯片编号占位符 2">
            <a:extLst>
              <a:ext uri="{FF2B5EF4-FFF2-40B4-BE49-F238E27FC236}">
                <a16:creationId xmlns:a16="http://schemas.microsoft.com/office/drawing/2014/main" id="{600DFB86-6315-00C1-D781-ADA5A0445AEF}"/>
              </a:ext>
            </a:extLst>
          </p:cNvPr>
          <p:cNvSpPr txBox="1">
            <a:spLocks/>
          </p:cNvSpPr>
          <p:nvPr/>
        </p:nvSpPr>
        <p:spPr>
          <a:xfrm>
            <a:off x="8857452" y="6438900"/>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F65B630-C7FF-41C0-9923-C5E5E29EED81}" type="slidenum">
              <a:rPr kumimoji="0" lang="en-US" altLang="zh-CN" sz="1000" b="0" i="0" u="none" strike="noStrike" kern="1200" cap="none" spc="0" normalizeH="0" baseline="0" noProof="0">
                <a:ln>
                  <a:noFill/>
                </a:ln>
                <a:solidFill>
                  <a:srgbClr val="2F2F2F">
                    <a:lumMod val="50000"/>
                    <a:lumOff val="50000"/>
                  </a:srgbClr>
                </a:solidFill>
                <a:effectLst/>
                <a:uLnTx/>
                <a:uFillTx/>
                <a:latin typeface="Calibri"/>
                <a:ea typeface="宋体" panose="02010600030101010101" pitchFamily="2" charset="-122"/>
                <a:cs typeface="+mn-ea"/>
                <a:sym typeface="+mn-lt"/>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000" b="0" i="0" u="none" strike="noStrike" kern="1200" cap="none" spc="0" normalizeH="0" baseline="0" noProof="0" dirty="0">
              <a:ln>
                <a:noFill/>
              </a:ln>
              <a:solidFill>
                <a:srgbClr val="2F2F2F">
                  <a:lumMod val="50000"/>
                  <a:lumOff val="50000"/>
                </a:srgbClr>
              </a:solidFill>
              <a:effectLst/>
              <a:uLnTx/>
              <a:uFillTx/>
              <a:latin typeface="Calibri"/>
              <a:ea typeface="宋体" panose="02010600030101010101" pitchFamily="2" charset="-122"/>
              <a:cs typeface="+mn-ea"/>
              <a:sym typeface="+mn-lt"/>
            </a:endParaRPr>
          </a:p>
        </p:txBody>
      </p:sp>
      <p:sp>
        <p:nvSpPr>
          <p:cNvPr id="8" name="文本框 7">
            <a:extLst>
              <a:ext uri="{FF2B5EF4-FFF2-40B4-BE49-F238E27FC236}">
                <a16:creationId xmlns:a16="http://schemas.microsoft.com/office/drawing/2014/main" id="{F41D5712-63D0-27E0-ECF2-905E54462493}"/>
              </a:ext>
            </a:extLst>
          </p:cNvPr>
          <p:cNvSpPr txBox="1"/>
          <p:nvPr/>
        </p:nvSpPr>
        <p:spPr>
          <a:xfrm>
            <a:off x="852053" y="1827925"/>
            <a:ext cx="4859409" cy="276999"/>
          </a:xfrm>
          <a:prstGeom prst="rect">
            <a:avLst/>
          </a:prstGeom>
          <a:noFill/>
        </p:spPr>
        <p:txBody>
          <a:bodyPr wrap="square">
            <a:spAutoFit/>
          </a:bodyPr>
          <a:lstStyle/>
          <a:p>
            <a:pPr algn="ctr"/>
            <a:r>
              <a:rPr lang="en-US" altLang="zh-CN" sz="1200" b="1" i="1"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Dynamic Range Up to 110dB</a:t>
            </a:r>
            <a:endParaRPr lang="zh-CN" altLang="en-US" sz="1200" b="1" i="1" dirty="0">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endParaRPr>
          </a:p>
        </p:txBody>
      </p:sp>
      <p:sp>
        <p:nvSpPr>
          <p:cNvPr id="13" name="文本框 12">
            <a:extLst>
              <a:ext uri="{FF2B5EF4-FFF2-40B4-BE49-F238E27FC236}">
                <a16:creationId xmlns:a16="http://schemas.microsoft.com/office/drawing/2014/main" id="{70A6C501-FA61-4FF5-219E-DC807374D81A}"/>
              </a:ext>
            </a:extLst>
          </p:cNvPr>
          <p:cNvSpPr txBox="1"/>
          <p:nvPr/>
        </p:nvSpPr>
        <p:spPr>
          <a:xfrm>
            <a:off x="6227528" y="2765149"/>
            <a:ext cx="5259847" cy="2740045"/>
          </a:xfrm>
          <a:prstGeom prst="rect">
            <a:avLst/>
          </a:prstGeom>
          <a:noFill/>
        </p:spPr>
        <p:txBody>
          <a:bodyPr wrap="square">
            <a:spAutoFit/>
          </a:bodyPr>
          <a:lstStyle/>
          <a:p>
            <a:pPr marL="457051" lvl="0" indent="-457051" eaLnBrk="0" fontAlgn="base" hangingPunct="0">
              <a:lnSpc>
                <a:spcPct val="200000"/>
              </a:lnSpc>
              <a:spcBef>
                <a:spcPct val="20000"/>
              </a:spcBef>
              <a:spcAft>
                <a:spcPct val="0"/>
              </a:spcAft>
              <a:buBlip>
                <a:blip r:embed="rId4"/>
              </a:buBlip>
              <a:defRPr/>
            </a:pPr>
            <a:r>
              <a:rPr lang="en-US" altLang="zh-CN" sz="14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Capable of measuring small signals</a:t>
            </a:r>
          </a:p>
          <a:p>
            <a:pPr marL="457051" lvl="0" indent="-457051" eaLnBrk="0" fontAlgn="base" hangingPunct="0">
              <a:lnSpc>
                <a:spcPct val="200000"/>
              </a:lnSpc>
              <a:spcBef>
                <a:spcPct val="20000"/>
              </a:spcBef>
              <a:spcAft>
                <a:spcPct val="0"/>
              </a:spcAft>
              <a:buBlip>
                <a:blip r:embed="rId4"/>
              </a:buBlip>
              <a:defRPr/>
            </a:pPr>
            <a:r>
              <a:rPr lang="en-US" altLang="zh-CN" sz="14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Meet more high dynamic range test scenarios</a:t>
            </a:r>
          </a:p>
          <a:p>
            <a:pPr marL="457051" lvl="0" indent="-457051" eaLnBrk="0" fontAlgn="base" hangingPunct="0">
              <a:lnSpc>
                <a:spcPct val="200000"/>
              </a:lnSpc>
              <a:spcBef>
                <a:spcPct val="20000"/>
              </a:spcBef>
              <a:spcAft>
                <a:spcPct val="0"/>
              </a:spcAft>
              <a:buBlip>
                <a:blip r:embed="rId4"/>
              </a:buBlip>
              <a:defRPr/>
            </a:pPr>
            <a:r>
              <a:rPr lang="en-US" altLang="zh-CN" sz="14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Measurement of highly suppressed narrowband devices such as cavity filters</a:t>
            </a:r>
          </a:p>
          <a:p>
            <a:pPr marL="457051" indent="-457051" eaLnBrk="0" fontAlgn="base" hangingPunct="0">
              <a:lnSpc>
                <a:spcPct val="200000"/>
              </a:lnSpc>
              <a:spcBef>
                <a:spcPct val="20000"/>
              </a:spcBef>
              <a:spcAft>
                <a:spcPct val="0"/>
              </a:spcAft>
              <a:buBlip>
                <a:blip r:embed="rId4"/>
              </a:buBlip>
              <a:defRPr/>
            </a:pPr>
            <a:r>
              <a:rPr lang="en-US" altLang="zh-CN" sz="14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Simultaneous measurement of passband and out-of-band rejection performance of filters</a:t>
            </a:r>
            <a:endParaRPr lang="zh-CN" altLang="en-US" sz="14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endParaRPr>
          </a:p>
        </p:txBody>
      </p:sp>
      <p:sp>
        <p:nvSpPr>
          <p:cNvPr id="2" name="TextBox 40">
            <a:extLst>
              <a:ext uri="{FF2B5EF4-FFF2-40B4-BE49-F238E27FC236}">
                <a16:creationId xmlns:a16="http://schemas.microsoft.com/office/drawing/2014/main" id="{26D85E39-2158-0989-20E0-28F200C865CD}"/>
              </a:ext>
            </a:extLst>
          </p:cNvPr>
          <p:cNvSpPr txBox="1"/>
          <p:nvPr/>
        </p:nvSpPr>
        <p:spPr>
          <a:xfrm>
            <a:off x="387254" y="397606"/>
            <a:ext cx="8183432" cy="523220"/>
          </a:xfrm>
          <a:prstGeom prst="rect">
            <a:avLst/>
          </a:prstGeom>
          <a:noFill/>
        </p:spPr>
        <p:txBody>
          <a:bodyPr wrap="square" rtlCol="0">
            <a:spAutoFit/>
          </a:bodyPr>
          <a:lstStyle/>
          <a:p>
            <a:r>
              <a:rPr lang="en-US" altLang="zh-CN" sz="2800" b="1" dirty="0">
                <a:solidFill>
                  <a:srgbClr val="F08300"/>
                </a:solidFill>
                <a:latin typeface="Arial" panose="020B0604020202020204" pitchFamily="34" charset="0"/>
                <a:ea typeface="微软雅黑" panose="020B0503020204020204" pitchFamily="34" charset="-122"/>
                <a:cs typeface="Arial" panose="020B0604020202020204" pitchFamily="34" charset="0"/>
              </a:rPr>
              <a:t>High </a:t>
            </a:r>
            <a:r>
              <a:rPr lang="en-US" altLang="zh-CN" sz="2800"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Dynamic Range</a:t>
            </a:r>
          </a:p>
        </p:txBody>
      </p:sp>
    </p:spTree>
    <p:extLst>
      <p:ext uri="{BB962C8B-B14F-4D97-AF65-F5344CB8AC3E}">
        <p14:creationId xmlns:p14="http://schemas.microsoft.com/office/powerpoint/2010/main" val="36827936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51E8D4CD-A809-04A7-E8C4-E21F7813E016}"/>
              </a:ext>
            </a:extLst>
          </p:cNvPr>
          <p:cNvSpPr/>
          <p:nvPr/>
        </p:nvSpPr>
        <p:spPr>
          <a:xfrm rot="10800000">
            <a:off x="-2" y="1603829"/>
            <a:ext cx="12192003" cy="4639439"/>
          </a:xfrm>
          <a:prstGeom prst="rect">
            <a:avLst/>
          </a:prstGeom>
          <a:gradFill flip="none" rotWithShape="1">
            <a:gsLst>
              <a:gs pos="0">
                <a:schemeClr val="bg1">
                  <a:lumMod val="95000"/>
                  <a:alpha val="10000"/>
                </a:schemeClr>
              </a:gs>
              <a:gs pos="98000">
                <a:schemeClr val="bg1">
                  <a:lumMod val="75000"/>
                  <a:alpha val="50000"/>
                </a:scheme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35" dirty="0"/>
          </a:p>
        </p:txBody>
      </p:sp>
      <p:sp>
        <p:nvSpPr>
          <p:cNvPr id="6" name="灯片编号占位符 2">
            <a:extLst>
              <a:ext uri="{FF2B5EF4-FFF2-40B4-BE49-F238E27FC236}">
                <a16:creationId xmlns:a16="http://schemas.microsoft.com/office/drawing/2014/main" id="{43B3E41C-4873-A2B6-5C9C-E4EF7BB66AF5}"/>
              </a:ext>
            </a:extLst>
          </p:cNvPr>
          <p:cNvSpPr txBox="1">
            <a:spLocks/>
          </p:cNvSpPr>
          <p:nvPr/>
        </p:nvSpPr>
        <p:spPr>
          <a:xfrm>
            <a:off x="8857452" y="6438900"/>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F65B630-C7FF-41C0-9923-C5E5E29EED81}" type="slidenum">
              <a:rPr kumimoji="0" lang="en-US" altLang="zh-CN" sz="1000" b="0" i="0" u="none" strike="noStrike" kern="1200" cap="none" spc="0" normalizeH="0" baseline="0" noProof="0">
                <a:ln>
                  <a:noFill/>
                </a:ln>
                <a:solidFill>
                  <a:srgbClr val="2F2F2F">
                    <a:lumMod val="50000"/>
                    <a:lumOff val="50000"/>
                  </a:srgbClr>
                </a:solidFill>
                <a:effectLst/>
                <a:uLnTx/>
                <a:uFillTx/>
                <a:latin typeface="Calibri"/>
                <a:ea typeface="宋体" panose="02010600030101010101" pitchFamily="2" charset="-122"/>
                <a:cs typeface="+mn-ea"/>
                <a:sym typeface="+mn-lt"/>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000" b="0" i="0" u="none" strike="noStrike" kern="1200" cap="none" spc="0" normalizeH="0" baseline="0" noProof="0" dirty="0">
              <a:ln>
                <a:noFill/>
              </a:ln>
              <a:solidFill>
                <a:srgbClr val="2F2F2F">
                  <a:lumMod val="50000"/>
                  <a:lumOff val="50000"/>
                </a:srgbClr>
              </a:solidFill>
              <a:effectLst/>
              <a:uLnTx/>
              <a:uFillTx/>
              <a:latin typeface="Calibri"/>
              <a:ea typeface="宋体" panose="02010600030101010101" pitchFamily="2" charset="-122"/>
              <a:cs typeface="+mn-ea"/>
              <a:sym typeface="+mn-lt"/>
            </a:endParaRPr>
          </a:p>
        </p:txBody>
      </p:sp>
      <p:sp>
        <p:nvSpPr>
          <p:cNvPr id="7" name="文本框 6">
            <a:extLst>
              <a:ext uri="{FF2B5EF4-FFF2-40B4-BE49-F238E27FC236}">
                <a16:creationId xmlns:a16="http://schemas.microsoft.com/office/drawing/2014/main" id="{C49D1A3F-BC8B-7EF7-1F91-F66FBC37778B}"/>
              </a:ext>
            </a:extLst>
          </p:cNvPr>
          <p:cNvSpPr txBox="1"/>
          <p:nvPr/>
        </p:nvSpPr>
        <p:spPr>
          <a:xfrm>
            <a:off x="6565775" y="4323853"/>
            <a:ext cx="4694343" cy="930319"/>
          </a:xfrm>
          <a:prstGeom prst="rect">
            <a:avLst/>
          </a:prstGeom>
          <a:noFill/>
        </p:spPr>
        <p:txBody>
          <a:bodyPr wrap="square">
            <a:spAutoFit/>
          </a:bodyPr>
          <a:lstStyle/>
          <a:p>
            <a:pPr marL="457051" indent="-457051" eaLnBrk="0" fontAlgn="base" hangingPunct="0">
              <a:lnSpc>
                <a:spcPct val="200000"/>
              </a:lnSpc>
              <a:spcBef>
                <a:spcPct val="20000"/>
              </a:spcBef>
              <a:spcAft>
                <a:spcPct val="0"/>
              </a:spcAft>
              <a:buBlip>
                <a:blip r:embed="rId3"/>
              </a:buBlip>
              <a:defRPr/>
            </a:pPr>
            <a:r>
              <a:rPr lang="en-US" altLang="zh-CN" sz="14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Low Noise, High Performance RF Design</a:t>
            </a:r>
            <a:endParaRPr lang="zh-CN" altLang="en-US" sz="14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endParaRPr>
          </a:p>
          <a:p>
            <a:pPr marL="457051" indent="-457051" eaLnBrk="0" fontAlgn="base" hangingPunct="0">
              <a:lnSpc>
                <a:spcPct val="200000"/>
              </a:lnSpc>
              <a:spcBef>
                <a:spcPct val="20000"/>
              </a:spcBef>
              <a:spcAft>
                <a:spcPct val="0"/>
              </a:spcAft>
              <a:buBlip>
                <a:blip r:embed="rId3"/>
              </a:buBlip>
              <a:defRPr/>
            </a:pPr>
            <a:r>
              <a:rPr lang="en-US" altLang="zh-CN" sz="14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High sensitivity improves low signal monitoring </a:t>
            </a:r>
            <a:endParaRPr lang="zh-CN" altLang="en-US" sz="14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endParaRPr>
          </a:p>
        </p:txBody>
      </p:sp>
      <p:sp>
        <p:nvSpPr>
          <p:cNvPr id="8" name="文本框 7">
            <a:extLst>
              <a:ext uri="{FF2B5EF4-FFF2-40B4-BE49-F238E27FC236}">
                <a16:creationId xmlns:a16="http://schemas.microsoft.com/office/drawing/2014/main" id="{D3D10679-883E-5161-D0EB-C4CA5724470A}"/>
              </a:ext>
            </a:extLst>
          </p:cNvPr>
          <p:cNvSpPr txBox="1"/>
          <p:nvPr/>
        </p:nvSpPr>
        <p:spPr>
          <a:xfrm>
            <a:off x="866567" y="1892103"/>
            <a:ext cx="5151381" cy="276999"/>
          </a:xfrm>
          <a:prstGeom prst="rect">
            <a:avLst/>
          </a:prstGeom>
          <a:noFill/>
        </p:spPr>
        <p:txBody>
          <a:bodyPr wrap="square">
            <a:spAutoFit/>
          </a:bodyPr>
          <a:lstStyle/>
          <a:p>
            <a:pPr algn="ctr"/>
            <a:r>
              <a:rPr lang="en-US" altLang="zh-CN" sz="1200" b="1" i="1"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Noise Floor as Low as -120dBm/Hz</a:t>
            </a:r>
            <a:endParaRPr lang="zh-CN" altLang="en-US" sz="1200" b="1" i="1" dirty="0">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endParaRPr>
          </a:p>
        </p:txBody>
      </p:sp>
      <p:grpSp>
        <p:nvGrpSpPr>
          <p:cNvPr id="12" name="组合 11">
            <a:extLst>
              <a:ext uri="{FF2B5EF4-FFF2-40B4-BE49-F238E27FC236}">
                <a16:creationId xmlns:a16="http://schemas.microsoft.com/office/drawing/2014/main" id="{E15EE1B6-8227-2ABE-E63D-48A86C8756C4}"/>
              </a:ext>
            </a:extLst>
          </p:cNvPr>
          <p:cNvGrpSpPr/>
          <p:nvPr/>
        </p:nvGrpSpPr>
        <p:grpSpPr>
          <a:xfrm>
            <a:off x="866567" y="2249605"/>
            <a:ext cx="5151381" cy="3644556"/>
            <a:chOff x="852053" y="2213319"/>
            <a:chExt cx="5151381" cy="3644556"/>
          </a:xfrm>
        </p:grpSpPr>
        <p:sp>
          <p:nvSpPr>
            <p:cNvPr id="10" name="矩形 9">
              <a:extLst>
                <a:ext uri="{FF2B5EF4-FFF2-40B4-BE49-F238E27FC236}">
                  <a16:creationId xmlns:a16="http://schemas.microsoft.com/office/drawing/2014/main" id="{11BB2AAA-9B15-40B5-F1B0-6665D92CB576}"/>
                </a:ext>
              </a:extLst>
            </p:cNvPr>
            <p:cNvSpPr/>
            <p:nvPr/>
          </p:nvSpPr>
          <p:spPr>
            <a:xfrm>
              <a:off x="852053" y="2213319"/>
              <a:ext cx="5151381" cy="3644556"/>
            </a:xfrm>
            <a:prstGeom prst="rect">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36ED086F-35CB-5C24-0187-DB25A287E5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053" y="2213319"/>
              <a:ext cx="5151381" cy="3644556"/>
            </a:xfrm>
            <a:prstGeom prst="rect">
              <a:avLst/>
            </a:prstGeom>
            <a:ln>
              <a:noFill/>
            </a:ln>
            <a:effectLst>
              <a:outerShdw blurRad="292100" dist="139700" dir="2700000" algn="tl" rotWithShape="0">
                <a:srgbClr val="333333">
                  <a:alpha val="65000"/>
                </a:srgbClr>
              </a:outerShdw>
            </a:effectLst>
          </p:spPr>
        </p:pic>
      </p:grpSp>
      <p:sp>
        <p:nvSpPr>
          <p:cNvPr id="2" name="TextBox 40">
            <a:extLst>
              <a:ext uri="{FF2B5EF4-FFF2-40B4-BE49-F238E27FC236}">
                <a16:creationId xmlns:a16="http://schemas.microsoft.com/office/drawing/2014/main" id="{1BC738EC-0637-2EBC-4FAA-014860F80389}"/>
              </a:ext>
            </a:extLst>
          </p:cNvPr>
          <p:cNvSpPr txBox="1"/>
          <p:nvPr/>
        </p:nvSpPr>
        <p:spPr>
          <a:xfrm>
            <a:off x="387254" y="397606"/>
            <a:ext cx="8183432" cy="523220"/>
          </a:xfrm>
          <a:prstGeom prst="rect">
            <a:avLst/>
          </a:prstGeom>
          <a:noFill/>
        </p:spPr>
        <p:txBody>
          <a:bodyPr wrap="square" rtlCol="0">
            <a:spAutoFit/>
          </a:bodyPr>
          <a:lstStyle/>
          <a:p>
            <a:r>
              <a:rPr lang="en-US" altLang="zh-CN" sz="2800" b="1" dirty="0">
                <a:solidFill>
                  <a:srgbClr val="F08300"/>
                </a:solidFill>
                <a:latin typeface="Arial" panose="020B0604020202020204" pitchFamily="34" charset="0"/>
                <a:ea typeface="微软雅黑" panose="020B0503020204020204" pitchFamily="34" charset="-122"/>
                <a:cs typeface="Arial" panose="020B0604020202020204" pitchFamily="34" charset="0"/>
              </a:rPr>
              <a:t>Low</a:t>
            </a:r>
            <a:r>
              <a:rPr lang="en-US" altLang="zh-CN" sz="2800"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 Noise Floor</a:t>
            </a:r>
          </a:p>
        </p:txBody>
      </p:sp>
    </p:spTree>
    <p:extLst>
      <p:ext uri="{BB962C8B-B14F-4D97-AF65-F5344CB8AC3E}">
        <p14:creationId xmlns:p14="http://schemas.microsoft.com/office/powerpoint/2010/main" val="32944854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灯片编号占位符 2">
            <a:extLst>
              <a:ext uri="{FF2B5EF4-FFF2-40B4-BE49-F238E27FC236}">
                <a16:creationId xmlns:a16="http://schemas.microsoft.com/office/drawing/2014/main" id="{7C308DE0-05DC-039B-70EA-BB9C45F0C0E8}"/>
              </a:ext>
            </a:extLst>
          </p:cNvPr>
          <p:cNvSpPr txBox="1">
            <a:spLocks/>
          </p:cNvSpPr>
          <p:nvPr/>
        </p:nvSpPr>
        <p:spPr>
          <a:xfrm>
            <a:off x="8857452" y="6438900"/>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F65B630-C7FF-41C0-9923-C5E5E29EED81}" type="slidenum">
              <a:rPr kumimoji="0" lang="en-US" altLang="zh-CN" sz="1000" b="0" i="0" u="none" strike="noStrike" kern="1200" cap="none" spc="0" normalizeH="0" baseline="0" noProof="0">
                <a:ln>
                  <a:noFill/>
                </a:ln>
                <a:solidFill>
                  <a:srgbClr val="2F2F2F">
                    <a:lumMod val="50000"/>
                    <a:lumOff val="50000"/>
                  </a:srgbClr>
                </a:solidFill>
                <a:effectLst/>
                <a:uLnTx/>
                <a:uFillTx/>
                <a:latin typeface="Calibri"/>
                <a:ea typeface="宋体" panose="02010600030101010101" pitchFamily="2" charset="-122"/>
                <a:cs typeface="+mn-ea"/>
                <a:sym typeface="+mn-lt"/>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000" b="0" i="0" u="none" strike="noStrike" kern="1200" cap="none" spc="0" normalizeH="0" baseline="0" noProof="0" dirty="0">
              <a:ln>
                <a:noFill/>
              </a:ln>
              <a:solidFill>
                <a:srgbClr val="2F2F2F">
                  <a:lumMod val="50000"/>
                  <a:lumOff val="50000"/>
                </a:srgbClr>
              </a:solidFill>
              <a:effectLst/>
              <a:uLnTx/>
              <a:uFillTx/>
              <a:latin typeface="Calibri"/>
              <a:ea typeface="宋体" panose="02010600030101010101" pitchFamily="2" charset="-122"/>
              <a:cs typeface="+mn-ea"/>
              <a:sym typeface="+mn-lt"/>
            </a:endParaRPr>
          </a:p>
        </p:txBody>
      </p:sp>
      <p:sp>
        <p:nvSpPr>
          <p:cNvPr id="8" name="矩形 7">
            <a:extLst>
              <a:ext uri="{FF2B5EF4-FFF2-40B4-BE49-F238E27FC236}">
                <a16:creationId xmlns:a16="http://schemas.microsoft.com/office/drawing/2014/main" id="{B02080A7-66D8-8D13-9C50-63E65C9EB59D}"/>
              </a:ext>
            </a:extLst>
          </p:cNvPr>
          <p:cNvSpPr/>
          <p:nvPr/>
        </p:nvSpPr>
        <p:spPr>
          <a:xfrm rot="10800000">
            <a:off x="-133350" y="1619163"/>
            <a:ext cx="12192003" cy="4639439"/>
          </a:xfrm>
          <a:prstGeom prst="rect">
            <a:avLst/>
          </a:prstGeom>
          <a:gradFill flip="none" rotWithShape="1">
            <a:gsLst>
              <a:gs pos="0">
                <a:schemeClr val="bg1">
                  <a:lumMod val="95000"/>
                  <a:alpha val="10000"/>
                </a:schemeClr>
              </a:gs>
              <a:gs pos="98000">
                <a:schemeClr val="bg1">
                  <a:lumMod val="75000"/>
                  <a:alpha val="50000"/>
                </a:scheme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735" dirty="0"/>
              <a:t>l</a:t>
            </a:r>
            <a:endParaRPr lang="zh-CN" altLang="en-US" sz="735" dirty="0"/>
          </a:p>
        </p:txBody>
      </p:sp>
      <p:sp>
        <p:nvSpPr>
          <p:cNvPr id="21" name="矩形 20">
            <a:extLst>
              <a:ext uri="{FF2B5EF4-FFF2-40B4-BE49-F238E27FC236}">
                <a16:creationId xmlns:a16="http://schemas.microsoft.com/office/drawing/2014/main" id="{BFBC5976-360E-BCD2-A71F-0429988938E8}"/>
              </a:ext>
            </a:extLst>
          </p:cNvPr>
          <p:cNvSpPr/>
          <p:nvPr/>
        </p:nvSpPr>
        <p:spPr>
          <a:xfrm>
            <a:off x="6565090" y="2229802"/>
            <a:ext cx="3686894" cy="2117281"/>
          </a:xfrm>
          <a:prstGeom prst="rect">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7F7E6419-1B19-2946-2C47-32D15FE6DD11}"/>
              </a:ext>
            </a:extLst>
          </p:cNvPr>
          <p:cNvSpPr/>
          <p:nvPr/>
        </p:nvSpPr>
        <p:spPr>
          <a:xfrm>
            <a:off x="852053" y="2213318"/>
            <a:ext cx="4859409" cy="3644557"/>
          </a:xfrm>
          <a:prstGeom prst="rect">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a:extLst>
              <a:ext uri="{FF2B5EF4-FFF2-40B4-BE49-F238E27FC236}">
                <a16:creationId xmlns:a16="http://schemas.microsoft.com/office/drawing/2014/main" id="{41F9B4E9-420B-CEDA-5DE8-5A915F28BF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8185" y="2213318"/>
            <a:ext cx="4863277" cy="3644556"/>
          </a:xfrm>
          <a:prstGeom prst="rect">
            <a:avLst/>
          </a:prstGeom>
          <a:ln>
            <a:noFill/>
          </a:ln>
          <a:effectLst>
            <a:outerShdw blurRad="292100" dist="139700" dir="2700000" algn="tl" rotWithShape="0">
              <a:srgbClr val="333333">
                <a:alpha val="65000"/>
              </a:srgbClr>
            </a:outerShdw>
          </a:effectLst>
        </p:spPr>
      </p:pic>
      <p:sp>
        <p:nvSpPr>
          <p:cNvPr id="17" name="文本框 16">
            <a:extLst>
              <a:ext uri="{FF2B5EF4-FFF2-40B4-BE49-F238E27FC236}">
                <a16:creationId xmlns:a16="http://schemas.microsoft.com/office/drawing/2014/main" id="{D88D16D0-0C97-9BC4-CC34-7E875978E126}"/>
              </a:ext>
            </a:extLst>
          </p:cNvPr>
          <p:cNvSpPr txBox="1"/>
          <p:nvPr/>
        </p:nvSpPr>
        <p:spPr>
          <a:xfrm>
            <a:off x="852054" y="1871111"/>
            <a:ext cx="4859408" cy="276999"/>
          </a:xfrm>
          <a:prstGeom prst="rect">
            <a:avLst/>
          </a:prstGeom>
          <a:noFill/>
        </p:spPr>
        <p:txBody>
          <a:bodyPr wrap="square">
            <a:spAutoFit/>
          </a:bodyPr>
          <a:lstStyle/>
          <a:p>
            <a:pPr algn="ctr"/>
            <a:r>
              <a:rPr lang="en-US" altLang="zh-CN" sz="1200" b="1" i="1"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Meet the Needs of Users for Precise Measurements</a:t>
            </a:r>
            <a:endParaRPr lang="zh-CN" altLang="en-US" sz="1200" b="1" i="1" dirty="0">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endParaRPr>
          </a:p>
        </p:txBody>
      </p:sp>
      <p:sp>
        <p:nvSpPr>
          <p:cNvPr id="19" name="文本框 18">
            <a:extLst>
              <a:ext uri="{FF2B5EF4-FFF2-40B4-BE49-F238E27FC236}">
                <a16:creationId xmlns:a16="http://schemas.microsoft.com/office/drawing/2014/main" id="{8A7299F1-35EB-00D7-7570-A054608FA934}"/>
              </a:ext>
            </a:extLst>
          </p:cNvPr>
          <p:cNvSpPr txBox="1"/>
          <p:nvPr/>
        </p:nvSpPr>
        <p:spPr>
          <a:xfrm>
            <a:off x="6471293" y="4558235"/>
            <a:ext cx="4772317" cy="1361206"/>
          </a:xfrm>
          <a:prstGeom prst="rect">
            <a:avLst/>
          </a:prstGeom>
          <a:noFill/>
        </p:spPr>
        <p:txBody>
          <a:bodyPr wrap="square">
            <a:spAutoFit/>
          </a:bodyPr>
          <a:lstStyle/>
          <a:p>
            <a:pPr marL="457051" indent="-457051" eaLnBrk="0" fontAlgn="base" hangingPunct="0">
              <a:lnSpc>
                <a:spcPct val="200000"/>
              </a:lnSpc>
              <a:spcBef>
                <a:spcPct val="20000"/>
              </a:spcBef>
              <a:spcAft>
                <a:spcPct val="0"/>
              </a:spcAft>
              <a:buBlip>
                <a:blip r:embed="rId3"/>
              </a:buBlip>
              <a:defRPr/>
            </a:pPr>
            <a:r>
              <a:rPr lang="en-US" altLang="zh-CN" sz="14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Greatly improves the testing accuracy</a:t>
            </a:r>
          </a:p>
          <a:p>
            <a:pPr marL="457051" indent="-457051" eaLnBrk="0" fontAlgn="base" hangingPunct="0">
              <a:lnSpc>
                <a:spcPct val="200000"/>
              </a:lnSpc>
              <a:spcBef>
                <a:spcPct val="20000"/>
              </a:spcBef>
              <a:spcAft>
                <a:spcPct val="0"/>
              </a:spcAft>
              <a:buBlip>
                <a:blip r:embed="rId3"/>
              </a:buBlip>
              <a:defRPr/>
            </a:pPr>
            <a:r>
              <a:rPr lang="en-US" altLang="zh-CN" sz="14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Especially useful for accurate measurements of small insertion loss devices</a:t>
            </a:r>
            <a:endParaRPr lang="zh-CN" altLang="en-US" sz="14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endParaRPr>
          </a:p>
        </p:txBody>
      </p:sp>
      <p:pic>
        <p:nvPicPr>
          <p:cNvPr id="2" name="图片 1"/>
          <p:cNvPicPr>
            <a:picLocks noChangeAspect="1"/>
          </p:cNvPicPr>
          <p:nvPr/>
        </p:nvPicPr>
        <p:blipFill>
          <a:blip r:embed="rId4"/>
          <a:stretch>
            <a:fillRect/>
          </a:stretch>
        </p:blipFill>
        <p:spPr>
          <a:xfrm>
            <a:off x="6560241" y="2213318"/>
            <a:ext cx="3691743" cy="2133763"/>
          </a:xfrm>
          <a:prstGeom prst="rect">
            <a:avLst/>
          </a:prstGeom>
        </p:spPr>
      </p:pic>
      <p:sp>
        <p:nvSpPr>
          <p:cNvPr id="4" name="TextBox 40">
            <a:extLst>
              <a:ext uri="{FF2B5EF4-FFF2-40B4-BE49-F238E27FC236}">
                <a16:creationId xmlns:a16="http://schemas.microsoft.com/office/drawing/2014/main" id="{F187FB99-FF9F-274C-95D4-813519FF9690}"/>
              </a:ext>
            </a:extLst>
          </p:cNvPr>
          <p:cNvSpPr txBox="1"/>
          <p:nvPr/>
        </p:nvSpPr>
        <p:spPr>
          <a:xfrm>
            <a:off x="387254" y="397606"/>
            <a:ext cx="8183432" cy="523220"/>
          </a:xfrm>
          <a:prstGeom prst="rect">
            <a:avLst/>
          </a:prstGeom>
          <a:noFill/>
        </p:spPr>
        <p:txBody>
          <a:bodyPr wrap="square" rtlCol="0">
            <a:spAutoFit/>
          </a:bodyPr>
          <a:lstStyle/>
          <a:p>
            <a:r>
              <a:rPr lang="en-US" altLang="zh-CN" sz="2800" b="1" dirty="0">
                <a:solidFill>
                  <a:srgbClr val="F08300"/>
                </a:solidFill>
                <a:latin typeface="Arial" panose="020B0604020202020204" pitchFamily="34" charset="0"/>
                <a:ea typeface="微软雅黑" panose="020B0503020204020204" pitchFamily="34" charset="-122"/>
                <a:cs typeface="Arial" panose="020B0604020202020204" pitchFamily="34" charset="0"/>
              </a:rPr>
              <a:t>Excellent</a:t>
            </a:r>
            <a:r>
              <a:rPr lang="en-US" altLang="zh-CN" sz="2800" b="1" dirty="0">
                <a:solidFill>
                  <a:prstClr val="black">
                    <a:lumMod val="50000"/>
                    <a:lumOff val="50000"/>
                  </a:prstClr>
                </a:solidFill>
                <a:latin typeface="Arial" panose="020B0604020202020204" pitchFamily="34" charset="0"/>
                <a:ea typeface="微软雅黑" panose="020B0503020204020204" pitchFamily="34" charset="-122"/>
                <a:cs typeface="Arial" panose="020B0604020202020204" pitchFamily="34" charset="0"/>
              </a:rPr>
              <a:t> Trace Noise</a:t>
            </a:r>
          </a:p>
        </p:txBody>
      </p:sp>
      <p:sp>
        <p:nvSpPr>
          <p:cNvPr id="3" name="矩形 2">
            <a:extLst>
              <a:ext uri="{FF2B5EF4-FFF2-40B4-BE49-F238E27FC236}">
                <a16:creationId xmlns:a16="http://schemas.microsoft.com/office/drawing/2014/main" id="{2F80405A-9C48-1D1D-DCC1-8A9EDE100BDC}"/>
              </a:ext>
            </a:extLst>
          </p:cNvPr>
          <p:cNvSpPr/>
          <p:nvPr/>
        </p:nvSpPr>
        <p:spPr>
          <a:xfrm>
            <a:off x="6480540" y="2989943"/>
            <a:ext cx="3897173" cy="152400"/>
          </a:xfrm>
          <a:prstGeom prst="rect">
            <a:avLst/>
          </a:prstGeom>
          <a:noFill/>
          <a:ln w="12700">
            <a:solidFill>
              <a:srgbClr val="004098"/>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a:p>
        </p:txBody>
      </p:sp>
    </p:spTree>
    <p:extLst>
      <p:ext uri="{BB962C8B-B14F-4D97-AF65-F5344CB8AC3E}">
        <p14:creationId xmlns:p14="http://schemas.microsoft.com/office/powerpoint/2010/main" val="38559937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225D5EE4-2196-F1B9-CE1B-D8011D3DE2C8}"/>
              </a:ext>
            </a:extLst>
          </p:cNvPr>
          <p:cNvSpPr/>
          <p:nvPr/>
        </p:nvSpPr>
        <p:spPr>
          <a:xfrm rot="10800000">
            <a:off x="-2" y="1603829"/>
            <a:ext cx="12192003" cy="4639439"/>
          </a:xfrm>
          <a:prstGeom prst="rect">
            <a:avLst/>
          </a:prstGeom>
          <a:gradFill flip="none" rotWithShape="1">
            <a:gsLst>
              <a:gs pos="0">
                <a:schemeClr val="bg1">
                  <a:lumMod val="95000"/>
                  <a:alpha val="10000"/>
                </a:schemeClr>
              </a:gs>
              <a:gs pos="98000">
                <a:schemeClr val="bg1">
                  <a:lumMod val="75000"/>
                  <a:alpha val="50000"/>
                </a:scheme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35" dirty="0"/>
          </a:p>
        </p:txBody>
      </p:sp>
      <p:sp>
        <p:nvSpPr>
          <p:cNvPr id="10" name="矩形 9">
            <a:extLst>
              <a:ext uri="{FF2B5EF4-FFF2-40B4-BE49-F238E27FC236}">
                <a16:creationId xmlns:a16="http://schemas.microsoft.com/office/drawing/2014/main" id="{9CD2E529-E78F-0B39-1A38-8D3B2FD026DC}"/>
              </a:ext>
            </a:extLst>
          </p:cNvPr>
          <p:cNvSpPr/>
          <p:nvPr/>
        </p:nvSpPr>
        <p:spPr>
          <a:xfrm>
            <a:off x="1322958" y="2367750"/>
            <a:ext cx="9546083" cy="1038308"/>
          </a:xfrm>
          <a:prstGeom prst="rect">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内容占位符 2">
            <a:extLst>
              <a:ext uri="{FF2B5EF4-FFF2-40B4-BE49-F238E27FC236}">
                <a16:creationId xmlns:a16="http://schemas.microsoft.com/office/drawing/2014/main" id="{FB7FF8F8-EBA9-D463-61DB-DA905D8CAD6B}"/>
              </a:ext>
            </a:extLst>
          </p:cNvPr>
          <p:cNvSpPr txBox="1">
            <a:spLocks/>
          </p:cNvSpPr>
          <p:nvPr/>
        </p:nvSpPr>
        <p:spPr bwMode="auto">
          <a:xfrm>
            <a:off x="1271050" y="3594880"/>
            <a:ext cx="6899485" cy="241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2"/>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2"/>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2"/>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3"/>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3"/>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lvl="0">
              <a:lnSpc>
                <a:spcPct val="150000"/>
              </a:lnSpc>
              <a:defRPr/>
            </a:pPr>
            <a:r>
              <a:rPr kumimoji="0" lang="en-US" altLang="zh-CN" sz="14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rPr>
              <a:t>Support </a:t>
            </a:r>
            <a:r>
              <a:rPr lang="en-US" altLang="zh-CN" sz="14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Segment-Sweep mode</a:t>
            </a:r>
            <a:endParaRPr kumimoji="0" lang="en-US" altLang="zh-CN" sz="14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a:p>
            <a:pPr>
              <a:lnSpc>
                <a:spcPct val="150000"/>
              </a:lnSpc>
              <a:defRPr/>
            </a:pPr>
            <a:r>
              <a:rPr lang="en-US" altLang="zh-CN" sz="14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Ideal for testing filters with high out-of-band rejection</a:t>
            </a:r>
            <a:endParaRPr kumimoji="0" lang="en-US" altLang="zh-CN" sz="14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a:p>
            <a:pPr lvl="0">
              <a:lnSpc>
                <a:spcPct val="150000"/>
              </a:lnSpc>
              <a:defRPr/>
            </a:pPr>
            <a:r>
              <a:rPr lang="en-US" altLang="zh-CN" sz="14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Simultaneous measurement of multiple frequency bands with independent parameters within each band</a:t>
            </a:r>
            <a:endParaRPr kumimoji="0" lang="en-US" altLang="zh-CN" sz="14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a:p>
            <a:pPr lvl="0">
              <a:lnSpc>
                <a:spcPct val="150000"/>
              </a:lnSpc>
              <a:defRPr/>
            </a:pPr>
            <a:r>
              <a:rPr lang="en-US" altLang="zh-CN" sz="14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Different number of points, frequency range, IF bandwidth, etc. can be set for each scanning segment</a:t>
            </a:r>
            <a:endParaRPr kumimoji="0" lang="en-US" altLang="zh-CN" sz="14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a:p>
            <a:pPr lvl="0">
              <a:lnSpc>
                <a:spcPct val="150000"/>
              </a:lnSpc>
              <a:defRPr/>
            </a:pPr>
            <a:r>
              <a:rPr lang="en-US" altLang="zh-CN" sz="14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The list is easy to edit, you can directly click on the parameters to be edited</a:t>
            </a:r>
            <a:endParaRPr kumimoji="0" lang="en-US" altLang="zh-CN" sz="14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p:txBody>
      </p:sp>
      <p:grpSp>
        <p:nvGrpSpPr>
          <p:cNvPr id="6" name="组合 5">
            <a:extLst>
              <a:ext uri="{FF2B5EF4-FFF2-40B4-BE49-F238E27FC236}">
                <a16:creationId xmlns:a16="http://schemas.microsoft.com/office/drawing/2014/main" id="{5B30DE38-F403-76AB-F1DD-169EF23C5198}"/>
              </a:ext>
            </a:extLst>
          </p:cNvPr>
          <p:cNvGrpSpPr/>
          <p:nvPr/>
        </p:nvGrpSpPr>
        <p:grpSpPr>
          <a:xfrm>
            <a:off x="1322957" y="2009281"/>
            <a:ext cx="9546084" cy="1396777"/>
            <a:chOff x="1322957" y="2415713"/>
            <a:chExt cx="9546084" cy="1396777"/>
          </a:xfrm>
        </p:grpSpPr>
        <p:pic>
          <p:nvPicPr>
            <p:cNvPr id="4" name="图片 3">
              <a:extLst>
                <a:ext uri="{FF2B5EF4-FFF2-40B4-BE49-F238E27FC236}">
                  <a16:creationId xmlns:a16="http://schemas.microsoft.com/office/drawing/2014/main" id="{0DB5E571-3844-3618-26BE-346FF852278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22958" y="2774182"/>
              <a:ext cx="9546083" cy="1038308"/>
            </a:xfrm>
            <a:prstGeom prst="rect">
              <a:avLst/>
            </a:prstGeom>
            <a:ln>
              <a:noFill/>
            </a:ln>
            <a:effectLst>
              <a:outerShdw blurRad="190500" algn="tl" rotWithShape="0">
                <a:srgbClr val="000000">
                  <a:alpha val="70000"/>
                </a:srgbClr>
              </a:outerShdw>
            </a:effectLst>
          </p:spPr>
        </p:pic>
        <p:sp>
          <p:nvSpPr>
            <p:cNvPr id="5" name="文本框 4">
              <a:extLst>
                <a:ext uri="{FF2B5EF4-FFF2-40B4-BE49-F238E27FC236}">
                  <a16:creationId xmlns:a16="http://schemas.microsoft.com/office/drawing/2014/main" id="{095A95DC-3F58-618B-3546-301C0B78C7E7}"/>
                </a:ext>
              </a:extLst>
            </p:cNvPr>
            <p:cNvSpPr txBox="1"/>
            <p:nvPr/>
          </p:nvSpPr>
          <p:spPr>
            <a:xfrm>
              <a:off x="1322957" y="2415713"/>
              <a:ext cx="9546083" cy="276999"/>
            </a:xfrm>
            <a:prstGeom prst="rect">
              <a:avLst/>
            </a:prstGeom>
            <a:noFill/>
          </p:spPr>
          <p:txBody>
            <a:bodyPr wrap="square">
              <a:spAutoFit/>
            </a:bodyPr>
            <a:lstStyle/>
            <a:p>
              <a:pPr algn="ctr"/>
              <a:r>
                <a:rPr lang="en-US" altLang="zh-CN" sz="1200" b="1" i="1"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Optimized for Speed and Accuracy</a:t>
              </a:r>
              <a:endParaRPr lang="zh-CN" altLang="en-US" sz="1200" b="1" i="1" dirty="0">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endParaRPr>
            </a:p>
          </p:txBody>
        </p:sp>
      </p:grpSp>
      <p:sp>
        <p:nvSpPr>
          <p:cNvPr id="7" name="灯片编号占位符 2">
            <a:extLst>
              <a:ext uri="{FF2B5EF4-FFF2-40B4-BE49-F238E27FC236}">
                <a16:creationId xmlns:a16="http://schemas.microsoft.com/office/drawing/2014/main" id="{2DA3E15E-B740-6CF2-DC96-F0842A31AA38}"/>
              </a:ext>
            </a:extLst>
          </p:cNvPr>
          <p:cNvSpPr txBox="1">
            <a:spLocks/>
          </p:cNvSpPr>
          <p:nvPr/>
        </p:nvSpPr>
        <p:spPr>
          <a:xfrm>
            <a:off x="8857452" y="6438900"/>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65B630-C7FF-41C0-9923-C5E5E29EED81}" type="slidenum">
              <a:rPr lang="en-US" altLang="zh-CN">
                <a:solidFill>
                  <a:srgbClr val="2F2F2F">
                    <a:lumMod val="50000"/>
                    <a:lumOff val="50000"/>
                  </a:srgbClr>
                </a:solidFill>
                <a:cs typeface="+mn-ea"/>
                <a:sym typeface="+mn-lt"/>
              </a:rPr>
              <a:pPr/>
              <a:t>17</a:t>
            </a:fld>
            <a:endParaRPr dirty="0">
              <a:solidFill>
                <a:srgbClr val="2F2F2F">
                  <a:lumMod val="50000"/>
                  <a:lumOff val="50000"/>
                </a:srgbClr>
              </a:solidFill>
              <a:ea typeface="宋体" panose="02010600030101010101" pitchFamily="2" charset="-122"/>
              <a:cs typeface="+mn-ea"/>
              <a:sym typeface="+mn-lt"/>
            </a:endParaRPr>
          </a:p>
        </p:txBody>
      </p:sp>
      <p:pic>
        <p:nvPicPr>
          <p:cNvPr id="12" name="图片 11">
            <a:extLst>
              <a:ext uri="{FF2B5EF4-FFF2-40B4-BE49-F238E27FC236}">
                <a16:creationId xmlns:a16="http://schemas.microsoft.com/office/drawing/2014/main" id="{1523667D-AD9E-0CE6-71EF-4EB51E8A1F2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707106" y="3263120"/>
            <a:ext cx="3811794" cy="2936352"/>
          </a:xfrm>
          <a:prstGeom prst="rect">
            <a:avLst/>
          </a:prstGeom>
        </p:spPr>
      </p:pic>
      <p:sp>
        <p:nvSpPr>
          <p:cNvPr id="9" name="TextBox 40">
            <a:extLst>
              <a:ext uri="{FF2B5EF4-FFF2-40B4-BE49-F238E27FC236}">
                <a16:creationId xmlns:a16="http://schemas.microsoft.com/office/drawing/2014/main" id="{6C0C86AA-4FA0-CF95-2F31-1D1E2F0977FA}"/>
              </a:ext>
            </a:extLst>
          </p:cNvPr>
          <p:cNvSpPr txBox="1"/>
          <p:nvPr/>
        </p:nvSpPr>
        <p:spPr>
          <a:xfrm>
            <a:off x="387254" y="397606"/>
            <a:ext cx="8183432" cy="523220"/>
          </a:xfrm>
          <a:prstGeom prst="rect">
            <a:avLst/>
          </a:prstGeom>
          <a:noFill/>
        </p:spPr>
        <p:txBody>
          <a:bodyPr wrap="square" rtlCol="0">
            <a:spAutoFit/>
          </a:bodyPr>
          <a:lstStyle/>
          <a:p>
            <a:r>
              <a:rPr lang="en-US" altLang="zh-CN" sz="2800" b="1" dirty="0">
                <a:solidFill>
                  <a:srgbClr val="F08300"/>
                </a:solidFill>
                <a:latin typeface="Arial" panose="020B0604020202020204" pitchFamily="34" charset="0"/>
                <a:ea typeface="微软雅黑" panose="020B0503020204020204" pitchFamily="34" charset="-122"/>
                <a:cs typeface="Arial" panose="020B0604020202020204" pitchFamily="34" charset="0"/>
              </a:rPr>
              <a:t>Segment</a:t>
            </a:r>
            <a:r>
              <a:rPr lang="en-US" altLang="zh-CN" sz="2800"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-Sweep Mode</a:t>
            </a:r>
          </a:p>
        </p:txBody>
      </p:sp>
    </p:spTree>
    <p:extLst>
      <p:ext uri="{BB962C8B-B14F-4D97-AF65-F5344CB8AC3E}">
        <p14:creationId xmlns:p14="http://schemas.microsoft.com/office/powerpoint/2010/main" val="722378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3A1AB6FD-CE65-C62D-6914-83433C7B961F}"/>
              </a:ext>
            </a:extLst>
          </p:cNvPr>
          <p:cNvSpPr/>
          <p:nvPr/>
        </p:nvSpPr>
        <p:spPr>
          <a:xfrm rot="10800000">
            <a:off x="-2" y="1603829"/>
            <a:ext cx="12192003" cy="4639439"/>
          </a:xfrm>
          <a:prstGeom prst="rect">
            <a:avLst/>
          </a:prstGeom>
          <a:gradFill flip="none" rotWithShape="1">
            <a:gsLst>
              <a:gs pos="0">
                <a:schemeClr val="bg1">
                  <a:lumMod val="95000"/>
                  <a:alpha val="10000"/>
                </a:schemeClr>
              </a:gs>
              <a:gs pos="98000">
                <a:schemeClr val="bg1">
                  <a:lumMod val="75000"/>
                  <a:alpha val="50000"/>
                </a:scheme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35" dirty="0"/>
          </a:p>
        </p:txBody>
      </p:sp>
      <p:sp>
        <p:nvSpPr>
          <p:cNvPr id="5" name="内容占位符 2">
            <a:extLst>
              <a:ext uri="{FF2B5EF4-FFF2-40B4-BE49-F238E27FC236}">
                <a16:creationId xmlns:a16="http://schemas.microsoft.com/office/drawing/2014/main" id="{D29180FC-75BC-628D-983B-102A844AC51F}"/>
              </a:ext>
            </a:extLst>
          </p:cNvPr>
          <p:cNvSpPr txBox="1">
            <a:spLocks/>
          </p:cNvSpPr>
          <p:nvPr/>
        </p:nvSpPr>
        <p:spPr bwMode="auto">
          <a:xfrm>
            <a:off x="2471735" y="4909080"/>
            <a:ext cx="7622951" cy="1190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lvl="0">
              <a:lnSpc>
                <a:spcPct val="200000"/>
              </a:lnSpc>
              <a:defRPr/>
            </a:pPr>
            <a:r>
              <a:rPr lang="en-US" altLang="zh-CN" sz="14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Enabling the internal signal source and receiver to operate at different frequencies</a:t>
            </a:r>
            <a:endParaRPr kumimoji="0" lang="en-US" altLang="zh-CN" sz="14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a:p>
            <a:pPr lvl="0">
              <a:lnSpc>
                <a:spcPct val="200000"/>
              </a:lnSpc>
              <a:defRPr/>
            </a:pPr>
            <a:r>
              <a:rPr lang="en-US" altLang="zh-CN" sz="14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Easy and quick list editing, you can directly click on the parameters to be edited</a:t>
            </a:r>
            <a:endParaRPr kumimoji="0" lang="en-US" altLang="zh-CN" sz="14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p:txBody>
      </p:sp>
      <p:grpSp>
        <p:nvGrpSpPr>
          <p:cNvPr id="10" name="组合 9">
            <a:extLst>
              <a:ext uri="{FF2B5EF4-FFF2-40B4-BE49-F238E27FC236}">
                <a16:creationId xmlns:a16="http://schemas.microsoft.com/office/drawing/2014/main" id="{B8086CB2-70D4-ED06-0C2E-DD2C2E16499D}"/>
              </a:ext>
            </a:extLst>
          </p:cNvPr>
          <p:cNvGrpSpPr/>
          <p:nvPr/>
        </p:nvGrpSpPr>
        <p:grpSpPr>
          <a:xfrm>
            <a:off x="2471735" y="1983470"/>
            <a:ext cx="7248527" cy="2729979"/>
            <a:chOff x="2471737" y="1598842"/>
            <a:chExt cx="7248527" cy="2729979"/>
          </a:xfrm>
        </p:grpSpPr>
        <p:sp>
          <p:nvSpPr>
            <p:cNvPr id="8" name="矩形 7">
              <a:extLst>
                <a:ext uri="{FF2B5EF4-FFF2-40B4-BE49-F238E27FC236}">
                  <a16:creationId xmlns:a16="http://schemas.microsoft.com/office/drawing/2014/main" id="{EFBE07E0-AD7F-BF07-7AEC-194A467D59FF}"/>
                </a:ext>
              </a:extLst>
            </p:cNvPr>
            <p:cNvSpPr/>
            <p:nvPr/>
          </p:nvSpPr>
          <p:spPr>
            <a:xfrm>
              <a:off x="2471738" y="1932894"/>
              <a:ext cx="7248526" cy="2395927"/>
            </a:xfrm>
            <a:prstGeom prst="rect">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92614BD9-9E65-EC1B-ADB1-87A842817DB6}"/>
                </a:ext>
              </a:extLst>
            </p:cNvPr>
            <p:cNvSpPr txBox="1"/>
            <p:nvPr/>
          </p:nvSpPr>
          <p:spPr>
            <a:xfrm>
              <a:off x="2471737" y="1598842"/>
              <a:ext cx="7248527" cy="276838"/>
            </a:xfrm>
            <a:prstGeom prst="rect">
              <a:avLst/>
            </a:prstGeom>
            <a:noFill/>
          </p:spPr>
          <p:txBody>
            <a:bodyPr wrap="square">
              <a:spAutoFit/>
            </a:bodyPr>
            <a:lstStyle/>
            <a:p>
              <a:pPr algn="ctr"/>
              <a:r>
                <a:rPr lang="en-US" altLang="zh-CN" sz="1200" b="1" i="1"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Measurement of Device Nonlinear Characteristics</a:t>
              </a:r>
              <a:endParaRPr lang="zh-CN" altLang="en-US" sz="1200" b="1" i="1" dirty="0">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endParaRPr>
            </a:p>
          </p:txBody>
        </p:sp>
      </p:grpSp>
      <p:sp>
        <p:nvSpPr>
          <p:cNvPr id="3" name="灯片编号占位符 2">
            <a:extLst>
              <a:ext uri="{FF2B5EF4-FFF2-40B4-BE49-F238E27FC236}">
                <a16:creationId xmlns:a16="http://schemas.microsoft.com/office/drawing/2014/main" id="{D64C43E0-6D94-94DA-8552-F64E3D5DADF1}"/>
              </a:ext>
            </a:extLst>
          </p:cNvPr>
          <p:cNvSpPr txBox="1">
            <a:spLocks/>
          </p:cNvSpPr>
          <p:nvPr/>
        </p:nvSpPr>
        <p:spPr>
          <a:xfrm>
            <a:off x="8857452" y="6438900"/>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65B630-C7FF-41C0-9923-C5E5E29EED81}" type="slidenum">
              <a:rPr lang="en-US" altLang="zh-CN">
                <a:solidFill>
                  <a:srgbClr val="2F2F2F">
                    <a:lumMod val="50000"/>
                    <a:lumOff val="50000"/>
                  </a:srgbClr>
                </a:solidFill>
                <a:cs typeface="+mn-ea"/>
                <a:sym typeface="+mn-lt"/>
              </a:rPr>
              <a:pPr/>
              <a:t>18</a:t>
            </a:fld>
            <a:endParaRPr dirty="0">
              <a:solidFill>
                <a:srgbClr val="2F2F2F">
                  <a:lumMod val="50000"/>
                  <a:lumOff val="50000"/>
                </a:srgbClr>
              </a:solidFill>
              <a:ea typeface="宋体" panose="02010600030101010101" pitchFamily="2" charset="-122"/>
              <a:cs typeface="+mn-ea"/>
              <a:sym typeface="+mn-lt"/>
            </a:endParaRPr>
          </a:p>
        </p:txBody>
      </p:sp>
      <p:pic>
        <p:nvPicPr>
          <p:cNvPr id="12" name="图片 11"/>
          <p:cNvPicPr>
            <a:picLocks noChangeAspect="1"/>
          </p:cNvPicPr>
          <p:nvPr/>
        </p:nvPicPr>
        <p:blipFill>
          <a:blip r:embed="rId5"/>
          <a:stretch>
            <a:fillRect/>
          </a:stretch>
        </p:blipFill>
        <p:spPr>
          <a:xfrm>
            <a:off x="2471735" y="2317521"/>
            <a:ext cx="7248528" cy="2395927"/>
          </a:xfrm>
          <a:prstGeom prst="rect">
            <a:avLst/>
          </a:prstGeom>
        </p:spPr>
      </p:pic>
      <p:sp>
        <p:nvSpPr>
          <p:cNvPr id="4" name="TextBox 40">
            <a:extLst>
              <a:ext uri="{FF2B5EF4-FFF2-40B4-BE49-F238E27FC236}">
                <a16:creationId xmlns:a16="http://schemas.microsoft.com/office/drawing/2014/main" id="{A68CF3D6-4054-1159-C69F-84E61FA2B789}"/>
              </a:ext>
            </a:extLst>
          </p:cNvPr>
          <p:cNvSpPr txBox="1"/>
          <p:nvPr/>
        </p:nvSpPr>
        <p:spPr>
          <a:xfrm>
            <a:off x="387254" y="397606"/>
            <a:ext cx="8183432" cy="523220"/>
          </a:xfrm>
          <a:prstGeom prst="rect">
            <a:avLst/>
          </a:prstGeom>
          <a:noFill/>
        </p:spPr>
        <p:txBody>
          <a:bodyPr wrap="square" rtlCol="0">
            <a:spAutoFit/>
          </a:bodyPr>
          <a:lstStyle/>
          <a:p>
            <a:r>
              <a:rPr lang="en-US" altLang="zh-CN" sz="2800" b="1" dirty="0">
                <a:solidFill>
                  <a:srgbClr val="F08300"/>
                </a:solidFill>
                <a:latin typeface="Arial" panose="020B0604020202020204" pitchFamily="34" charset="0"/>
                <a:ea typeface="微软雅黑" panose="020B0503020204020204" pitchFamily="34" charset="-122"/>
                <a:cs typeface="Arial" panose="020B0604020202020204" pitchFamily="34" charset="0"/>
              </a:rPr>
              <a:t>Frequency</a:t>
            </a:r>
            <a:r>
              <a:rPr lang="en-US" altLang="zh-CN" sz="2800"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 Offset Mode</a:t>
            </a:r>
          </a:p>
        </p:txBody>
      </p:sp>
    </p:spTree>
    <p:extLst>
      <p:ext uri="{BB962C8B-B14F-4D97-AF65-F5344CB8AC3E}">
        <p14:creationId xmlns:p14="http://schemas.microsoft.com/office/powerpoint/2010/main" val="42243192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32CBC176-2B36-D1C6-4D94-06E51C3D594B}"/>
              </a:ext>
            </a:extLst>
          </p:cNvPr>
          <p:cNvSpPr/>
          <p:nvPr/>
        </p:nvSpPr>
        <p:spPr>
          <a:xfrm rot="10800000">
            <a:off x="0" y="1603829"/>
            <a:ext cx="12192003" cy="4639439"/>
          </a:xfrm>
          <a:prstGeom prst="rect">
            <a:avLst/>
          </a:prstGeom>
          <a:gradFill flip="none" rotWithShape="1">
            <a:gsLst>
              <a:gs pos="0">
                <a:schemeClr val="bg1">
                  <a:lumMod val="95000"/>
                  <a:alpha val="10000"/>
                </a:schemeClr>
              </a:gs>
              <a:gs pos="98000">
                <a:schemeClr val="bg1">
                  <a:lumMod val="75000"/>
                  <a:alpha val="50000"/>
                </a:scheme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35" dirty="0"/>
          </a:p>
        </p:txBody>
      </p:sp>
      <p:sp>
        <p:nvSpPr>
          <p:cNvPr id="7" name="矩形 6">
            <a:extLst>
              <a:ext uri="{FF2B5EF4-FFF2-40B4-BE49-F238E27FC236}">
                <a16:creationId xmlns:a16="http://schemas.microsoft.com/office/drawing/2014/main" id="{F7FA1A5B-FCDB-8BA3-6414-FCB024992ED5}"/>
              </a:ext>
            </a:extLst>
          </p:cNvPr>
          <p:cNvSpPr/>
          <p:nvPr/>
        </p:nvSpPr>
        <p:spPr>
          <a:xfrm>
            <a:off x="5325259" y="2258809"/>
            <a:ext cx="4709032" cy="3553466"/>
          </a:xfrm>
          <a:prstGeom prst="rect">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a:extLst>
              <a:ext uri="{FF2B5EF4-FFF2-40B4-BE49-F238E27FC236}">
                <a16:creationId xmlns:a16="http://schemas.microsoft.com/office/drawing/2014/main" id="{5ED31C9C-0FC5-8184-602B-B09D82A54EA3}"/>
              </a:ext>
            </a:extLst>
          </p:cNvPr>
          <p:cNvGrpSpPr/>
          <p:nvPr/>
        </p:nvGrpSpPr>
        <p:grpSpPr>
          <a:xfrm>
            <a:off x="1001289" y="3069295"/>
            <a:ext cx="5022139" cy="2742980"/>
            <a:chOff x="1073860" y="2273951"/>
            <a:chExt cx="5022139" cy="2742980"/>
          </a:xfrm>
        </p:grpSpPr>
        <p:sp>
          <p:nvSpPr>
            <p:cNvPr id="19" name="内容占位符 2">
              <a:extLst>
                <a:ext uri="{FF2B5EF4-FFF2-40B4-BE49-F238E27FC236}">
                  <a16:creationId xmlns:a16="http://schemas.microsoft.com/office/drawing/2014/main" id="{4119222E-D833-49F0-39B9-91635924452F}"/>
                </a:ext>
              </a:extLst>
            </p:cNvPr>
            <p:cNvSpPr txBox="1">
              <a:spLocks/>
            </p:cNvSpPr>
            <p:nvPr/>
          </p:nvSpPr>
          <p:spPr bwMode="auto">
            <a:xfrm>
              <a:off x="1073860" y="2273951"/>
              <a:ext cx="5022139" cy="69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defRPr/>
              </a:pPr>
              <a:r>
                <a:rPr lang="en-US" altLang="zh-CN" sz="14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GPS Display Info</a:t>
              </a:r>
              <a:endParaRPr kumimoji="0" lang="zh-CN" altLang="en-US" sz="14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a:p>
              <a:pPr lvl="0">
                <a:lnSpc>
                  <a:spcPct val="150000"/>
                </a:lnSpc>
                <a:defRPr/>
              </a:pPr>
              <a:r>
                <a:rPr lang="en-US" altLang="zh-CN" sz="14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Provide geolocation labeling</a:t>
              </a:r>
              <a:endParaRPr kumimoji="0" lang="zh-CN" altLang="en-US" sz="14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p:txBody>
        </p:sp>
        <p:sp>
          <p:nvSpPr>
            <p:cNvPr id="23" name="文本框 22">
              <a:extLst>
                <a:ext uri="{FF2B5EF4-FFF2-40B4-BE49-F238E27FC236}">
                  <a16:creationId xmlns:a16="http://schemas.microsoft.com/office/drawing/2014/main" id="{79C5D32B-F2F2-A68B-EEF7-A218300EB470}"/>
                </a:ext>
              </a:extLst>
            </p:cNvPr>
            <p:cNvSpPr txBox="1"/>
            <p:nvPr/>
          </p:nvSpPr>
          <p:spPr>
            <a:xfrm>
              <a:off x="1073860" y="3025552"/>
              <a:ext cx="4712334" cy="1991379"/>
            </a:xfrm>
            <a:prstGeom prst="rect">
              <a:avLst/>
            </a:prstGeom>
            <a:noFill/>
          </p:spPr>
          <p:txBody>
            <a:bodyPr wrap="square">
              <a:spAutoFit/>
            </a:bodyPr>
            <a:lstStyle/>
            <a:p>
              <a:pPr marL="457051" marR="0" lvl="0" indent="-457051" algn="l" defTabSz="914400" rtl="0" eaLnBrk="0" fontAlgn="base" latinLnBrk="0" hangingPunct="0">
                <a:lnSpc>
                  <a:spcPct val="150000"/>
                </a:lnSpc>
                <a:spcAft>
                  <a:spcPct val="0"/>
                </a:spcAft>
                <a:buClrTx/>
                <a:buSzTx/>
                <a:buFont typeface="Arial" panose="020B0604020202020204" pitchFamily="34" charset="0"/>
                <a:buChar char="•"/>
                <a:tabLst/>
                <a:defRPr/>
              </a:pPr>
              <a:r>
                <a:rPr kumimoji="0" lang="en-US" altLang="zh-CN" sz="1400" i="0" u="none" strike="noStrike" kern="1200" cap="none" spc="0" normalizeH="0" baseline="0" noProof="0" dirty="0">
                  <a:ln>
                    <a:noFill/>
                  </a:ln>
                  <a:solidFill>
                    <a:schemeClr val="tx1">
                      <a:lumMod val="50000"/>
                      <a:lumOff val="50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rPr>
                <a:t>Fix </a:t>
              </a:r>
              <a:r>
                <a:rPr kumimoji="0" lang="zh-CN" altLang="en-US" sz="1400" i="0" u="none" strike="noStrike" kern="1200" cap="none" spc="0" normalizeH="0" baseline="0" noProof="0" dirty="0">
                  <a:ln>
                    <a:noFill/>
                  </a:ln>
                  <a:solidFill>
                    <a:schemeClr val="tx1">
                      <a:lumMod val="50000"/>
                      <a:lumOff val="50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rPr>
                <a:t>：</a:t>
              </a:r>
              <a:r>
                <a:rPr kumimoji="0" lang="en-US" altLang="zh-CN" sz="1400" i="0" u="none" strike="noStrike" kern="1200" cap="none" spc="0" normalizeH="0" baseline="0" noProof="0" dirty="0">
                  <a:ln>
                    <a:noFill/>
                  </a:ln>
                  <a:solidFill>
                    <a:schemeClr val="tx1">
                      <a:lumMod val="50000"/>
                      <a:lumOff val="50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rPr>
                <a:t>Invalid/GNSS/DGPS/Estimated</a:t>
              </a:r>
            </a:p>
            <a:p>
              <a:pPr marL="457051" marR="0" lvl="0" indent="-457051" algn="l" defTabSz="914400" rtl="0" eaLnBrk="0" fontAlgn="base" latinLnBrk="0" hangingPunct="0">
                <a:lnSpc>
                  <a:spcPct val="150000"/>
                </a:lnSpc>
                <a:spcAft>
                  <a:spcPct val="0"/>
                </a:spcAft>
                <a:buClrTx/>
                <a:buSzTx/>
                <a:buFont typeface="Arial" panose="020B0604020202020204" pitchFamily="34" charset="0"/>
                <a:buChar char="•"/>
                <a:tabLst/>
                <a:defRPr/>
              </a:pPr>
              <a:r>
                <a:rPr kumimoji="0" lang="fr-FR" altLang="zh-CN" sz="1400" i="0" u="none" strike="noStrike" kern="1200" cap="none" spc="0" normalizeH="0" baseline="0" noProof="0" dirty="0">
                  <a:ln>
                    <a:noFill/>
                  </a:ln>
                  <a:solidFill>
                    <a:schemeClr val="tx1">
                      <a:lumMod val="50000"/>
                      <a:lumOff val="50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rPr>
                <a:t>Satellites</a:t>
              </a:r>
            </a:p>
            <a:p>
              <a:pPr marL="457051" marR="0" lvl="0" indent="-457051" algn="l" defTabSz="914400" rtl="0" eaLnBrk="0" fontAlgn="base" latinLnBrk="0" hangingPunct="0">
                <a:lnSpc>
                  <a:spcPct val="150000"/>
                </a:lnSpc>
                <a:spcAft>
                  <a:spcPct val="0"/>
                </a:spcAft>
                <a:buClrTx/>
                <a:buSzTx/>
                <a:buFont typeface="Arial" panose="020B0604020202020204" pitchFamily="34" charset="0"/>
                <a:buChar char="•"/>
                <a:tabLst/>
                <a:defRPr/>
              </a:pPr>
              <a:r>
                <a:rPr kumimoji="0" lang="fr-FR" altLang="zh-CN" sz="1400" i="0" u="none" strike="noStrike" kern="1200" cap="none" spc="0" normalizeH="0" baseline="0" noProof="0" dirty="0">
                  <a:ln>
                    <a:noFill/>
                  </a:ln>
                  <a:solidFill>
                    <a:schemeClr val="tx1">
                      <a:lumMod val="50000"/>
                      <a:lumOff val="50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rPr>
                <a:t>Latitude</a:t>
              </a:r>
            </a:p>
            <a:p>
              <a:pPr marL="457051" marR="0" lvl="0" indent="-457051" algn="l" defTabSz="914400" rtl="0" eaLnBrk="0" fontAlgn="base" latinLnBrk="0" hangingPunct="0">
                <a:lnSpc>
                  <a:spcPct val="150000"/>
                </a:lnSpc>
                <a:spcAft>
                  <a:spcPct val="0"/>
                </a:spcAft>
                <a:buClrTx/>
                <a:buSzTx/>
                <a:buFont typeface="Arial" panose="020B0604020202020204" pitchFamily="34" charset="0"/>
                <a:buChar char="•"/>
                <a:tabLst/>
                <a:defRPr/>
              </a:pPr>
              <a:r>
                <a:rPr kumimoji="0" lang="fr-FR" altLang="zh-CN" sz="1400" i="0" u="none" strike="noStrike" kern="1200" cap="none" spc="0" normalizeH="0" baseline="0" noProof="0" dirty="0">
                  <a:ln>
                    <a:noFill/>
                  </a:ln>
                  <a:solidFill>
                    <a:schemeClr val="tx1">
                      <a:lumMod val="50000"/>
                      <a:lumOff val="50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rPr>
                <a:t>Longitude</a:t>
              </a:r>
            </a:p>
            <a:p>
              <a:pPr marL="457051" marR="0" lvl="0" indent="-457051" algn="l" defTabSz="914400" rtl="0" eaLnBrk="0" fontAlgn="base" latinLnBrk="0" hangingPunct="0">
                <a:lnSpc>
                  <a:spcPct val="150000"/>
                </a:lnSpc>
                <a:spcAft>
                  <a:spcPct val="0"/>
                </a:spcAft>
                <a:buClrTx/>
                <a:buSzTx/>
                <a:buFont typeface="Arial" panose="020B0604020202020204" pitchFamily="34" charset="0"/>
                <a:buChar char="•"/>
                <a:tabLst/>
                <a:defRPr/>
              </a:pPr>
              <a:r>
                <a:rPr kumimoji="0" lang="fr-FR" altLang="zh-CN" sz="1400" i="0" u="none" strike="noStrike" kern="1200" cap="none" spc="0" normalizeH="0" baseline="0" noProof="0" dirty="0">
                  <a:ln>
                    <a:noFill/>
                  </a:ln>
                  <a:solidFill>
                    <a:schemeClr val="tx1">
                      <a:lumMod val="50000"/>
                      <a:lumOff val="50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rPr>
                <a:t>Altitude</a:t>
              </a:r>
            </a:p>
            <a:p>
              <a:pPr marL="457051" marR="0" lvl="0" indent="-457051" algn="l" defTabSz="914400" rtl="0" eaLnBrk="0" fontAlgn="base" latinLnBrk="0" hangingPunct="0">
                <a:lnSpc>
                  <a:spcPct val="150000"/>
                </a:lnSpc>
                <a:spcAft>
                  <a:spcPct val="0"/>
                </a:spcAft>
                <a:buClrTx/>
                <a:buSzTx/>
                <a:buFont typeface="Arial" panose="020B0604020202020204" pitchFamily="34" charset="0"/>
                <a:buChar char="•"/>
                <a:tabLst/>
                <a:defRPr/>
              </a:pPr>
              <a:r>
                <a:rPr kumimoji="0" lang="fr-FR" altLang="zh-CN" sz="1400" i="0" u="none" strike="noStrike" kern="1200" cap="none" spc="0" normalizeH="0" baseline="0" noProof="0" dirty="0">
                  <a:ln>
                    <a:noFill/>
                  </a:ln>
                  <a:solidFill>
                    <a:schemeClr val="tx1">
                      <a:lumMod val="50000"/>
                      <a:lumOff val="50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rPr>
                <a:t>UTC Time</a:t>
              </a:r>
              <a:endParaRPr kumimoji="0" lang="en-US" altLang="zh-CN" sz="1400" i="0" u="none" strike="noStrike" kern="1200" cap="none" spc="0" normalizeH="0" baseline="0" noProof="0" dirty="0">
                <a:ln>
                  <a:noFill/>
                </a:ln>
                <a:solidFill>
                  <a:schemeClr val="tx1">
                    <a:lumMod val="50000"/>
                    <a:lumOff val="50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p:txBody>
        </p:sp>
      </p:grpSp>
      <p:sp>
        <p:nvSpPr>
          <p:cNvPr id="5" name="文本框 4">
            <a:extLst>
              <a:ext uri="{FF2B5EF4-FFF2-40B4-BE49-F238E27FC236}">
                <a16:creationId xmlns:a16="http://schemas.microsoft.com/office/drawing/2014/main" id="{7A9B4B40-4EEA-CD11-9C5F-DAD5372E6021}"/>
              </a:ext>
            </a:extLst>
          </p:cNvPr>
          <p:cNvSpPr txBox="1"/>
          <p:nvPr/>
        </p:nvSpPr>
        <p:spPr>
          <a:xfrm>
            <a:off x="5325259" y="1944914"/>
            <a:ext cx="4709032" cy="276999"/>
          </a:xfrm>
          <a:prstGeom prst="rect">
            <a:avLst/>
          </a:prstGeom>
          <a:noFill/>
        </p:spPr>
        <p:txBody>
          <a:bodyPr wrap="square">
            <a:spAutoFit/>
          </a:bodyPr>
          <a:lstStyle/>
          <a:p>
            <a:pPr algn="ctr"/>
            <a:r>
              <a:rPr lang="en-US" altLang="zh-CN" sz="1200" b="1" i="1" dirty="0">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rPr>
              <a:t>Built-in GPS Receiver</a:t>
            </a:r>
            <a:endParaRPr lang="zh-CN" altLang="en-US" sz="1200" b="1" i="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4" name="灯片编号占位符 2">
            <a:extLst>
              <a:ext uri="{FF2B5EF4-FFF2-40B4-BE49-F238E27FC236}">
                <a16:creationId xmlns:a16="http://schemas.microsoft.com/office/drawing/2014/main" id="{FA6A2051-5D88-35A4-6CD8-0179D107948D}"/>
              </a:ext>
            </a:extLst>
          </p:cNvPr>
          <p:cNvSpPr txBox="1">
            <a:spLocks/>
          </p:cNvSpPr>
          <p:nvPr/>
        </p:nvSpPr>
        <p:spPr>
          <a:xfrm>
            <a:off x="8857452" y="6438900"/>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65B630-C7FF-41C0-9923-C5E5E29EED81}" type="slidenum">
              <a:rPr lang="en-US" altLang="zh-CN">
                <a:solidFill>
                  <a:srgbClr val="2F2F2F">
                    <a:lumMod val="50000"/>
                    <a:lumOff val="50000"/>
                  </a:srgbClr>
                </a:solidFill>
                <a:cs typeface="+mn-ea"/>
                <a:sym typeface="+mn-lt"/>
              </a:rPr>
              <a:pPr/>
              <a:t>19</a:t>
            </a:fld>
            <a:endParaRPr dirty="0">
              <a:solidFill>
                <a:srgbClr val="2F2F2F">
                  <a:lumMod val="50000"/>
                  <a:lumOff val="50000"/>
                </a:srgbClr>
              </a:solidFill>
              <a:ea typeface="宋体" panose="02010600030101010101" pitchFamily="2" charset="-122"/>
              <a:cs typeface="+mn-ea"/>
              <a:sym typeface="+mn-lt"/>
            </a:endParaRPr>
          </a:p>
        </p:txBody>
      </p:sp>
      <p:pic>
        <p:nvPicPr>
          <p:cNvPr id="6" name="图片 5">
            <a:extLst>
              <a:ext uri="{FF2B5EF4-FFF2-40B4-BE49-F238E27FC236}">
                <a16:creationId xmlns:a16="http://schemas.microsoft.com/office/drawing/2014/main" id="{CA73F39D-D2DC-35AD-BBA1-7C17A0330E1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325259" y="2258809"/>
            <a:ext cx="4712333" cy="3553466"/>
          </a:xfrm>
          <a:prstGeom prst="rect">
            <a:avLst/>
          </a:prstGeom>
          <a:ln>
            <a:noFill/>
          </a:ln>
          <a:effectLst>
            <a:outerShdw blurRad="292100" dist="139700" dir="2700000" algn="tl" rotWithShape="0">
              <a:srgbClr val="333333">
                <a:alpha val="65000"/>
              </a:srgbClr>
            </a:outerShdw>
          </a:effectLst>
        </p:spPr>
      </p:pic>
      <p:sp>
        <p:nvSpPr>
          <p:cNvPr id="8" name="TextBox 40">
            <a:extLst>
              <a:ext uri="{FF2B5EF4-FFF2-40B4-BE49-F238E27FC236}">
                <a16:creationId xmlns:a16="http://schemas.microsoft.com/office/drawing/2014/main" id="{646E0FAF-7884-F13C-8EC4-8F11CF933DEC}"/>
              </a:ext>
            </a:extLst>
          </p:cNvPr>
          <p:cNvSpPr txBox="1"/>
          <p:nvPr/>
        </p:nvSpPr>
        <p:spPr>
          <a:xfrm>
            <a:off x="387254" y="397606"/>
            <a:ext cx="8183432" cy="523220"/>
          </a:xfrm>
          <a:prstGeom prst="rect">
            <a:avLst/>
          </a:prstGeom>
          <a:noFill/>
        </p:spPr>
        <p:txBody>
          <a:bodyPr wrap="square" rtlCol="0">
            <a:spAutoFit/>
          </a:bodyPr>
          <a:lstStyle/>
          <a:p>
            <a:r>
              <a:rPr lang="en-US" altLang="zh-CN" sz="2800" b="1" dirty="0">
                <a:solidFill>
                  <a:srgbClr val="F08300"/>
                </a:solidFill>
                <a:latin typeface="Arial" panose="020B0604020202020204" pitchFamily="34" charset="0"/>
                <a:ea typeface="微软雅黑" panose="020B0503020204020204" pitchFamily="34" charset="-122"/>
                <a:cs typeface="Arial" panose="020B0604020202020204" pitchFamily="34" charset="0"/>
              </a:rPr>
              <a:t>GPS </a:t>
            </a:r>
            <a:r>
              <a:rPr lang="en-US" altLang="zh-CN" sz="2800" b="1" baseline="-250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(Standard)</a:t>
            </a:r>
            <a:endParaRPr lang="zh-CN" altLang="en-US" sz="2800" b="1" baseline="-250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35211032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2E6E8"/>
            </a:gs>
            <a:gs pos="100000">
              <a:srgbClr val="040404"/>
            </a:gs>
          </a:gsLst>
          <a:lin ang="5400000" scaled="1"/>
          <a:tileRect/>
        </a:gradFill>
        <a:effectLst/>
      </p:bgPr>
    </p:bg>
    <p:spTree>
      <p:nvGrpSpPr>
        <p:cNvPr id="1" name=""/>
        <p:cNvGrpSpPr/>
        <p:nvPr/>
      </p:nvGrpSpPr>
      <p:grpSpPr>
        <a:xfrm>
          <a:off x="0" y="0"/>
          <a:ext cx="0" cy="0"/>
          <a:chOff x="0" y="0"/>
          <a:chExt cx="0" cy="0"/>
        </a:xfrm>
      </p:grpSpPr>
      <p:sp>
        <p:nvSpPr>
          <p:cNvPr id="28" name="矩形 27">
            <a:extLst>
              <a:ext uri="{FF2B5EF4-FFF2-40B4-BE49-F238E27FC236}">
                <a16:creationId xmlns:a16="http://schemas.microsoft.com/office/drawing/2014/main" id="{417E5F6C-0161-F73E-3A07-F4D76B7A3702}"/>
              </a:ext>
            </a:extLst>
          </p:cNvPr>
          <p:cNvSpPr/>
          <p:nvPr/>
        </p:nvSpPr>
        <p:spPr>
          <a:xfrm>
            <a:off x="6095999" y="0"/>
            <a:ext cx="60959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pic>
        <p:nvPicPr>
          <p:cNvPr id="4" name="图片 3">
            <a:extLst>
              <a:ext uri="{FF2B5EF4-FFF2-40B4-BE49-F238E27FC236}">
                <a16:creationId xmlns:a16="http://schemas.microsoft.com/office/drawing/2014/main" id="{728CDA32-9A07-9407-1BCA-E90036E8A75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557422" y="2847975"/>
            <a:ext cx="3169584" cy="2113056"/>
          </a:xfrm>
          <a:prstGeom prst="rect">
            <a:avLst/>
          </a:prstGeom>
        </p:spPr>
      </p:pic>
      <p:sp>
        <p:nvSpPr>
          <p:cNvPr id="21" name="矩形 20">
            <a:extLst>
              <a:ext uri="{FF2B5EF4-FFF2-40B4-BE49-F238E27FC236}">
                <a16:creationId xmlns:a16="http://schemas.microsoft.com/office/drawing/2014/main" id="{FB2837D3-BAF1-70C1-5CDD-E0C9375E3E61}"/>
              </a:ext>
            </a:extLst>
          </p:cNvPr>
          <p:cNvSpPr/>
          <p:nvPr/>
        </p:nvSpPr>
        <p:spPr>
          <a:xfrm>
            <a:off x="0" y="0"/>
            <a:ext cx="6095999" cy="6858000"/>
          </a:xfrm>
          <a:prstGeom prst="rect">
            <a:avLst/>
          </a:prstGeom>
          <a:gradFill flip="none" rotWithShape="1">
            <a:gsLst>
              <a:gs pos="0">
                <a:srgbClr val="C3C3C5"/>
              </a:gs>
              <a:gs pos="65000">
                <a:srgbClr val="040404"/>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20" name="矩形 19">
            <a:hlinkHover r:id="rId4" action="ppaction://hlinksldjump"/>
            <a:extLst>
              <a:ext uri="{FF2B5EF4-FFF2-40B4-BE49-F238E27FC236}">
                <a16:creationId xmlns:a16="http://schemas.microsoft.com/office/drawing/2014/main" id="{4E7C886C-4A70-28E6-DA80-FD4DF9BA205E}"/>
              </a:ext>
            </a:extLst>
          </p:cNvPr>
          <p:cNvSpPr/>
          <p:nvPr/>
        </p:nvSpPr>
        <p:spPr>
          <a:xfrm>
            <a:off x="6096000" y="0"/>
            <a:ext cx="6096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29" name="文本框 28">
            <a:extLst>
              <a:ext uri="{FF2B5EF4-FFF2-40B4-BE49-F238E27FC236}">
                <a16:creationId xmlns:a16="http://schemas.microsoft.com/office/drawing/2014/main" id="{06A8FEBF-EB6E-774A-443A-4F383A0F94A9}"/>
              </a:ext>
            </a:extLst>
          </p:cNvPr>
          <p:cNvSpPr txBox="1"/>
          <p:nvPr/>
        </p:nvSpPr>
        <p:spPr>
          <a:xfrm>
            <a:off x="2001702" y="706544"/>
            <a:ext cx="181320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C4C2C5"/>
                </a:solidFill>
                <a:effectLst/>
                <a:uLnTx/>
                <a:uFillTx/>
                <a:latin typeface="Arial" panose="020B0604020202020204" pitchFamily="34" charset="0"/>
                <a:cs typeface="Arial" panose="020B0604020202020204" pitchFamily="34" charset="0"/>
              </a:rPr>
              <a:t>Desktop</a:t>
            </a:r>
            <a:endParaRPr kumimoji="0" lang="zh-CN" altLang="en-US" sz="2800" b="1" i="0" u="none" strike="noStrike" kern="1200" cap="none" spc="0" normalizeH="0" baseline="0" noProof="0" dirty="0">
              <a:ln>
                <a:noFill/>
              </a:ln>
              <a:solidFill>
                <a:srgbClr val="C4C2C5"/>
              </a:solidFill>
              <a:effectLst/>
              <a:uLnTx/>
              <a:uFillTx/>
              <a:latin typeface="Arial" panose="020B0604020202020204" pitchFamily="34" charset="0"/>
              <a:cs typeface="Arial" panose="020B0604020202020204" pitchFamily="34" charset="0"/>
            </a:endParaRPr>
          </a:p>
        </p:txBody>
      </p:sp>
      <p:sp>
        <p:nvSpPr>
          <p:cNvPr id="3" name="文本框 2">
            <a:extLst>
              <a:ext uri="{FF2B5EF4-FFF2-40B4-BE49-F238E27FC236}">
                <a16:creationId xmlns:a16="http://schemas.microsoft.com/office/drawing/2014/main" id="{8AA78EB2-89E6-B451-AE9A-DA111AF512FA}"/>
              </a:ext>
            </a:extLst>
          </p:cNvPr>
          <p:cNvSpPr txBox="1"/>
          <p:nvPr/>
        </p:nvSpPr>
        <p:spPr>
          <a:xfrm>
            <a:off x="1374514" y="1198986"/>
            <a:ext cx="3067582" cy="584775"/>
          </a:xfrm>
          <a:prstGeom prst="rect">
            <a:avLst/>
          </a:prstGeom>
          <a:noFill/>
        </p:spPr>
        <p:txBody>
          <a:bodyPr wrap="square" rtlCol="0">
            <a:spAutoFit/>
          </a:bodyPr>
          <a:lstStyle/>
          <a:p>
            <a:pPr lvl="0" algn="ctr">
              <a:defRPr/>
            </a:pPr>
            <a:r>
              <a:rPr lang="en-US" altLang="zh-CN" sz="1600" dirty="0">
                <a:solidFill>
                  <a:srgbClr val="C4C2C5"/>
                </a:solidFill>
                <a:latin typeface="Arial" panose="020B0604020202020204" pitchFamily="34" charset="0"/>
                <a:cs typeface="Arial" panose="020B0604020202020204" pitchFamily="34" charset="0"/>
              </a:rPr>
              <a:t>For Better Performance</a:t>
            </a:r>
          </a:p>
          <a:p>
            <a:pPr lvl="0" algn="ctr">
              <a:defRPr/>
            </a:pPr>
            <a:r>
              <a:rPr lang="en-US" altLang="zh-CN" sz="1600" dirty="0">
                <a:solidFill>
                  <a:srgbClr val="C4C2C5"/>
                </a:solidFill>
                <a:latin typeface="Arial" panose="020B0604020202020204" pitchFamily="34" charset="0"/>
                <a:cs typeface="Arial" panose="020B0604020202020204" pitchFamily="34" charset="0"/>
              </a:rPr>
              <a:t>For Daily Testing</a:t>
            </a:r>
            <a:endParaRPr kumimoji="0" lang="zh-CN" altLang="en-US" sz="1600" b="0" i="0" u="none" strike="noStrike" kern="1200" cap="none" spc="0" normalizeH="0" baseline="0" noProof="0" dirty="0">
              <a:ln>
                <a:noFill/>
              </a:ln>
              <a:solidFill>
                <a:srgbClr val="C4C2C5"/>
              </a:solidFill>
              <a:effectLst/>
              <a:uLnTx/>
              <a:uFillTx/>
              <a:latin typeface="Arial" panose="020B0604020202020204" pitchFamily="34" charset="0"/>
              <a:cs typeface="Arial" panose="020B0604020202020204" pitchFamily="34" charset="0"/>
            </a:endParaRPr>
          </a:p>
        </p:txBody>
      </p:sp>
      <p:pic>
        <p:nvPicPr>
          <p:cNvPr id="5" name="图片 4">
            <a:extLst>
              <a:ext uri="{FF2B5EF4-FFF2-40B4-BE49-F238E27FC236}">
                <a16:creationId xmlns:a16="http://schemas.microsoft.com/office/drawing/2014/main" id="{FD5487FB-3A8F-2399-EC8D-DA813A57339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8331" y="1784175"/>
            <a:ext cx="5857555" cy="3905036"/>
          </a:xfrm>
          <a:prstGeom prst="rect">
            <a:avLst/>
          </a:prstGeom>
        </p:spPr>
      </p:pic>
    </p:spTree>
    <p:extLst>
      <p:ext uri="{BB962C8B-B14F-4D97-AF65-F5344CB8AC3E}">
        <p14:creationId xmlns:p14="http://schemas.microsoft.com/office/powerpoint/2010/main" val="17453908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819ABA03-1A56-EA01-4848-AFED1EF6EED0}"/>
              </a:ext>
            </a:extLst>
          </p:cNvPr>
          <p:cNvSpPr/>
          <p:nvPr/>
        </p:nvSpPr>
        <p:spPr>
          <a:xfrm>
            <a:off x="719198" y="2172239"/>
            <a:ext cx="4563150" cy="2929454"/>
          </a:xfrm>
          <a:prstGeom prst="rect">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05683165-5933-E683-1A8E-8163D16BA82B}"/>
              </a:ext>
            </a:extLst>
          </p:cNvPr>
          <p:cNvSpPr/>
          <p:nvPr/>
        </p:nvSpPr>
        <p:spPr>
          <a:xfrm rot="10800000">
            <a:off x="-20151" y="1593266"/>
            <a:ext cx="12192003" cy="4639439"/>
          </a:xfrm>
          <a:prstGeom prst="rect">
            <a:avLst/>
          </a:prstGeom>
          <a:gradFill flip="none" rotWithShape="1">
            <a:gsLst>
              <a:gs pos="0">
                <a:schemeClr val="bg1">
                  <a:lumMod val="95000"/>
                  <a:alpha val="10000"/>
                </a:schemeClr>
              </a:gs>
              <a:gs pos="98000">
                <a:schemeClr val="bg1">
                  <a:lumMod val="75000"/>
                  <a:alpha val="50000"/>
                </a:scheme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35" dirty="0"/>
          </a:p>
        </p:txBody>
      </p:sp>
      <p:pic>
        <p:nvPicPr>
          <p:cNvPr id="7" name="图片 6">
            <a:extLst>
              <a:ext uri="{FF2B5EF4-FFF2-40B4-BE49-F238E27FC236}">
                <a16:creationId xmlns:a16="http://schemas.microsoft.com/office/drawing/2014/main" id="{2F9CC3CD-A4AE-F418-2BA6-2B7BE73C6E33}"/>
              </a:ext>
            </a:extLst>
          </p:cNvPr>
          <p:cNvPicPr>
            <a:picLocks noChangeAspect="1"/>
          </p:cNvPicPr>
          <p:nvPr/>
        </p:nvPicPr>
        <p:blipFill rotWithShape="1">
          <a:blip r:embed="rId3">
            <a:extLst>
              <a:ext uri="{28A0092B-C50C-407E-A947-70E740481C1C}">
                <a14:useLocalDpi xmlns:a14="http://schemas.microsoft.com/office/drawing/2010/main" val="0"/>
              </a:ext>
            </a:extLst>
          </a:blip>
          <a:srcRect l="10182" t="909" r="10182" b="30924"/>
          <a:stretch/>
        </p:blipFill>
        <p:spPr>
          <a:xfrm>
            <a:off x="719198" y="2172239"/>
            <a:ext cx="4563150" cy="2929454"/>
          </a:xfrm>
          <a:prstGeom prst="rect">
            <a:avLst/>
          </a:prstGeom>
          <a:ln>
            <a:noFill/>
          </a:ln>
          <a:effectLst>
            <a:outerShdw blurRad="292100" dist="139700" dir="2700000" algn="tl" rotWithShape="0">
              <a:srgbClr val="333333">
                <a:alpha val="65000"/>
              </a:srgbClr>
            </a:outerShdw>
          </a:effectLst>
        </p:spPr>
      </p:pic>
      <p:pic>
        <p:nvPicPr>
          <p:cNvPr id="15" name="图片 14">
            <a:extLst>
              <a:ext uri="{FF2B5EF4-FFF2-40B4-BE49-F238E27FC236}">
                <a16:creationId xmlns:a16="http://schemas.microsoft.com/office/drawing/2014/main" id="{23514AEE-5138-F405-6D7F-196C823B6DB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096000" y="2208835"/>
            <a:ext cx="2035529" cy="1413328"/>
          </a:xfrm>
          <a:prstGeom prst="rect">
            <a:avLst/>
          </a:prstGeom>
        </p:spPr>
      </p:pic>
      <p:pic>
        <p:nvPicPr>
          <p:cNvPr id="17" name="图片 16">
            <a:extLst>
              <a:ext uri="{FF2B5EF4-FFF2-40B4-BE49-F238E27FC236}">
                <a16:creationId xmlns:a16="http://schemas.microsoft.com/office/drawing/2014/main" id="{F7FFBACA-09D1-76A9-7028-B2F54717B32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966518" y="4268912"/>
            <a:ext cx="2260724" cy="1582058"/>
          </a:xfrm>
          <a:prstGeom prst="rect">
            <a:avLst/>
          </a:prstGeom>
        </p:spPr>
      </p:pic>
      <p:pic>
        <p:nvPicPr>
          <p:cNvPr id="18" name="图片 17">
            <a:extLst>
              <a:ext uri="{FF2B5EF4-FFF2-40B4-BE49-F238E27FC236}">
                <a16:creationId xmlns:a16="http://schemas.microsoft.com/office/drawing/2014/main" id="{AB8E43CB-D0A7-68A0-91C7-1C48AA911B2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765205" y="2270987"/>
            <a:ext cx="2291381" cy="1527587"/>
          </a:xfrm>
          <a:prstGeom prst="rect">
            <a:avLst/>
          </a:prstGeom>
        </p:spPr>
      </p:pic>
      <p:sp>
        <p:nvSpPr>
          <p:cNvPr id="23" name="内容占位符 2">
            <a:extLst>
              <a:ext uri="{FF2B5EF4-FFF2-40B4-BE49-F238E27FC236}">
                <a16:creationId xmlns:a16="http://schemas.microsoft.com/office/drawing/2014/main" id="{0FC30E50-5710-0DA4-D6F1-D56D7B04E293}"/>
              </a:ext>
            </a:extLst>
          </p:cNvPr>
          <p:cNvSpPr txBox="1">
            <a:spLocks/>
          </p:cNvSpPr>
          <p:nvPr/>
        </p:nvSpPr>
        <p:spPr bwMode="auto">
          <a:xfrm>
            <a:off x="673100" y="5253426"/>
            <a:ext cx="5754159" cy="1042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7"/>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7"/>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7"/>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8"/>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8"/>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lvl="0">
              <a:lnSpc>
                <a:spcPct val="150000"/>
              </a:lnSpc>
              <a:defRPr/>
            </a:pPr>
            <a:r>
              <a:rPr lang="en-US" altLang="zh-CN" sz="14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Support for user-defined calibration kits</a:t>
            </a:r>
            <a:endParaRPr kumimoji="0" lang="zh-CN" altLang="en-US" sz="14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a:p>
            <a:pPr lvl="0">
              <a:lnSpc>
                <a:spcPct val="150000"/>
              </a:lnSpc>
              <a:defRPr/>
            </a:pPr>
            <a:r>
              <a:rPr lang="en-US" altLang="zh-CN" sz="14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Facilitates testing of devices with different interface types</a:t>
            </a:r>
            <a:endParaRPr kumimoji="0" lang="zh-CN" altLang="en-US" sz="14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p:txBody>
      </p:sp>
      <p:sp>
        <p:nvSpPr>
          <p:cNvPr id="24" name="文本框 23">
            <a:extLst>
              <a:ext uri="{FF2B5EF4-FFF2-40B4-BE49-F238E27FC236}">
                <a16:creationId xmlns:a16="http://schemas.microsoft.com/office/drawing/2014/main" id="{7003C0E1-6457-051D-5B96-0EB6941C2C60}"/>
              </a:ext>
            </a:extLst>
          </p:cNvPr>
          <p:cNvSpPr txBox="1"/>
          <p:nvPr/>
        </p:nvSpPr>
        <p:spPr>
          <a:xfrm>
            <a:off x="6269986" y="1828738"/>
            <a:ext cx="2350073" cy="276999"/>
          </a:xfrm>
          <a:prstGeom prst="rect">
            <a:avLst/>
          </a:prstGeom>
          <a:noFill/>
        </p:spPr>
        <p:txBody>
          <a:bodyPr wrap="square">
            <a:spAutoFit/>
          </a:bodyPr>
          <a:lstStyle/>
          <a:p>
            <a:r>
              <a:rPr lang="en-US" altLang="zh-CN" sz="1200" b="1"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Electronic Calibrators</a:t>
            </a:r>
            <a:endParaRPr lang="zh-CN" altLang="en-US" sz="12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6" name="文本框 25">
            <a:extLst>
              <a:ext uri="{FF2B5EF4-FFF2-40B4-BE49-F238E27FC236}">
                <a16:creationId xmlns:a16="http://schemas.microsoft.com/office/drawing/2014/main" id="{E52E0929-CFEB-211D-07CC-4D8605E8E0C7}"/>
              </a:ext>
            </a:extLst>
          </p:cNvPr>
          <p:cNvSpPr txBox="1"/>
          <p:nvPr/>
        </p:nvSpPr>
        <p:spPr>
          <a:xfrm>
            <a:off x="6027427" y="3901672"/>
            <a:ext cx="2896680" cy="276999"/>
          </a:xfrm>
          <a:prstGeom prst="rect">
            <a:avLst/>
          </a:prstGeom>
          <a:noFill/>
        </p:spPr>
        <p:txBody>
          <a:bodyPr wrap="square">
            <a:spAutoFit/>
          </a:bodyPr>
          <a:lstStyle/>
          <a:p>
            <a:r>
              <a:rPr lang="en-US" altLang="zh-CN" sz="1200" b="1"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One-piece Calibrated Parts</a:t>
            </a:r>
            <a:endParaRPr lang="zh-CN" altLang="en-US" sz="12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7" name="文本框 26">
            <a:extLst>
              <a:ext uri="{FF2B5EF4-FFF2-40B4-BE49-F238E27FC236}">
                <a16:creationId xmlns:a16="http://schemas.microsoft.com/office/drawing/2014/main" id="{6094F75C-3A2F-BBC2-3279-873D98A9D3A6}"/>
              </a:ext>
            </a:extLst>
          </p:cNvPr>
          <p:cNvSpPr txBox="1"/>
          <p:nvPr/>
        </p:nvSpPr>
        <p:spPr>
          <a:xfrm>
            <a:off x="8895275" y="1828738"/>
            <a:ext cx="2928654" cy="276999"/>
          </a:xfrm>
          <a:prstGeom prst="rect">
            <a:avLst/>
          </a:prstGeom>
          <a:noFill/>
        </p:spPr>
        <p:txBody>
          <a:bodyPr wrap="square">
            <a:spAutoFit/>
          </a:bodyPr>
          <a:lstStyle/>
          <a:p>
            <a:r>
              <a:rPr lang="en-US" altLang="zh-CN" sz="1200" b="1"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Mechanical Calibration Kit</a:t>
            </a:r>
            <a:endParaRPr lang="zh-CN" altLang="en-US" sz="12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3" name="灯片编号占位符 2">
            <a:extLst>
              <a:ext uri="{FF2B5EF4-FFF2-40B4-BE49-F238E27FC236}">
                <a16:creationId xmlns:a16="http://schemas.microsoft.com/office/drawing/2014/main" id="{1AAE3C4D-F35D-1AAB-64F7-F6E17F21FAED}"/>
              </a:ext>
            </a:extLst>
          </p:cNvPr>
          <p:cNvSpPr txBox="1">
            <a:spLocks/>
          </p:cNvSpPr>
          <p:nvPr/>
        </p:nvSpPr>
        <p:spPr>
          <a:xfrm>
            <a:off x="8857452" y="6438900"/>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65B630-C7FF-41C0-9923-C5E5E29EED81}" type="slidenum">
              <a:rPr lang="en-US" altLang="zh-CN">
                <a:solidFill>
                  <a:srgbClr val="2F2F2F">
                    <a:lumMod val="50000"/>
                    <a:lumOff val="50000"/>
                  </a:srgbClr>
                </a:solidFill>
                <a:cs typeface="+mn-ea"/>
                <a:sym typeface="+mn-lt"/>
              </a:rPr>
              <a:pPr/>
              <a:t>20</a:t>
            </a:fld>
            <a:endParaRPr dirty="0">
              <a:solidFill>
                <a:srgbClr val="2F2F2F">
                  <a:lumMod val="50000"/>
                  <a:lumOff val="50000"/>
                </a:srgbClr>
              </a:solidFill>
              <a:ea typeface="宋体" panose="02010600030101010101" pitchFamily="2" charset="-122"/>
              <a:cs typeface="+mn-ea"/>
              <a:sym typeface="+mn-lt"/>
            </a:endParaRPr>
          </a:p>
        </p:txBody>
      </p:sp>
      <p:sp>
        <p:nvSpPr>
          <p:cNvPr id="5" name="文本框 4">
            <a:extLst>
              <a:ext uri="{FF2B5EF4-FFF2-40B4-BE49-F238E27FC236}">
                <a16:creationId xmlns:a16="http://schemas.microsoft.com/office/drawing/2014/main" id="{91C5C986-2661-9FE0-F010-375B0779E520}"/>
              </a:ext>
            </a:extLst>
          </p:cNvPr>
          <p:cNvSpPr txBox="1"/>
          <p:nvPr/>
        </p:nvSpPr>
        <p:spPr>
          <a:xfrm>
            <a:off x="719198" y="1832509"/>
            <a:ext cx="4563150" cy="276999"/>
          </a:xfrm>
          <a:prstGeom prst="rect">
            <a:avLst/>
          </a:prstGeom>
          <a:noFill/>
        </p:spPr>
        <p:txBody>
          <a:bodyPr wrap="square">
            <a:spAutoFit/>
          </a:bodyPr>
          <a:lstStyle/>
          <a:p>
            <a:pPr algn="ctr"/>
            <a:r>
              <a:rPr lang="en-US" altLang="zh-CN" sz="1200" b="1" i="1"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Compatible with Multiple Calibrators</a:t>
            </a:r>
            <a:endParaRPr lang="zh-CN" altLang="en-US" sz="1200" b="1" i="1" dirty="0">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endParaRPr>
          </a:p>
        </p:txBody>
      </p:sp>
      <p:pic>
        <p:nvPicPr>
          <p:cNvPr id="11" name="图片 10">
            <a:extLst>
              <a:ext uri="{FF2B5EF4-FFF2-40B4-BE49-F238E27FC236}">
                <a16:creationId xmlns:a16="http://schemas.microsoft.com/office/drawing/2014/main" id="{FBEA92A5-91F1-90AC-EEF6-1458FB3292FC}"/>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765205" y="4289958"/>
            <a:ext cx="2309950" cy="1539966"/>
          </a:xfrm>
          <a:prstGeom prst="rect">
            <a:avLst/>
          </a:prstGeom>
        </p:spPr>
      </p:pic>
      <p:sp>
        <p:nvSpPr>
          <p:cNvPr id="6" name="文本框 5">
            <a:extLst>
              <a:ext uri="{FF2B5EF4-FFF2-40B4-BE49-F238E27FC236}">
                <a16:creationId xmlns:a16="http://schemas.microsoft.com/office/drawing/2014/main" id="{CCCFCA11-0212-350A-06E6-6CC38E43A711}"/>
              </a:ext>
            </a:extLst>
          </p:cNvPr>
          <p:cNvSpPr txBox="1"/>
          <p:nvPr/>
        </p:nvSpPr>
        <p:spPr>
          <a:xfrm>
            <a:off x="8924107" y="3901672"/>
            <a:ext cx="2942941" cy="276999"/>
          </a:xfrm>
          <a:prstGeom prst="rect">
            <a:avLst/>
          </a:prstGeom>
          <a:noFill/>
        </p:spPr>
        <p:txBody>
          <a:bodyPr wrap="square">
            <a:spAutoFit/>
          </a:bodyPr>
          <a:lstStyle/>
          <a:p>
            <a:r>
              <a:rPr lang="en-US" altLang="zh-CN" sz="1200" b="1"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Mechanical Calibration Kit</a:t>
            </a:r>
            <a:endParaRPr lang="zh-CN" altLang="en-US" sz="12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8" name="TextBox 40">
            <a:extLst>
              <a:ext uri="{FF2B5EF4-FFF2-40B4-BE49-F238E27FC236}">
                <a16:creationId xmlns:a16="http://schemas.microsoft.com/office/drawing/2014/main" id="{531B4827-8F81-3EC9-6F6A-B291E05FB67B}"/>
              </a:ext>
            </a:extLst>
          </p:cNvPr>
          <p:cNvSpPr txBox="1"/>
          <p:nvPr/>
        </p:nvSpPr>
        <p:spPr>
          <a:xfrm>
            <a:off x="387254" y="397606"/>
            <a:ext cx="8183432" cy="523220"/>
          </a:xfrm>
          <a:prstGeom prst="rect">
            <a:avLst/>
          </a:prstGeom>
          <a:noFill/>
        </p:spPr>
        <p:txBody>
          <a:bodyPr wrap="square" rtlCol="0">
            <a:spAutoFit/>
          </a:bodyPr>
          <a:lstStyle/>
          <a:p>
            <a:r>
              <a:rPr lang="en-US" altLang="zh-CN" sz="2800" b="1" dirty="0">
                <a:solidFill>
                  <a:srgbClr val="F08300"/>
                </a:solidFill>
                <a:latin typeface="Arial" panose="020B0604020202020204" pitchFamily="34" charset="0"/>
                <a:ea typeface="微软雅黑" panose="020B0503020204020204" pitchFamily="34" charset="-122"/>
                <a:cs typeface="Arial" panose="020B0604020202020204" pitchFamily="34" charset="0"/>
              </a:rPr>
              <a:t>Flexible</a:t>
            </a:r>
            <a:r>
              <a:rPr lang="en-US" altLang="zh-CN" sz="2800"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 Calibration Types</a:t>
            </a:r>
          </a:p>
        </p:txBody>
      </p:sp>
    </p:spTree>
    <p:extLst>
      <p:ext uri="{BB962C8B-B14F-4D97-AF65-F5344CB8AC3E}">
        <p14:creationId xmlns:p14="http://schemas.microsoft.com/office/powerpoint/2010/main" val="1716538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EFFD231F-FF0F-1C36-3870-1106FD582817}"/>
              </a:ext>
            </a:extLst>
          </p:cNvPr>
          <p:cNvSpPr/>
          <p:nvPr/>
        </p:nvSpPr>
        <p:spPr>
          <a:xfrm rot="10800000">
            <a:off x="0" y="1634414"/>
            <a:ext cx="12192003" cy="4639439"/>
          </a:xfrm>
          <a:prstGeom prst="rect">
            <a:avLst/>
          </a:prstGeom>
          <a:gradFill flip="none" rotWithShape="1">
            <a:gsLst>
              <a:gs pos="0">
                <a:schemeClr val="bg1">
                  <a:lumMod val="95000"/>
                  <a:alpha val="10000"/>
                </a:schemeClr>
              </a:gs>
              <a:gs pos="98000">
                <a:schemeClr val="bg1">
                  <a:lumMod val="75000"/>
                  <a:alpha val="50000"/>
                </a:scheme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35" dirty="0"/>
          </a:p>
        </p:txBody>
      </p:sp>
      <p:pic>
        <p:nvPicPr>
          <p:cNvPr id="2" name="图片 1">
            <a:extLst>
              <a:ext uri="{FF2B5EF4-FFF2-40B4-BE49-F238E27FC236}">
                <a16:creationId xmlns:a16="http://schemas.microsoft.com/office/drawing/2014/main" id="{CCE42D72-E7A3-51E5-6B4D-4200A81277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28316"/>
            <a:ext cx="7314036" cy="4876023"/>
          </a:xfrm>
          <a:prstGeom prst="rect">
            <a:avLst/>
          </a:prstGeom>
        </p:spPr>
      </p:pic>
      <p:sp>
        <p:nvSpPr>
          <p:cNvPr id="3" name="TextBox 40">
            <a:extLst>
              <a:ext uri="{FF2B5EF4-FFF2-40B4-BE49-F238E27FC236}">
                <a16:creationId xmlns:a16="http://schemas.microsoft.com/office/drawing/2014/main" id="{FA41EF93-F0E1-F03E-5F87-50B49C9E03D5}"/>
              </a:ext>
            </a:extLst>
          </p:cNvPr>
          <p:cNvSpPr txBox="1"/>
          <p:nvPr/>
        </p:nvSpPr>
        <p:spPr>
          <a:xfrm>
            <a:off x="589939" y="484410"/>
            <a:ext cx="6048985" cy="523220"/>
          </a:xfrm>
          <a:prstGeom prst="rect">
            <a:avLst/>
          </a:prstGeom>
          <a:noFill/>
        </p:spPr>
        <p:txBody>
          <a:bodyPr wrap="square" rtlCol="0">
            <a:spAutoFit/>
          </a:bodyPr>
          <a:lstStyle/>
          <a:p>
            <a:r>
              <a:rPr lang="en-US" altLang="zh-CN" sz="2800" b="1" dirty="0">
                <a:solidFill>
                  <a:srgbClr val="F08300"/>
                </a:solidFill>
                <a:latin typeface="Arial" panose="020B0604020202020204" pitchFamily="34" charset="0"/>
                <a:ea typeface="微软雅黑" panose="020B0503020204020204" pitchFamily="34" charset="-122"/>
                <a:cs typeface="Arial" panose="020B0604020202020204" pitchFamily="34" charset="0"/>
              </a:rPr>
              <a:t>Electronic</a:t>
            </a:r>
            <a:r>
              <a:rPr lang="en-US" altLang="zh-CN" sz="2800" b="1" dirty="0">
                <a:solidFill>
                  <a:prstClr val="black">
                    <a:lumMod val="50000"/>
                    <a:lumOff val="50000"/>
                  </a:prstClr>
                </a:solidFill>
                <a:latin typeface="Arial" panose="020B0604020202020204" pitchFamily="34" charset="0"/>
                <a:ea typeface="微软雅黑" panose="020B0503020204020204" pitchFamily="34" charset="-122"/>
                <a:cs typeface="Arial" panose="020B0604020202020204" pitchFamily="34" charset="0"/>
              </a:rPr>
              <a:t> Calibration</a:t>
            </a:r>
            <a:endParaRPr lang="zh-CN" altLang="en-US" sz="2800" b="1" dirty="0">
              <a:solidFill>
                <a:prstClr val="black">
                  <a:lumMod val="50000"/>
                  <a:lumOff val="50000"/>
                </a:prstClr>
              </a:solidFill>
              <a:latin typeface="Arial" panose="020B0604020202020204" pitchFamily="34" charset="0"/>
              <a:ea typeface="微软雅黑" panose="020B0503020204020204" pitchFamily="34" charset="-122"/>
              <a:cs typeface="Arial" panose="020B0604020202020204" pitchFamily="34" charset="0"/>
            </a:endParaRPr>
          </a:p>
        </p:txBody>
      </p:sp>
      <p:sp>
        <p:nvSpPr>
          <p:cNvPr id="5" name="内容占位符 2">
            <a:extLst>
              <a:ext uri="{FF2B5EF4-FFF2-40B4-BE49-F238E27FC236}">
                <a16:creationId xmlns:a16="http://schemas.microsoft.com/office/drawing/2014/main" id="{63826433-29CE-B1AD-7A62-477306D8A1DD}"/>
              </a:ext>
            </a:extLst>
          </p:cNvPr>
          <p:cNvSpPr txBox="1">
            <a:spLocks/>
          </p:cNvSpPr>
          <p:nvPr/>
        </p:nvSpPr>
        <p:spPr bwMode="auto">
          <a:xfrm>
            <a:off x="6516663" y="1858803"/>
            <a:ext cx="4681578" cy="441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4"/>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4"/>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4"/>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5"/>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5"/>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lvl="0" algn="just">
              <a:defRPr/>
            </a:pPr>
            <a:r>
              <a:rPr lang="en-US" altLang="zh-CN" sz="1400" b="1" dirty="0" err="1">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ECal</a:t>
            </a:r>
            <a:r>
              <a:rPr lang="en-US" altLang="zh-CN" sz="1400" b="1"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 module includes electronic labeling </a:t>
            </a:r>
          </a:p>
          <a:p>
            <a:pPr lvl="0" algn="just">
              <a:buFont typeface="Arial" panose="020B0604020202020204" pitchFamily="34" charset="0"/>
              <a:buChar char="•"/>
              <a:defRPr/>
            </a:pPr>
            <a:r>
              <a:rPr lang="en-US" altLang="zh-CN" sz="1400" dirty="0">
                <a:solidFill>
                  <a:schemeClr val="bg1">
                    <a:lumMod val="50000"/>
                  </a:schemeClr>
                </a:solidFill>
                <a:latin typeface="Arial" panose="020B0604020202020204" pitchFamily="34" charset="0"/>
                <a:ea typeface="思源黑体 CN Medium" panose="020B0600000000000000" pitchFamily="34" charset="-122"/>
                <a:cs typeface="Arial" panose="020B0604020202020204" pitchFamily="34" charset="0"/>
              </a:rPr>
              <a:t>Calibrated at the factory</a:t>
            </a:r>
          </a:p>
          <a:p>
            <a:pPr lvl="0" algn="just">
              <a:buFont typeface="Arial" panose="020B0604020202020204" pitchFamily="34" charset="0"/>
              <a:buChar char="•"/>
              <a:defRPr/>
            </a:pPr>
            <a:r>
              <a:rPr lang="en-US" altLang="zh-CN" sz="1400" dirty="0">
                <a:solidFill>
                  <a:schemeClr val="bg1">
                    <a:lumMod val="50000"/>
                  </a:schemeClr>
                </a:solidFill>
                <a:latin typeface="Arial" panose="020B0604020202020204" pitchFamily="34" charset="0"/>
                <a:ea typeface="思源黑体 CN Medium" panose="020B0600000000000000" pitchFamily="34" charset="-122"/>
                <a:cs typeface="Arial" panose="020B0604020202020204" pitchFamily="34" charset="0"/>
              </a:rPr>
              <a:t>Data is stored in the memory of the </a:t>
            </a:r>
            <a:r>
              <a:rPr lang="en-US" altLang="zh-CN" sz="1400" dirty="0" err="1">
                <a:solidFill>
                  <a:schemeClr val="bg1">
                    <a:lumMod val="50000"/>
                  </a:schemeClr>
                </a:solidFill>
                <a:latin typeface="Arial" panose="020B0604020202020204" pitchFamily="34" charset="0"/>
                <a:ea typeface="思源黑体 CN Medium" panose="020B0600000000000000" pitchFamily="34" charset="-122"/>
                <a:cs typeface="Arial" panose="020B0604020202020204" pitchFamily="34" charset="0"/>
              </a:rPr>
              <a:t>ECal</a:t>
            </a:r>
            <a:r>
              <a:rPr lang="en-US" altLang="zh-CN" sz="1400" dirty="0">
                <a:solidFill>
                  <a:schemeClr val="bg1">
                    <a:lumMod val="50000"/>
                  </a:schemeClr>
                </a:solidFill>
                <a:latin typeface="Arial" panose="020B0604020202020204" pitchFamily="34" charset="0"/>
                <a:ea typeface="思源黑体 CN Medium" panose="020B0600000000000000" pitchFamily="34" charset="-122"/>
                <a:cs typeface="Arial" panose="020B0604020202020204" pitchFamily="34" charset="0"/>
              </a:rPr>
              <a:t> module</a:t>
            </a:r>
            <a:r>
              <a:rPr kumimoji="0" lang="zh-CN" altLang="en-US" sz="140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rPr>
              <a:t>         </a:t>
            </a:r>
            <a:endParaRPr kumimoji="0" lang="en-US" altLang="zh-CN" sz="140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a:p>
            <a:pPr lvl="0" algn="just">
              <a:buFont typeface="Arial" panose="020B0604020202020204" pitchFamily="34" charset="0"/>
              <a:buChar char="•"/>
              <a:defRPr/>
            </a:pPr>
            <a:r>
              <a:rPr lang="en-US" altLang="zh-CN" sz="1400" dirty="0">
                <a:solidFill>
                  <a:schemeClr val="bg1">
                    <a:lumMod val="50000"/>
                  </a:schemeClr>
                </a:solidFill>
                <a:latin typeface="Arial" panose="020B0604020202020204" pitchFamily="34" charset="0"/>
                <a:ea typeface="思源黑体 CN Medium" panose="020B0600000000000000" pitchFamily="34" charset="-122"/>
                <a:cs typeface="Arial" panose="020B0604020202020204" pitchFamily="34" charset="0"/>
              </a:rPr>
              <a:t>Automatic calibration</a:t>
            </a:r>
          </a:p>
          <a:p>
            <a:pPr lvl="0" algn="just">
              <a:buFont typeface="Arial" panose="020B0604020202020204" pitchFamily="34" charset="0"/>
              <a:buChar char="•"/>
              <a:defRPr/>
            </a:pPr>
            <a:endParaRPr kumimoji="0" lang="en-US" altLang="zh-CN" sz="1400" i="0" u="none" strike="noStrike" kern="1200" cap="none" spc="0" normalizeH="0" baseline="0" noProof="0" dirty="0">
              <a:ln>
                <a:noFill/>
              </a:ln>
              <a:effectLst/>
              <a:uLnTx/>
              <a:uFillTx/>
              <a:latin typeface="Arial" panose="020B0604020202020204" pitchFamily="34" charset="0"/>
              <a:ea typeface="思源黑体 CN Medium" panose="020B0600000000000000" pitchFamily="34" charset="-122"/>
              <a:cs typeface="Arial" panose="020B0604020202020204" pitchFamily="34" charset="0"/>
            </a:endParaRPr>
          </a:p>
          <a:p>
            <a:pPr lvl="0">
              <a:defRPr/>
            </a:pPr>
            <a:r>
              <a:rPr lang="en-US" altLang="zh-CN" sz="1400" b="1"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Simple calibration process         </a:t>
            </a:r>
          </a:p>
          <a:p>
            <a:pPr lvl="0">
              <a:buFont typeface="Arial" panose="020B0604020202020204" pitchFamily="34" charset="0"/>
              <a:buChar char="•"/>
              <a:defRPr/>
            </a:pPr>
            <a:r>
              <a:rPr lang="en-US" altLang="zh-CN" sz="1400" dirty="0">
                <a:solidFill>
                  <a:schemeClr val="bg1">
                    <a:lumMod val="50000"/>
                  </a:schemeClr>
                </a:solidFill>
                <a:latin typeface="Arial" panose="020B0604020202020204" pitchFamily="34" charset="0"/>
                <a:ea typeface="思源黑体 CN Medium" panose="020B0600000000000000" pitchFamily="34" charset="-122"/>
                <a:cs typeface="Arial" panose="020B0604020202020204" pitchFamily="34" charset="0"/>
              </a:rPr>
              <a:t>Electronic calibrators need to be connected to the vector network only once</a:t>
            </a:r>
          </a:p>
          <a:p>
            <a:pPr lvl="0">
              <a:buFont typeface="Arial" panose="020B0604020202020204" pitchFamily="34" charset="0"/>
              <a:buChar char="•"/>
              <a:defRPr/>
            </a:pPr>
            <a:endParaRPr kumimoji="0" lang="en-US" altLang="zh-CN" sz="140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a:p>
            <a:pPr lvl="0">
              <a:defRPr/>
            </a:pPr>
            <a:r>
              <a:rPr lang="en-US" altLang="zh-CN" sz="1400" b="1"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Less uncertainty in calibration process</a:t>
            </a:r>
          </a:p>
          <a:p>
            <a:pPr lvl="0">
              <a:buFont typeface="Arial" panose="020B0604020202020204" pitchFamily="34" charset="0"/>
              <a:buChar char="•"/>
              <a:defRPr/>
            </a:pPr>
            <a:r>
              <a:rPr lang="en-US" altLang="zh-CN" sz="1400" dirty="0">
                <a:solidFill>
                  <a:schemeClr val="bg1">
                    <a:lumMod val="50000"/>
                  </a:schemeClr>
                </a:solidFill>
                <a:latin typeface="Arial" panose="020B0604020202020204" pitchFamily="34" charset="0"/>
                <a:ea typeface="思源黑体 CN Medium" panose="020B0600000000000000" pitchFamily="34" charset="-122"/>
                <a:cs typeface="Arial" panose="020B0604020202020204" pitchFamily="34" charset="0"/>
              </a:rPr>
              <a:t>Reduce the number of connections in the test          </a:t>
            </a:r>
          </a:p>
          <a:p>
            <a:pPr lvl="0">
              <a:buFont typeface="Arial" panose="020B0604020202020204" pitchFamily="34" charset="0"/>
              <a:buChar char="•"/>
              <a:defRPr/>
            </a:pPr>
            <a:r>
              <a:rPr lang="en-US" altLang="zh-CN" sz="1400" dirty="0">
                <a:solidFill>
                  <a:schemeClr val="bg1">
                    <a:lumMod val="50000"/>
                  </a:schemeClr>
                </a:solidFill>
                <a:latin typeface="Arial" panose="020B0604020202020204" pitchFamily="34" charset="0"/>
                <a:ea typeface="思源黑体 CN Medium" panose="020B0600000000000000" pitchFamily="34" charset="-122"/>
                <a:cs typeface="Arial" panose="020B0604020202020204" pitchFamily="34" charset="0"/>
              </a:rPr>
              <a:t>Less human error</a:t>
            </a:r>
          </a:p>
          <a:p>
            <a:pPr lvl="0">
              <a:buFont typeface="Arial" panose="020B0604020202020204" pitchFamily="34" charset="0"/>
              <a:buChar char="•"/>
              <a:defRPr/>
            </a:pPr>
            <a:endParaRPr kumimoji="0" lang="en-US" altLang="zh-CN" sz="1400" i="0" u="none" strike="noStrike" kern="1200" cap="none" spc="0" normalizeH="0" baseline="0" noProof="0" dirty="0">
              <a:ln>
                <a:noFill/>
              </a:ln>
              <a:effectLst/>
              <a:uLnTx/>
              <a:uFillTx/>
              <a:latin typeface="Arial" panose="020B0604020202020204" pitchFamily="34" charset="0"/>
              <a:ea typeface="思源黑体 CN Medium" panose="020B0600000000000000" pitchFamily="34" charset="-122"/>
              <a:cs typeface="Arial" panose="020B0604020202020204" pitchFamily="34" charset="0"/>
            </a:endParaRPr>
          </a:p>
          <a:p>
            <a:pPr>
              <a:defRPr/>
            </a:pPr>
            <a:r>
              <a:rPr lang="en-US" altLang="zh-CN" sz="1400" b="1"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Higher precision</a:t>
            </a:r>
            <a:endParaRPr kumimoji="0" lang="zh-CN" altLang="en-US" sz="14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a:p>
            <a:pPr lvl="0">
              <a:defRPr/>
            </a:pPr>
            <a:r>
              <a:rPr lang="en-US" altLang="zh-CN" sz="1400" b="1"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Reduced calibration time</a:t>
            </a:r>
            <a:endParaRPr kumimoji="0" lang="en-US" altLang="zh-CN" sz="14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a:p>
            <a:pPr lvl="0">
              <a:defRPr/>
            </a:pPr>
            <a:r>
              <a:rPr lang="en-US" altLang="zh-CN" sz="1400" b="1"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Higher Measurement Compliance</a:t>
            </a:r>
            <a:endParaRPr kumimoji="0" lang="en-US" altLang="zh-CN" sz="14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a:p>
            <a:pPr marL="0" marR="0" lvl="0" indent="0" algn="l" defTabSz="914400" rtl="0" eaLnBrk="0" fontAlgn="base" latinLnBrk="0" hangingPunct="0">
              <a:spcBef>
                <a:spcPct val="20000"/>
              </a:spcBef>
              <a:spcAft>
                <a:spcPct val="0"/>
              </a:spcAft>
              <a:buClrTx/>
              <a:buSzTx/>
              <a:buNone/>
              <a:tabLst/>
              <a:defRPr/>
            </a:pPr>
            <a:endParaRPr kumimoji="0" lang="zh-CN" altLang="en-US" sz="1400" i="0" u="none" strike="noStrike" kern="1200" cap="none" spc="0" normalizeH="0" baseline="0" noProof="0" dirty="0">
              <a:ln>
                <a:noFill/>
              </a:ln>
              <a:effectLst/>
              <a:uLnTx/>
              <a:uFillTx/>
              <a:latin typeface="Arial" panose="020B0604020202020204" pitchFamily="34" charset="0"/>
              <a:ea typeface="思源黑体 CN Medium" panose="020B0600000000000000" pitchFamily="34" charset="-122"/>
              <a:cs typeface="Arial" panose="020B0604020202020204" pitchFamily="34" charset="0"/>
            </a:endParaRPr>
          </a:p>
        </p:txBody>
      </p:sp>
      <p:sp>
        <p:nvSpPr>
          <p:cNvPr id="6" name="灯片编号占位符 2">
            <a:extLst>
              <a:ext uri="{FF2B5EF4-FFF2-40B4-BE49-F238E27FC236}">
                <a16:creationId xmlns:a16="http://schemas.microsoft.com/office/drawing/2014/main" id="{D3DBF4A8-E5F4-482D-4728-73B20B024C3C}"/>
              </a:ext>
            </a:extLst>
          </p:cNvPr>
          <p:cNvSpPr txBox="1">
            <a:spLocks/>
          </p:cNvSpPr>
          <p:nvPr/>
        </p:nvSpPr>
        <p:spPr>
          <a:xfrm>
            <a:off x="8857452" y="6438900"/>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65B630-C7FF-41C0-9923-C5E5E29EED81}" type="slidenum">
              <a:rPr lang="en-US" altLang="zh-CN">
                <a:solidFill>
                  <a:srgbClr val="2F2F2F">
                    <a:lumMod val="50000"/>
                    <a:lumOff val="50000"/>
                  </a:srgbClr>
                </a:solidFill>
                <a:cs typeface="+mn-ea"/>
                <a:sym typeface="+mn-lt"/>
              </a:rPr>
              <a:pPr/>
              <a:t>21</a:t>
            </a:fld>
            <a:endParaRPr dirty="0">
              <a:solidFill>
                <a:srgbClr val="2F2F2F">
                  <a:lumMod val="50000"/>
                  <a:lumOff val="50000"/>
                </a:srgbClr>
              </a:solidFill>
              <a:ea typeface="宋体" panose="02010600030101010101" pitchFamily="2" charset="-122"/>
              <a:cs typeface="+mn-ea"/>
              <a:sym typeface="+mn-lt"/>
            </a:endParaRPr>
          </a:p>
        </p:txBody>
      </p:sp>
    </p:spTree>
    <p:extLst>
      <p:ext uri="{BB962C8B-B14F-4D97-AF65-F5344CB8AC3E}">
        <p14:creationId xmlns:p14="http://schemas.microsoft.com/office/powerpoint/2010/main" val="14941231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C97A963D-2358-892E-250A-96E34BD26561}"/>
              </a:ext>
            </a:extLst>
          </p:cNvPr>
          <p:cNvSpPr/>
          <p:nvPr/>
        </p:nvSpPr>
        <p:spPr>
          <a:xfrm rot="10800000">
            <a:off x="0" y="1460222"/>
            <a:ext cx="12192003" cy="4804229"/>
          </a:xfrm>
          <a:prstGeom prst="rect">
            <a:avLst/>
          </a:prstGeom>
          <a:gradFill flip="none" rotWithShape="1">
            <a:gsLst>
              <a:gs pos="0">
                <a:schemeClr val="bg1">
                  <a:lumMod val="95000"/>
                  <a:alpha val="10000"/>
                </a:schemeClr>
              </a:gs>
              <a:gs pos="98000">
                <a:schemeClr val="bg1">
                  <a:lumMod val="75000"/>
                  <a:alpha val="50000"/>
                </a:scheme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35" dirty="0"/>
          </a:p>
        </p:txBody>
      </p:sp>
      <p:pic>
        <p:nvPicPr>
          <p:cNvPr id="3" name="图片 2">
            <a:extLst>
              <a:ext uri="{FF2B5EF4-FFF2-40B4-BE49-F238E27FC236}">
                <a16:creationId xmlns:a16="http://schemas.microsoft.com/office/drawing/2014/main" id="{4B258996-CA5D-565F-B4B5-B76D04C00486}"/>
              </a:ext>
            </a:extLst>
          </p:cNvPr>
          <p:cNvPicPr>
            <a:picLocks noChangeAspect="1"/>
          </p:cNvPicPr>
          <p:nvPr/>
        </p:nvPicPr>
        <p:blipFill rotWithShape="1">
          <a:blip r:embed="rId3">
            <a:extLst>
              <a:ext uri="{28A0092B-C50C-407E-A947-70E740481C1C}">
                <a14:useLocalDpi xmlns:a14="http://schemas.microsoft.com/office/drawing/2010/main" val="0"/>
              </a:ext>
            </a:extLst>
          </a:blip>
          <a:srcRect t="5335" r="19964" b="4838"/>
          <a:stretch/>
        </p:blipFill>
        <p:spPr bwMode="auto">
          <a:xfrm>
            <a:off x="327606" y="1997783"/>
            <a:ext cx="2771752" cy="20675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图片 3">
            <a:extLst>
              <a:ext uri="{FF2B5EF4-FFF2-40B4-BE49-F238E27FC236}">
                <a16:creationId xmlns:a16="http://schemas.microsoft.com/office/drawing/2014/main" id="{9C270583-50BB-4C71-1292-5DA21462D56D}"/>
              </a:ext>
            </a:extLst>
          </p:cNvPr>
          <p:cNvPicPr>
            <a:picLocks noChangeAspect="1"/>
          </p:cNvPicPr>
          <p:nvPr/>
        </p:nvPicPr>
        <p:blipFill>
          <a:blip r:embed="rId4"/>
          <a:stretch>
            <a:fillRect/>
          </a:stretch>
        </p:blipFill>
        <p:spPr>
          <a:xfrm>
            <a:off x="3278367" y="1997463"/>
            <a:ext cx="5473753" cy="20678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图片 4">
            <a:extLst>
              <a:ext uri="{FF2B5EF4-FFF2-40B4-BE49-F238E27FC236}">
                <a16:creationId xmlns:a16="http://schemas.microsoft.com/office/drawing/2014/main" id="{30C8A47B-8DA6-6F48-4FB4-388ED0F8C45A}"/>
              </a:ext>
            </a:extLst>
          </p:cNvPr>
          <p:cNvPicPr>
            <a:picLocks noChangeAspect="1"/>
          </p:cNvPicPr>
          <p:nvPr/>
        </p:nvPicPr>
        <p:blipFill rotWithShape="1">
          <a:blip r:embed="rId5">
            <a:extLst>
              <a:ext uri="{28A0092B-C50C-407E-A947-70E740481C1C}">
                <a14:useLocalDpi xmlns:a14="http://schemas.microsoft.com/office/drawing/2010/main" val="0"/>
              </a:ext>
            </a:extLst>
          </a:blip>
          <a:srcRect t="6293" r="20037"/>
          <a:stretch/>
        </p:blipFill>
        <p:spPr bwMode="auto">
          <a:xfrm>
            <a:off x="8931129" y="1997782"/>
            <a:ext cx="2960116" cy="20675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16" name="组合 15">
            <a:extLst>
              <a:ext uri="{FF2B5EF4-FFF2-40B4-BE49-F238E27FC236}">
                <a16:creationId xmlns:a16="http://schemas.microsoft.com/office/drawing/2014/main" id="{52B7E352-FADA-E3D9-56DA-BAB8D271D610}"/>
              </a:ext>
            </a:extLst>
          </p:cNvPr>
          <p:cNvGrpSpPr/>
          <p:nvPr/>
        </p:nvGrpSpPr>
        <p:grpSpPr>
          <a:xfrm>
            <a:off x="280893" y="3704798"/>
            <a:ext cx="11468700" cy="2646878"/>
            <a:chOff x="271454" y="4027663"/>
            <a:chExt cx="11468700" cy="2646878"/>
          </a:xfrm>
        </p:grpSpPr>
        <p:sp>
          <p:nvSpPr>
            <p:cNvPr id="6" name="内容占位符 2">
              <a:extLst>
                <a:ext uri="{FF2B5EF4-FFF2-40B4-BE49-F238E27FC236}">
                  <a16:creationId xmlns:a16="http://schemas.microsoft.com/office/drawing/2014/main" id="{691E0A55-AE70-3505-32B3-063662A72B2C}"/>
                </a:ext>
              </a:extLst>
            </p:cNvPr>
            <p:cNvSpPr txBox="1">
              <a:spLocks/>
            </p:cNvSpPr>
            <p:nvPr/>
          </p:nvSpPr>
          <p:spPr bwMode="auto">
            <a:xfrm>
              <a:off x="271454" y="4697001"/>
              <a:ext cx="2827897" cy="1552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6"/>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6"/>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6"/>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7"/>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7"/>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lvl="0">
                <a:lnSpc>
                  <a:spcPct val="150000"/>
                </a:lnSpc>
                <a:defRPr/>
              </a:pPr>
              <a:r>
                <a:rPr lang="en-US" altLang="zh-CN" sz="1400" b="1"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Data &amp; Memory</a:t>
              </a:r>
            </a:p>
            <a:p>
              <a:pPr lvl="0">
                <a:lnSpc>
                  <a:spcPct val="150000"/>
                </a:lnSpc>
                <a:buFont typeface="Arial" panose="020B0604020202020204" pitchFamily="34" charset="0"/>
                <a:buChar char="•"/>
                <a:defRPr/>
              </a:pPr>
              <a:r>
                <a:rPr lang="en-US" altLang="zh-CN" sz="1200" dirty="0">
                  <a:solidFill>
                    <a:schemeClr val="bg1">
                      <a:lumMod val="50000"/>
                    </a:schemeClr>
                  </a:solidFill>
                  <a:latin typeface="Arial" panose="020B0604020202020204" pitchFamily="34" charset="0"/>
                  <a:ea typeface="思源黑体 CN Medium" panose="020B0600000000000000" pitchFamily="34" charset="-122"/>
                  <a:cs typeface="Arial" panose="020B0604020202020204" pitchFamily="34" charset="0"/>
                </a:rPr>
                <a:t>Data traces</a:t>
              </a:r>
            </a:p>
            <a:p>
              <a:pPr lvl="0">
                <a:lnSpc>
                  <a:spcPct val="150000"/>
                </a:lnSpc>
                <a:buFont typeface="Arial" panose="020B0604020202020204" pitchFamily="34" charset="0"/>
                <a:buChar char="•"/>
                <a:defRPr/>
              </a:pPr>
              <a:r>
                <a:rPr lang="en-US" altLang="zh-CN" sz="1200" dirty="0">
                  <a:solidFill>
                    <a:schemeClr val="bg1">
                      <a:lumMod val="50000"/>
                    </a:schemeClr>
                  </a:solidFill>
                  <a:latin typeface="Arial" panose="020B0604020202020204" pitchFamily="34" charset="0"/>
                  <a:ea typeface="思源黑体 CN Medium" panose="020B0600000000000000" pitchFamily="34" charset="-122"/>
                  <a:cs typeface="Arial" panose="020B0604020202020204" pitchFamily="34" charset="0"/>
                </a:rPr>
                <a:t>Memory trace</a:t>
              </a:r>
            </a:p>
            <a:p>
              <a:pPr lvl="0">
                <a:lnSpc>
                  <a:spcPct val="150000"/>
                </a:lnSpc>
                <a:buFont typeface="Arial" panose="020B0604020202020204" pitchFamily="34" charset="0"/>
                <a:buChar char="•"/>
                <a:defRPr/>
              </a:pPr>
              <a:r>
                <a:rPr lang="en-US" altLang="zh-CN" sz="1200" dirty="0">
                  <a:solidFill>
                    <a:schemeClr val="bg1">
                      <a:lumMod val="50000"/>
                    </a:schemeClr>
                  </a:solidFill>
                  <a:latin typeface="Arial" panose="020B0604020202020204" pitchFamily="34" charset="0"/>
                  <a:ea typeface="思源黑体 CN Medium" panose="020B0600000000000000" pitchFamily="34" charset="-122"/>
                  <a:cs typeface="Arial" panose="020B0604020202020204" pitchFamily="34" charset="0"/>
                </a:rPr>
                <a:t>Facilitate comparison of current and historical data</a:t>
              </a:r>
              <a:endParaRPr kumimoji="0" lang="en-US" altLang="zh-CN" sz="120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p:txBody>
        </p:sp>
        <p:sp>
          <p:nvSpPr>
            <p:cNvPr id="7" name="内容占位符 2">
              <a:extLst>
                <a:ext uri="{FF2B5EF4-FFF2-40B4-BE49-F238E27FC236}">
                  <a16:creationId xmlns:a16="http://schemas.microsoft.com/office/drawing/2014/main" id="{6BEABCE6-BA82-A27C-E981-B82BC7C66741}"/>
                </a:ext>
              </a:extLst>
            </p:cNvPr>
            <p:cNvSpPr txBox="1">
              <a:spLocks/>
            </p:cNvSpPr>
            <p:nvPr/>
          </p:nvSpPr>
          <p:spPr bwMode="auto">
            <a:xfrm>
              <a:off x="4496069" y="4697001"/>
              <a:ext cx="2974799" cy="1552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6"/>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6"/>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6"/>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7"/>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7"/>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lvl="0">
                <a:lnSpc>
                  <a:spcPct val="150000"/>
                </a:lnSpc>
                <a:defRPr/>
              </a:pPr>
              <a:r>
                <a:rPr lang="en-US" altLang="zh-CN" sz="1400" b="1"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Limit Test</a:t>
              </a:r>
            </a:p>
            <a:p>
              <a:pPr lvl="0">
                <a:lnSpc>
                  <a:spcPct val="150000"/>
                </a:lnSpc>
                <a:buFont typeface="Arial" panose="020B0604020202020204" pitchFamily="34" charset="0"/>
                <a:buChar char="•"/>
                <a:defRPr/>
              </a:pPr>
              <a:r>
                <a:rPr lang="en-US" altLang="zh-CN" sz="1200" dirty="0">
                  <a:solidFill>
                    <a:schemeClr val="bg1">
                      <a:lumMod val="50000"/>
                    </a:schemeClr>
                  </a:solidFill>
                  <a:latin typeface="Arial" panose="020B0604020202020204" pitchFamily="34" charset="0"/>
                  <a:ea typeface="思源黑体 CN Medium" panose="020B0600000000000000" pitchFamily="34" charset="-122"/>
                  <a:cs typeface="Arial" panose="020B0604020202020204" pitchFamily="34" charset="0"/>
                </a:rPr>
                <a:t>Comparison of measured data with defined limits</a:t>
              </a:r>
            </a:p>
            <a:p>
              <a:pPr lvl="0">
                <a:lnSpc>
                  <a:spcPct val="150000"/>
                </a:lnSpc>
                <a:buFont typeface="Arial" panose="020B0604020202020204" pitchFamily="34" charset="0"/>
                <a:buChar char="•"/>
                <a:defRPr/>
              </a:pPr>
              <a:r>
                <a:rPr lang="en-US" altLang="zh-CN" sz="1200" dirty="0">
                  <a:solidFill>
                    <a:schemeClr val="bg1">
                      <a:lumMod val="50000"/>
                    </a:schemeClr>
                  </a:solidFill>
                  <a:latin typeface="Arial" panose="020B0604020202020204" pitchFamily="34" charset="0"/>
                  <a:ea typeface="思源黑体 CN Medium" panose="020B0600000000000000" pitchFamily="34" charset="-122"/>
                  <a:cs typeface="Arial" panose="020B0604020202020204" pitchFamily="34" charset="0"/>
                </a:rPr>
                <a:t>PASS </a:t>
              </a:r>
              <a:r>
                <a:rPr lang="en-US" altLang="zh-CN" sz="1200" noProof="0" dirty="0">
                  <a:solidFill>
                    <a:schemeClr val="bg1">
                      <a:lumMod val="50000"/>
                    </a:schemeClr>
                  </a:solidFill>
                  <a:latin typeface="Arial" panose="020B0604020202020204" pitchFamily="34" charset="0"/>
                  <a:ea typeface="思源黑体 CN Medium" panose="020B0600000000000000" pitchFamily="34" charset="-122"/>
                  <a:cs typeface="Arial" panose="020B0604020202020204" pitchFamily="34" charset="0"/>
                </a:rPr>
                <a:t>/ </a:t>
              </a:r>
              <a:r>
                <a:rPr kumimoji="0" lang="en-US" altLang="zh-CN" sz="120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rPr>
                <a:t>FAIL</a:t>
              </a:r>
            </a:p>
            <a:p>
              <a:pPr lvl="0">
                <a:lnSpc>
                  <a:spcPct val="150000"/>
                </a:lnSpc>
                <a:buFont typeface="Arial" panose="020B0604020202020204" pitchFamily="34" charset="0"/>
                <a:buChar char="•"/>
                <a:defRPr/>
              </a:pPr>
              <a:r>
                <a:rPr lang="en-US" altLang="zh-CN" sz="1200" dirty="0">
                  <a:solidFill>
                    <a:schemeClr val="bg1">
                      <a:lumMod val="50000"/>
                    </a:schemeClr>
                  </a:solidFill>
                  <a:latin typeface="Arial" panose="020B0604020202020204" pitchFamily="34" charset="0"/>
                  <a:ea typeface="思源黑体 CN Medium" panose="020B0600000000000000" pitchFamily="34" charset="-122"/>
                  <a:cs typeface="Arial" panose="020B0604020202020204" pitchFamily="34" charset="0"/>
                </a:rPr>
                <a:t>Test data and result visualization</a:t>
              </a:r>
              <a:endParaRPr kumimoji="0" lang="en-US" altLang="zh-CN" sz="1200" i="0" u="none" strike="noStrike" kern="1200" cap="none" spc="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p:txBody>
        </p:sp>
        <p:sp>
          <p:nvSpPr>
            <p:cNvPr id="8" name="内容占位符 2">
              <a:extLst>
                <a:ext uri="{FF2B5EF4-FFF2-40B4-BE49-F238E27FC236}">
                  <a16:creationId xmlns:a16="http://schemas.microsoft.com/office/drawing/2014/main" id="{BA2407D2-80F5-0B00-5D95-6688931F94B9}"/>
                </a:ext>
              </a:extLst>
            </p:cNvPr>
            <p:cNvSpPr txBox="1">
              <a:spLocks/>
            </p:cNvSpPr>
            <p:nvPr/>
          </p:nvSpPr>
          <p:spPr bwMode="auto">
            <a:xfrm>
              <a:off x="9082208" y="4681611"/>
              <a:ext cx="2657946" cy="1552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6"/>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6"/>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6"/>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7"/>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7"/>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lvl="0">
                <a:lnSpc>
                  <a:spcPct val="150000"/>
                </a:lnSpc>
                <a:defRPr/>
              </a:pPr>
              <a:r>
                <a:rPr lang="en-US" altLang="zh-CN" sz="1400" b="1"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Hold Function</a:t>
              </a:r>
            </a:p>
            <a:p>
              <a:pPr lvl="0">
                <a:lnSpc>
                  <a:spcPct val="150000"/>
                </a:lnSpc>
                <a:buFont typeface="Arial" panose="020B0604020202020204" pitchFamily="34" charset="0"/>
                <a:buChar char="•"/>
                <a:defRPr/>
              </a:pPr>
              <a:r>
                <a:rPr lang="en-US" altLang="zh-CN" sz="1200" dirty="0">
                  <a:solidFill>
                    <a:schemeClr val="bg1">
                      <a:lumMod val="50000"/>
                    </a:schemeClr>
                  </a:solidFill>
                  <a:latin typeface="Arial" panose="020B0604020202020204" pitchFamily="34" charset="0"/>
                  <a:ea typeface="思源黑体 CN Medium" panose="020B0600000000000000" pitchFamily="34" charset="-122"/>
                  <a:cs typeface="Arial" panose="020B0604020202020204" pitchFamily="34" charset="0"/>
                </a:rPr>
                <a:t>Pause or resume the current measurement process</a:t>
              </a:r>
            </a:p>
            <a:p>
              <a:pPr lvl="0">
                <a:lnSpc>
                  <a:spcPct val="150000"/>
                </a:lnSpc>
                <a:buFont typeface="Arial" panose="020B0604020202020204" pitchFamily="34" charset="0"/>
                <a:buChar char="•"/>
                <a:defRPr/>
              </a:pPr>
              <a:r>
                <a:rPr lang="en-US" altLang="zh-CN" sz="1200" dirty="0">
                  <a:solidFill>
                    <a:schemeClr val="bg1">
                      <a:lumMod val="50000"/>
                    </a:schemeClr>
                  </a:solidFill>
                  <a:latin typeface="Arial" panose="020B0604020202020204" pitchFamily="34" charset="0"/>
                  <a:ea typeface="思源黑体 CN Medium" panose="020B0600000000000000" pitchFamily="34" charset="-122"/>
                  <a:cs typeface="Arial" panose="020B0604020202020204" pitchFamily="34" charset="0"/>
                </a:rPr>
                <a:t>Detailed examination of the test parameters</a:t>
              </a:r>
              <a:endParaRPr kumimoji="0" lang="en-US" altLang="zh-CN" sz="120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p:txBody>
        </p:sp>
        <p:sp>
          <p:nvSpPr>
            <p:cNvPr id="12" name="文本框 11">
              <a:extLst>
                <a:ext uri="{FF2B5EF4-FFF2-40B4-BE49-F238E27FC236}">
                  <a16:creationId xmlns:a16="http://schemas.microsoft.com/office/drawing/2014/main" id="{6766FAAB-2BC7-5909-F9C6-6CEF1487510F}"/>
                </a:ext>
              </a:extLst>
            </p:cNvPr>
            <p:cNvSpPr txBox="1"/>
            <p:nvPr/>
          </p:nvSpPr>
          <p:spPr>
            <a:xfrm>
              <a:off x="3161695" y="4027663"/>
              <a:ext cx="971905" cy="2646878"/>
            </a:xfrm>
            <a:prstGeom prst="rect">
              <a:avLst/>
            </a:prstGeom>
            <a:noFill/>
          </p:spPr>
          <p:txBody>
            <a:bodyPr wrap="square">
              <a:spAutoFit/>
            </a:bodyPr>
            <a:lstStyle/>
            <a:p>
              <a:pPr algn="ctr"/>
              <a:r>
                <a:rPr kumimoji="0" lang="zh-CN" altLang="en-US" sz="16600" b="1" i="0" u="none" strike="noStrike" kern="1200" cap="none" spc="0" normalizeH="0" baseline="0" noProof="0" dirty="0">
                  <a:ln>
                    <a:noFill/>
                  </a:ln>
                  <a:solidFill>
                    <a:prstClr val="white">
                      <a:lumMod val="50000"/>
                    </a:prstClr>
                  </a:solidFill>
                  <a:effectLst/>
                  <a:uLnTx/>
                  <a:uFillTx/>
                  <a:ea typeface="微软雅黑" panose="020B0503020204020204" pitchFamily="34" charset="-122"/>
                  <a:cs typeface="+mn-cs"/>
                </a:rPr>
                <a:t>＋</a:t>
              </a:r>
              <a:endParaRPr lang="zh-CN" altLang="en-US" sz="4800" dirty="0"/>
            </a:p>
          </p:txBody>
        </p:sp>
        <p:sp>
          <p:nvSpPr>
            <p:cNvPr id="13" name="文本框 12">
              <a:extLst>
                <a:ext uri="{FF2B5EF4-FFF2-40B4-BE49-F238E27FC236}">
                  <a16:creationId xmlns:a16="http://schemas.microsoft.com/office/drawing/2014/main" id="{756E3000-1FCF-B829-02E4-3013EBCA050B}"/>
                </a:ext>
              </a:extLst>
            </p:cNvPr>
            <p:cNvSpPr txBox="1"/>
            <p:nvPr/>
          </p:nvSpPr>
          <p:spPr>
            <a:xfrm>
              <a:off x="7580122" y="4027663"/>
              <a:ext cx="971905" cy="2646878"/>
            </a:xfrm>
            <a:prstGeom prst="rect">
              <a:avLst/>
            </a:prstGeom>
            <a:noFill/>
          </p:spPr>
          <p:txBody>
            <a:bodyPr wrap="square">
              <a:spAutoFit/>
            </a:bodyPr>
            <a:lstStyle/>
            <a:p>
              <a:pPr algn="ctr"/>
              <a:r>
                <a:rPr kumimoji="0" lang="zh-CN" altLang="en-US" sz="16600" b="1" i="0" u="none" strike="noStrike" kern="1200" cap="none" spc="0" normalizeH="0" baseline="0" noProof="0" dirty="0">
                  <a:ln>
                    <a:noFill/>
                  </a:ln>
                  <a:solidFill>
                    <a:prstClr val="white">
                      <a:lumMod val="50000"/>
                    </a:prstClr>
                  </a:solidFill>
                  <a:effectLst/>
                  <a:uLnTx/>
                  <a:uFillTx/>
                  <a:ea typeface="微软雅黑" panose="020B0503020204020204" pitchFamily="34" charset="-122"/>
                  <a:cs typeface="+mn-cs"/>
                </a:rPr>
                <a:t>＋</a:t>
              </a:r>
              <a:endParaRPr lang="zh-CN" altLang="en-US" sz="4800" dirty="0"/>
            </a:p>
          </p:txBody>
        </p:sp>
      </p:grpSp>
      <p:sp>
        <p:nvSpPr>
          <p:cNvPr id="9" name="灯片编号占位符 2">
            <a:extLst>
              <a:ext uri="{FF2B5EF4-FFF2-40B4-BE49-F238E27FC236}">
                <a16:creationId xmlns:a16="http://schemas.microsoft.com/office/drawing/2014/main" id="{12984836-7890-3737-689B-E5217F25A1C8}"/>
              </a:ext>
            </a:extLst>
          </p:cNvPr>
          <p:cNvSpPr txBox="1">
            <a:spLocks/>
          </p:cNvSpPr>
          <p:nvPr/>
        </p:nvSpPr>
        <p:spPr>
          <a:xfrm>
            <a:off x="8857452" y="6438900"/>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65B630-C7FF-41C0-9923-C5E5E29EED81}" type="slidenum">
              <a:rPr lang="en-US" altLang="zh-CN">
                <a:solidFill>
                  <a:srgbClr val="2F2F2F">
                    <a:lumMod val="50000"/>
                    <a:lumOff val="50000"/>
                  </a:srgbClr>
                </a:solidFill>
                <a:cs typeface="+mn-ea"/>
                <a:sym typeface="+mn-lt"/>
              </a:rPr>
              <a:pPr/>
              <a:t>22</a:t>
            </a:fld>
            <a:endParaRPr dirty="0">
              <a:solidFill>
                <a:srgbClr val="2F2F2F">
                  <a:lumMod val="50000"/>
                  <a:lumOff val="50000"/>
                </a:srgbClr>
              </a:solidFill>
              <a:ea typeface="宋体" panose="02010600030101010101" pitchFamily="2" charset="-122"/>
              <a:cs typeface="+mn-ea"/>
              <a:sym typeface="+mn-lt"/>
            </a:endParaRPr>
          </a:p>
        </p:txBody>
      </p:sp>
      <p:sp>
        <p:nvSpPr>
          <p:cNvPr id="10" name="TextBox 40">
            <a:extLst>
              <a:ext uri="{FF2B5EF4-FFF2-40B4-BE49-F238E27FC236}">
                <a16:creationId xmlns:a16="http://schemas.microsoft.com/office/drawing/2014/main" id="{8B75EC1F-AF21-5370-41AB-6103E450AADF}"/>
              </a:ext>
            </a:extLst>
          </p:cNvPr>
          <p:cNvSpPr txBox="1"/>
          <p:nvPr/>
        </p:nvSpPr>
        <p:spPr>
          <a:xfrm>
            <a:off x="387254" y="397606"/>
            <a:ext cx="6652176" cy="523220"/>
          </a:xfrm>
          <a:prstGeom prst="rect">
            <a:avLst/>
          </a:prstGeom>
          <a:noFill/>
        </p:spPr>
        <p:txBody>
          <a:bodyPr wrap="square" rtlCol="0">
            <a:spAutoFit/>
          </a:bodyPr>
          <a:lstStyle/>
          <a:p>
            <a:r>
              <a:rPr lang="en-US" altLang="zh-CN" sz="2800" b="1" dirty="0">
                <a:solidFill>
                  <a:srgbClr val="F08300"/>
                </a:solidFill>
                <a:latin typeface="Arial" panose="020B0604020202020204" pitchFamily="34" charset="0"/>
                <a:ea typeface="微软雅黑" panose="020B0503020204020204" pitchFamily="34" charset="-122"/>
                <a:cs typeface="Arial" panose="020B0604020202020204" pitchFamily="34" charset="0"/>
              </a:rPr>
              <a:t>Mass</a:t>
            </a:r>
            <a:r>
              <a:rPr lang="en-US" altLang="zh-CN" sz="2800"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 Production Test</a:t>
            </a:r>
          </a:p>
        </p:txBody>
      </p:sp>
    </p:spTree>
    <p:extLst>
      <p:ext uri="{BB962C8B-B14F-4D97-AF65-F5344CB8AC3E}">
        <p14:creationId xmlns:p14="http://schemas.microsoft.com/office/powerpoint/2010/main" val="39343656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a:extLst>
              <a:ext uri="{FF2B5EF4-FFF2-40B4-BE49-F238E27FC236}">
                <a16:creationId xmlns:a16="http://schemas.microsoft.com/office/drawing/2014/main" id="{E788932E-2DBB-1A35-F76A-50122B31AB43}"/>
              </a:ext>
            </a:extLst>
          </p:cNvPr>
          <p:cNvSpPr/>
          <p:nvPr/>
        </p:nvSpPr>
        <p:spPr>
          <a:xfrm rot="10800000">
            <a:off x="0" y="1634414"/>
            <a:ext cx="12192003" cy="4639439"/>
          </a:xfrm>
          <a:prstGeom prst="rect">
            <a:avLst/>
          </a:prstGeom>
          <a:gradFill flip="none" rotWithShape="1">
            <a:gsLst>
              <a:gs pos="0">
                <a:schemeClr val="bg1">
                  <a:lumMod val="95000"/>
                  <a:alpha val="10000"/>
                </a:schemeClr>
              </a:gs>
              <a:gs pos="98000">
                <a:schemeClr val="bg1">
                  <a:lumMod val="75000"/>
                  <a:alpha val="50000"/>
                </a:scheme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35" dirty="0"/>
          </a:p>
        </p:txBody>
      </p:sp>
      <p:sp>
        <p:nvSpPr>
          <p:cNvPr id="19" name="灯片编号占位符 2">
            <a:extLst>
              <a:ext uri="{FF2B5EF4-FFF2-40B4-BE49-F238E27FC236}">
                <a16:creationId xmlns:a16="http://schemas.microsoft.com/office/drawing/2014/main" id="{AD40E9D7-3F91-4EDA-DC0B-068E362DEEF4}"/>
              </a:ext>
            </a:extLst>
          </p:cNvPr>
          <p:cNvSpPr txBox="1">
            <a:spLocks/>
          </p:cNvSpPr>
          <p:nvPr/>
        </p:nvSpPr>
        <p:spPr>
          <a:xfrm>
            <a:off x="8857452" y="6438900"/>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65B630-C7FF-41C0-9923-C5E5E29EED81}" type="slidenum">
              <a:rPr lang="en-US" altLang="zh-CN">
                <a:solidFill>
                  <a:srgbClr val="2F2F2F">
                    <a:lumMod val="50000"/>
                    <a:lumOff val="50000"/>
                  </a:srgbClr>
                </a:solidFill>
                <a:cs typeface="+mn-ea"/>
                <a:sym typeface="+mn-lt"/>
              </a:rPr>
              <a:pPr/>
              <a:t>23</a:t>
            </a:fld>
            <a:endParaRPr dirty="0">
              <a:solidFill>
                <a:srgbClr val="2F2F2F">
                  <a:lumMod val="50000"/>
                  <a:lumOff val="50000"/>
                </a:srgbClr>
              </a:solidFill>
              <a:ea typeface="宋体" panose="02010600030101010101" pitchFamily="2" charset="-122"/>
              <a:cs typeface="+mn-ea"/>
              <a:sym typeface="+mn-lt"/>
            </a:endParaRPr>
          </a:p>
        </p:txBody>
      </p:sp>
      <p:grpSp>
        <p:nvGrpSpPr>
          <p:cNvPr id="20" name="组合 19">
            <a:extLst>
              <a:ext uri="{FF2B5EF4-FFF2-40B4-BE49-F238E27FC236}">
                <a16:creationId xmlns:a16="http://schemas.microsoft.com/office/drawing/2014/main" id="{6865DA2A-9C63-E007-435E-E0E19A002100}"/>
              </a:ext>
            </a:extLst>
          </p:cNvPr>
          <p:cNvGrpSpPr/>
          <p:nvPr/>
        </p:nvGrpSpPr>
        <p:grpSpPr>
          <a:xfrm>
            <a:off x="248677" y="1924368"/>
            <a:ext cx="11694642" cy="2580989"/>
            <a:chOff x="324877" y="1954454"/>
            <a:chExt cx="11694642" cy="2580989"/>
          </a:xfrm>
        </p:grpSpPr>
        <p:pic>
          <p:nvPicPr>
            <p:cNvPr id="21" name="图片 20">
              <a:extLst>
                <a:ext uri="{FF2B5EF4-FFF2-40B4-BE49-F238E27FC236}">
                  <a16:creationId xmlns:a16="http://schemas.microsoft.com/office/drawing/2014/main" id="{18F6668A-2054-82E1-A0A2-579684685311}"/>
                </a:ext>
              </a:extLst>
            </p:cNvPr>
            <p:cNvPicPr>
              <a:picLocks noChangeAspect="1"/>
            </p:cNvPicPr>
            <p:nvPr/>
          </p:nvPicPr>
          <p:blipFill>
            <a:blip r:embed="rId3"/>
            <a:stretch>
              <a:fillRect/>
            </a:stretch>
          </p:blipFill>
          <p:spPr>
            <a:xfrm>
              <a:off x="7382901" y="1954454"/>
              <a:ext cx="1757043" cy="25769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22" name="组合 21">
              <a:extLst>
                <a:ext uri="{FF2B5EF4-FFF2-40B4-BE49-F238E27FC236}">
                  <a16:creationId xmlns:a16="http://schemas.microsoft.com/office/drawing/2014/main" id="{611B598D-5E63-FA5F-3A95-4A848C909CE7}"/>
                </a:ext>
              </a:extLst>
            </p:cNvPr>
            <p:cNvGrpSpPr>
              <a:grpSpLocks noChangeAspect="1"/>
            </p:cNvGrpSpPr>
            <p:nvPr/>
          </p:nvGrpSpPr>
          <p:grpSpPr>
            <a:xfrm>
              <a:off x="324877" y="1954454"/>
              <a:ext cx="3412923" cy="2576997"/>
              <a:chOff x="4735854" y="652751"/>
              <a:chExt cx="3514200" cy="2653468"/>
            </a:xfrm>
          </p:grpSpPr>
          <p:pic>
            <p:nvPicPr>
              <p:cNvPr id="29" name="图片 28">
                <a:extLst>
                  <a:ext uri="{FF2B5EF4-FFF2-40B4-BE49-F238E27FC236}">
                    <a16:creationId xmlns:a16="http://schemas.microsoft.com/office/drawing/2014/main" id="{26C81730-B7A3-3AE9-DE8F-CA3E5F05472F}"/>
                  </a:ext>
                </a:extLst>
              </p:cNvPr>
              <p:cNvPicPr>
                <a:picLocks noChangeAspect="1"/>
              </p:cNvPicPr>
              <p:nvPr/>
            </p:nvPicPr>
            <p:blipFill>
              <a:blip r:embed="rId4"/>
              <a:stretch>
                <a:fillRect/>
              </a:stretch>
            </p:blipFill>
            <p:spPr>
              <a:xfrm>
                <a:off x="4735854" y="652751"/>
                <a:ext cx="3514200" cy="26534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0" name="文本框 29">
                <a:extLst>
                  <a:ext uri="{FF2B5EF4-FFF2-40B4-BE49-F238E27FC236}">
                    <a16:creationId xmlns:a16="http://schemas.microsoft.com/office/drawing/2014/main" id="{FBF5A8B2-2EC3-CFD6-68EC-0441564D3386}"/>
                  </a:ext>
                </a:extLst>
              </p:cNvPr>
              <p:cNvSpPr txBox="1">
                <a:spLocks noChangeAspect="1"/>
              </p:cNvSpPr>
              <p:nvPr/>
            </p:nvSpPr>
            <p:spPr>
              <a:xfrm>
                <a:off x="6264321" y="1821029"/>
                <a:ext cx="1071551" cy="316910"/>
              </a:xfrm>
              <a:prstGeom prst="rect">
                <a:avLst/>
              </a:prstGeom>
              <a:noFill/>
            </p:spPr>
            <p:txBody>
              <a:bodyPr wrap="none" rtlCol="0">
                <a:spAutoFit/>
              </a:bodyPr>
              <a:lstStyle/>
              <a:p>
                <a:r>
                  <a:rPr lang="en-US" altLang="zh-CN" sz="1400" dirty="0">
                    <a:solidFill>
                      <a:schemeClr val="bg1"/>
                    </a:solidFill>
                    <a:latin typeface="Arial" panose="020B0604020202020204" pitchFamily="34" charset="0"/>
                    <a:ea typeface="思源黑体 CN Medium" panose="020B0600000000000000" pitchFamily="34" charset="-122"/>
                    <a:cs typeface="Arial" panose="020B0604020202020204" pitchFamily="34" charset="0"/>
                  </a:rPr>
                  <a:t>Calibration</a:t>
                </a:r>
                <a:endParaRPr lang="zh-CN" altLang="en-US" sz="1400" dirty="0">
                  <a:solidFill>
                    <a:schemeClr val="bg1"/>
                  </a:solidFill>
                  <a:latin typeface="Arial" panose="020B0604020202020204" pitchFamily="34" charset="0"/>
                  <a:ea typeface="思源黑体 CN Medium" panose="020B0600000000000000" pitchFamily="34" charset="-122"/>
                  <a:cs typeface="Arial" panose="020B0604020202020204" pitchFamily="34" charset="0"/>
                </a:endParaRPr>
              </a:p>
            </p:txBody>
          </p:sp>
        </p:grpSp>
        <p:grpSp>
          <p:nvGrpSpPr>
            <p:cNvPr id="23" name="组合 22">
              <a:extLst>
                <a:ext uri="{FF2B5EF4-FFF2-40B4-BE49-F238E27FC236}">
                  <a16:creationId xmlns:a16="http://schemas.microsoft.com/office/drawing/2014/main" id="{CD21E1B1-F6E0-4DC6-E2E5-B0FCF4FB8774}"/>
                </a:ext>
              </a:extLst>
            </p:cNvPr>
            <p:cNvGrpSpPr>
              <a:grpSpLocks noChangeAspect="1"/>
            </p:cNvGrpSpPr>
            <p:nvPr/>
          </p:nvGrpSpPr>
          <p:grpSpPr>
            <a:xfrm>
              <a:off x="3863432" y="1954454"/>
              <a:ext cx="3393837" cy="2576997"/>
              <a:chOff x="8352337" y="652751"/>
              <a:chExt cx="3527429" cy="2678436"/>
            </a:xfrm>
          </p:grpSpPr>
          <p:pic>
            <p:nvPicPr>
              <p:cNvPr id="27" name="图片 26">
                <a:extLst>
                  <a:ext uri="{FF2B5EF4-FFF2-40B4-BE49-F238E27FC236}">
                    <a16:creationId xmlns:a16="http://schemas.microsoft.com/office/drawing/2014/main" id="{33919053-1BBE-CF93-5617-BE9A0BF33F71}"/>
                  </a:ext>
                </a:extLst>
              </p:cNvPr>
              <p:cNvPicPr>
                <a:picLocks noChangeAspect="1"/>
              </p:cNvPicPr>
              <p:nvPr/>
            </p:nvPicPr>
            <p:blipFill>
              <a:blip r:embed="rId5"/>
              <a:stretch>
                <a:fillRect/>
              </a:stretch>
            </p:blipFill>
            <p:spPr>
              <a:xfrm>
                <a:off x="8352337" y="652751"/>
                <a:ext cx="3527429" cy="26784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8" name="文本框 27">
                <a:extLst>
                  <a:ext uri="{FF2B5EF4-FFF2-40B4-BE49-F238E27FC236}">
                    <a16:creationId xmlns:a16="http://schemas.microsoft.com/office/drawing/2014/main" id="{8F4A3C64-9E81-6E9A-BA8E-289752F723FD}"/>
                  </a:ext>
                </a:extLst>
              </p:cNvPr>
              <p:cNvSpPr txBox="1">
                <a:spLocks noChangeAspect="1"/>
              </p:cNvSpPr>
              <p:nvPr/>
            </p:nvSpPr>
            <p:spPr>
              <a:xfrm>
                <a:off x="9222057" y="1832022"/>
                <a:ext cx="2104620" cy="319892"/>
              </a:xfrm>
              <a:prstGeom prst="rect">
                <a:avLst/>
              </a:prstGeom>
              <a:noFill/>
            </p:spPr>
            <p:txBody>
              <a:bodyPr wrap="none" rtlCol="0">
                <a:spAutoFit/>
              </a:bodyPr>
              <a:lstStyle/>
              <a:p>
                <a:r>
                  <a:rPr lang="en-US" altLang="zh-CN" sz="1400" dirty="0">
                    <a:solidFill>
                      <a:schemeClr val="bg1"/>
                    </a:solidFill>
                    <a:latin typeface="Arial" panose="020B0604020202020204" pitchFamily="34" charset="0"/>
                    <a:ea typeface="思源黑体 CN Medium" panose="020B0600000000000000" pitchFamily="34" charset="-122"/>
                    <a:cs typeface="Arial" panose="020B0604020202020204" pitchFamily="34" charset="0"/>
                  </a:rPr>
                  <a:t>Connect the test fixture</a:t>
                </a:r>
                <a:endParaRPr lang="zh-CN" altLang="en-US" sz="1400" dirty="0">
                  <a:solidFill>
                    <a:schemeClr val="bg1"/>
                  </a:solidFill>
                  <a:latin typeface="Arial" panose="020B0604020202020204" pitchFamily="34" charset="0"/>
                  <a:ea typeface="思源黑体 CN Medium" panose="020B0600000000000000" pitchFamily="34" charset="-122"/>
                  <a:cs typeface="Arial" panose="020B0604020202020204" pitchFamily="34" charset="0"/>
                </a:endParaRPr>
              </a:p>
            </p:txBody>
          </p:sp>
        </p:grpSp>
        <p:grpSp>
          <p:nvGrpSpPr>
            <p:cNvPr id="24" name="组合 23">
              <a:extLst>
                <a:ext uri="{FF2B5EF4-FFF2-40B4-BE49-F238E27FC236}">
                  <a16:creationId xmlns:a16="http://schemas.microsoft.com/office/drawing/2014/main" id="{236BD690-3FA3-898D-D860-895C94581CAE}"/>
                </a:ext>
              </a:extLst>
            </p:cNvPr>
            <p:cNvGrpSpPr>
              <a:grpSpLocks noChangeAspect="1"/>
            </p:cNvGrpSpPr>
            <p:nvPr/>
          </p:nvGrpSpPr>
          <p:grpSpPr>
            <a:xfrm>
              <a:off x="9284204" y="1954454"/>
              <a:ext cx="2735315" cy="2580989"/>
              <a:chOff x="8565664" y="3505552"/>
              <a:chExt cx="3314101" cy="3127118"/>
            </a:xfrm>
          </p:grpSpPr>
          <p:pic>
            <p:nvPicPr>
              <p:cNvPr id="25" name="图片 24">
                <a:extLst>
                  <a:ext uri="{FF2B5EF4-FFF2-40B4-BE49-F238E27FC236}">
                    <a16:creationId xmlns:a16="http://schemas.microsoft.com/office/drawing/2014/main" id="{E5796681-0982-6E58-0F8D-4048694F41C5}"/>
                  </a:ext>
                </a:extLst>
              </p:cNvPr>
              <p:cNvPicPr>
                <a:picLocks noChangeAspect="1"/>
              </p:cNvPicPr>
              <p:nvPr/>
            </p:nvPicPr>
            <p:blipFill>
              <a:blip r:embed="rId6"/>
              <a:stretch>
                <a:fillRect/>
              </a:stretch>
            </p:blipFill>
            <p:spPr>
              <a:xfrm>
                <a:off x="8565664" y="3505552"/>
                <a:ext cx="3314101" cy="31271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6" name="文本框 25">
                <a:extLst>
                  <a:ext uri="{FF2B5EF4-FFF2-40B4-BE49-F238E27FC236}">
                    <a16:creationId xmlns:a16="http://schemas.microsoft.com/office/drawing/2014/main" id="{0CFC0F84-0ABE-F567-8B13-86AAE061BDDD}"/>
                  </a:ext>
                </a:extLst>
              </p:cNvPr>
              <p:cNvSpPr txBox="1">
                <a:spLocks noChangeAspect="1"/>
              </p:cNvSpPr>
              <p:nvPr/>
            </p:nvSpPr>
            <p:spPr>
              <a:xfrm>
                <a:off x="9341735" y="4880241"/>
                <a:ext cx="2226143" cy="372902"/>
              </a:xfrm>
              <a:prstGeom prst="rect">
                <a:avLst/>
              </a:prstGeom>
              <a:noFill/>
            </p:spPr>
            <p:txBody>
              <a:bodyPr wrap="none" rtlCol="0">
                <a:spAutoFit/>
              </a:bodyPr>
              <a:lstStyle/>
              <a:p>
                <a:r>
                  <a:rPr lang="en-US" altLang="zh-CN" sz="1400" dirty="0">
                    <a:solidFill>
                      <a:schemeClr val="bg1"/>
                    </a:solidFill>
                    <a:latin typeface="Arial" panose="020B0604020202020204" pitchFamily="34" charset="0"/>
                    <a:ea typeface="思源黑体 CN Medium" panose="020B0600000000000000" pitchFamily="34" charset="-122"/>
                    <a:cs typeface="Arial" panose="020B0604020202020204" pitchFamily="34" charset="0"/>
                  </a:rPr>
                  <a:t>Open Port Extension</a:t>
                </a:r>
                <a:endParaRPr lang="zh-CN" altLang="en-US" sz="1400" dirty="0">
                  <a:solidFill>
                    <a:schemeClr val="bg1"/>
                  </a:solidFill>
                  <a:latin typeface="Arial" panose="020B0604020202020204" pitchFamily="34" charset="0"/>
                  <a:ea typeface="思源黑体 CN Medium" panose="020B0600000000000000" pitchFamily="34" charset="-122"/>
                  <a:cs typeface="Arial" panose="020B0604020202020204" pitchFamily="34" charset="0"/>
                </a:endParaRPr>
              </a:p>
            </p:txBody>
          </p:sp>
        </p:grpSp>
      </p:grpSp>
      <p:sp>
        <p:nvSpPr>
          <p:cNvPr id="10" name="内容占位符 2">
            <a:extLst>
              <a:ext uri="{FF2B5EF4-FFF2-40B4-BE49-F238E27FC236}">
                <a16:creationId xmlns:a16="http://schemas.microsoft.com/office/drawing/2014/main" id="{28DA404D-30DE-6185-B13E-C51CC0C8AFA8}"/>
              </a:ext>
            </a:extLst>
          </p:cNvPr>
          <p:cNvSpPr txBox="1">
            <a:spLocks/>
          </p:cNvSpPr>
          <p:nvPr/>
        </p:nvSpPr>
        <p:spPr bwMode="auto">
          <a:xfrm>
            <a:off x="248677" y="4761122"/>
            <a:ext cx="7378580" cy="1252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7"/>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7"/>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7"/>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8"/>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8"/>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lvl="0">
              <a:lnSpc>
                <a:spcPct val="150000"/>
              </a:lnSpc>
              <a:defRPr/>
            </a:pPr>
            <a:r>
              <a:rPr lang="en-US" altLang="zh-CN" sz="14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Improved test accuracy</a:t>
            </a:r>
            <a:endParaRPr kumimoji="0" lang="en-US" altLang="zh-CN" sz="14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a:p>
            <a:pPr lvl="0">
              <a:lnSpc>
                <a:spcPct val="150000"/>
              </a:lnSpc>
              <a:defRPr/>
            </a:pPr>
            <a:r>
              <a:rPr lang="en-US" altLang="zh-CN" sz="14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Eliminate test fixture errors</a:t>
            </a:r>
            <a:endParaRPr kumimoji="0" lang="zh-CN" altLang="en-US" sz="14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a:p>
            <a:pPr lvl="0">
              <a:lnSpc>
                <a:spcPct val="150000"/>
              </a:lnSpc>
              <a:defRPr/>
            </a:pPr>
            <a:r>
              <a:rPr lang="en-US" altLang="zh-CN" sz="14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Extend the reference plane to the specified measurement plane</a:t>
            </a:r>
            <a:endParaRPr kumimoji="0" lang="zh-CN" altLang="en-US" sz="14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p:txBody>
      </p:sp>
      <p:sp>
        <p:nvSpPr>
          <p:cNvPr id="3" name="TextBox 40">
            <a:extLst>
              <a:ext uri="{FF2B5EF4-FFF2-40B4-BE49-F238E27FC236}">
                <a16:creationId xmlns:a16="http://schemas.microsoft.com/office/drawing/2014/main" id="{E0F2A6DE-6470-3681-F276-FC2908F10DF8}"/>
              </a:ext>
            </a:extLst>
          </p:cNvPr>
          <p:cNvSpPr txBox="1"/>
          <p:nvPr/>
        </p:nvSpPr>
        <p:spPr>
          <a:xfrm>
            <a:off x="387254" y="397606"/>
            <a:ext cx="8183432" cy="523220"/>
          </a:xfrm>
          <a:prstGeom prst="rect">
            <a:avLst/>
          </a:prstGeom>
          <a:noFill/>
        </p:spPr>
        <p:txBody>
          <a:bodyPr wrap="square" rtlCol="0">
            <a:spAutoFit/>
          </a:bodyPr>
          <a:lstStyle/>
          <a:p>
            <a:r>
              <a:rPr lang="en-US" altLang="zh-CN" sz="2800" b="1" dirty="0">
                <a:solidFill>
                  <a:srgbClr val="F08300"/>
                </a:solidFill>
                <a:latin typeface="Arial" panose="020B0604020202020204" pitchFamily="34" charset="0"/>
                <a:ea typeface="微软雅黑" panose="020B0503020204020204" pitchFamily="34" charset="-122"/>
                <a:cs typeface="Arial" panose="020B0604020202020204" pitchFamily="34" charset="0"/>
              </a:rPr>
              <a:t>Port </a:t>
            </a:r>
            <a:r>
              <a:rPr lang="en-US" altLang="zh-CN" sz="2800"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Extension</a:t>
            </a:r>
          </a:p>
        </p:txBody>
      </p:sp>
    </p:spTree>
    <p:extLst>
      <p:ext uri="{BB962C8B-B14F-4D97-AF65-F5344CB8AC3E}">
        <p14:creationId xmlns:p14="http://schemas.microsoft.com/office/powerpoint/2010/main" val="6468178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DFEF1D25-4C39-D690-7F93-FACAC43D0853}"/>
              </a:ext>
            </a:extLst>
          </p:cNvPr>
          <p:cNvSpPr/>
          <p:nvPr/>
        </p:nvSpPr>
        <p:spPr>
          <a:xfrm>
            <a:off x="875661" y="2213317"/>
            <a:ext cx="4863276" cy="3647457"/>
          </a:xfrm>
          <a:prstGeom prst="rect">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0728DBED-BDCC-A8E1-94AC-DBD3A1E65D93}"/>
              </a:ext>
            </a:extLst>
          </p:cNvPr>
          <p:cNvSpPr/>
          <p:nvPr/>
        </p:nvSpPr>
        <p:spPr>
          <a:xfrm rot="10800000">
            <a:off x="0" y="1634414"/>
            <a:ext cx="12192003" cy="4639439"/>
          </a:xfrm>
          <a:prstGeom prst="rect">
            <a:avLst/>
          </a:prstGeom>
          <a:gradFill flip="none" rotWithShape="1">
            <a:gsLst>
              <a:gs pos="0">
                <a:schemeClr val="bg1">
                  <a:lumMod val="95000"/>
                  <a:alpha val="10000"/>
                </a:schemeClr>
              </a:gs>
              <a:gs pos="98000">
                <a:schemeClr val="bg1">
                  <a:lumMod val="75000"/>
                  <a:alpha val="50000"/>
                </a:scheme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35" dirty="0"/>
          </a:p>
        </p:txBody>
      </p:sp>
      <p:pic>
        <p:nvPicPr>
          <p:cNvPr id="4" name="图片 3">
            <a:extLst>
              <a:ext uri="{FF2B5EF4-FFF2-40B4-BE49-F238E27FC236}">
                <a16:creationId xmlns:a16="http://schemas.microsoft.com/office/drawing/2014/main" id="{3C371A60-A3F9-4785-B2F6-A358404619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661" y="2213318"/>
            <a:ext cx="4863277" cy="3647458"/>
          </a:xfrm>
          <a:prstGeom prst="rect">
            <a:avLst/>
          </a:prstGeom>
          <a:ln>
            <a:noFill/>
          </a:ln>
          <a:effectLst>
            <a:outerShdw blurRad="292100" dist="139700" dir="2700000" algn="tl" rotWithShape="0">
              <a:srgbClr val="333333">
                <a:alpha val="65000"/>
              </a:srgbClr>
            </a:outerShdw>
          </a:effectLst>
        </p:spPr>
      </p:pic>
      <p:sp>
        <p:nvSpPr>
          <p:cNvPr id="6" name="文本框 5">
            <a:extLst>
              <a:ext uri="{FF2B5EF4-FFF2-40B4-BE49-F238E27FC236}">
                <a16:creationId xmlns:a16="http://schemas.microsoft.com/office/drawing/2014/main" id="{673AF13B-B38D-A12C-5C4C-B18090090D48}"/>
              </a:ext>
            </a:extLst>
          </p:cNvPr>
          <p:cNvSpPr txBox="1"/>
          <p:nvPr/>
        </p:nvSpPr>
        <p:spPr>
          <a:xfrm>
            <a:off x="875660" y="1911436"/>
            <a:ext cx="4863275" cy="276999"/>
          </a:xfrm>
          <a:prstGeom prst="rect">
            <a:avLst/>
          </a:prstGeom>
          <a:noFill/>
        </p:spPr>
        <p:txBody>
          <a:bodyPr wrap="square">
            <a:spAutoFit/>
          </a:bodyPr>
          <a:lstStyle/>
          <a:p>
            <a:pPr algn="ctr"/>
            <a:r>
              <a:rPr lang="en-US" altLang="zh-CN" sz="1200" b="1" i="0" dirty="0">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rPr>
              <a:t>TDR</a:t>
            </a:r>
            <a:endParaRPr lang="zh-CN" altLang="en-US" sz="12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3" name="灯片编号占位符 2">
            <a:extLst>
              <a:ext uri="{FF2B5EF4-FFF2-40B4-BE49-F238E27FC236}">
                <a16:creationId xmlns:a16="http://schemas.microsoft.com/office/drawing/2014/main" id="{F15386D3-3160-5B37-5FFA-4E5FDF786694}"/>
              </a:ext>
            </a:extLst>
          </p:cNvPr>
          <p:cNvSpPr txBox="1">
            <a:spLocks/>
          </p:cNvSpPr>
          <p:nvPr/>
        </p:nvSpPr>
        <p:spPr>
          <a:xfrm>
            <a:off x="8857452" y="6438900"/>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65B630-C7FF-41C0-9923-C5E5E29EED81}" type="slidenum">
              <a:rPr lang="en-US" altLang="zh-CN">
                <a:solidFill>
                  <a:srgbClr val="2F2F2F">
                    <a:lumMod val="50000"/>
                    <a:lumOff val="50000"/>
                  </a:srgbClr>
                </a:solidFill>
                <a:cs typeface="+mn-ea"/>
                <a:sym typeface="+mn-lt"/>
              </a:rPr>
              <a:pPr/>
              <a:t>24</a:t>
            </a:fld>
            <a:endParaRPr dirty="0">
              <a:solidFill>
                <a:srgbClr val="2F2F2F">
                  <a:lumMod val="50000"/>
                  <a:lumOff val="50000"/>
                </a:srgbClr>
              </a:solidFill>
              <a:ea typeface="宋体" panose="02010600030101010101" pitchFamily="2" charset="-122"/>
              <a:cs typeface="+mn-ea"/>
              <a:sym typeface="+mn-lt"/>
            </a:endParaRPr>
          </a:p>
        </p:txBody>
      </p:sp>
      <p:sp>
        <p:nvSpPr>
          <p:cNvPr id="5" name="内容占位符 2">
            <a:extLst>
              <a:ext uri="{FF2B5EF4-FFF2-40B4-BE49-F238E27FC236}">
                <a16:creationId xmlns:a16="http://schemas.microsoft.com/office/drawing/2014/main" id="{02083903-2042-AA58-E6BF-8024F8A0D4F0}"/>
              </a:ext>
            </a:extLst>
          </p:cNvPr>
          <p:cNvSpPr txBox="1">
            <a:spLocks/>
          </p:cNvSpPr>
          <p:nvPr/>
        </p:nvSpPr>
        <p:spPr bwMode="auto">
          <a:xfrm>
            <a:off x="6180014" y="2049935"/>
            <a:ext cx="5338886" cy="3776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4"/>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4"/>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4"/>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5"/>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5"/>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lvl="0">
              <a:lnSpc>
                <a:spcPts val="1700"/>
              </a:lnSpc>
              <a:defRPr/>
            </a:pPr>
            <a:r>
              <a:rPr lang="en-US" altLang="zh-CN" sz="1400" b="1" dirty="0">
                <a:solidFill>
                  <a:srgbClr val="1F497D"/>
                </a:solidFill>
                <a:latin typeface="Arial" panose="020B0604020202020204" pitchFamily="34" charset="0"/>
                <a:ea typeface="思源黑体 CN Medium" panose="020B0600000000000000" pitchFamily="34" charset="-122"/>
                <a:cs typeface="Arial" panose="020B0604020202020204" pitchFamily="34" charset="0"/>
              </a:rPr>
              <a:t>Time Domain Reflection/Transmission Analysis</a:t>
            </a:r>
            <a:endParaRPr kumimoji="0" lang="en-US" altLang="zh-CN" sz="700" b="1" i="0" u="none" strike="noStrike" kern="1200" cap="none" spc="0" normalizeH="0" baseline="0" noProof="0" dirty="0">
              <a:ln>
                <a:noFill/>
              </a:ln>
              <a:solidFill>
                <a:srgbClr val="1F497D"/>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a:p>
            <a:pPr>
              <a:lnSpc>
                <a:spcPts val="1700"/>
              </a:lnSpc>
              <a:buFont typeface="Arial" panose="020B0604020202020204" pitchFamily="34" charset="0"/>
              <a:buChar char="•"/>
              <a:defRPr/>
            </a:pPr>
            <a:r>
              <a:rPr lang="en-US" altLang="zh-CN" sz="1200" b="1" dirty="0">
                <a:solidFill>
                  <a:schemeClr val="tx1">
                    <a:lumMod val="65000"/>
                    <a:lumOff val="35000"/>
                  </a:schemeClr>
                </a:solidFill>
                <a:latin typeface="Arial" panose="020B0604020202020204" pitchFamily="34" charset="0"/>
                <a:ea typeface="思源黑体 CN Medium" panose="020B0600000000000000" pitchFamily="34" charset="-122"/>
                <a:cs typeface="Arial" panose="020B0604020202020204" pitchFamily="34" charset="0"/>
              </a:rPr>
              <a:t>Time Domain Analysis</a:t>
            </a:r>
          </a:p>
          <a:p>
            <a:pPr marL="468000" indent="0">
              <a:lnSpc>
                <a:spcPts val="1700"/>
              </a:lnSpc>
              <a:buNone/>
              <a:defRPr/>
            </a:pPr>
            <a:r>
              <a:rPr lang="en-US" altLang="zh-CN" sz="1200" dirty="0">
                <a:solidFill>
                  <a:schemeClr val="bg1">
                    <a:lumMod val="50000"/>
                  </a:schemeClr>
                </a:solidFill>
                <a:latin typeface="Arial" panose="020B0604020202020204" pitchFamily="34" charset="0"/>
                <a:ea typeface="思源黑体 CN Medium" panose="020B0600000000000000" pitchFamily="34" charset="-122"/>
                <a:cs typeface="Arial" panose="020B0604020202020204" pitchFamily="34" charset="0"/>
              </a:rPr>
              <a:t>Accurate measurement of the characteristic impedance of the transmission line to locate the point of failure</a:t>
            </a:r>
            <a:endParaRPr kumimoji="0" lang="zh-CN" altLang="en-US" sz="30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a:p>
            <a:pPr>
              <a:lnSpc>
                <a:spcPts val="1700"/>
              </a:lnSpc>
              <a:buFont typeface="Arial" panose="020B0604020202020204" pitchFamily="34" charset="0"/>
              <a:buChar char="•"/>
              <a:defRPr/>
            </a:pPr>
            <a:r>
              <a:rPr lang="en-US" altLang="zh-CN" sz="1200" b="1" dirty="0">
                <a:solidFill>
                  <a:schemeClr val="tx1">
                    <a:lumMod val="65000"/>
                    <a:lumOff val="35000"/>
                  </a:schemeClr>
                </a:solidFill>
                <a:latin typeface="Arial" panose="020B0604020202020204" pitchFamily="34" charset="0"/>
                <a:ea typeface="思源黑体 CN Medium" panose="020B0600000000000000" pitchFamily="34" charset="-122"/>
                <a:cs typeface="Arial" panose="020B0604020202020204" pitchFamily="34" charset="0"/>
              </a:rPr>
              <a:t>Time Domain Selection / Gating Function</a:t>
            </a:r>
          </a:p>
          <a:p>
            <a:pPr marL="468000" indent="0">
              <a:lnSpc>
                <a:spcPts val="1700"/>
              </a:lnSpc>
              <a:buNone/>
              <a:defRPr/>
            </a:pPr>
            <a:r>
              <a:rPr lang="en-US" altLang="zh-CN" sz="1200" dirty="0">
                <a:solidFill>
                  <a:schemeClr val="bg1">
                    <a:lumMod val="50000"/>
                  </a:schemeClr>
                </a:solidFill>
                <a:latin typeface="Arial" panose="020B0604020202020204" pitchFamily="34" charset="0"/>
                <a:ea typeface="思源黑体 CN Medium" panose="020B0600000000000000" pitchFamily="34" charset="-122"/>
                <a:cs typeface="Arial" panose="020B0604020202020204" pitchFamily="34" charset="0"/>
              </a:rPr>
              <a:t>Analyze the influence of fault on device characteristics</a:t>
            </a:r>
          </a:p>
          <a:p>
            <a:pPr marL="468000" indent="0">
              <a:lnSpc>
                <a:spcPts val="1700"/>
              </a:lnSpc>
              <a:buNone/>
              <a:defRPr/>
            </a:pPr>
            <a:endParaRPr lang="en-US" altLang="zh-CN" sz="1200" dirty="0">
              <a:solidFill>
                <a:schemeClr val="bg1">
                  <a:lumMod val="50000"/>
                </a:schemeClr>
              </a:solidFill>
              <a:latin typeface="Arial" panose="020B0604020202020204" pitchFamily="34" charset="0"/>
              <a:ea typeface="思源黑体 CN Medium" panose="020B0600000000000000" pitchFamily="34" charset="-122"/>
              <a:cs typeface="Arial" panose="020B0604020202020204" pitchFamily="34" charset="0"/>
            </a:endParaRPr>
          </a:p>
          <a:p>
            <a:pPr lvl="0">
              <a:lnSpc>
                <a:spcPts val="1700"/>
              </a:lnSpc>
              <a:defRPr/>
            </a:pPr>
            <a:r>
              <a:rPr lang="en-US" altLang="zh-CN" sz="1400" b="1" dirty="0">
                <a:solidFill>
                  <a:srgbClr val="1F497D"/>
                </a:solidFill>
                <a:latin typeface="Arial" panose="020B0604020202020204" pitchFamily="34" charset="0"/>
                <a:ea typeface="思源黑体 CN Medium" panose="020B0600000000000000" pitchFamily="34" charset="-122"/>
                <a:cs typeface="Arial" panose="020B0604020202020204" pitchFamily="34" charset="0"/>
              </a:rPr>
              <a:t>Simulation and Analysis of Eye Charts</a:t>
            </a:r>
            <a:endParaRPr kumimoji="0" lang="en-US" altLang="zh-CN" sz="70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a:p>
            <a:pPr>
              <a:lnSpc>
                <a:spcPts val="1700"/>
              </a:lnSpc>
              <a:buFont typeface="Arial" panose="020B0604020202020204" pitchFamily="34" charset="0"/>
              <a:buChar char="•"/>
              <a:defRPr/>
            </a:pPr>
            <a:r>
              <a:rPr lang="en-US" altLang="zh-CN" sz="1200" b="1" dirty="0">
                <a:solidFill>
                  <a:schemeClr val="tx1">
                    <a:lumMod val="65000"/>
                    <a:lumOff val="35000"/>
                  </a:schemeClr>
                </a:solidFill>
                <a:latin typeface="Arial" panose="020B0604020202020204" pitchFamily="34" charset="0"/>
                <a:ea typeface="思源黑体 CN Medium" panose="020B0600000000000000" pitchFamily="34" charset="-122"/>
                <a:cs typeface="Arial" panose="020B0604020202020204" pitchFamily="34" charset="0"/>
              </a:rPr>
              <a:t>Jitter Injection Function</a:t>
            </a:r>
          </a:p>
          <a:p>
            <a:pPr marL="468000" indent="0">
              <a:lnSpc>
                <a:spcPts val="1700"/>
              </a:lnSpc>
              <a:buNone/>
              <a:defRPr/>
            </a:pPr>
            <a:r>
              <a:rPr lang="en-US" altLang="zh-CN" sz="1200" dirty="0">
                <a:solidFill>
                  <a:schemeClr val="bg1">
                    <a:lumMod val="50000"/>
                  </a:schemeClr>
                </a:solidFill>
                <a:latin typeface="Arial" panose="020B0604020202020204" pitchFamily="34" charset="0"/>
                <a:ea typeface="思源黑体 CN Medium" panose="020B0600000000000000" pitchFamily="34" charset="-122"/>
                <a:cs typeface="Arial" panose="020B0604020202020204" pitchFamily="34" charset="0"/>
              </a:rPr>
              <a:t>Simulating the effect of input signals with jitter on signal transmission</a:t>
            </a:r>
            <a:endParaRPr kumimoji="0" lang="zh-CN" altLang="en-US" sz="30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a:p>
            <a:pPr>
              <a:lnSpc>
                <a:spcPts val="1700"/>
              </a:lnSpc>
              <a:buFont typeface="Arial" panose="020B0604020202020204" pitchFamily="34" charset="0"/>
              <a:buChar char="•"/>
              <a:defRPr/>
            </a:pPr>
            <a:r>
              <a:rPr lang="en-US" altLang="zh-CN" sz="1200" b="1" dirty="0">
                <a:solidFill>
                  <a:schemeClr val="tx1">
                    <a:lumMod val="65000"/>
                    <a:lumOff val="35000"/>
                  </a:schemeClr>
                </a:solidFill>
                <a:latin typeface="Arial" panose="020B0604020202020204" pitchFamily="34" charset="0"/>
                <a:ea typeface="思源黑体 CN Medium" panose="020B0600000000000000" pitchFamily="34" charset="-122"/>
                <a:cs typeface="Arial" panose="020B0604020202020204" pitchFamily="34" charset="0"/>
              </a:rPr>
              <a:t>Signal Integrity Analysis</a:t>
            </a:r>
          </a:p>
          <a:p>
            <a:pPr marL="468000" indent="0">
              <a:lnSpc>
                <a:spcPts val="1700"/>
              </a:lnSpc>
              <a:buNone/>
              <a:defRPr/>
            </a:pPr>
            <a:r>
              <a:rPr lang="en-US" altLang="zh-CN" sz="1200" dirty="0">
                <a:solidFill>
                  <a:schemeClr val="bg1">
                    <a:lumMod val="50000"/>
                  </a:schemeClr>
                </a:solidFill>
                <a:latin typeface="Arial" panose="020B0604020202020204" pitchFamily="34" charset="0"/>
                <a:ea typeface="思源黑体 CN Medium" panose="020B0600000000000000" pitchFamily="34" charset="-122"/>
                <a:cs typeface="Arial" panose="020B0604020202020204" pitchFamily="34" charset="0"/>
              </a:rPr>
              <a:t>Internal emulation to generate eye diagrams without additional code generators</a:t>
            </a:r>
            <a:endParaRPr kumimoji="0" lang="zh-CN" altLang="en-US" sz="30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a:p>
            <a:pPr>
              <a:lnSpc>
                <a:spcPts val="1700"/>
              </a:lnSpc>
              <a:buFont typeface="Arial" panose="020B0604020202020204" pitchFamily="34" charset="0"/>
              <a:buChar char="•"/>
              <a:defRPr/>
            </a:pPr>
            <a:r>
              <a:rPr lang="en-US" altLang="zh-CN" sz="1200" b="1" dirty="0">
                <a:solidFill>
                  <a:schemeClr val="tx1">
                    <a:lumMod val="65000"/>
                    <a:lumOff val="35000"/>
                  </a:schemeClr>
                </a:solidFill>
                <a:latin typeface="Arial" panose="020B0604020202020204" pitchFamily="34" charset="0"/>
                <a:ea typeface="思源黑体 CN Medium" panose="020B0600000000000000" pitchFamily="34" charset="-122"/>
                <a:cs typeface="Arial" panose="020B0604020202020204" pitchFamily="34" charset="0"/>
              </a:rPr>
              <a:t>Advanced Waveform Simulation Functions</a:t>
            </a:r>
          </a:p>
          <a:p>
            <a:pPr marL="468000" indent="0">
              <a:lnSpc>
                <a:spcPts val="1700"/>
              </a:lnSpc>
              <a:buNone/>
              <a:defRPr/>
            </a:pPr>
            <a:r>
              <a:rPr lang="en-US" altLang="zh-CN" sz="1200" dirty="0">
                <a:solidFill>
                  <a:schemeClr val="bg1">
                    <a:lumMod val="50000"/>
                  </a:schemeClr>
                </a:solidFill>
                <a:latin typeface="Arial" panose="020B0604020202020204" pitchFamily="34" charset="0"/>
                <a:ea typeface="思源黑体 CN Medium" panose="020B0600000000000000" pitchFamily="34" charset="-122"/>
                <a:cs typeface="Arial" panose="020B0604020202020204" pitchFamily="34" charset="0"/>
              </a:rPr>
              <a:t>Simulation improves signal transmission on the transmitter and receiver side of the signal</a:t>
            </a:r>
            <a:endParaRPr kumimoji="0" lang="zh-CN" altLang="en-US" sz="140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a:p>
            <a:pPr marL="457051" marR="0" lvl="0" indent="-457051" defTabSz="914400" rtl="0" eaLnBrk="0" fontAlgn="base" latinLnBrk="0" hangingPunct="0">
              <a:lnSpc>
                <a:spcPts val="1700"/>
              </a:lnSpc>
              <a:spcBef>
                <a:spcPct val="20000"/>
              </a:spcBef>
              <a:spcAft>
                <a:spcPct val="0"/>
              </a:spcAft>
              <a:buClrTx/>
              <a:buSzTx/>
              <a:buFontTx/>
              <a:buBlip>
                <a:blip r:embed="rId4"/>
              </a:buBlip>
              <a:tabLst/>
              <a:defRPr/>
            </a:pPr>
            <a:endParaRPr kumimoji="0" lang="en-US" altLang="zh-CN" sz="1400" i="0" u="none" strike="noStrike" kern="1200" cap="none" spc="0" normalizeH="0" baseline="0" noProof="0" dirty="0">
              <a:ln>
                <a:noFill/>
              </a:ln>
              <a:effectLst/>
              <a:uLnTx/>
              <a:uFillTx/>
              <a:latin typeface="Arial" panose="020B0604020202020204" pitchFamily="34" charset="0"/>
              <a:ea typeface="思源黑体 CN Medium" panose="020B0600000000000000" pitchFamily="34" charset="-122"/>
              <a:cs typeface="Arial" panose="020B0604020202020204" pitchFamily="34" charset="0"/>
            </a:endParaRPr>
          </a:p>
          <a:p>
            <a:pPr marL="457051" marR="0" lvl="0" indent="-457051" defTabSz="914400" rtl="0" eaLnBrk="0" fontAlgn="base" latinLnBrk="0" hangingPunct="0">
              <a:lnSpc>
                <a:spcPts val="1700"/>
              </a:lnSpc>
              <a:spcBef>
                <a:spcPct val="20000"/>
              </a:spcBef>
              <a:spcAft>
                <a:spcPct val="0"/>
              </a:spcAft>
              <a:buClrTx/>
              <a:buSzTx/>
              <a:buFontTx/>
              <a:buBlip>
                <a:blip r:embed="rId4"/>
              </a:buBlip>
              <a:tabLst/>
              <a:defRPr/>
            </a:pPr>
            <a:endParaRPr kumimoji="0" lang="zh-CN" altLang="en-US" sz="1400" i="0" u="none" strike="noStrike" kern="1200" cap="none" spc="0" normalizeH="0" baseline="0" noProof="0" dirty="0">
              <a:ln>
                <a:noFill/>
              </a:ln>
              <a:effectLst/>
              <a:uLnTx/>
              <a:uFillTx/>
              <a:latin typeface="Arial" panose="020B0604020202020204" pitchFamily="34" charset="0"/>
              <a:ea typeface="思源黑体 CN Medium" panose="020B0600000000000000" pitchFamily="34" charset="-122"/>
              <a:cs typeface="Arial" panose="020B0604020202020204" pitchFamily="34" charset="0"/>
            </a:endParaRPr>
          </a:p>
        </p:txBody>
      </p:sp>
      <p:sp>
        <p:nvSpPr>
          <p:cNvPr id="9" name="TextBox 40">
            <a:extLst>
              <a:ext uri="{FF2B5EF4-FFF2-40B4-BE49-F238E27FC236}">
                <a16:creationId xmlns:a16="http://schemas.microsoft.com/office/drawing/2014/main" id="{592A7240-A398-73D3-4E59-EED0191E842E}"/>
              </a:ext>
            </a:extLst>
          </p:cNvPr>
          <p:cNvSpPr txBox="1"/>
          <p:nvPr/>
        </p:nvSpPr>
        <p:spPr>
          <a:xfrm>
            <a:off x="387253" y="397606"/>
            <a:ext cx="8698689" cy="523220"/>
          </a:xfrm>
          <a:prstGeom prst="rect">
            <a:avLst/>
          </a:prstGeom>
          <a:noFill/>
        </p:spPr>
        <p:txBody>
          <a:bodyPr wrap="square" rtlCol="0">
            <a:spAutoFit/>
          </a:bodyPr>
          <a:lstStyle/>
          <a:p>
            <a:r>
              <a:rPr lang="en-US" altLang="zh-CN" sz="2800" b="1" dirty="0">
                <a:solidFill>
                  <a:srgbClr val="F08300"/>
                </a:solidFill>
                <a:latin typeface="Arial" panose="020B0604020202020204" pitchFamily="34" charset="0"/>
                <a:ea typeface="微软雅黑" panose="020B0503020204020204" pitchFamily="34" charset="-122"/>
                <a:cs typeface="Arial" panose="020B0604020202020204" pitchFamily="34" charset="0"/>
              </a:rPr>
              <a:t>Enhanced </a:t>
            </a:r>
            <a:r>
              <a:rPr lang="en-US" altLang="zh-CN" sz="2800"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Time Domain Analysis </a:t>
            </a:r>
            <a:r>
              <a:rPr lang="en-US" altLang="zh-CN" sz="2800" b="1" baseline="-250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(Option SHN900-TDR)</a:t>
            </a:r>
          </a:p>
        </p:txBody>
      </p:sp>
    </p:spTree>
    <p:extLst>
      <p:ext uri="{BB962C8B-B14F-4D97-AF65-F5344CB8AC3E}">
        <p14:creationId xmlns:p14="http://schemas.microsoft.com/office/powerpoint/2010/main" val="42367698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87E3A301-F2E6-585D-0139-B23A0995B64F}"/>
              </a:ext>
            </a:extLst>
          </p:cNvPr>
          <p:cNvSpPr/>
          <p:nvPr/>
        </p:nvSpPr>
        <p:spPr>
          <a:xfrm rot="10800000">
            <a:off x="0" y="1634414"/>
            <a:ext cx="12192003" cy="4639439"/>
          </a:xfrm>
          <a:prstGeom prst="rect">
            <a:avLst/>
          </a:prstGeom>
          <a:gradFill flip="none" rotWithShape="1">
            <a:gsLst>
              <a:gs pos="0">
                <a:schemeClr val="bg1">
                  <a:lumMod val="95000"/>
                  <a:alpha val="10000"/>
                </a:schemeClr>
              </a:gs>
              <a:gs pos="98000">
                <a:schemeClr val="bg1">
                  <a:lumMod val="75000"/>
                  <a:alpha val="50000"/>
                </a:scheme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35" dirty="0"/>
          </a:p>
        </p:txBody>
      </p:sp>
      <p:sp>
        <p:nvSpPr>
          <p:cNvPr id="7" name="灯片编号占位符 2">
            <a:extLst>
              <a:ext uri="{FF2B5EF4-FFF2-40B4-BE49-F238E27FC236}">
                <a16:creationId xmlns:a16="http://schemas.microsoft.com/office/drawing/2014/main" id="{D7B551A4-5599-6C1F-0C6B-845523EC0265}"/>
              </a:ext>
            </a:extLst>
          </p:cNvPr>
          <p:cNvSpPr txBox="1">
            <a:spLocks/>
          </p:cNvSpPr>
          <p:nvPr/>
        </p:nvSpPr>
        <p:spPr>
          <a:xfrm>
            <a:off x="8857452" y="6438900"/>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65B630-C7FF-41C0-9923-C5E5E29EED81}" type="slidenum">
              <a:rPr lang="en-US" altLang="zh-CN">
                <a:solidFill>
                  <a:srgbClr val="2F2F2F">
                    <a:lumMod val="50000"/>
                    <a:lumOff val="50000"/>
                  </a:srgbClr>
                </a:solidFill>
                <a:cs typeface="+mn-ea"/>
                <a:sym typeface="+mn-lt"/>
              </a:rPr>
              <a:pPr/>
              <a:t>25</a:t>
            </a:fld>
            <a:endParaRPr dirty="0">
              <a:solidFill>
                <a:srgbClr val="2F2F2F">
                  <a:lumMod val="50000"/>
                  <a:lumOff val="50000"/>
                </a:srgbClr>
              </a:solidFill>
              <a:ea typeface="宋体" panose="02010600030101010101" pitchFamily="2" charset="-122"/>
              <a:cs typeface="+mn-ea"/>
              <a:sym typeface="+mn-lt"/>
            </a:endParaRPr>
          </a:p>
        </p:txBody>
      </p:sp>
      <p:pic>
        <p:nvPicPr>
          <p:cNvPr id="9" name="图片 8">
            <a:extLst>
              <a:ext uri="{FF2B5EF4-FFF2-40B4-BE49-F238E27FC236}">
                <a16:creationId xmlns:a16="http://schemas.microsoft.com/office/drawing/2014/main" id="{FE0B16E9-E97E-0D37-5732-51CCA72EA6E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527776" y="1226457"/>
            <a:ext cx="6659351" cy="5129919"/>
          </a:xfrm>
          <a:prstGeom prst="rect">
            <a:avLst/>
          </a:prstGeom>
        </p:spPr>
      </p:pic>
      <p:sp>
        <p:nvSpPr>
          <p:cNvPr id="11" name="内容占位符 2">
            <a:extLst>
              <a:ext uri="{FF2B5EF4-FFF2-40B4-BE49-F238E27FC236}">
                <a16:creationId xmlns:a16="http://schemas.microsoft.com/office/drawing/2014/main" id="{AC6FF298-82B3-E12A-CC77-43DD4392AEBC}"/>
              </a:ext>
            </a:extLst>
          </p:cNvPr>
          <p:cNvSpPr txBox="1">
            <a:spLocks/>
          </p:cNvSpPr>
          <p:nvPr/>
        </p:nvSpPr>
        <p:spPr bwMode="auto">
          <a:xfrm>
            <a:off x="851277" y="1908567"/>
            <a:ext cx="5389866" cy="4091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4"/>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4"/>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4"/>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5"/>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5"/>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marR="0" lvl="0" indent="0" algn="l" defTabSz="914400" rtl="0" eaLnBrk="0" fontAlgn="base" latinLnBrk="0" hangingPunct="0">
              <a:lnSpc>
                <a:spcPts val="1700"/>
              </a:lnSpc>
              <a:spcBef>
                <a:spcPct val="20000"/>
              </a:spcBef>
              <a:spcAft>
                <a:spcPct val="0"/>
              </a:spcAft>
              <a:buClrTx/>
              <a:buSzTx/>
              <a:buNone/>
              <a:tabLst/>
              <a:defRPr/>
            </a:pPr>
            <a:endParaRPr kumimoji="0" lang="zh-CN" altLang="en-US" sz="1400" i="0" u="none" strike="noStrike" kern="1200" cap="none" spc="0" normalizeH="0" baseline="0" noProof="0" dirty="0">
              <a:ln>
                <a:noFill/>
              </a:ln>
              <a:effectLst/>
              <a:uLnTx/>
              <a:uFillTx/>
              <a:latin typeface="Arial" panose="020B0604020202020204" pitchFamily="34" charset="0"/>
              <a:ea typeface="思源黑体 CN Medium" panose="020B0600000000000000" pitchFamily="34" charset="-122"/>
              <a:cs typeface="Arial" panose="020B0604020202020204" pitchFamily="34" charset="0"/>
            </a:endParaRPr>
          </a:p>
          <a:p>
            <a:pPr lvl="0">
              <a:lnSpc>
                <a:spcPts val="1700"/>
              </a:lnSpc>
              <a:defRPr/>
            </a:pPr>
            <a:r>
              <a:rPr lang="en-US" altLang="zh-CN" sz="1400" b="1" dirty="0">
                <a:solidFill>
                  <a:srgbClr val="1F497D"/>
                </a:solidFill>
                <a:latin typeface="Arial" panose="020B0604020202020204" pitchFamily="34" charset="0"/>
                <a:ea typeface="思源黑体 CN Medium" panose="020B0600000000000000" pitchFamily="34" charset="-122"/>
                <a:cs typeface="Arial" panose="020B0604020202020204" pitchFamily="34" charset="0"/>
              </a:rPr>
              <a:t>Segment-Sweep</a:t>
            </a:r>
          </a:p>
          <a:p>
            <a:pPr>
              <a:lnSpc>
                <a:spcPts val="1700"/>
              </a:lnSpc>
              <a:buFont typeface="Arial" panose="020B0604020202020204" pitchFamily="34" charset="0"/>
              <a:buChar char="•"/>
              <a:defRPr/>
            </a:pPr>
            <a:r>
              <a:rPr lang="en-US" altLang="zh-CN" sz="1200" dirty="0">
                <a:solidFill>
                  <a:schemeClr val="bg1">
                    <a:lumMod val="50000"/>
                  </a:schemeClr>
                </a:solidFill>
                <a:latin typeface="Arial" panose="020B0604020202020204" pitchFamily="34" charset="0"/>
                <a:ea typeface="思源黑体 CN Medium" panose="020B0600000000000000" pitchFamily="34" charset="-122"/>
                <a:cs typeface="Arial" panose="020B0604020202020204" pitchFamily="34" charset="0"/>
              </a:rPr>
              <a:t>Optimized for </a:t>
            </a:r>
            <a:r>
              <a:rPr lang="en-US" altLang="zh-CN" sz="1400" b="1" dirty="0">
                <a:solidFill>
                  <a:srgbClr val="F08300"/>
                </a:solidFill>
                <a:latin typeface="Arial" panose="020B0604020202020204" pitchFamily="34" charset="0"/>
                <a:ea typeface="思源黑体 CN Medium" panose="020B0600000000000000" pitchFamily="34" charset="-122"/>
                <a:cs typeface="Arial" panose="020B0604020202020204" pitchFamily="34" charset="0"/>
              </a:rPr>
              <a:t>Speed</a:t>
            </a:r>
            <a:r>
              <a:rPr lang="en-US" altLang="zh-CN" sz="1200" dirty="0">
                <a:solidFill>
                  <a:schemeClr val="bg1">
                    <a:lumMod val="50000"/>
                  </a:schemeClr>
                </a:solidFill>
                <a:latin typeface="Arial" panose="020B0604020202020204" pitchFamily="34" charset="0"/>
                <a:ea typeface="思源黑体 CN Medium" panose="020B0600000000000000" pitchFamily="34" charset="-122"/>
                <a:cs typeface="Arial" panose="020B0604020202020204" pitchFamily="34" charset="0"/>
              </a:rPr>
              <a:t> and </a:t>
            </a:r>
            <a:r>
              <a:rPr lang="en-US" altLang="zh-CN" sz="1400" b="1" dirty="0">
                <a:solidFill>
                  <a:srgbClr val="F08300"/>
                </a:solidFill>
                <a:latin typeface="Arial" panose="020B0604020202020204" pitchFamily="34" charset="0"/>
                <a:ea typeface="思源黑体 CN Medium" panose="020B0600000000000000" pitchFamily="34" charset="-122"/>
                <a:cs typeface="Arial" panose="020B0604020202020204" pitchFamily="34" charset="0"/>
              </a:rPr>
              <a:t>Accuracy</a:t>
            </a:r>
            <a:endParaRPr kumimoji="0" lang="zh-CN" altLang="en-US" sz="1200" b="1" i="0" u="none" strike="noStrike" kern="1200" cap="none" spc="0" normalizeH="0" baseline="0" noProof="0" dirty="0">
              <a:ln>
                <a:noFill/>
              </a:ln>
              <a:solidFill>
                <a:srgbClr val="F08300"/>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a:p>
            <a:pPr lvl="0">
              <a:lnSpc>
                <a:spcPts val="1700"/>
              </a:lnSpc>
              <a:buFont typeface="Arial" panose="020B0604020202020204" pitchFamily="34" charset="0"/>
              <a:buChar char="•"/>
              <a:defRPr/>
            </a:pPr>
            <a:r>
              <a:rPr lang="en-US" altLang="zh-CN" sz="1200" dirty="0">
                <a:solidFill>
                  <a:schemeClr val="bg1">
                    <a:lumMod val="50000"/>
                  </a:schemeClr>
                </a:solidFill>
                <a:latin typeface="Arial" panose="020B0604020202020204" pitchFamily="34" charset="0"/>
                <a:ea typeface="思源黑体 CN Medium" panose="020B0600000000000000" pitchFamily="34" charset="-122"/>
                <a:cs typeface="Arial" panose="020B0604020202020204" pitchFamily="34" charset="0"/>
              </a:rPr>
              <a:t>The number of scanning points in the passband should be set low and the IFBW large to reduce scanning time</a:t>
            </a:r>
            <a:endParaRPr kumimoji="0" lang="en-US" altLang="zh-CN" sz="120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a:p>
            <a:pPr lvl="0">
              <a:lnSpc>
                <a:spcPts val="1700"/>
              </a:lnSpc>
              <a:buFont typeface="Arial" panose="020B0604020202020204" pitchFamily="34" charset="0"/>
              <a:buChar char="•"/>
              <a:defRPr/>
            </a:pPr>
            <a:r>
              <a:rPr lang="en-US" altLang="zh-CN" sz="1200" dirty="0">
                <a:solidFill>
                  <a:schemeClr val="bg1">
                    <a:lumMod val="50000"/>
                  </a:schemeClr>
                </a:solidFill>
                <a:latin typeface="Arial" panose="020B0604020202020204" pitchFamily="34" charset="0"/>
                <a:ea typeface="思源黑体 CN Medium" panose="020B0600000000000000" pitchFamily="34" charset="-122"/>
                <a:cs typeface="Arial" panose="020B0604020202020204" pitchFamily="34" charset="0"/>
              </a:rPr>
              <a:t>The number of out-of-passband scanning points should be set higher and the IFBW smaller to increase the measurement accuracy</a:t>
            </a:r>
          </a:p>
          <a:p>
            <a:pPr lvl="0">
              <a:lnSpc>
                <a:spcPts val="1700"/>
              </a:lnSpc>
              <a:buFont typeface="Arial" panose="020B0604020202020204" pitchFamily="34" charset="0"/>
              <a:buChar char="•"/>
              <a:defRPr/>
            </a:pPr>
            <a:endParaRPr kumimoji="0" lang="zh-CN" altLang="en-US" sz="1400" i="0" u="none" strike="noStrike" kern="1200" cap="none" spc="0" normalizeH="0" baseline="0" noProof="0" dirty="0">
              <a:ln>
                <a:noFill/>
              </a:ln>
              <a:effectLst/>
              <a:uLnTx/>
              <a:uFillTx/>
              <a:latin typeface="Arial" panose="020B0604020202020204" pitchFamily="34" charset="0"/>
              <a:ea typeface="思源黑体 CN Medium" panose="020B0600000000000000" pitchFamily="34" charset="-122"/>
              <a:cs typeface="Arial" panose="020B0604020202020204" pitchFamily="34" charset="0"/>
            </a:endParaRPr>
          </a:p>
          <a:p>
            <a:pPr lvl="0">
              <a:lnSpc>
                <a:spcPts val="1700"/>
              </a:lnSpc>
              <a:defRPr/>
            </a:pPr>
            <a:r>
              <a:rPr lang="en-US" altLang="zh-CN" sz="1400" b="1" dirty="0">
                <a:solidFill>
                  <a:srgbClr val="1F497D"/>
                </a:solidFill>
                <a:latin typeface="Arial" panose="020B0604020202020204" pitchFamily="34" charset="0"/>
                <a:ea typeface="思源黑体 CN Medium" panose="020B0600000000000000" pitchFamily="34" charset="-122"/>
                <a:cs typeface="Arial" panose="020B0604020202020204" pitchFamily="34" charset="0"/>
              </a:rPr>
              <a:t>Bandwidth </a:t>
            </a:r>
            <a:endParaRPr kumimoji="0" lang="zh-CN" altLang="en-US" sz="140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a:p>
            <a:pPr lvl="0">
              <a:lnSpc>
                <a:spcPts val="1700"/>
              </a:lnSpc>
              <a:buFont typeface="Arial" panose="020B0604020202020204" pitchFamily="34" charset="0"/>
              <a:buChar char="•"/>
              <a:defRPr/>
            </a:pPr>
            <a:r>
              <a:rPr lang="en-US" altLang="zh-CN" sz="1200" dirty="0">
                <a:solidFill>
                  <a:schemeClr val="bg1">
                    <a:lumMod val="50000"/>
                  </a:schemeClr>
                </a:solidFill>
                <a:latin typeface="Arial" panose="020B0604020202020204" pitchFamily="34" charset="0"/>
                <a:ea typeface="思源黑体 CN Medium" panose="020B0600000000000000" pitchFamily="34" charset="-122"/>
                <a:cs typeface="Arial" panose="020B0604020202020204" pitchFamily="34" charset="0"/>
              </a:rPr>
              <a:t>Set bandwidth to -3dB/ </a:t>
            </a:r>
            <a:r>
              <a:rPr lang="en-US" altLang="zh-CN" sz="1200">
                <a:solidFill>
                  <a:schemeClr val="bg1">
                    <a:lumMod val="50000"/>
                  </a:schemeClr>
                </a:solidFill>
                <a:latin typeface="Arial" panose="020B0604020202020204" pitchFamily="34" charset="0"/>
                <a:ea typeface="思源黑体 CN Medium" panose="020B0600000000000000" pitchFamily="34" charset="-122"/>
                <a:cs typeface="Arial" panose="020B0604020202020204" pitchFamily="34" charset="0"/>
              </a:rPr>
              <a:t>-6dB </a:t>
            </a:r>
            <a:r>
              <a:rPr lang="en-US" altLang="zh-CN" sz="1200" dirty="0">
                <a:solidFill>
                  <a:schemeClr val="bg1">
                    <a:lumMod val="50000"/>
                  </a:schemeClr>
                </a:solidFill>
                <a:latin typeface="Arial" panose="020B0604020202020204" pitchFamily="34" charset="0"/>
                <a:ea typeface="思源黑体 CN Medium" panose="020B0600000000000000" pitchFamily="34" charset="-122"/>
                <a:cs typeface="Arial" panose="020B0604020202020204" pitchFamily="34" charset="0"/>
              </a:rPr>
              <a:t>for one-touch testing</a:t>
            </a:r>
            <a:endParaRPr kumimoji="0" lang="zh-CN" altLang="en-US" sz="120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a:p>
            <a:pPr marR="0" lvl="0" algn="l" defTabSz="914400" rtl="0" eaLnBrk="0" fontAlgn="base" latinLnBrk="0" hangingPunct="0">
              <a:lnSpc>
                <a:spcPts val="1700"/>
              </a:lnSpc>
              <a:spcBef>
                <a:spcPct val="20000"/>
              </a:spcBef>
              <a:spcAft>
                <a:spcPct val="0"/>
              </a:spcAft>
              <a:buClrTx/>
              <a:buSzTx/>
              <a:buFont typeface="Arial" panose="020B0604020202020204" pitchFamily="34" charset="0"/>
              <a:buChar char="•"/>
              <a:tabLst/>
              <a:defRPr/>
            </a:pPr>
            <a:r>
              <a:rPr kumimoji="0" lang="en-US" altLang="zh-CN" sz="120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rPr>
              <a:t>Bandwidth, Center frequency, Q-factor and</a:t>
            </a:r>
            <a:r>
              <a:rPr kumimoji="0" lang="en-US" altLang="zh-CN" sz="1200" i="0" u="none" strike="noStrike" kern="1200" cap="none" spc="0" normalizeH="0" noProof="0" dirty="0">
                <a:ln>
                  <a:noFill/>
                </a:ln>
                <a:solidFill>
                  <a:schemeClr val="bg1">
                    <a:lumMod val="50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rPr>
              <a:t> insertion loss</a:t>
            </a:r>
            <a:endParaRPr kumimoji="0" lang="en-US" altLang="zh-CN" sz="120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a:p>
            <a:pPr marL="0" marR="0" lvl="0" indent="0" algn="l" defTabSz="914400" rtl="0" eaLnBrk="0" fontAlgn="base" latinLnBrk="0" hangingPunct="0">
              <a:lnSpc>
                <a:spcPts val="1700"/>
              </a:lnSpc>
              <a:spcBef>
                <a:spcPct val="20000"/>
              </a:spcBef>
              <a:spcAft>
                <a:spcPct val="0"/>
              </a:spcAft>
              <a:buClrTx/>
              <a:buSzTx/>
              <a:buNone/>
              <a:tabLst/>
              <a:defRPr/>
            </a:pPr>
            <a:endParaRPr kumimoji="0" lang="zh-CN" altLang="en-US" sz="140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a:p>
            <a:pPr>
              <a:lnSpc>
                <a:spcPts val="1700"/>
              </a:lnSpc>
              <a:defRPr/>
            </a:pPr>
            <a:r>
              <a:rPr lang="en-US" altLang="zh-CN" sz="1400" b="1" dirty="0">
                <a:solidFill>
                  <a:srgbClr val="1F497D"/>
                </a:solidFill>
                <a:latin typeface="Arial" panose="020B0604020202020204" pitchFamily="34" charset="0"/>
                <a:ea typeface="思源黑体 CN Medium" panose="020B0600000000000000" pitchFamily="34" charset="-122"/>
                <a:cs typeface="Arial" panose="020B0604020202020204" pitchFamily="34" charset="0"/>
              </a:rPr>
              <a:t>Transmission and Reflection Parameters</a:t>
            </a:r>
            <a:endParaRPr kumimoji="0" lang="en-US" altLang="zh-CN" sz="1400" b="1" i="0" u="none" strike="noStrike" kern="1200" cap="none" spc="0" normalizeH="0" baseline="0" noProof="0" dirty="0">
              <a:ln>
                <a:noFill/>
              </a:ln>
              <a:solidFill>
                <a:srgbClr val="1F497D"/>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a:p>
            <a:pPr lvl="0">
              <a:lnSpc>
                <a:spcPts val="1700"/>
              </a:lnSpc>
              <a:buFont typeface="Arial" panose="020B0604020202020204" pitchFamily="34" charset="0"/>
              <a:buChar char="•"/>
              <a:defRPr/>
            </a:pPr>
            <a:r>
              <a:rPr lang="en-US" altLang="zh-CN" sz="1200" dirty="0">
                <a:solidFill>
                  <a:schemeClr val="bg1">
                    <a:lumMod val="50000"/>
                  </a:schemeClr>
                </a:solidFill>
                <a:latin typeface="Arial" panose="020B0604020202020204" pitchFamily="34" charset="0"/>
                <a:ea typeface="思源黑体 CN Medium" panose="020B0600000000000000" pitchFamily="34" charset="-122"/>
                <a:cs typeface="Arial" panose="020B0604020202020204" pitchFamily="34" charset="0"/>
              </a:rPr>
              <a:t>Insertion loss, N dB bandwidth, Out-of-band suppression …</a:t>
            </a:r>
            <a:endParaRPr kumimoji="0" lang="zh-CN" altLang="en-US" sz="120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a:p>
            <a:pPr>
              <a:lnSpc>
                <a:spcPts val="1700"/>
              </a:lnSpc>
              <a:buFont typeface="Arial" panose="020B0604020202020204" pitchFamily="34" charset="0"/>
              <a:buChar char="•"/>
              <a:defRPr/>
            </a:pPr>
            <a:r>
              <a:rPr lang="en-US" altLang="zh-CN" sz="1200" dirty="0">
                <a:solidFill>
                  <a:schemeClr val="bg1">
                    <a:lumMod val="50000"/>
                  </a:schemeClr>
                </a:solidFill>
                <a:latin typeface="Arial" panose="020B0604020202020204" pitchFamily="34" charset="0"/>
                <a:ea typeface="思源黑体 CN Medium" panose="020B0600000000000000" pitchFamily="34" charset="-122"/>
                <a:cs typeface="Arial" panose="020B0604020202020204" pitchFamily="34" charset="0"/>
              </a:rPr>
              <a:t>Input/output return loss, Input/Output VSWR …</a:t>
            </a:r>
            <a:endParaRPr lang="zh-CN" altLang="en-US" sz="1200" dirty="0">
              <a:solidFill>
                <a:schemeClr val="bg1">
                  <a:lumMod val="50000"/>
                </a:schemeClr>
              </a:solidFill>
              <a:latin typeface="Arial" panose="020B0604020202020204" pitchFamily="34" charset="0"/>
              <a:ea typeface="思源黑体 CN Medium" panose="020B0600000000000000" pitchFamily="34" charset="-122"/>
              <a:cs typeface="Arial" panose="020B0604020202020204" pitchFamily="34" charset="0"/>
            </a:endParaRPr>
          </a:p>
          <a:p>
            <a:pPr marR="0" lvl="0" algn="l" defTabSz="914400" rtl="0" eaLnBrk="0" fontAlgn="base" latinLnBrk="0" hangingPunct="0">
              <a:lnSpc>
                <a:spcPts val="1700"/>
              </a:lnSpc>
              <a:spcBef>
                <a:spcPct val="20000"/>
              </a:spcBef>
              <a:spcAft>
                <a:spcPct val="0"/>
              </a:spcAft>
              <a:buClrTx/>
              <a:buSzTx/>
              <a:buFont typeface="Arial" panose="020B0604020202020204" pitchFamily="34" charset="0"/>
              <a:buChar char="•"/>
              <a:tabLst/>
              <a:defRPr/>
            </a:pPr>
            <a:endParaRPr kumimoji="0" lang="en-US" altLang="zh-CN" sz="1400" i="0" u="none" strike="noStrike" kern="1200" cap="none" spc="0" normalizeH="0" baseline="0" noProof="0" dirty="0">
              <a:ln>
                <a:noFill/>
              </a:ln>
              <a:effectLst/>
              <a:uLnTx/>
              <a:uFillTx/>
              <a:latin typeface="Arial" panose="020B0604020202020204" pitchFamily="34" charset="0"/>
              <a:ea typeface="思源黑体 CN Medium" panose="020B0600000000000000" pitchFamily="34" charset="-122"/>
              <a:cs typeface="Arial" panose="020B0604020202020204" pitchFamily="34" charset="0"/>
            </a:endParaRPr>
          </a:p>
          <a:p>
            <a:pPr marL="457051" marR="0" lvl="0" indent="-457051" algn="l" defTabSz="914400" rtl="0" eaLnBrk="0" fontAlgn="base" latinLnBrk="0" hangingPunct="0">
              <a:lnSpc>
                <a:spcPts val="1700"/>
              </a:lnSpc>
              <a:spcBef>
                <a:spcPct val="20000"/>
              </a:spcBef>
              <a:spcAft>
                <a:spcPct val="0"/>
              </a:spcAft>
              <a:buClrTx/>
              <a:buSzTx/>
              <a:buFontTx/>
              <a:buBlip>
                <a:blip r:embed="rId4"/>
              </a:buBlip>
              <a:tabLst/>
              <a:defRPr/>
            </a:pPr>
            <a:endParaRPr kumimoji="0" lang="zh-CN" altLang="en-US" sz="1400" i="0" u="none" strike="noStrike" kern="1200" cap="none" spc="0" normalizeH="0" baseline="0" noProof="0" dirty="0">
              <a:ln>
                <a:noFill/>
              </a:ln>
              <a:effectLst/>
              <a:uLnTx/>
              <a:uFillTx/>
              <a:latin typeface="Arial" panose="020B0604020202020204" pitchFamily="34" charset="0"/>
              <a:ea typeface="思源黑体 CN Medium" panose="020B0600000000000000" pitchFamily="34" charset="-122"/>
              <a:cs typeface="Arial" panose="020B0604020202020204" pitchFamily="34" charset="0"/>
            </a:endParaRPr>
          </a:p>
        </p:txBody>
      </p:sp>
      <p:sp>
        <p:nvSpPr>
          <p:cNvPr id="3" name="TextBox 40">
            <a:extLst>
              <a:ext uri="{FF2B5EF4-FFF2-40B4-BE49-F238E27FC236}">
                <a16:creationId xmlns:a16="http://schemas.microsoft.com/office/drawing/2014/main" id="{50CEEB16-BAA7-17B3-C027-50620CA61232}"/>
              </a:ext>
            </a:extLst>
          </p:cNvPr>
          <p:cNvSpPr txBox="1"/>
          <p:nvPr/>
        </p:nvSpPr>
        <p:spPr>
          <a:xfrm>
            <a:off x="387254" y="397606"/>
            <a:ext cx="8183432" cy="523220"/>
          </a:xfrm>
          <a:prstGeom prst="rect">
            <a:avLst/>
          </a:prstGeom>
          <a:noFill/>
        </p:spPr>
        <p:txBody>
          <a:bodyPr wrap="square" rtlCol="0">
            <a:spAutoFit/>
          </a:bodyPr>
          <a:lstStyle/>
          <a:p>
            <a:r>
              <a:rPr lang="en-US" altLang="zh-CN" sz="2800" b="1" dirty="0">
                <a:solidFill>
                  <a:srgbClr val="F08300"/>
                </a:solidFill>
                <a:latin typeface="Arial" panose="020B0604020202020204" pitchFamily="34" charset="0"/>
                <a:ea typeface="微软雅黑" panose="020B0503020204020204" pitchFamily="34" charset="-122"/>
                <a:cs typeface="Arial" panose="020B0604020202020204" pitchFamily="34" charset="0"/>
              </a:rPr>
              <a:t>Filter </a:t>
            </a:r>
            <a:r>
              <a:rPr lang="en-US" altLang="zh-CN" sz="2800"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Test</a:t>
            </a:r>
          </a:p>
        </p:txBody>
      </p:sp>
    </p:spTree>
    <p:extLst>
      <p:ext uri="{BB962C8B-B14F-4D97-AF65-F5344CB8AC3E}">
        <p14:creationId xmlns:p14="http://schemas.microsoft.com/office/powerpoint/2010/main" val="39150644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0310E894-4B7B-5B99-5188-5A6F301A43BA}"/>
              </a:ext>
            </a:extLst>
          </p:cNvPr>
          <p:cNvSpPr/>
          <p:nvPr/>
        </p:nvSpPr>
        <p:spPr>
          <a:xfrm rot="10800000">
            <a:off x="0" y="1532814"/>
            <a:ext cx="12192003" cy="4639439"/>
          </a:xfrm>
          <a:prstGeom prst="rect">
            <a:avLst/>
          </a:prstGeom>
          <a:gradFill flip="none" rotWithShape="1">
            <a:gsLst>
              <a:gs pos="0">
                <a:schemeClr val="bg1">
                  <a:lumMod val="95000"/>
                  <a:alpha val="10000"/>
                </a:schemeClr>
              </a:gs>
              <a:gs pos="98000">
                <a:schemeClr val="bg1">
                  <a:lumMod val="75000"/>
                  <a:alpha val="50000"/>
                </a:scheme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35" dirty="0"/>
          </a:p>
        </p:txBody>
      </p:sp>
      <p:sp>
        <p:nvSpPr>
          <p:cNvPr id="6" name="灯片编号占位符 2">
            <a:extLst>
              <a:ext uri="{FF2B5EF4-FFF2-40B4-BE49-F238E27FC236}">
                <a16:creationId xmlns:a16="http://schemas.microsoft.com/office/drawing/2014/main" id="{87102914-2895-6079-6ED1-86AAD0AA1687}"/>
              </a:ext>
            </a:extLst>
          </p:cNvPr>
          <p:cNvSpPr txBox="1">
            <a:spLocks/>
          </p:cNvSpPr>
          <p:nvPr/>
        </p:nvSpPr>
        <p:spPr>
          <a:xfrm>
            <a:off x="8857452" y="6438900"/>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65B630-C7FF-41C0-9923-C5E5E29EED81}" type="slidenum">
              <a:rPr lang="en-US" altLang="zh-CN">
                <a:solidFill>
                  <a:srgbClr val="2F2F2F">
                    <a:lumMod val="50000"/>
                    <a:lumOff val="50000"/>
                  </a:srgbClr>
                </a:solidFill>
                <a:cs typeface="+mn-ea"/>
                <a:sym typeface="+mn-lt"/>
              </a:rPr>
              <a:pPr/>
              <a:t>26</a:t>
            </a:fld>
            <a:endParaRPr dirty="0">
              <a:solidFill>
                <a:srgbClr val="2F2F2F">
                  <a:lumMod val="50000"/>
                  <a:lumOff val="50000"/>
                </a:srgbClr>
              </a:solidFill>
              <a:ea typeface="宋体" panose="02010600030101010101" pitchFamily="2" charset="-122"/>
              <a:cs typeface="+mn-ea"/>
              <a:sym typeface="+mn-lt"/>
            </a:endParaRPr>
          </a:p>
        </p:txBody>
      </p:sp>
      <p:pic>
        <p:nvPicPr>
          <p:cNvPr id="8" name="图片 7">
            <a:extLst>
              <a:ext uri="{FF2B5EF4-FFF2-40B4-BE49-F238E27FC236}">
                <a16:creationId xmlns:a16="http://schemas.microsoft.com/office/drawing/2014/main" id="{FAD0243B-F24B-D6A6-42B5-B692E7F65D2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53546" y="1519136"/>
            <a:ext cx="8454065" cy="4653117"/>
          </a:xfrm>
          <a:prstGeom prst="rect">
            <a:avLst/>
          </a:prstGeom>
        </p:spPr>
      </p:pic>
      <p:sp>
        <p:nvSpPr>
          <p:cNvPr id="12" name="内容占位符 2">
            <a:extLst>
              <a:ext uri="{FF2B5EF4-FFF2-40B4-BE49-F238E27FC236}">
                <a16:creationId xmlns:a16="http://schemas.microsoft.com/office/drawing/2014/main" id="{83B5A256-BFD1-F5BC-E23D-CF1CC60F9BA7}"/>
              </a:ext>
            </a:extLst>
          </p:cNvPr>
          <p:cNvSpPr txBox="1">
            <a:spLocks/>
          </p:cNvSpPr>
          <p:nvPr/>
        </p:nvSpPr>
        <p:spPr bwMode="auto">
          <a:xfrm>
            <a:off x="400503" y="1664635"/>
            <a:ext cx="6958240" cy="4027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4"/>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4"/>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4"/>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5"/>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5"/>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gn="just">
              <a:lnSpc>
                <a:spcPts val="1900"/>
              </a:lnSpc>
              <a:buFont typeface="Arial" panose="020B0604020202020204" pitchFamily="34" charset="0"/>
              <a:buChar char="•"/>
              <a:defRPr/>
            </a:pPr>
            <a:r>
              <a:rPr lang="en-US" altLang="zh-CN" sz="14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In wireless communication systems, the signal usually has a certain bandwidth, if the total power is close to the 1dB compression point, the amplifier nonlinearity tends to be more obvious, it will produce a relatively strong harmonic, cross-talk, which will cause interference to the neighboring or in-band</a:t>
            </a:r>
          </a:p>
          <a:p>
            <a:pPr algn="just">
              <a:lnSpc>
                <a:spcPts val="1900"/>
              </a:lnSpc>
              <a:buFont typeface="Arial" panose="020B0604020202020204" pitchFamily="34" charset="0"/>
              <a:buChar char="•"/>
              <a:defRPr/>
            </a:pPr>
            <a:endParaRPr lang="en-US" altLang="zh-CN" sz="1400" dirty="0">
              <a:solidFill>
                <a:schemeClr val="tx1">
                  <a:lumMod val="75000"/>
                  <a:lumOff val="25000"/>
                </a:schemeClr>
              </a:solidFill>
              <a:effectLst/>
              <a:latin typeface="Arial" panose="020B0604020202020204" pitchFamily="34" charset="0"/>
              <a:ea typeface="思源黑体 CN Medium" panose="020B0600000000000000" pitchFamily="34" charset="-122"/>
              <a:cs typeface="Arial" panose="020B0604020202020204" pitchFamily="34" charset="0"/>
            </a:endParaRPr>
          </a:p>
          <a:p>
            <a:pPr algn="just">
              <a:lnSpc>
                <a:spcPts val="1900"/>
              </a:lnSpc>
              <a:buFont typeface="Arial" panose="020B0604020202020204" pitchFamily="34" charset="0"/>
              <a:buChar char="•"/>
              <a:defRPr/>
            </a:pPr>
            <a:r>
              <a:rPr lang="en-US" altLang="zh-CN" sz="14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Active devices such as amplifiers are usually concerned with the position where the actual gain drops by 1 dB from the linear gain</a:t>
            </a:r>
          </a:p>
          <a:p>
            <a:pPr algn="just">
              <a:lnSpc>
                <a:spcPts val="1900"/>
              </a:lnSpc>
              <a:buFont typeface="Arial" panose="020B0604020202020204" pitchFamily="34" charset="0"/>
              <a:buChar char="•"/>
              <a:defRPr/>
            </a:pPr>
            <a:endParaRPr kumimoji="0" lang="en-US" altLang="zh-CN" sz="14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a:p>
            <a:pPr algn="just">
              <a:lnSpc>
                <a:spcPts val="1900"/>
              </a:lnSpc>
              <a:buFont typeface="Arial" panose="020B0604020202020204" pitchFamily="34" charset="0"/>
              <a:buChar char="•"/>
              <a:defRPr/>
            </a:pPr>
            <a:r>
              <a:rPr lang="en-US" altLang="zh-CN" sz="14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Gain/Isolation</a:t>
            </a:r>
            <a:endParaRPr kumimoji="0" lang="zh-CN" altLang="en-US" sz="14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a:p>
            <a:pPr algn="just">
              <a:lnSpc>
                <a:spcPts val="1900"/>
              </a:lnSpc>
              <a:buFont typeface="Arial" panose="020B0604020202020204" pitchFamily="34" charset="0"/>
              <a:buChar char="•"/>
              <a:defRPr/>
            </a:pPr>
            <a:r>
              <a:rPr lang="en-US" altLang="zh-CN" sz="14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Input/output return loss</a:t>
            </a:r>
            <a:endParaRPr kumimoji="0" lang="en-US" altLang="zh-CN" sz="14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a:p>
            <a:pPr algn="just">
              <a:lnSpc>
                <a:spcPts val="1900"/>
              </a:lnSpc>
              <a:buFont typeface="Arial" panose="020B0604020202020204" pitchFamily="34" charset="0"/>
              <a:buChar char="•"/>
              <a:defRPr/>
            </a:pPr>
            <a:r>
              <a:rPr lang="en-US" altLang="zh-CN" sz="14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1dB compression point</a:t>
            </a:r>
            <a:endParaRPr kumimoji="0" lang="zh-CN" altLang="en-US" sz="14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a:p>
            <a:pPr algn="just">
              <a:lnSpc>
                <a:spcPts val="1900"/>
              </a:lnSpc>
              <a:buFont typeface="Arial" panose="020B0604020202020204" pitchFamily="34" charset="0"/>
              <a:buChar char="•"/>
              <a:defRPr/>
            </a:pPr>
            <a:r>
              <a:rPr lang="en-US" altLang="zh-CN" sz="1400" dirty="0" err="1">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Input/Output</a:t>
            </a:r>
            <a:r>
              <a:rPr lang="en-US" altLang="zh-CN" sz="14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 Power</a:t>
            </a:r>
            <a:endParaRPr kumimoji="0" lang="en-US" altLang="zh-CN" sz="14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a:p>
            <a:pPr algn="just">
              <a:lnSpc>
                <a:spcPts val="1900"/>
              </a:lnSpc>
              <a:buFont typeface="Arial" panose="020B0604020202020204" pitchFamily="34" charset="0"/>
              <a:buChar char="•"/>
              <a:defRPr/>
            </a:pPr>
            <a:r>
              <a:rPr kumimoji="0" lang="en-US" altLang="zh-CN" sz="14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rPr>
              <a:t>…</a:t>
            </a:r>
          </a:p>
          <a:p>
            <a:pPr algn="just">
              <a:lnSpc>
                <a:spcPts val="1900"/>
              </a:lnSpc>
              <a:buFont typeface="Arial" panose="020B0604020202020204" pitchFamily="34" charset="0"/>
              <a:buChar char="•"/>
              <a:defRPr/>
            </a:pPr>
            <a:endParaRPr kumimoji="0" lang="zh-CN" altLang="en-US" sz="14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a:p>
            <a:pPr marR="0" lvl="0" algn="just" defTabSz="914400" rtl="0" eaLnBrk="0" fontAlgn="base" latinLnBrk="0" hangingPunct="0">
              <a:lnSpc>
                <a:spcPts val="1900"/>
              </a:lnSpc>
              <a:spcBef>
                <a:spcPct val="20000"/>
              </a:spcBef>
              <a:spcAft>
                <a:spcPct val="0"/>
              </a:spcAft>
              <a:buClrTx/>
              <a:buSzTx/>
              <a:buFont typeface="Arial" panose="020B0604020202020204" pitchFamily="34" charset="0"/>
              <a:buChar char="•"/>
              <a:tabLst/>
              <a:defRPr/>
            </a:pPr>
            <a:endParaRPr kumimoji="0" lang="zh-CN" altLang="en-US" sz="14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a:p>
            <a:pPr marL="457051" marR="0" lvl="0" indent="-457051" algn="just" defTabSz="914400" rtl="0" eaLnBrk="0" fontAlgn="base" latinLnBrk="0" hangingPunct="0">
              <a:lnSpc>
                <a:spcPts val="1900"/>
              </a:lnSpc>
              <a:spcBef>
                <a:spcPct val="20000"/>
              </a:spcBef>
              <a:spcAft>
                <a:spcPct val="0"/>
              </a:spcAft>
              <a:buClrTx/>
              <a:buSzTx/>
              <a:buFontTx/>
              <a:buBlip>
                <a:blip r:embed="rId4"/>
              </a:buBlip>
              <a:tabLst/>
              <a:defRPr/>
            </a:pPr>
            <a:endParaRPr kumimoji="0" lang="en-US" altLang="zh-CN" sz="14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a:p>
            <a:pPr marL="457051" marR="0" lvl="0" indent="-457051" algn="just" defTabSz="914400" rtl="0" eaLnBrk="0" fontAlgn="base" latinLnBrk="0" hangingPunct="0">
              <a:lnSpc>
                <a:spcPts val="1900"/>
              </a:lnSpc>
              <a:spcBef>
                <a:spcPct val="20000"/>
              </a:spcBef>
              <a:spcAft>
                <a:spcPct val="0"/>
              </a:spcAft>
              <a:buClrTx/>
              <a:buSzTx/>
              <a:buFontTx/>
              <a:buBlip>
                <a:blip r:embed="rId4"/>
              </a:buBlip>
              <a:tabLst/>
              <a:defRPr/>
            </a:pPr>
            <a:endParaRPr kumimoji="0" lang="zh-CN" altLang="en-US" sz="14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p:txBody>
      </p:sp>
      <p:sp>
        <p:nvSpPr>
          <p:cNvPr id="2" name="TextBox 40">
            <a:extLst>
              <a:ext uri="{FF2B5EF4-FFF2-40B4-BE49-F238E27FC236}">
                <a16:creationId xmlns:a16="http://schemas.microsoft.com/office/drawing/2014/main" id="{7E77144B-2ADF-7351-4CD9-5F9B2451FF26}"/>
              </a:ext>
            </a:extLst>
          </p:cNvPr>
          <p:cNvSpPr txBox="1"/>
          <p:nvPr/>
        </p:nvSpPr>
        <p:spPr>
          <a:xfrm>
            <a:off x="387254" y="397606"/>
            <a:ext cx="8183432" cy="523220"/>
          </a:xfrm>
          <a:prstGeom prst="rect">
            <a:avLst/>
          </a:prstGeom>
          <a:noFill/>
        </p:spPr>
        <p:txBody>
          <a:bodyPr wrap="square" rtlCol="0">
            <a:spAutoFit/>
          </a:bodyPr>
          <a:lstStyle/>
          <a:p>
            <a:r>
              <a:rPr lang="en-US" altLang="zh-CN" sz="2800" b="1" dirty="0">
                <a:solidFill>
                  <a:srgbClr val="F08300"/>
                </a:solidFill>
                <a:latin typeface="Arial" panose="020B0604020202020204" pitchFamily="34" charset="0"/>
                <a:ea typeface="微软雅黑" panose="020B0503020204020204" pitchFamily="34" charset="-122"/>
                <a:cs typeface="Arial" panose="020B0604020202020204" pitchFamily="34" charset="0"/>
              </a:rPr>
              <a:t>Amplifier </a:t>
            </a:r>
            <a:r>
              <a:rPr lang="en-US" altLang="zh-CN" sz="2800"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Test</a:t>
            </a:r>
          </a:p>
        </p:txBody>
      </p:sp>
    </p:spTree>
    <p:extLst>
      <p:ext uri="{BB962C8B-B14F-4D97-AF65-F5344CB8AC3E}">
        <p14:creationId xmlns:p14="http://schemas.microsoft.com/office/powerpoint/2010/main" val="29005850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E0C1A087-8B5C-B851-CB7F-F5331FE6C576}"/>
              </a:ext>
            </a:extLst>
          </p:cNvPr>
          <p:cNvSpPr/>
          <p:nvPr/>
        </p:nvSpPr>
        <p:spPr>
          <a:xfrm>
            <a:off x="834629" y="2599052"/>
            <a:ext cx="5022587" cy="3122229"/>
          </a:xfrm>
          <a:prstGeom prst="rect">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a:extLst>
              <a:ext uri="{FF2B5EF4-FFF2-40B4-BE49-F238E27FC236}">
                <a16:creationId xmlns:a16="http://schemas.microsoft.com/office/drawing/2014/main" id="{52A809AD-918A-7205-0AE9-ED5680A00BFA}"/>
              </a:ext>
            </a:extLst>
          </p:cNvPr>
          <p:cNvSpPr/>
          <p:nvPr/>
        </p:nvSpPr>
        <p:spPr>
          <a:xfrm rot="10800000">
            <a:off x="0" y="1634414"/>
            <a:ext cx="12192003" cy="4639439"/>
          </a:xfrm>
          <a:prstGeom prst="rect">
            <a:avLst/>
          </a:prstGeom>
          <a:gradFill flip="none" rotWithShape="1">
            <a:gsLst>
              <a:gs pos="0">
                <a:schemeClr val="bg1">
                  <a:lumMod val="95000"/>
                  <a:alpha val="10000"/>
                </a:schemeClr>
              </a:gs>
              <a:gs pos="98000">
                <a:schemeClr val="bg1">
                  <a:lumMod val="75000"/>
                  <a:alpha val="50000"/>
                </a:scheme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35" dirty="0"/>
          </a:p>
        </p:txBody>
      </p:sp>
      <p:sp>
        <p:nvSpPr>
          <p:cNvPr id="4" name="灯片编号占位符 2">
            <a:extLst>
              <a:ext uri="{FF2B5EF4-FFF2-40B4-BE49-F238E27FC236}">
                <a16:creationId xmlns:a16="http://schemas.microsoft.com/office/drawing/2014/main" id="{D5558DEA-AFC2-3DAC-A350-2CF82AB7A0E7}"/>
              </a:ext>
            </a:extLst>
          </p:cNvPr>
          <p:cNvSpPr txBox="1">
            <a:spLocks/>
          </p:cNvSpPr>
          <p:nvPr/>
        </p:nvSpPr>
        <p:spPr>
          <a:xfrm>
            <a:off x="8857452" y="6438900"/>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65B630-C7FF-41C0-9923-C5E5E29EED81}" type="slidenum">
              <a:rPr lang="en-US" altLang="zh-CN">
                <a:solidFill>
                  <a:srgbClr val="2F2F2F">
                    <a:lumMod val="50000"/>
                    <a:lumOff val="50000"/>
                  </a:srgbClr>
                </a:solidFill>
                <a:cs typeface="+mn-ea"/>
                <a:sym typeface="+mn-lt"/>
              </a:rPr>
              <a:pPr/>
              <a:t>27</a:t>
            </a:fld>
            <a:endParaRPr dirty="0">
              <a:solidFill>
                <a:srgbClr val="2F2F2F">
                  <a:lumMod val="50000"/>
                  <a:lumOff val="50000"/>
                </a:srgbClr>
              </a:solidFill>
              <a:ea typeface="宋体" panose="02010600030101010101" pitchFamily="2" charset="-122"/>
              <a:cs typeface="+mn-ea"/>
              <a:sym typeface="+mn-lt"/>
            </a:endParaRPr>
          </a:p>
        </p:txBody>
      </p:sp>
      <p:pic>
        <p:nvPicPr>
          <p:cNvPr id="5" name="图片 4">
            <a:extLst>
              <a:ext uri="{FF2B5EF4-FFF2-40B4-BE49-F238E27FC236}">
                <a16:creationId xmlns:a16="http://schemas.microsoft.com/office/drawing/2014/main" id="{D738E364-BAE7-BFB7-C82A-73D75488B371}"/>
              </a:ext>
            </a:extLst>
          </p:cNvPr>
          <p:cNvPicPr>
            <a:picLocks noChangeAspect="1"/>
          </p:cNvPicPr>
          <p:nvPr/>
        </p:nvPicPr>
        <p:blipFill>
          <a:blip r:embed="rId2"/>
          <a:stretch>
            <a:fillRect/>
          </a:stretch>
        </p:blipFill>
        <p:spPr>
          <a:xfrm>
            <a:off x="834630" y="2600267"/>
            <a:ext cx="5022588" cy="3122229"/>
          </a:xfrm>
          <a:prstGeom prst="rect">
            <a:avLst/>
          </a:prstGeom>
          <a:ln>
            <a:noFill/>
          </a:ln>
          <a:effectLst>
            <a:outerShdw blurRad="292100" dist="139700" dir="2700000" algn="tl" rotWithShape="0">
              <a:srgbClr val="333333">
                <a:alpha val="65000"/>
              </a:srgbClr>
            </a:outerShdw>
          </a:effectLst>
        </p:spPr>
      </p:pic>
      <p:sp>
        <p:nvSpPr>
          <p:cNvPr id="8" name="文本框 7">
            <a:extLst>
              <a:ext uri="{FF2B5EF4-FFF2-40B4-BE49-F238E27FC236}">
                <a16:creationId xmlns:a16="http://schemas.microsoft.com/office/drawing/2014/main" id="{89C2F09F-EFFA-2DCD-A30C-6EE6ECF5F19B}"/>
              </a:ext>
            </a:extLst>
          </p:cNvPr>
          <p:cNvSpPr txBox="1"/>
          <p:nvPr/>
        </p:nvSpPr>
        <p:spPr>
          <a:xfrm>
            <a:off x="834629" y="2249671"/>
            <a:ext cx="5022587" cy="276999"/>
          </a:xfrm>
          <a:prstGeom prst="rect">
            <a:avLst/>
          </a:prstGeom>
          <a:noFill/>
        </p:spPr>
        <p:txBody>
          <a:bodyPr wrap="square">
            <a:spAutoFit/>
          </a:bodyPr>
          <a:lstStyle/>
          <a:p>
            <a:pPr algn="ctr"/>
            <a:r>
              <a:rPr lang="en-US" altLang="zh-CN" sz="1200" b="1" i="1" dirty="0">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rPr>
              <a:t>SA Setup</a:t>
            </a:r>
            <a:endParaRPr lang="zh-CN" altLang="en-US" sz="1200" b="1" i="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0" name="内容占位符 2">
            <a:extLst>
              <a:ext uri="{FF2B5EF4-FFF2-40B4-BE49-F238E27FC236}">
                <a16:creationId xmlns:a16="http://schemas.microsoft.com/office/drawing/2014/main" id="{EDA6A06B-1D2B-C522-8537-84DC4AB616C6}"/>
              </a:ext>
            </a:extLst>
          </p:cNvPr>
          <p:cNvSpPr txBox="1">
            <a:spLocks/>
          </p:cNvSpPr>
          <p:nvPr/>
        </p:nvSpPr>
        <p:spPr bwMode="auto">
          <a:xfrm>
            <a:off x="6337688" y="2373612"/>
            <a:ext cx="4344826" cy="3408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457051" marR="0" lvl="0" indent="-457051" algn="just" defTabSz="914400" rtl="0" eaLnBrk="0" fontAlgn="base" latinLnBrk="0" hangingPunct="0">
              <a:lnSpc>
                <a:spcPct val="150000"/>
              </a:lnSpc>
              <a:spcBef>
                <a:spcPct val="20000"/>
              </a:spcBef>
              <a:spcAft>
                <a:spcPct val="0"/>
              </a:spcAft>
              <a:buClrTx/>
              <a:buSzTx/>
              <a:buFontTx/>
              <a:buBlip>
                <a:blip r:embed="rId3"/>
              </a:buBlip>
              <a:tabLst/>
              <a:defRPr/>
            </a:pPr>
            <a:r>
              <a:rPr kumimoji="0" lang="en-US" altLang="zh-CN" sz="1600" b="1" i="0" u="none" strike="noStrike" kern="1200" cap="none" spc="0" normalizeH="0" baseline="0" noProof="0" dirty="0">
                <a:ln>
                  <a:noFill/>
                </a:ln>
                <a:solidFill>
                  <a:srgbClr val="1F497D"/>
                </a:solidFill>
                <a:effectLst/>
                <a:uLnTx/>
                <a:uFillTx/>
                <a:latin typeface="Arial" panose="020B0604020202020204" pitchFamily="34" charset="0"/>
                <a:ea typeface="思源黑体 CN Medium" panose="020B0600000000000000" pitchFamily="34" charset="-122"/>
                <a:cs typeface="Arial" panose="020B0604020202020204" pitchFamily="34" charset="0"/>
              </a:rPr>
              <a:t>SA Setup</a:t>
            </a:r>
            <a:endParaRPr kumimoji="0" lang="en-US" altLang="zh-CN" sz="1400" b="1" i="0" u="none" strike="noStrike" kern="1200" cap="none" spc="0" normalizeH="0" baseline="0" noProof="0" dirty="0">
              <a:ln>
                <a:noFill/>
              </a:ln>
              <a:solidFill>
                <a:srgbClr val="1F497D"/>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a:p>
            <a:pPr algn="just">
              <a:lnSpc>
                <a:spcPct val="150000"/>
              </a:lnSpc>
              <a:buFont typeface="Arial" panose="020B0604020202020204" pitchFamily="34" charset="0"/>
              <a:buChar char="•"/>
              <a:defRPr/>
            </a:pPr>
            <a:r>
              <a:rPr lang="en-US" altLang="zh-CN" sz="12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Automate, standardize and optimize test sequences to simplify measurements</a:t>
            </a:r>
            <a:endParaRPr kumimoji="0" lang="zh-CN" altLang="en-US" sz="12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a:p>
            <a:pPr algn="just">
              <a:lnSpc>
                <a:spcPct val="150000"/>
              </a:lnSpc>
              <a:buFont typeface="Arial" panose="020B0604020202020204" pitchFamily="34" charset="0"/>
              <a:buChar char="•"/>
              <a:defRPr/>
            </a:pPr>
            <a:r>
              <a:rPr lang="en-US" altLang="zh-CN" sz="12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The step-by-step instructions for typical measurements guide the user through the measurement process and help the user quickly familiarize themselves with the instrument's operation</a:t>
            </a:r>
            <a:endParaRPr kumimoji="0" lang="en-US" altLang="zh-CN" sz="12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a:p>
            <a:pPr lvl="0" algn="just">
              <a:lnSpc>
                <a:spcPct val="150000"/>
              </a:lnSpc>
              <a:buFont typeface="Arial" panose="020B0604020202020204" pitchFamily="34" charset="0"/>
              <a:buChar char="•"/>
              <a:defRPr/>
            </a:pPr>
            <a:r>
              <a:rPr lang="en-US" altLang="zh-CN" sz="12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A range of standardized, repeatable measurements can be performed quickly and easily, helping to eliminate human error</a:t>
            </a:r>
            <a:endParaRPr kumimoji="0" lang="en-US" altLang="zh-CN" sz="12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a:p>
            <a:pPr marL="457051" marR="0" lvl="0" indent="-457051" algn="just" defTabSz="914400" rtl="0" eaLnBrk="0" fontAlgn="base" latinLnBrk="0" hangingPunct="0">
              <a:lnSpc>
                <a:spcPct val="150000"/>
              </a:lnSpc>
              <a:spcBef>
                <a:spcPct val="20000"/>
              </a:spcBef>
              <a:spcAft>
                <a:spcPct val="0"/>
              </a:spcAft>
              <a:buClrTx/>
              <a:buSzTx/>
              <a:buFontTx/>
              <a:buBlip>
                <a:blip r:embed="rId3"/>
              </a:buBlip>
              <a:tabLst/>
              <a:defRPr/>
            </a:pPr>
            <a:endParaRPr kumimoji="0" lang="zh-CN" altLang="en-US" sz="14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p:txBody>
      </p:sp>
      <p:sp>
        <p:nvSpPr>
          <p:cNvPr id="6" name="TextBox 40">
            <a:extLst>
              <a:ext uri="{FF2B5EF4-FFF2-40B4-BE49-F238E27FC236}">
                <a16:creationId xmlns:a16="http://schemas.microsoft.com/office/drawing/2014/main" id="{4E25BCE0-B02A-B82C-13D3-F5D9DBEDE6DA}"/>
              </a:ext>
            </a:extLst>
          </p:cNvPr>
          <p:cNvSpPr txBox="1"/>
          <p:nvPr/>
        </p:nvSpPr>
        <p:spPr>
          <a:xfrm>
            <a:off x="387254" y="397606"/>
            <a:ext cx="8183432" cy="523220"/>
          </a:xfrm>
          <a:prstGeom prst="rect">
            <a:avLst/>
          </a:prstGeom>
          <a:noFill/>
        </p:spPr>
        <p:txBody>
          <a:bodyPr wrap="square" rtlCol="0">
            <a:spAutoFit/>
          </a:bodyPr>
          <a:lstStyle/>
          <a:p>
            <a:r>
              <a:rPr lang="en-US" altLang="zh-CN" sz="2800" b="1" dirty="0">
                <a:solidFill>
                  <a:srgbClr val="F08300"/>
                </a:solidFill>
                <a:latin typeface="Arial" panose="020B0604020202020204" pitchFamily="34" charset="0"/>
                <a:ea typeface="微软雅黑" panose="020B0503020204020204" pitchFamily="34" charset="-122"/>
                <a:cs typeface="Arial" panose="020B0604020202020204" pitchFamily="34" charset="0"/>
              </a:rPr>
              <a:t>Spectrum</a:t>
            </a:r>
            <a:r>
              <a:rPr lang="en-US" altLang="zh-CN" sz="2800"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 Analysis </a:t>
            </a:r>
            <a:r>
              <a:rPr lang="en-US" altLang="zh-CN" sz="2800" b="1" baseline="-250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(Option SHN900-SA)</a:t>
            </a:r>
          </a:p>
        </p:txBody>
      </p:sp>
    </p:spTree>
    <p:extLst>
      <p:ext uri="{BB962C8B-B14F-4D97-AF65-F5344CB8AC3E}">
        <p14:creationId xmlns:p14="http://schemas.microsoft.com/office/powerpoint/2010/main" val="2823235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0D774D57-65C6-44BF-C9AE-86CF497A0CE0}"/>
              </a:ext>
            </a:extLst>
          </p:cNvPr>
          <p:cNvSpPr/>
          <p:nvPr/>
        </p:nvSpPr>
        <p:spPr>
          <a:xfrm rot="10800000">
            <a:off x="0" y="1634414"/>
            <a:ext cx="12192003" cy="4639439"/>
          </a:xfrm>
          <a:prstGeom prst="rect">
            <a:avLst/>
          </a:prstGeom>
          <a:gradFill flip="none" rotWithShape="1">
            <a:gsLst>
              <a:gs pos="0">
                <a:schemeClr val="bg1">
                  <a:lumMod val="95000"/>
                  <a:alpha val="10000"/>
                </a:schemeClr>
              </a:gs>
              <a:gs pos="98000">
                <a:schemeClr val="bg1">
                  <a:lumMod val="75000"/>
                  <a:alpha val="50000"/>
                </a:scheme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35" dirty="0"/>
          </a:p>
        </p:txBody>
      </p:sp>
      <p:sp>
        <p:nvSpPr>
          <p:cNvPr id="6" name="文本框 5">
            <a:extLst>
              <a:ext uri="{FF2B5EF4-FFF2-40B4-BE49-F238E27FC236}">
                <a16:creationId xmlns:a16="http://schemas.microsoft.com/office/drawing/2014/main" id="{30FFD7F4-29A4-5C01-DCDF-CB802E00511B}"/>
              </a:ext>
            </a:extLst>
          </p:cNvPr>
          <p:cNvSpPr txBox="1"/>
          <p:nvPr/>
        </p:nvSpPr>
        <p:spPr>
          <a:xfrm>
            <a:off x="902682" y="1944914"/>
            <a:ext cx="4828159" cy="276999"/>
          </a:xfrm>
          <a:prstGeom prst="rect">
            <a:avLst/>
          </a:prstGeom>
          <a:noFill/>
        </p:spPr>
        <p:txBody>
          <a:bodyPr wrap="square">
            <a:spAutoFit/>
          </a:bodyPr>
          <a:lstStyle/>
          <a:p>
            <a:pPr algn="ctr"/>
            <a:r>
              <a:rPr lang="en-US" altLang="zh-CN" sz="1200" b="1" i="1" dirty="0">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rPr>
              <a:t>Marker → SA</a:t>
            </a:r>
            <a:endParaRPr lang="zh-CN" altLang="en-US" sz="1200" b="1" i="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8" name="灯片编号占位符 2">
            <a:extLst>
              <a:ext uri="{FF2B5EF4-FFF2-40B4-BE49-F238E27FC236}">
                <a16:creationId xmlns:a16="http://schemas.microsoft.com/office/drawing/2014/main" id="{33A2D88D-232A-221D-414C-65A0B29EEE32}"/>
              </a:ext>
            </a:extLst>
          </p:cNvPr>
          <p:cNvSpPr txBox="1">
            <a:spLocks/>
          </p:cNvSpPr>
          <p:nvPr/>
        </p:nvSpPr>
        <p:spPr>
          <a:xfrm>
            <a:off x="8857452" y="6438900"/>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65B630-C7FF-41C0-9923-C5E5E29EED81}" type="slidenum">
              <a:rPr lang="en-US" altLang="zh-CN">
                <a:solidFill>
                  <a:srgbClr val="2F2F2F">
                    <a:lumMod val="50000"/>
                    <a:lumOff val="50000"/>
                  </a:srgbClr>
                </a:solidFill>
                <a:cs typeface="+mn-ea"/>
                <a:sym typeface="+mn-lt"/>
              </a:rPr>
              <a:pPr/>
              <a:t>28</a:t>
            </a:fld>
            <a:endParaRPr dirty="0">
              <a:solidFill>
                <a:srgbClr val="2F2F2F">
                  <a:lumMod val="50000"/>
                  <a:lumOff val="50000"/>
                </a:srgbClr>
              </a:solidFill>
              <a:ea typeface="宋体" panose="02010600030101010101" pitchFamily="2" charset="-122"/>
              <a:cs typeface="+mn-ea"/>
              <a:sym typeface="+mn-lt"/>
            </a:endParaRPr>
          </a:p>
        </p:txBody>
      </p:sp>
      <p:sp>
        <p:nvSpPr>
          <p:cNvPr id="11" name="内容占位符 2">
            <a:extLst>
              <a:ext uri="{FF2B5EF4-FFF2-40B4-BE49-F238E27FC236}">
                <a16:creationId xmlns:a16="http://schemas.microsoft.com/office/drawing/2014/main" id="{12E5201B-8468-DDC3-896D-2A4E6A2F390C}"/>
              </a:ext>
            </a:extLst>
          </p:cNvPr>
          <p:cNvSpPr txBox="1">
            <a:spLocks/>
          </p:cNvSpPr>
          <p:nvPr/>
        </p:nvSpPr>
        <p:spPr bwMode="auto">
          <a:xfrm>
            <a:off x="6062194" y="2730616"/>
            <a:ext cx="4496949" cy="3140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457051" marR="0" lvl="0" indent="-457051" defTabSz="914400" rtl="0" eaLnBrk="0" fontAlgn="base" latinLnBrk="0" hangingPunct="0">
              <a:lnSpc>
                <a:spcPct val="150000"/>
              </a:lnSpc>
              <a:spcBef>
                <a:spcPct val="20000"/>
              </a:spcBef>
              <a:spcAft>
                <a:spcPct val="0"/>
              </a:spcAft>
              <a:buClrTx/>
              <a:buSzTx/>
              <a:buFontTx/>
              <a:buBlip>
                <a:blip r:embed="rId3"/>
              </a:buBlip>
              <a:tabLst/>
              <a:defRPr/>
            </a:pPr>
            <a:r>
              <a:rPr kumimoji="0" lang="en-US" altLang="zh-CN" sz="1400" b="1" i="0" u="none" strike="noStrike" kern="1200" cap="none" spc="0" normalizeH="0" baseline="0" noProof="0" dirty="0">
                <a:ln>
                  <a:noFill/>
                </a:ln>
                <a:solidFill>
                  <a:srgbClr val="1F497D"/>
                </a:solidFill>
                <a:effectLst/>
                <a:uLnTx/>
                <a:uFillTx/>
                <a:latin typeface="Arial" panose="020B0604020202020204" pitchFamily="34" charset="0"/>
                <a:ea typeface="思源黑体 CN Medium" panose="020B0600000000000000" pitchFamily="34" charset="-122"/>
                <a:cs typeface="Arial" panose="020B0604020202020204" pitchFamily="34" charset="0"/>
              </a:rPr>
              <a:t>Marker → SA</a:t>
            </a:r>
            <a:endParaRPr kumimoji="0" lang="zh-CN" altLang="en-US" sz="1400" b="1" i="0" u="none" strike="noStrike" kern="1200" cap="none" spc="0" normalizeH="0" baseline="0" noProof="0" dirty="0">
              <a:ln>
                <a:noFill/>
              </a:ln>
              <a:solidFill>
                <a:srgbClr val="1F497D"/>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a:p>
            <a:pPr>
              <a:lnSpc>
                <a:spcPct val="150000"/>
              </a:lnSpc>
              <a:buFont typeface="Arial" panose="020B0604020202020204" pitchFamily="34" charset="0"/>
              <a:buChar char="•"/>
              <a:defRPr/>
            </a:pPr>
            <a:r>
              <a:rPr lang="en-US" altLang="zh-CN" sz="12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The Marker → SA function supports a quick view of the spectrum of a specific frequency point of the S-measurement parameter, making it easier to search and analyze the signal</a:t>
            </a:r>
            <a:endParaRPr kumimoji="0" lang="zh-CN" altLang="en-US" sz="12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a:p>
            <a:pPr>
              <a:lnSpc>
                <a:spcPct val="150000"/>
              </a:lnSpc>
              <a:buFont typeface="Arial" panose="020B0604020202020204" pitchFamily="34" charset="0"/>
              <a:buChar char="•"/>
              <a:defRPr/>
            </a:pPr>
            <a:r>
              <a:rPr lang="en-US" altLang="zh-CN" sz="12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Measurement of spectral characteristics allows rapid identification of undesirable signal sources in a variety of field test environments, dramatically reducing the amount of work required to locate signals.</a:t>
            </a:r>
            <a:endParaRPr kumimoji="0" lang="en-US" altLang="zh-CN" sz="12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a:p>
            <a:pPr lvl="0">
              <a:lnSpc>
                <a:spcPct val="150000"/>
              </a:lnSpc>
              <a:buFont typeface="Arial" panose="020B0604020202020204" pitchFamily="34" charset="0"/>
              <a:buChar char="•"/>
              <a:defRPr/>
            </a:pPr>
            <a:r>
              <a:rPr lang="en-US" altLang="zh-CN" sz="12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SA mode provides an advanced measurement suite     </a:t>
            </a:r>
            <a:r>
              <a:rPr lang="en-US" altLang="zh-CN" sz="1200" dirty="0">
                <a:solidFill>
                  <a:schemeClr val="bg1">
                    <a:lumMod val="50000"/>
                  </a:schemeClr>
                </a:solidFill>
                <a:latin typeface="Arial" panose="020B0604020202020204" pitchFamily="34" charset="0"/>
                <a:ea typeface="思源黑体 CN Medium" panose="020B0600000000000000" pitchFamily="34" charset="-122"/>
                <a:cs typeface="Arial" panose="020B0604020202020204" pitchFamily="34" charset="0"/>
              </a:rPr>
              <a:t>       </a:t>
            </a:r>
            <a:endParaRPr kumimoji="0" lang="en-US" altLang="zh-CN" sz="1200" i="0" u="none" strike="noStrike" kern="1200" cap="none" spc="0" normalizeH="0" baseline="0" noProof="0" dirty="0">
              <a:ln>
                <a:noFill/>
              </a:ln>
              <a:effectLst/>
              <a:uLnTx/>
              <a:uFillTx/>
              <a:latin typeface="Arial" panose="020B0604020202020204" pitchFamily="34" charset="0"/>
              <a:ea typeface="思源黑体 CN Medium" panose="020B0600000000000000" pitchFamily="34" charset="-122"/>
              <a:cs typeface="Arial" panose="020B0604020202020204" pitchFamily="34" charset="0"/>
            </a:endParaRPr>
          </a:p>
          <a:p>
            <a:pPr marL="457051" marR="0" lvl="0" indent="-457051" defTabSz="914400" rtl="0" eaLnBrk="0" fontAlgn="base" latinLnBrk="0" hangingPunct="0">
              <a:lnSpc>
                <a:spcPct val="150000"/>
              </a:lnSpc>
              <a:spcBef>
                <a:spcPct val="20000"/>
              </a:spcBef>
              <a:spcAft>
                <a:spcPct val="0"/>
              </a:spcAft>
              <a:buClrTx/>
              <a:buSzTx/>
              <a:buFontTx/>
              <a:buBlip>
                <a:blip r:embed="rId3"/>
              </a:buBlip>
              <a:tabLst/>
              <a:defRPr/>
            </a:pPr>
            <a:endParaRPr kumimoji="0" lang="zh-CN" altLang="en-US" sz="1400" i="0" u="none" strike="noStrike" kern="1200" cap="none" spc="0" normalizeH="0" baseline="0" noProof="0" dirty="0">
              <a:ln>
                <a:noFill/>
              </a:ln>
              <a:effectLst/>
              <a:uLnTx/>
              <a:uFillTx/>
              <a:latin typeface="Arial" panose="020B0604020202020204" pitchFamily="34" charset="0"/>
              <a:ea typeface="思源黑体 CN Medium" panose="020B0600000000000000" pitchFamily="34" charset="-122"/>
              <a:cs typeface="Arial" panose="020B0604020202020204" pitchFamily="34" charset="0"/>
            </a:endParaRPr>
          </a:p>
        </p:txBody>
      </p:sp>
      <p:sp>
        <p:nvSpPr>
          <p:cNvPr id="10" name="矩形 9">
            <a:extLst>
              <a:ext uri="{FF2B5EF4-FFF2-40B4-BE49-F238E27FC236}">
                <a16:creationId xmlns:a16="http://schemas.microsoft.com/office/drawing/2014/main" id="{2F09173D-80DC-2450-216F-E97AD20F506D}"/>
              </a:ext>
            </a:extLst>
          </p:cNvPr>
          <p:cNvSpPr/>
          <p:nvPr/>
        </p:nvSpPr>
        <p:spPr>
          <a:xfrm>
            <a:off x="902683" y="2249671"/>
            <a:ext cx="4828159" cy="3621119"/>
          </a:xfrm>
          <a:prstGeom prst="rect">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35D02E98-DF94-C28F-7A14-F6039E6D639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02683" y="2249671"/>
            <a:ext cx="4828158" cy="3621119"/>
          </a:xfrm>
          <a:prstGeom prst="rect">
            <a:avLst/>
          </a:prstGeom>
          <a:ln>
            <a:noFill/>
          </a:ln>
          <a:effectLst>
            <a:outerShdw blurRad="292100" dist="139700" dir="2700000" algn="tl" rotWithShape="0">
              <a:srgbClr val="333333">
                <a:alpha val="65000"/>
              </a:srgbClr>
            </a:outerShdw>
          </a:effectLst>
        </p:spPr>
      </p:pic>
      <p:sp>
        <p:nvSpPr>
          <p:cNvPr id="4" name="TextBox 40">
            <a:extLst>
              <a:ext uri="{FF2B5EF4-FFF2-40B4-BE49-F238E27FC236}">
                <a16:creationId xmlns:a16="http://schemas.microsoft.com/office/drawing/2014/main" id="{A4F8E01C-2997-63B2-78E4-A624CDBD7E1F}"/>
              </a:ext>
            </a:extLst>
          </p:cNvPr>
          <p:cNvSpPr txBox="1"/>
          <p:nvPr/>
        </p:nvSpPr>
        <p:spPr>
          <a:xfrm>
            <a:off x="387254" y="397606"/>
            <a:ext cx="8183432" cy="523220"/>
          </a:xfrm>
          <a:prstGeom prst="rect">
            <a:avLst/>
          </a:prstGeom>
          <a:noFill/>
        </p:spPr>
        <p:txBody>
          <a:bodyPr wrap="square" rtlCol="0">
            <a:spAutoFit/>
          </a:bodyPr>
          <a:lstStyle/>
          <a:p>
            <a:r>
              <a:rPr lang="en-US" altLang="zh-CN" sz="2800" b="1" dirty="0">
                <a:solidFill>
                  <a:srgbClr val="F08300"/>
                </a:solidFill>
                <a:latin typeface="Arial" panose="020B0604020202020204" pitchFamily="34" charset="0"/>
                <a:ea typeface="微软雅黑" panose="020B0503020204020204" pitchFamily="34" charset="-122"/>
                <a:cs typeface="Arial" panose="020B0604020202020204" pitchFamily="34" charset="0"/>
              </a:rPr>
              <a:t>Spectrum</a:t>
            </a:r>
            <a:r>
              <a:rPr lang="en-US" altLang="zh-CN" sz="2800"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 Analysis </a:t>
            </a:r>
            <a:r>
              <a:rPr lang="en-US" altLang="zh-CN" sz="2800" b="1" baseline="-250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(Option SHN900-SA)</a:t>
            </a:r>
          </a:p>
        </p:txBody>
      </p:sp>
    </p:spTree>
    <p:extLst>
      <p:ext uri="{BB962C8B-B14F-4D97-AF65-F5344CB8AC3E}">
        <p14:creationId xmlns:p14="http://schemas.microsoft.com/office/powerpoint/2010/main" val="1889269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180A0FD0-13D0-F274-50E4-2D2F29219D41}"/>
              </a:ext>
            </a:extLst>
          </p:cNvPr>
          <p:cNvSpPr txBox="1"/>
          <p:nvPr/>
        </p:nvSpPr>
        <p:spPr>
          <a:xfrm>
            <a:off x="8194386" y="1988457"/>
            <a:ext cx="3716388" cy="276999"/>
          </a:xfrm>
          <a:prstGeom prst="rect">
            <a:avLst/>
          </a:prstGeom>
          <a:noFill/>
        </p:spPr>
        <p:txBody>
          <a:bodyPr wrap="square">
            <a:spAutoFit/>
          </a:bodyPr>
          <a:lstStyle/>
          <a:p>
            <a:pPr algn="ctr"/>
            <a:r>
              <a:rPr lang="en-US" altLang="zh-CN" sz="1200" b="1"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Channel Power</a:t>
            </a:r>
            <a:endParaRPr lang="zh-CN" altLang="en-US" sz="1200" b="1"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5" name="图片 4">
            <a:extLst>
              <a:ext uri="{FF2B5EF4-FFF2-40B4-BE49-F238E27FC236}">
                <a16:creationId xmlns:a16="http://schemas.microsoft.com/office/drawing/2014/main" id="{6992A4E8-288A-0C5D-F33B-DAE1DF68CED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2" t="10963" r="19305" b="5057"/>
          <a:stretch/>
        </p:blipFill>
        <p:spPr bwMode="auto">
          <a:xfrm>
            <a:off x="4219406" y="2352442"/>
            <a:ext cx="3753188" cy="2445050"/>
          </a:xfrm>
          <a:prstGeom prst="rect">
            <a:avLst/>
          </a:prstGeom>
          <a:ln>
            <a:noFill/>
          </a:ln>
          <a:effectLst>
            <a:outerShdw blurRad="292100" dist="139700" dir="2700000" algn="tl" rotWithShape="0">
              <a:srgbClr val="333333">
                <a:alpha val="65000"/>
              </a:srgbClr>
            </a:outerShdw>
          </a:effectLst>
        </p:spPr>
      </p:pic>
      <p:sp>
        <p:nvSpPr>
          <p:cNvPr id="6" name="文本框 5">
            <a:extLst>
              <a:ext uri="{FF2B5EF4-FFF2-40B4-BE49-F238E27FC236}">
                <a16:creationId xmlns:a16="http://schemas.microsoft.com/office/drawing/2014/main" id="{6DA72226-34C3-3AC4-8185-EF2E0D9F34F6}"/>
              </a:ext>
            </a:extLst>
          </p:cNvPr>
          <p:cNvSpPr txBox="1"/>
          <p:nvPr/>
        </p:nvSpPr>
        <p:spPr>
          <a:xfrm>
            <a:off x="4219407" y="2012959"/>
            <a:ext cx="3753188" cy="284257"/>
          </a:xfrm>
          <a:prstGeom prst="rect">
            <a:avLst/>
          </a:prstGeom>
          <a:noFill/>
        </p:spPr>
        <p:txBody>
          <a:bodyPr wrap="square">
            <a:spAutoFit/>
          </a:bodyPr>
          <a:lstStyle/>
          <a:p>
            <a:pPr algn="ctr"/>
            <a:r>
              <a:rPr lang="en-US" altLang="zh-CN" sz="1200" b="1"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Adjacent Channel Power Ratio (ACPR)</a:t>
            </a:r>
            <a:endParaRPr lang="zh-CN" altLang="en-US" sz="1200" b="1"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7" name="图片 6">
            <a:extLst>
              <a:ext uri="{FF2B5EF4-FFF2-40B4-BE49-F238E27FC236}">
                <a16:creationId xmlns:a16="http://schemas.microsoft.com/office/drawing/2014/main" id="{7C3E56E1-6705-3019-E3A9-F765F8615C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2" t="10675" r="19586" b="5274"/>
          <a:stretch/>
        </p:blipFill>
        <p:spPr bwMode="auto">
          <a:xfrm>
            <a:off x="231850" y="2352442"/>
            <a:ext cx="3722614" cy="2445050"/>
          </a:xfrm>
          <a:prstGeom prst="rect">
            <a:avLst/>
          </a:prstGeom>
          <a:ln>
            <a:noFill/>
          </a:ln>
          <a:effectLst>
            <a:outerShdw blurRad="292100" dist="139700" dir="2700000" algn="tl" rotWithShape="0">
              <a:srgbClr val="333333">
                <a:alpha val="65000"/>
              </a:srgbClr>
            </a:outerShdw>
          </a:effectLst>
        </p:spPr>
      </p:pic>
      <p:pic>
        <p:nvPicPr>
          <p:cNvPr id="2" name="图片 1">
            <a:extLst>
              <a:ext uri="{FF2B5EF4-FFF2-40B4-BE49-F238E27FC236}">
                <a16:creationId xmlns:a16="http://schemas.microsoft.com/office/drawing/2014/main" id="{71933688-FC3C-2E20-B88B-F360F633932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2" t="11056" r="19785" b="6666"/>
          <a:stretch/>
        </p:blipFill>
        <p:spPr bwMode="auto">
          <a:xfrm>
            <a:off x="8200674" y="2352442"/>
            <a:ext cx="3716388" cy="2445050"/>
          </a:xfrm>
          <a:prstGeom prst="rect">
            <a:avLst/>
          </a:prstGeom>
          <a:ln>
            <a:noFill/>
          </a:ln>
          <a:effectLst>
            <a:outerShdw blurRad="292100" dist="139700" dir="2700000" algn="tl" rotWithShape="0">
              <a:srgbClr val="333333">
                <a:alpha val="65000"/>
              </a:srgbClr>
            </a:outerShdw>
          </a:effectLst>
        </p:spPr>
      </p:pic>
      <p:sp>
        <p:nvSpPr>
          <p:cNvPr id="10" name="文本框 9">
            <a:extLst>
              <a:ext uri="{FF2B5EF4-FFF2-40B4-BE49-F238E27FC236}">
                <a16:creationId xmlns:a16="http://schemas.microsoft.com/office/drawing/2014/main" id="{CA349C30-93C2-B66D-E02A-0215000D92FF}"/>
              </a:ext>
            </a:extLst>
          </p:cNvPr>
          <p:cNvSpPr txBox="1"/>
          <p:nvPr/>
        </p:nvSpPr>
        <p:spPr>
          <a:xfrm>
            <a:off x="231850" y="1988457"/>
            <a:ext cx="3759476" cy="284257"/>
          </a:xfrm>
          <a:prstGeom prst="rect">
            <a:avLst/>
          </a:prstGeom>
          <a:noFill/>
        </p:spPr>
        <p:txBody>
          <a:bodyPr wrap="square">
            <a:spAutoFit/>
          </a:bodyPr>
          <a:lstStyle/>
          <a:p>
            <a:pPr algn="ctr"/>
            <a:r>
              <a:rPr lang="en-US" altLang="zh-CN" sz="1200" b="1"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Occupied BW</a:t>
            </a:r>
            <a:endParaRPr lang="zh-CN" altLang="en-US" sz="12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1" name="灯片编号占位符 2">
            <a:extLst>
              <a:ext uri="{FF2B5EF4-FFF2-40B4-BE49-F238E27FC236}">
                <a16:creationId xmlns:a16="http://schemas.microsoft.com/office/drawing/2014/main" id="{849EC392-EBDA-2C0F-876B-7CAFCDEE2818}"/>
              </a:ext>
            </a:extLst>
          </p:cNvPr>
          <p:cNvSpPr txBox="1">
            <a:spLocks/>
          </p:cNvSpPr>
          <p:nvPr/>
        </p:nvSpPr>
        <p:spPr>
          <a:xfrm>
            <a:off x="8857452" y="6438900"/>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65B630-C7FF-41C0-9923-C5E5E29EED81}" type="slidenum">
              <a:rPr lang="en-US" altLang="zh-CN">
                <a:solidFill>
                  <a:srgbClr val="2F2F2F">
                    <a:lumMod val="50000"/>
                    <a:lumOff val="50000"/>
                  </a:srgbClr>
                </a:solidFill>
                <a:cs typeface="+mn-ea"/>
                <a:sym typeface="+mn-lt"/>
              </a:rPr>
              <a:pPr/>
              <a:t>29</a:t>
            </a:fld>
            <a:endParaRPr dirty="0">
              <a:solidFill>
                <a:srgbClr val="2F2F2F">
                  <a:lumMod val="50000"/>
                  <a:lumOff val="50000"/>
                </a:srgbClr>
              </a:solidFill>
              <a:ea typeface="宋体" panose="02010600030101010101" pitchFamily="2" charset="-122"/>
              <a:cs typeface="+mn-ea"/>
              <a:sym typeface="+mn-lt"/>
            </a:endParaRPr>
          </a:p>
        </p:txBody>
      </p:sp>
      <p:sp>
        <p:nvSpPr>
          <p:cNvPr id="13" name="TextBox 40">
            <a:extLst>
              <a:ext uri="{FF2B5EF4-FFF2-40B4-BE49-F238E27FC236}">
                <a16:creationId xmlns:a16="http://schemas.microsoft.com/office/drawing/2014/main" id="{AF8FFA4D-3AC0-0FA5-3CEB-2B7F8DC61A59}"/>
              </a:ext>
            </a:extLst>
          </p:cNvPr>
          <p:cNvSpPr txBox="1"/>
          <p:nvPr/>
        </p:nvSpPr>
        <p:spPr>
          <a:xfrm>
            <a:off x="387254" y="397606"/>
            <a:ext cx="8183432" cy="523220"/>
          </a:xfrm>
          <a:prstGeom prst="rect">
            <a:avLst/>
          </a:prstGeom>
          <a:noFill/>
        </p:spPr>
        <p:txBody>
          <a:bodyPr wrap="square" rtlCol="0">
            <a:spAutoFit/>
          </a:bodyPr>
          <a:lstStyle/>
          <a:p>
            <a:r>
              <a:rPr lang="en-US" altLang="zh-CN" sz="2800" b="1" dirty="0">
                <a:solidFill>
                  <a:srgbClr val="F08300"/>
                </a:solidFill>
                <a:latin typeface="Arial" panose="020B0604020202020204" pitchFamily="34" charset="0"/>
                <a:ea typeface="微软雅黑" panose="020B0503020204020204" pitchFamily="34" charset="-122"/>
                <a:cs typeface="Arial" panose="020B0604020202020204" pitchFamily="34" charset="0"/>
              </a:rPr>
              <a:t>Spectrum</a:t>
            </a:r>
            <a:r>
              <a:rPr lang="en-US" altLang="zh-CN" sz="2800"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 Analysis </a:t>
            </a:r>
            <a:r>
              <a:rPr lang="en-US" altLang="zh-CN" sz="2800" b="1" baseline="-250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(Option SHN900-SA)</a:t>
            </a:r>
          </a:p>
        </p:txBody>
      </p:sp>
    </p:spTree>
    <p:extLst>
      <p:ext uri="{BB962C8B-B14F-4D97-AF65-F5344CB8AC3E}">
        <p14:creationId xmlns:p14="http://schemas.microsoft.com/office/powerpoint/2010/main" val="7934611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A9B6C8"/>
            </a:gs>
            <a:gs pos="100000">
              <a:srgbClr val="00000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A09997B4-2FD7-0F8A-FAFE-37700122AC9D}"/>
              </a:ext>
            </a:extLst>
          </p:cNvPr>
          <p:cNvSpPr/>
          <p:nvPr/>
        </p:nvSpPr>
        <p:spPr>
          <a:xfrm>
            <a:off x="0" y="0"/>
            <a:ext cx="60959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pic>
        <p:nvPicPr>
          <p:cNvPr id="10" name="图片 9">
            <a:extLst>
              <a:ext uri="{FF2B5EF4-FFF2-40B4-BE49-F238E27FC236}">
                <a16:creationId xmlns:a16="http://schemas.microsoft.com/office/drawing/2014/main" id="{5AB72331-02F6-9A62-8F12-28F04B8273F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8331" y="1784175"/>
            <a:ext cx="5857555" cy="3905036"/>
          </a:xfrm>
          <a:prstGeom prst="rect">
            <a:avLst/>
          </a:prstGeom>
        </p:spPr>
      </p:pic>
      <p:sp>
        <p:nvSpPr>
          <p:cNvPr id="22" name="矩形 21">
            <a:extLst>
              <a:ext uri="{FF2B5EF4-FFF2-40B4-BE49-F238E27FC236}">
                <a16:creationId xmlns:a16="http://schemas.microsoft.com/office/drawing/2014/main" id="{D6E599AA-AB4F-793E-EE64-45CFA9583C76}"/>
              </a:ext>
            </a:extLst>
          </p:cNvPr>
          <p:cNvSpPr/>
          <p:nvPr/>
        </p:nvSpPr>
        <p:spPr>
          <a:xfrm>
            <a:off x="6094216" y="0"/>
            <a:ext cx="6095999" cy="6870151"/>
          </a:xfrm>
          <a:prstGeom prst="rect">
            <a:avLst/>
          </a:prstGeom>
          <a:gradFill flip="none" rotWithShape="1">
            <a:gsLst>
              <a:gs pos="0">
                <a:srgbClr val="C3C3C5"/>
              </a:gs>
              <a:gs pos="65000">
                <a:srgbClr val="040404"/>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24" name="文本框 23">
            <a:extLst>
              <a:ext uri="{FF2B5EF4-FFF2-40B4-BE49-F238E27FC236}">
                <a16:creationId xmlns:a16="http://schemas.microsoft.com/office/drawing/2014/main" id="{7E9098CA-3EB2-F9B7-122F-588785ED2AAC}"/>
              </a:ext>
            </a:extLst>
          </p:cNvPr>
          <p:cNvSpPr txBox="1"/>
          <p:nvPr/>
        </p:nvSpPr>
        <p:spPr>
          <a:xfrm>
            <a:off x="8023871" y="677245"/>
            <a:ext cx="223668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C4C2C5"/>
                </a:solidFill>
                <a:effectLst/>
                <a:uLnTx/>
                <a:uFillTx/>
                <a:latin typeface="Arial" panose="020B0604020202020204" pitchFamily="34" charset="0"/>
                <a:cs typeface="Arial" panose="020B0604020202020204" pitchFamily="34" charset="0"/>
              </a:rPr>
              <a:t>Portable</a:t>
            </a:r>
          </a:p>
        </p:txBody>
      </p:sp>
      <p:sp>
        <p:nvSpPr>
          <p:cNvPr id="27" name="文本框 26">
            <a:extLst>
              <a:ext uri="{FF2B5EF4-FFF2-40B4-BE49-F238E27FC236}">
                <a16:creationId xmlns:a16="http://schemas.microsoft.com/office/drawing/2014/main" id="{34E31AB4-BEC4-EE36-E7BB-77CAE84991B1}"/>
              </a:ext>
            </a:extLst>
          </p:cNvPr>
          <p:cNvSpPr txBox="1"/>
          <p:nvPr/>
        </p:nvSpPr>
        <p:spPr>
          <a:xfrm>
            <a:off x="7125860" y="1151699"/>
            <a:ext cx="403449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C4C2C5"/>
                </a:solidFill>
                <a:effectLst/>
                <a:uLnTx/>
                <a:uFillTx/>
                <a:latin typeface="Arial" panose="020B0604020202020204" pitchFamily="34" charset="0"/>
                <a:cs typeface="Arial" panose="020B0604020202020204" pitchFamily="34" charset="0"/>
              </a:rPr>
              <a:t>Smaller</a:t>
            </a:r>
            <a:r>
              <a:rPr kumimoji="0" lang="en-US" altLang="zh-CN" sz="1600" b="0" i="0" u="none" strike="noStrike" kern="1200" cap="none" spc="0" normalizeH="0" noProof="0" dirty="0">
                <a:ln>
                  <a:noFill/>
                </a:ln>
                <a:solidFill>
                  <a:srgbClr val="C4C2C5"/>
                </a:solidFill>
                <a:effectLst/>
                <a:uLnTx/>
                <a:uFillTx/>
                <a:latin typeface="Arial" panose="020B0604020202020204" pitchFamily="34" charset="0"/>
                <a:cs typeface="Arial" panose="020B0604020202020204" pitchFamily="34" charset="0"/>
              </a:rPr>
              <a:t> and Lighter</a:t>
            </a:r>
            <a:endParaRPr kumimoji="0" lang="en-US" altLang="zh-CN" sz="1600" b="0" i="0" u="none" strike="noStrike" kern="1200" cap="none" spc="0" normalizeH="0" baseline="0" noProof="0" dirty="0">
              <a:ln>
                <a:noFill/>
              </a:ln>
              <a:solidFill>
                <a:srgbClr val="C4C2C5"/>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C4C2C5"/>
                </a:solidFill>
                <a:effectLst/>
                <a:uLnTx/>
                <a:uFillTx/>
                <a:latin typeface="Arial" panose="020B0604020202020204" pitchFamily="34" charset="0"/>
                <a:cs typeface="Arial" panose="020B0604020202020204" pitchFamily="34" charset="0"/>
              </a:rPr>
              <a:t>Portable and Functional</a:t>
            </a:r>
          </a:p>
          <a:p>
            <a:pPr lvl="0" algn="ctr">
              <a:defRPr/>
            </a:pPr>
            <a:r>
              <a:rPr lang="en-US" altLang="zh-CN" sz="1600" dirty="0">
                <a:solidFill>
                  <a:srgbClr val="C4C2C5"/>
                </a:solidFill>
                <a:latin typeface="Arial" panose="020B0604020202020204" pitchFamily="34" charset="0"/>
                <a:cs typeface="Arial" panose="020B0604020202020204" pitchFamily="34" charset="0"/>
              </a:rPr>
              <a:t>Perform Better in the Field</a:t>
            </a:r>
            <a:endParaRPr kumimoji="0" lang="en-US" altLang="zh-CN" sz="1600" b="0" i="0" u="none" strike="noStrike" kern="1200" cap="none" spc="0" normalizeH="0" baseline="0" noProof="0" dirty="0">
              <a:ln>
                <a:noFill/>
              </a:ln>
              <a:solidFill>
                <a:srgbClr val="C4C2C5"/>
              </a:solidFill>
              <a:effectLst/>
              <a:uLnTx/>
              <a:uFillTx/>
              <a:latin typeface="Arial" panose="020B0604020202020204" pitchFamily="34" charset="0"/>
              <a:cs typeface="Arial" panose="020B0604020202020204" pitchFamily="34" charset="0"/>
            </a:endParaRPr>
          </a:p>
        </p:txBody>
      </p:sp>
      <p:sp>
        <p:nvSpPr>
          <p:cNvPr id="20" name="矩形 19">
            <a:hlinkHover r:id="rId4" action="ppaction://hlinksldjump"/>
            <a:extLst>
              <a:ext uri="{FF2B5EF4-FFF2-40B4-BE49-F238E27FC236}">
                <a16:creationId xmlns:a16="http://schemas.microsoft.com/office/drawing/2014/main" id="{4E7C886C-4A70-28E6-DA80-FD4DF9BA205E}"/>
              </a:ext>
            </a:extLst>
          </p:cNvPr>
          <p:cNvSpPr/>
          <p:nvPr/>
        </p:nvSpPr>
        <p:spPr>
          <a:xfrm>
            <a:off x="0" y="-864"/>
            <a:ext cx="6096000" cy="687101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pic>
        <p:nvPicPr>
          <p:cNvPr id="3" name="图片 2">
            <a:extLst>
              <a:ext uri="{FF2B5EF4-FFF2-40B4-BE49-F238E27FC236}">
                <a16:creationId xmlns:a16="http://schemas.microsoft.com/office/drawing/2014/main" id="{3516E3A7-15EC-B69E-2842-4A717C8E58F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557422" y="2847975"/>
            <a:ext cx="3169584" cy="2113056"/>
          </a:xfrm>
          <a:prstGeom prst="rect">
            <a:avLst/>
          </a:prstGeom>
        </p:spPr>
      </p:pic>
    </p:spTree>
    <p:extLst>
      <p:ext uri="{BB962C8B-B14F-4D97-AF65-F5344CB8AC3E}">
        <p14:creationId xmlns:p14="http://schemas.microsoft.com/office/powerpoint/2010/main" val="26672874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9C331782-227D-6E97-3996-22DA8D00FC66}"/>
              </a:ext>
            </a:extLst>
          </p:cNvPr>
          <p:cNvSpPr/>
          <p:nvPr/>
        </p:nvSpPr>
        <p:spPr>
          <a:xfrm rot="10800000">
            <a:off x="-5" y="1262743"/>
            <a:ext cx="12192003" cy="5029200"/>
          </a:xfrm>
          <a:prstGeom prst="rect">
            <a:avLst/>
          </a:prstGeom>
          <a:gradFill flip="none" rotWithShape="1">
            <a:gsLst>
              <a:gs pos="0">
                <a:schemeClr val="bg1">
                  <a:lumMod val="95000"/>
                  <a:alpha val="10000"/>
                </a:schemeClr>
              </a:gs>
              <a:gs pos="98000">
                <a:schemeClr val="bg1">
                  <a:lumMod val="75000"/>
                  <a:alpha val="50000"/>
                </a:scheme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35" dirty="0"/>
          </a:p>
        </p:txBody>
      </p:sp>
      <p:sp>
        <p:nvSpPr>
          <p:cNvPr id="8" name="文本框 7">
            <a:extLst>
              <a:ext uri="{FF2B5EF4-FFF2-40B4-BE49-F238E27FC236}">
                <a16:creationId xmlns:a16="http://schemas.microsoft.com/office/drawing/2014/main" id="{E003B357-4AC6-E800-9D6A-040BBB8A7D83}"/>
              </a:ext>
            </a:extLst>
          </p:cNvPr>
          <p:cNvSpPr txBox="1"/>
          <p:nvPr/>
        </p:nvSpPr>
        <p:spPr>
          <a:xfrm>
            <a:off x="6095998" y="1441395"/>
            <a:ext cx="1715024" cy="261610"/>
          </a:xfrm>
          <a:prstGeom prst="rect">
            <a:avLst/>
          </a:prstGeom>
          <a:noFill/>
        </p:spPr>
        <p:txBody>
          <a:bodyPr wrap="square">
            <a:spAutoFit/>
          </a:bodyPr>
          <a:lstStyle/>
          <a:p>
            <a:r>
              <a:rPr lang="en-US" altLang="zh-CN" sz="1100" b="1" i="0" dirty="0">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rPr>
              <a:t>Cable Test</a:t>
            </a:r>
            <a:endParaRPr lang="zh-CN" altLang="en-US" sz="11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0" name="内容占位符 2">
            <a:extLst>
              <a:ext uri="{FF2B5EF4-FFF2-40B4-BE49-F238E27FC236}">
                <a16:creationId xmlns:a16="http://schemas.microsoft.com/office/drawing/2014/main" id="{D0357B07-AF24-6004-02C3-68FD7B95BA9F}"/>
              </a:ext>
            </a:extLst>
          </p:cNvPr>
          <p:cNvSpPr txBox="1">
            <a:spLocks/>
          </p:cNvSpPr>
          <p:nvPr/>
        </p:nvSpPr>
        <p:spPr bwMode="auto">
          <a:xfrm>
            <a:off x="538141" y="5317382"/>
            <a:ext cx="11080237" cy="974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200000"/>
              </a:lnSpc>
              <a:spcBef>
                <a:spcPts val="0"/>
              </a:spcBef>
              <a:defRPr/>
            </a:pPr>
            <a:r>
              <a:rPr lang="en-US" altLang="zh-CN" sz="12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Faulty cables, loose or damaged connectors in the transmission path can lead to unwanted signal reflections</a:t>
            </a:r>
            <a:endParaRPr kumimoji="0" lang="en-US" altLang="zh-CN" sz="12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a:p>
            <a:pPr lvl="0">
              <a:lnSpc>
                <a:spcPct val="200000"/>
              </a:lnSpc>
              <a:spcBef>
                <a:spcPts val="0"/>
              </a:spcBef>
              <a:defRPr/>
            </a:pPr>
            <a:r>
              <a:rPr lang="en-US" altLang="zh-CN" sz="12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Provides a variety of measurement formats, return loss, VSWR, impedance, cable loss, fault point distance, etc.</a:t>
            </a:r>
            <a:endParaRPr kumimoji="0" lang="en-US" altLang="zh-CN" sz="12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p:txBody>
      </p:sp>
      <p:pic>
        <p:nvPicPr>
          <p:cNvPr id="5" name="图片 4">
            <a:extLst>
              <a:ext uri="{FF2B5EF4-FFF2-40B4-BE49-F238E27FC236}">
                <a16:creationId xmlns:a16="http://schemas.microsoft.com/office/drawing/2014/main" id="{4EB08EBA-8008-FDEA-B1AE-AF4A814348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141" y="1559257"/>
            <a:ext cx="4729727" cy="3547295"/>
          </a:xfrm>
          <a:prstGeom prst="rect">
            <a:avLst/>
          </a:prstGeom>
          <a:ln>
            <a:noFill/>
          </a:ln>
          <a:effectLst>
            <a:outerShdw blurRad="292100" dist="139700" dir="2700000" algn="tl" rotWithShape="0">
              <a:srgbClr val="333333">
                <a:alpha val="65000"/>
              </a:srgbClr>
            </a:outerShdw>
          </a:effectLst>
        </p:spPr>
      </p:pic>
      <p:sp>
        <p:nvSpPr>
          <p:cNvPr id="16" name="文本框 15">
            <a:extLst>
              <a:ext uri="{FF2B5EF4-FFF2-40B4-BE49-F238E27FC236}">
                <a16:creationId xmlns:a16="http://schemas.microsoft.com/office/drawing/2014/main" id="{159928A1-954D-D73B-7988-7A3BB8998C78}"/>
              </a:ext>
            </a:extLst>
          </p:cNvPr>
          <p:cNvSpPr txBox="1"/>
          <p:nvPr/>
        </p:nvSpPr>
        <p:spPr>
          <a:xfrm>
            <a:off x="8055742" y="1441395"/>
            <a:ext cx="2342290" cy="261610"/>
          </a:xfrm>
          <a:prstGeom prst="rect">
            <a:avLst/>
          </a:prstGeom>
          <a:noFill/>
        </p:spPr>
        <p:txBody>
          <a:bodyPr wrap="square">
            <a:spAutoFit/>
          </a:bodyPr>
          <a:lstStyle/>
          <a:p>
            <a:pPr algn="ctr"/>
            <a:r>
              <a:rPr lang="en-US" altLang="zh-CN" sz="1100" b="1" i="0" dirty="0">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rPr>
              <a:t>Cable Loss Test</a:t>
            </a:r>
            <a:endParaRPr lang="zh-CN" altLang="en-US" sz="1100" b="1" dirty="0">
              <a:solidFill>
                <a:schemeClr val="tx1">
                  <a:lumMod val="75000"/>
                  <a:lumOff val="25000"/>
                </a:schemeClr>
              </a:solidFill>
              <a:latin typeface="Arial" panose="020B0604020202020204" pitchFamily="34" charset="0"/>
              <a:cs typeface="Arial" panose="020B0604020202020204" pitchFamily="34" charset="0"/>
            </a:endParaRPr>
          </a:p>
        </p:txBody>
      </p:sp>
      <p:grpSp>
        <p:nvGrpSpPr>
          <p:cNvPr id="9" name="组合 8">
            <a:extLst>
              <a:ext uri="{FF2B5EF4-FFF2-40B4-BE49-F238E27FC236}">
                <a16:creationId xmlns:a16="http://schemas.microsoft.com/office/drawing/2014/main" id="{130FCE38-07FB-7DC5-AB2C-BBDA97A374DB}"/>
              </a:ext>
            </a:extLst>
          </p:cNvPr>
          <p:cNvGrpSpPr/>
          <p:nvPr/>
        </p:nvGrpSpPr>
        <p:grpSpPr>
          <a:xfrm>
            <a:off x="5490896" y="1719859"/>
            <a:ext cx="4907135" cy="3406297"/>
            <a:chOff x="5532291" y="1193913"/>
            <a:chExt cx="5284643" cy="3751720"/>
          </a:xfrm>
        </p:grpSpPr>
        <p:pic>
          <p:nvPicPr>
            <p:cNvPr id="2" name="图片 1">
              <a:extLst>
                <a:ext uri="{FF2B5EF4-FFF2-40B4-BE49-F238E27FC236}">
                  <a16:creationId xmlns:a16="http://schemas.microsoft.com/office/drawing/2014/main" id="{C04D09CD-8889-B13F-7A57-27AD5B0632A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532291" y="1193913"/>
              <a:ext cx="2388407" cy="1635053"/>
            </a:xfrm>
            <a:prstGeom prst="rect">
              <a:avLst/>
            </a:prstGeom>
            <a:ln>
              <a:noFill/>
            </a:ln>
            <a:effectLst>
              <a:outerShdw blurRad="292100" dist="139700" dir="2700000" algn="tl" rotWithShape="0">
                <a:srgbClr val="333333">
                  <a:alpha val="65000"/>
                </a:srgbClr>
              </a:outerShdw>
            </a:effectLst>
          </p:spPr>
        </p:pic>
        <p:pic>
          <p:nvPicPr>
            <p:cNvPr id="11" name="图片 10">
              <a:extLst>
                <a:ext uri="{FF2B5EF4-FFF2-40B4-BE49-F238E27FC236}">
                  <a16:creationId xmlns:a16="http://schemas.microsoft.com/office/drawing/2014/main" id="{642E9BE9-AD80-DBB4-6B67-9E5A01CB18A6}"/>
                </a:ext>
              </a:extLst>
            </p:cNvPr>
            <p:cNvPicPr>
              <a:picLocks noChangeAspect="1"/>
            </p:cNvPicPr>
            <p:nvPr/>
          </p:nvPicPr>
          <p:blipFill rotWithShape="1">
            <a:blip r:embed="rId7">
              <a:extLst>
                <a:ext uri="{28A0092B-C50C-407E-A947-70E740481C1C}">
                  <a14:useLocalDpi xmlns:a14="http://schemas.microsoft.com/office/drawing/2010/main" val="0"/>
                </a:ext>
              </a:extLst>
            </a:blip>
            <a:srcRect l="6055" t="5378" r="16205"/>
            <a:stretch/>
          </p:blipFill>
          <p:spPr>
            <a:xfrm>
              <a:off x="8347377" y="1193914"/>
              <a:ext cx="2469557" cy="1635053"/>
            </a:xfrm>
            <a:prstGeom prst="rect">
              <a:avLst/>
            </a:prstGeom>
            <a:ln>
              <a:noFill/>
            </a:ln>
            <a:effectLst>
              <a:outerShdw blurRad="292100" dist="139700" dir="2700000" algn="tl" rotWithShape="0">
                <a:srgbClr val="333333">
                  <a:alpha val="65000"/>
                </a:srgbClr>
              </a:outerShdw>
            </a:effectLst>
          </p:spPr>
        </p:pic>
        <p:pic>
          <p:nvPicPr>
            <p:cNvPr id="22" name="图片 21">
              <a:extLst>
                <a:ext uri="{FF2B5EF4-FFF2-40B4-BE49-F238E27FC236}">
                  <a16:creationId xmlns:a16="http://schemas.microsoft.com/office/drawing/2014/main" id="{EEDF9370-4121-445C-F072-19DC4E9AA282}"/>
                </a:ext>
              </a:extLst>
            </p:cNvPr>
            <p:cNvPicPr>
              <a:picLocks noChangeAspect="1"/>
            </p:cNvPicPr>
            <p:nvPr/>
          </p:nvPicPr>
          <p:blipFill rotWithShape="1">
            <a:blip r:embed="rId8">
              <a:extLst>
                <a:ext uri="{28A0092B-C50C-407E-A947-70E740481C1C}">
                  <a14:useLocalDpi xmlns:a14="http://schemas.microsoft.com/office/drawing/2010/main" val="0"/>
                </a:ext>
              </a:extLst>
            </a:blip>
            <a:srcRect l="6152" t="4798" r="17267" b="11115"/>
            <a:stretch/>
          </p:blipFill>
          <p:spPr>
            <a:xfrm>
              <a:off x="5532291" y="3283526"/>
              <a:ext cx="2388408" cy="1662107"/>
            </a:xfrm>
            <a:prstGeom prst="rect">
              <a:avLst/>
            </a:prstGeom>
            <a:ln>
              <a:noFill/>
            </a:ln>
            <a:effectLst>
              <a:outerShdw blurRad="292100" dist="139700" dir="2700000" algn="tl" rotWithShape="0">
                <a:srgbClr val="333333">
                  <a:alpha val="65000"/>
                </a:srgbClr>
              </a:outerShdw>
            </a:effectLst>
          </p:spPr>
        </p:pic>
        <p:pic>
          <p:nvPicPr>
            <p:cNvPr id="23" name="图片 22">
              <a:extLst>
                <a:ext uri="{FF2B5EF4-FFF2-40B4-BE49-F238E27FC236}">
                  <a16:creationId xmlns:a16="http://schemas.microsoft.com/office/drawing/2014/main" id="{555A1B79-8C50-CC06-09E6-B2957D256D3F}"/>
                </a:ext>
              </a:extLst>
            </p:cNvPr>
            <p:cNvPicPr>
              <a:picLocks noChangeAspect="1"/>
            </p:cNvPicPr>
            <p:nvPr/>
          </p:nvPicPr>
          <p:blipFill rotWithShape="1">
            <a:blip r:embed="rId9">
              <a:extLst>
                <a:ext uri="{28A0092B-C50C-407E-A947-70E740481C1C}">
                  <a14:useLocalDpi xmlns:a14="http://schemas.microsoft.com/office/drawing/2010/main" val="0"/>
                </a:ext>
              </a:extLst>
            </a:blip>
            <a:srcRect l="5258" t="3179" r="16949" b="11116"/>
            <a:stretch/>
          </p:blipFill>
          <p:spPr>
            <a:xfrm>
              <a:off x="8347378" y="3283526"/>
              <a:ext cx="2469556" cy="1662107"/>
            </a:xfrm>
            <a:prstGeom prst="rect">
              <a:avLst/>
            </a:prstGeom>
            <a:ln>
              <a:noFill/>
            </a:ln>
            <a:effectLst>
              <a:outerShdw blurRad="292100" dist="139700" dir="2700000" algn="tl" rotWithShape="0">
                <a:srgbClr val="333333">
                  <a:alpha val="65000"/>
                </a:srgbClr>
              </a:outerShdw>
            </a:effectLst>
          </p:spPr>
        </p:pic>
      </p:grpSp>
      <p:sp>
        <p:nvSpPr>
          <p:cNvPr id="26" name="文本框 25">
            <a:extLst>
              <a:ext uri="{FF2B5EF4-FFF2-40B4-BE49-F238E27FC236}">
                <a16:creationId xmlns:a16="http://schemas.microsoft.com/office/drawing/2014/main" id="{C1E5314D-5D94-A7D6-F6F2-88F721645781}"/>
              </a:ext>
            </a:extLst>
          </p:cNvPr>
          <p:cNvSpPr txBox="1"/>
          <p:nvPr/>
        </p:nvSpPr>
        <p:spPr>
          <a:xfrm>
            <a:off x="5490896" y="3290183"/>
            <a:ext cx="2217791" cy="264989"/>
          </a:xfrm>
          <a:prstGeom prst="rect">
            <a:avLst/>
          </a:prstGeom>
          <a:noFill/>
        </p:spPr>
        <p:txBody>
          <a:bodyPr wrap="square">
            <a:spAutoFit/>
          </a:bodyPr>
          <a:lstStyle/>
          <a:p>
            <a:pPr algn="ctr"/>
            <a:r>
              <a:rPr lang="en-US" altLang="zh-CN" sz="1100" b="1" i="0" dirty="0">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rPr>
              <a:t>DTF(dB)</a:t>
            </a:r>
            <a:endParaRPr lang="zh-CN" altLang="en-US" sz="11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7" name="文本框 26">
            <a:extLst>
              <a:ext uri="{FF2B5EF4-FFF2-40B4-BE49-F238E27FC236}">
                <a16:creationId xmlns:a16="http://schemas.microsoft.com/office/drawing/2014/main" id="{1F7F964E-2300-5F62-1588-2DEECFE52E6E}"/>
              </a:ext>
            </a:extLst>
          </p:cNvPr>
          <p:cNvSpPr txBox="1"/>
          <p:nvPr/>
        </p:nvSpPr>
        <p:spPr>
          <a:xfrm>
            <a:off x="8104888" y="3290183"/>
            <a:ext cx="2293144" cy="264989"/>
          </a:xfrm>
          <a:prstGeom prst="rect">
            <a:avLst/>
          </a:prstGeom>
          <a:noFill/>
        </p:spPr>
        <p:txBody>
          <a:bodyPr wrap="square">
            <a:spAutoFit/>
          </a:bodyPr>
          <a:lstStyle/>
          <a:p>
            <a:pPr algn="ctr"/>
            <a:r>
              <a:rPr lang="en-US" altLang="zh-CN" sz="1100" b="1" i="0" dirty="0">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rPr>
              <a:t>DTF(VSWR)</a:t>
            </a:r>
            <a:endParaRPr lang="zh-CN" altLang="en-US" sz="11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3" name="灯片编号占位符 2">
            <a:extLst>
              <a:ext uri="{FF2B5EF4-FFF2-40B4-BE49-F238E27FC236}">
                <a16:creationId xmlns:a16="http://schemas.microsoft.com/office/drawing/2014/main" id="{C95B0B4C-02C8-595F-0702-3F57BD671BD8}"/>
              </a:ext>
            </a:extLst>
          </p:cNvPr>
          <p:cNvSpPr txBox="1">
            <a:spLocks/>
          </p:cNvSpPr>
          <p:nvPr/>
        </p:nvSpPr>
        <p:spPr>
          <a:xfrm>
            <a:off x="8857452" y="6438900"/>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65B630-C7FF-41C0-9923-C5E5E29EED81}" type="slidenum">
              <a:rPr lang="en-US" altLang="zh-CN">
                <a:solidFill>
                  <a:srgbClr val="2F2F2F">
                    <a:lumMod val="50000"/>
                    <a:lumOff val="50000"/>
                  </a:srgbClr>
                </a:solidFill>
                <a:cs typeface="+mn-ea"/>
                <a:sym typeface="+mn-lt"/>
              </a:rPr>
              <a:pPr/>
              <a:t>30</a:t>
            </a:fld>
            <a:endParaRPr dirty="0">
              <a:solidFill>
                <a:srgbClr val="2F2F2F">
                  <a:lumMod val="50000"/>
                  <a:lumOff val="50000"/>
                </a:srgbClr>
              </a:solidFill>
              <a:ea typeface="宋体" panose="02010600030101010101" pitchFamily="2" charset="-122"/>
              <a:cs typeface="+mn-ea"/>
              <a:sym typeface="+mn-lt"/>
            </a:endParaRPr>
          </a:p>
        </p:txBody>
      </p:sp>
      <p:sp>
        <p:nvSpPr>
          <p:cNvPr id="4" name="TextBox 40">
            <a:extLst>
              <a:ext uri="{FF2B5EF4-FFF2-40B4-BE49-F238E27FC236}">
                <a16:creationId xmlns:a16="http://schemas.microsoft.com/office/drawing/2014/main" id="{5C2062DC-8EAE-48B0-707B-B719480A893E}"/>
              </a:ext>
            </a:extLst>
          </p:cNvPr>
          <p:cNvSpPr txBox="1"/>
          <p:nvPr/>
        </p:nvSpPr>
        <p:spPr>
          <a:xfrm>
            <a:off x="387254" y="397606"/>
            <a:ext cx="8183432" cy="523220"/>
          </a:xfrm>
          <a:prstGeom prst="rect">
            <a:avLst/>
          </a:prstGeom>
          <a:noFill/>
        </p:spPr>
        <p:txBody>
          <a:bodyPr wrap="square" rtlCol="0">
            <a:spAutoFit/>
          </a:bodyPr>
          <a:lstStyle/>
          <a:p>
            <a:r>
              <a:rPr lang="en-US" altLang="zh-CN" sz="2800" b="1" dirty="0">
                <a:solidFill>
                  <a:srgbClr val="F08300"/>
                </a:solidFill>
                <a:latin typeface="Arial" panose="020B0604020202020204" pitchFamily="34" charset="0"/>
                <a:ea typeface="微软雅黑" panose="020B0503020204020204" pitchFamily="34" charset="-122"/>
                <a:cs typeface="Arial" panose="020B0604020202020204" pitchFamily="34" charset="0"/>
              </a:rPr>
              <a:t>Cable </a:t>
            </a:r>
            <a:r>
              <a:rPr lang="en-US" altLang="zh-CN" sz="2800"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Analysis </a:t>
            </a:r>
            <a:r>
              <a:rPr lang="en-US" altLang="zh-CN" sz="2800" b="1" baseline="-250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(Standard)</a:t>
            </a:r>
          </a:p>
        </p:txBody>
      </p:sp>
    </p:spTree>
    <p:extLst>
      <p:ext uri="{BB962C8B-B14F-4D97-AF65-F5344CB8AC3E}">
        <p14:creationId xmlns:p14="http://schemas.microsoft.com/office/powerpoint/2010/main" val="28615508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A53BE686-6E05-6AD5-E488-A9B8295A408C}"/>
              </a:ext>
            </a:extLst>
          </p:cNvPr>
          <p:cNvSpPr/>
          <p:nvPr/>
        </p:nvSpPr>
        <p:spPr>
          <a:xfrm rot="10800000">
            <a:off x="-5" y="1262741"/>
            <a:ext cx="12192003" cy="4913087"/>
          </a:xfrm>
          <a:prstGeom prst="rect">
            <a:avLst/>
          </a:prstGeom>
          <a:gradFill flip="none" rotWithShape="1">
            <a:gsLst>
              <a:gs pos="0">
                <a:schemeClr val="bg1">
                  <a:lumMod val="95000"/>
                  <a:alpha val="10000"/>
                </a:schemeClr>
              </a:gs>
              <a:gs pos="98000">
                <a:schemeClr val="bg1">
                  <a:lumMod val="75000"/>
                  <a:alpha val="50000"/>
                </a:scheme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35" dirty="0"/>
          </a:p>
        </p:txBody>
      </p:sp>
      <p:grpSp>
        <p:nvGrpSpPr>
          <p:cNvPr id="3" name="组合 2">
            <a:extLst>
              <a:ext uri="{FF2B5EF4-FFF2-40B4-BE49-F238E27FC236}">
                <a16:creationId xmlns:a16="http://schemas.microsoft.com/office/drawing/2014/main" id="{6D7FAED6-9DD8-6DFA-6E8D-D985924D8E1C}"/>
              </a:ext>
            </a:extLst>
          </p:cNvPr>
          <p:cNvGrpSpPr>
            <a:grpSpLocks noChangeAspect="1"/>
          </p:cNvGrpSpPr>
          <p:nvPr/>
        </p:nvGrpSpPr>
        <p:grpSpPr>
          <a:xfrm>
            <a:off x="464036" y="1676485"/>
            <a:ext cx="4302361" cy="2868850"/>
            <a:chOff x="3261429" y="6248580"/>
            <a:chExt cx="4074765" cy="2717086"/>
          </a:xfrm>
        </p:grpSpPr>
        <p:sp>
          <p:nvSpPr>
            <p:cNvPr id="4" name="矩形 3">
              <a:extLst>
                <a:ext uri="{FF2B5EF4-FFF2-40B4-BE49-F238E27FC236}">
                  <a16:creationId xmlns:a16="http://schemas.microsoft.com/office/drawing/2014/main" id="{36E1336D-7291-4B22-D3E8-264A794D96E8}"/>
                </a:ext>
              </a:extLst>
            </p:cNvPr>
            <p:cNvSpPr/>
            <p:nvPr/>
          </p:nvSpPr>
          <p:spPr>
            <a:xfrm rot="5400000">
              <a:off x="4047295" y="5674207"/>
              <a:ext cx="2503034" cy="3865834"/>
            </a:xfrm>
            <a:prstGeom prst="rect">
              <a:avLst/>
            </a:prstGeom>
            <a:solidFill>
              <a:schemeClr val="tx1">
                <a:lumMod val="95000"/>
                <a:lumOff val="5000"/>
                <a:alpha val="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schemeClr val="tx1">
                    <a:lumMod val="95000"/>
                    <a:lumOff val="5000"/>
                  </a:schemeClr>
                </a:solidFill>
              </a:endParaRPr>
            </a:p>
          </p:txBody>
        </p:sp>
        <p:pic>
          <p:nvPicPr>
            <p:cNvPr id="5" name="图片 4">
              <a:extLst>
                <a:ext uri="{FF2B5EF4-FFF2-40B4-BE49-F238E27FC236}">
                  <a16:creationId xmlns:a16="http://schemas.microsoft.com/office/drawing/2014/main" id="{3037C74F-9CA7-96F6-85FF-961C27814B0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261429" y="6248580"/>
              <a:ext cx="4074765" cy="2717086"/>
            </a:xfrm>
            <a:prstGeom prst="rect">
              <a:avLst/>
            </a:prstGeom>
            <a:ln>
              <a:noFill/>
            </a:ln>
            <a:effectLst>
              <a:outerShdw blurRad="292100" dist="139700" dir="2700000" algn="tl" rotWithShape="0">
                <a:srgbClr val="333333">
                  <a:alpha val="65000"/>
                </a:srgbClr>
              </a:outerShdw>
            </a:effectLst>
          </p:spPr>
        </p:pic>
      </p:grpSp>
      <p:sp>
        <p:nvSpPr>
          <p:cNvPr id="6" name="文本框 5">
            <a:extLst>
              <a:ext uri="{FF2B5EF4-FFF2-40B4-BE49-F238E27FC236}">
                <a16:creationId xmlns:a16="http://schemas.microsoft.com/office/drawing/2014/main" id="{6F14877D-7894-A7E8-4334-7807FC193B52}"/>
              </a:ext>
            </a:extLst>
          </p:cNvPr>
          <p:cNvSpPr txBox="1"/>
          <p:nvPr/>
        </p:nvSpPr>
        <p:spPr>
          <a:xfrm>
            <a:off x="574337" y="1431708"/>
            <a:ext cx="4081760" cy="276999"/>
          </a:xfrm>
          <a:prstGeom prst="rect">
            <a:avLst/>
          </a:prstGeom>
          <a:noFill/>
        </p:spPr>
        <p:txBody>
          <a:bodyPr wrap="square">
            <a:spAutoFit/>
          </a:bodyPr>
          <a:lstStyle/>
          <a:p>
            <a:pPr algn="ctr"/>
            <a:r>
              <a:rPr lang="en-US" altLang="zh-CN" sz="1200" b="1"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Antenna Test</a:t>
            </a:r>
            <a:endParaRPr lang="zh-CN" altLang="en-US" sz="1200" b="1"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7" name="图片 6">
            <a:extLst>
              <a:ext uri="{FF2B5EF4-FFF2-40B4-BE49-F238E27FC236}">
                <a16:creationId xmlns:a16="http://schemas.microsoft.com/office/drawing/2014/main" id="{F0602F01-9E4E-E5C2-F47A-03A4BF5EFD8E}"/>
              </a:ext>
            </a:extLst>
          </p:cNvPr>
          <p:cNvPicPr>
            <a:picLocks/>
          </p:cNvPicPr>
          <p:nvPr/>
        </p:nvPicPr>
        <p:blipFill rotWithShape="1">
          <a:blip r:embed="rId4">
            <a:extLst>
              <a:ext uri="{28A0092B-C50C-407E-A947-70E740481C1C}">
                <a14:useLocalDpi xmlns:a14="http://schemas.microsoft.com/office/drawing/2010/main" val="0"/>
              </a:ext>
            </a:extLst>
          </a:blip>
          <a:srcRect l="8574" t="3833" r="17378" b="10318"/>
          <a:stretch/>
        </p:blipFill>
        <p:spPr>
          <a:xfrm>
            <a:off x="7455353" y="1781619"/>
            <a:ext cx="3338286" cy="2631668"/>
          </a:xfrm>
          <a:prstGeom prst="rect">
            <a:avLst/>
          </a:prstGeom>
          <a:ln>
            <a:noFill/>
          </a:ln>
          <a:effectLst>
            <a:outerShdw blurRad="292100" dist="139700" dir="2700000" algn="tl" rotWithShape="0">
              <a:srgbClr val="333333">
                <a:alpha val="65000"/>
              </a:srgbClr>
            </a:outerShdw>
          </a:effectLst>
        </p:spPr>
      </p:pic>
      <p:sp>
        <p:nvSpPr>
          <p:cNvPr id="8" name="文本框 7">
            <a:extLst>
              <a:ext uri="{FF2B5EF4-FFF2-40B4-BE49-F238E27FC236}">
                <a16:creationId xmlns:a16="http://schemas.microsoft.com/office/drawing/2014/main" id="{83EED2C3-92B2-DD6D-D71D-7CB9FB4F9822}"/>
              </a:ext>
            </a:extLst>
          </p:cNvPr>
          <p:cNvSpPr txBox="1"/>
          <p:nvPr/>
        </p:nvSpPr>
        <p:spPr>
          <a:xfrm>
            <a:off x="8592926" y="1431708"/>
            <a:ext cx="2239717" cy="276999"/>
          </a:xfrm>
          <a:prstGeom prst="rect">
            <a:avLst/>
          </a:prstGeom>
          <a:noFill/>
        </p:spPr>
        <p:txBody>
          <a:bodyPr wrap="square">
            <a:spAutoFit/>
          </a:bodyPr>
          <a:lstStyle/>
          <a:p>
            <a:r>
              <a:rPr lang="en-US" altLang="zh-CN" sz="1200" b="1"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VSWR Test</a:t>
            </a:r>
            <a:endParaRPr lang="zh-CN" altLang="en-US" sz="12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9" name="内容占位符 2">
            <a:extLst>
              <a:ext uri="{FF2B5EF4-FFF2-40B4-BE49-F238E27FC236}">
                <a16:creationId xmlns:a16="http://schemas.microsoft.com/office/drawing/2014/main" id="{7815BD6C-45EA-715D-2F91-FA6D672443A0}"/>
              </a:ext>
            </a:extLst>
          </p:cNvPr>
          <p:cNvSpPr txBox="1">
            <a:spLocks/>
          </p:cNvSpPr>
          <p:nvPr/>
        </p:nvSpPr>
        <p:spPr bwMode="auto">
          <a:xfrm>
            <a:off x="542451" y="4545335"/>
            <a:ext cx="10976449" cy="1823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5"/>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5"/>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5"/>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6"/>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6"/>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lvl="0">
              <a:lnSpc>
                <a:spcPct val="150000"/>
              </a:lnSpc>
              <a:defRPr/>
            </a:pPr>
            <a:r>
              <a:rPr lang="en-US" altLang="zh-CN" sz="12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Antenna feeder system installation, commissioning and routine maintenance</a:t>
            </a:r>
            <a:endParaRPr kumimoji="0" lang="en-US" altLang="zh-CN" sz="12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a:p>
            <a:pPr>
              <a:lnSpc>
                <a:spcPct val="150000"/>
              </a:lnSpc>
              <a:defRPr/>
            </a:pPr>
            <a:r>
              <a:rPr lang="en-US" altLang="zh-CN" sz="12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Mode: Cable and Antenna&gt; </a:t>
            </a:r>
            <a:r>
              <a:rPr lang="en-US" altLang="zh-CN" sz="1200" dirty="0" err="1">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Meas</a:t>
            </a:r>
            <a:r>
              <a:rPr lang="en-US" altLang="zh-CN" sz="12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 VSWR&gt; </a:t>
            </a:r>
            <a:r>
              <a:rPr lang="en-US" altLang="zh-CN" sz="1200" dirty="0" err="1">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Ampt</a:t>
            </a:r>
            <a:r>
              <a:rPr lang="en-US" altLang="zh-CN" sz="12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 </a:t>
            </a:r>
            <a:endParaRPr kumimoji="0" lang="en-US" altLang="zh-CN" sz="12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a:p>
            <a:pPr>
              <a:lnSpc>
                <a:spcPct val="150000"/>
              </a:lnSpc>
              <a:defRPr/>
            </a:pPr>
            <a:r>
              <a:rPr lang="en-US" altLang="zh-CN" sz="12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Mode: Vector Network Analysis&gt; </a:t>
            </a:r>
            <a:r>
              <a:rPr lang="en-US" altLang="zh-CN" sz="1200" dirty="0" err="1">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Meas</a:t>
            </a:r>
            <a:r>
              <a:rPr lang="en-US" altLang="zh-CN" sz="12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 &gt;Measurement Type: S11&gt;Format: VSWR</a:t>
            </a:r>
            <a:endParaRPr kumimoji="0" lang="en-US" altLang="zh-CN" sz="12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a:p>
            <a:pPr>
              <a:lnSpc>
                <a:spcPct val="150000"/>
              </a:lnSpc>
              <a:defRPr/>
            </a:pPr>
            <a:r>
              <a:rPr lang="en-US" altLang="zh-CN" sz="12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Antenna matching measurements to quickly assess the condition of transmission lines and antenna systems, improve the maintenance efficiency of operating base stations, and speed up the installation and commissioning process of new base stations</a:t>
            </a:r>
            <a:endParaRPr kumimoji="0" lang="zh-CN" altLang="en-US" sz="12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a:p>
            <a:pPr marL="0" indent="0">
              <a:lnSpc>
                <a:spcPct val="150000"/>
              </a:lnSpc>
              <a:buNone/>
              <a:defRPr/>
            </a:pPr>
            <a:endParaRPr kumimoji="0" lang="en-US" altLang="zh-CN" sz="12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a:p>
            <a:pPr marL="0" marR="0" lvl="0" indent="0" algn="l" defTabSz="914400" rtl="0" eaLnBrk="0" fontAlgn="base" latinLnBrk="0" hangingPunct="0">
              <a:lnSpc>
                <a:spcPct val="150000"/>
              </a:lnSpc>
              <a:spcBef>
                <a:spcPct val="20000"/>
              </a:spcBef>
              <a:spcAft>
                <a:spcPct val="0"/>
              </a:spcAft>
              <a:buClrTx/>
              <a:buSzTx/>
              <a:buNone/>
              <a:tabLst/>
              <a:defRPr/>
            </a:pPr>
            <a:endParaRPr kumimoji="0" lang="zh-CN" altLang="en-US" sz="12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a:p>
            <a:pPr marL="457051" marR="0" lvl="0" indent="-457051" algn="l" defTabSz="914400" rtl="0" eaLnBrk="0" fontAlgn="base" latinLnBrk="0" hangingPunct="0">
              <a:lnSpc>
                <a:spcPct val="150000"/>
              </a:lnSpc>
              <a:spcBef>
                <a:spcPct val="20000"/>
              </a:spcBef>
              <a:spcAft>
                <a:spcPct val="0"/>
              </a:spcAft>
              <a:buClrTx/>
              <a:buSzTx/>
              <a:buFontTx/>
              <a:buBlip>
                <a:blip r:embed="rId5"/>
              </a:buBlip>
              <a:tabLst/>
              <a:defRPr/>
            </a:pPr>
            <a:endParaRPr lang="en-US" altLang="zh-CN" sz="12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endParaRPr>
          </a:p>
        </p:txBody>
      </p:sp>
      <p:pic>
        <p:nvPicPr>
          <p:cNvPr id="10" name="图片 9">
            <a:extLst>
              <a:ext uri="{FF2B5EF4-FFF2-40B4-BE49-F238E27FC236}">
                <a16:creationId xmlns:a16="http://schemas.microsoft.com/office/drawing/2014/main" id="{2C7F4A67-7151-3640-10A0-8BFAA429FC3E}"/>
              </a:ext>
            </a:extLst>
          </p:cNvPr>
          <p:cNvPicPr>
            <a:picLocks noChangeAspect="1"/>
          </p:cNvPicPr>
          <p:nvPr/>
        </p:nvPicPr>
        <p:blipFill rotWithShape="1">
          <a:blip r:embed="rId7">
            <a:extLst>
              <a:ext uri="{28A0092B-C50C-407E-A947-70E740481C1C}">
                <a14:useLocalDpi xmlns:a14="http://schemas.microsoft.com/office/drawing/2010/main" val="0"/>
              </a:ext>
            </a:extLst>
          </a:blip>
          <a:srcRect l="50285" t="6212" b="8635"/>
          <a:stretch/>
        </p:blipFill>
        <p:spPr>
          <a:xfrm>
            <a:off x="4876698" y="1781619"/>
            <a:ext cx="2307956" cy="2631668"/>
          </a:xfrm>
          <a:prstGeom prst="rect">
            <a:avLst/>
          </a:prstGeom>
          <a:ln>
            <a:noFill/>
          </a:ln>
          <a:effectLst>
            <a:outerShdw blurRad="292100" dist="139700" dir="2700000" algn="tl" rotWithShape="0">
              <a:srgbClr val="333333">
                <a:alpha val="65000"/>
              </a:srgbClr>
            </a:outerShdw>
          </a:effectLst>
        </p:spPr>
      </p:pic>
      <p:sp>
        <p:nvSpPr>
          <p:cNvPr id="11" name="文本框 10">
            <a:extLst>
              <a:ext uri="{FF2B5EF4-FFF2-40B4-BE49-F238E27FC236}">
                <a16:creationId xmlns:a16="http://schemas.microsoft.com/office/drawing/2014/main" id="{9E634E0D-532B-0075-680C-691809DE52A7}"/>
              </a:ext>
            </a:extLst>
          </p:cNvPr>
          <p:cNvSpPr txBox="1"/>
          <p:nvPr/>
        </p:nvSpPr>
        <p:spPr>
          <a:xfrm>
            <a:off x="5475159" y="1423726"/>
            <a:ext cx="1462916" cy="276999"/>
          </a:xfrm>
          <a:prstGeom prst="rect">
            <a:avLst/>
          </a:prstGeom>
          <a:noFill/>
        </p:spPr>
        <p:txBody>
          <a:bodyPr wrap="square">
            <a:spAutoFit/>
          </a:bodyPr>
          <a:lstStyle/>
          <a:p>
            <a:r>
              <a:rPr lang="en-US" altLang="zh-CN" sz="1200" b="1"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Antenna Test</a:t>
            </a:r>
            <a:endParaRPr lang="zh-CN" altLang="en-US" sz="12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2" name="灯片编号占位符 2">
            <a:extLst>
              <a:ext uri="{FF2B5EF4-FFF2-40B4-BE49-F238E27FC236}">
                <a16:creationId xmlns:a16="http://schemas.microsoft.com/office/drawing/2014/main" id="{74882C71-F8C4-3DD8-C937-CF32D2F8CBFF}"/>
              </a:ext>
            </a:extLst>
          </p:cNvPr>
          <p:cNvSpPr txBox="1">
            <a:spLocks/>
          </p:cNvSpPr>
          <p:nvPr/>
        </p:nvSpPr>
        <p:spPr>
          <a:xfrm>
            <a:off x="8857452" y="6438900"/>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65B630-C7FF-41C0-9923-C5E5E29EED81}" type="slidenum">
              <a:rPr lang="en-US" altLang="zh-CN">
                <a:solidFill>
                  <a:srgbClr val="2F2F2F">
                    <a:lumMod val="50000"/>
                    <a:lumOff val="50000"/>
                  </a:srgbClr>
                </a:solidFill>
                <a:cs typeface="+mn-ea"/>
                <a:sym typeface="+mn-lt"/>
              </a:rPr>
              <a:pPr/>
              <a:t>31</a:t>
            </a:fld>
            <a:endParaRPr dirty="0">
              <a:solidFill>
                <a:srgbClr val="2F2F2F">
                  <a:lumMod val="50000"/>
                  <a:lumOff val="50000"/>
                </a:srgbClr>
              </a:solidFill>
              <a:ea typeface="宋体" panose="02010600030101010101" pitchFamily="2" charset="-122"/>
              <a:cs typeface="+mn-ea"/>
              <a:sym typeface="+mn-lt"/>
            </a:endParaRPr>
          </a:p>
        </p:txBody>
      </p:sp>
      <p:sp>
        <p:nvSpPr>
          <p:cNvPr id="14" name="TextBox 40">
            <a:extLst>
              <a:ext uri="{FF2B5EF4-FFF2-40B4-BE49-F238E27FC236}">
                <a16:creationId xmlns:a16="http://schemas.microsoft.com/office/drawing/2014/main" id="{BA0B9E71-6C81-56C8-1DCA-7A586F1AF9B6}"/>
              </a:ext>
            </a:extLst>
          </p:cNvPr>
          <p:cNvSpPr txBox="1"/>
          <p:nvPr/>
        </p:nvSpPr>
        <p:spPr>
          <a:xfrm>
            <a:off x="387254" y="397606"/>
            <a:ext cx="8183432" cy="523220"/>
          </a:xfrm>
          <a:prstGeom prst="rect">
            <a:avLst/>
          </a:prstGeom>
          <a:noFill/>
        </p:spPr>
        <p:txBody>
          <a:bodyPr wrap="square" rtlCol="0">
            <a:spAutoFit/>
          </a:bodyPr>
          <a:lstStyle/>
          <a:p>
            <a:r>
              <a:rPr lang="en-US" altLang="zh-CN" sz="2800" b="1" dirty="0">
                <a:solidFill>
                  <a:srgbClr val="F08300"/>
                </a:solidFill>
                <a:latin typeface="Arial" panose="020B0604020202020204" pitchFamily="34" charset="0"/>
                <a:ea typeface="微软雅黑" panose="020B0503020204020204" pitchFamily="34" charset="-122"/>
                <a:cs typeface="Arial" panose="020B0604020202020204" pitchFamily="34" charset="0"/>
              </a:rPr>
              <a:t>Antenna </a:t>
            </a:r>
            <a:r>
              <a:rPr lang="en-US" altLang="zh-CN" sz="2800"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Analysis </a:t>
            </a:r>
            <a:r>
              <a:rPr lang="en-US" altLang="zh-CN" sz="2800" b="1" baseline="-250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(Standard)</a:t>
            </a:r>
          </a:p>
        </p:txBody>
      </p:sp>
    </p:spTree>
    <p:extLst>
      <p:ext uri="{BB962C8B-B14F-4D97-AF65-F5344CB8AC3E}">
        <p14:creationId xmlns:p14="http://schemas.microsoft.com/office/powerpoint/2010/main" val="35959394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23481" y="683288"/>
            <a:ext cx="2502040" cy="5084466"/>
          </a:xfrm>
          <a:prstGeom prst="rect">
            <a:avLst/>
          </a:prstGeom>
          <a:solidFill>
            <a:srgbClr val="003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1974501" y="3170255"/>
            <a:ext cx="1657978" cy="1200329"/>
          </a:xfrm>
          <a:prstGeom prst="rect">
            <a:avLst/>
          </a:prstGeom>
          <a:noFill/>
        </p:spPr>
        <p:txBody>
          <a:bodyPr wrap="square" rtlCol="0">
            <a:spAutoFit/>
          </a:bodyPr>
          <a:lstStyle/>
          <a:p>
            <a:r>
              <a:rPr lang="en-US" altLang="zh-CN" sz="7200" dirty="0">
                <a:solidFill>
                  <a:schemeClr val="bg1"/>
                </a:solidFill>
                <a:latin typeface="Gadugi" panose="020B0502040204020203" pitchFamily="34" charset="0"/>
                <a:ea typeface="Gadugi" panose="020B0502040204020203" pitchFamily="34" charset="0"/>
              </a:rPr>
              <a:t>03</a:t>
            </a:r>
            <a:endParaRPr lang="zh-CN" altLang="en-US" sz="7200" dirty="0">
              <a:solidFill>
                <a:schemeClr val="bg1"/>
              </a:solidFill>
              <a:latin typeface="Gadugi" panose="020B0502040204020203" pitchFamily="34" charset="0"/>
            </a:endParaRPr>
          </a:p>
        </p:txBody>
      </p:sp>
      <p:sp>
        <p:nvSpPr>
          <p:cNvPr id="14" name="TextBox 11"/>
          <p:cNvSpPr txBox="1"/>
          <p:nvPr/>
        </p:nvSpPr>
        <p:spPr>
          <a:xfrm>
            <a:off x="4252019" y="3662698"/>
            <a:ext cx="7367736" cy="830997"/>
          </a:xfrm>
          <a:prstGeom prst="rect">
            <a:avLst/>
          </a:prstGeom>
          <a:noFill/>
        </p:spPr>
        <p:txBody>
          <a:bodyPr wrap="square" rtlCol="0">
            <a:spAutoFit/>
          </a:bodyPr>
          <a:lstStyle/>
          <a:p>
            <a:r>
              <a:rPr lang="en-US" altLang="zh-CN" sz="4800" b="1"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Market and </a:t>
            </a:r>
            <a:r>
              <a:rPr lang="en-US" altLang="zh-CN" sz="4800" b="1" dirty="0">
                <a:solidFill>
                  <a:srgbClr val="F08300"/>
                </a:solidFill>
                <a:latin typeface="Arial" panose="020B0604020202020204" pitchFamily="34" charset="0"/>
                <a:ea typeface="微软雅黑" panose="020B0503020204020204" pitchFamily="34" charset="-122"/>
                <a:cs typeface="Arial" panose="020B0604020202020204" pitchFamily="34" charset="0"/>
              </a:rPr>
              <a:t>App</a:t>
            </a:r>
            <a:r>
              <a:rPr lang="en-US" altLang="zh-CN" sz="4800" b="1"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lication</a:t>
            </a:r>
          </a:p>
        </p:txBody>
      </p:sp>
      <p:sp>
        <p:nvSpPr>
          <p:cNvPr id="3" name="矩形 2"/>
          <p:cNvSpPr/>
          <p:nvPr/>
        </p:nvSpPr>
        <p:spPr>
          <a:xfrm flipV="1">
            <a:off x="2057400" y="4207220"/>
            <a:ext cx="9144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392DC4ED-AEB5-DBA8-EEC3-AC49762D3F65}"/>
              </a:ext>
            </a:extLst>
          </p:cNvPr>
          <p:cNvSpPr txBox="1"/>
          <p:nvPr/>
        </p:nvSpPr>
        <p:spPr>
          <a:xfrm>
            <a:off x="817943" y="2529390"/>
            <a:ext cx="2611057" cy="523220"/>
          </a:xfrm>
          <a:prstGeom prst="rect">
            <a:avLst/>
          </a:prstGeom>
          <a:noFill/>
        </p:spPr>
        <p:txBody>
          <a:bodyPr wrap="square" rtlCol="0">
            <a:spAutoFit/>
          </a:bodyPr>
          <a:lstStyle/>
          <a:p>
            <a:r>
              <a:rPr lang="en-US" altLang="zh-CN" sz="2800" dirty="0">
                <a:solidFill>
                  <a:schemeClr val="bg1"/>
                </a:solidFill>
                <a:latin typeface="Arial" panose="020B0604020202020204" pitchFamily="34" charset="0"/>
                <a:cs typeface="Arial" panose="020B0604020202020204" pitchFamily="34" charset="0"/>
              </a:rPr>
              <a:t>PART  THREE</a:t>
            </a:r>
            <a:endParaRPr lang="zh-CN" altLang="en-US" sz="2800" dirty="0">
              <a:solidFill>
                <a:schemeClr val="bg1"/>
              </a:solidFill>
              <a:latin typeface="Arial" panose="020B0604020202020204" pitchFamily="34" charset="0"/>
              <a:cs typeface="Arial" panose="020B0604020202020204" pitchFamily="34" charset="0"/>
            </a:endParaRPr>
          </a:p>
        </p:txBody>
      </p:sp>
      <p:sp>
        <p:nvSpPr>
          <p:cNvPr id="8" name="矩形 7">
            <a:extLst>
              <a:ext uri="{FF2B5EF4-FFF2-40B4-BE49-F238E27FC236}">
                <a16:creationId xmlns:a16="http://schemas.microsoft.com/office/drawing/2014/main" id="{18DE9985-E2EF-E6BE-451F-9B58E1CD2AC8}"/>
              </a:ext>
            </a:extLst>
          </p:cNvPr>
          <p:cNvSpPr/>
          <p:nvPr/>
        </p:nvSpPr>
        <p:spPr>
          <a:xfrm flipV="1">
            <a:off x="4371033" y="3356898"/>
            <a:ext cx="512466"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11" name="文本框 10">
            <a:extLst>
              <a:ext uri="{FF2B5EF4-FFF2-40B4-BE49-F238E27FC236}">
                <a16:creationId xmlns:a16="http://schemas.microsoft.com/office/drawing/2014/main" id="{BB6BA7DF-190C-129E-3A9D-45F6A2AFC97B}"/>
              </a:ext>
            </a:extLst>
          </p:cNvPr>
          <p:cNvSpPr txBox="1"/>
          <p:nvPr/>
        </p:nvSpPr>
        <p:spPr>
          <a:xfrm>
            <a:off x="4310742" y="4732702"/>
            <a:ext cx="6804671" cy="369332"/>
          </a:xfrm>
          <a:prstGeom prst="rect">
            <a:avLst/>
          </a:prstGeom>
          <a:noFill/>
        </p:spPr>
        <p:txBody>
          <a:bodyPr wrap="square" rtlCol="0">
            <a:spAutoFit/>
          </a:bodyPr>
          <a:lstStyle/>
          <a:p>
            <a:r>
              <a:rPr lang="en-US" altLang="zh-CN" dirty="0">
                <a:solidFill>
                  <a:schemeClr val="bg1">
                    <a:lumMod val="50000"/>
                  </a:schemeClr>
                </a:solidFill>
                <a:latin typeface="Arial" panose="020B0604020202020204" pitchFamily="34" charset="0"/>
                <a:cs typeface="Arial" panose="020B0604020202020204" pitchFamily="34" charset="0"/>
              </a:rPr>
              <a:t>Capabilities and Functional Highlights  </a:t>
            </a:r>
            <a:endParaRPr lang="zh-CN" altLang="en-US"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93468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8838F4B3-84E4-E075-290C-C7A38723C908}"/>
              </a:ext>
            </a:extLst>
          </p:cNvPr>
          <p:cNvPicPr>
            <a:picLocks noChangeAspect="1"/>
          </p:cNvPicPr>
          <p:nvPr/>
        </p:nvPicPr>
        <p:blipFill rotWithShape="1">
          <a:blip r:embed="rId2">
            <a:extLst>
              <a:ext uri="{28A0092B-C50C-407E-A947-70E740481C1C}">
                <a14:useLocalDpi xmlns:a14="http://schemas.microsoft.com/office/drawing/2010/main" val="0"/>
              </a:ext>
            </a:extLst>
          </a:blip>
          <a:srcRect b="15174"/>
          <a:stretch/>
        </p:blipFill>
        <p:spPr>
          <a:xfrm>
            <a:off x="-1" y="-42033"/>
            <a:ext cx="12201523" cy="6900034"/>
          </a:xfrm>
          <a:prstGeom prst="rect">
            <a:avLst/>
          </a:prstGeom>
        </p:spPr>
      </p:pic>
      <p:sp>
        <p:nvSpPr>
          <p:cNvPr id="3" name="矩形 2">
            <a:extLst>
              <a:ext uri="{FF2B5EF4-FFF2-40B4-BE49-F238E27FC236}">
                <a16:creationId xmlns:a16="http://schemas.microsoft.com/office/drawing/2014/main" id="{2D68AABB-F9F4-8140-556B-D713C08723A3}"/>
              </a:ext>
            </a:extLst>
          </p:cNvPr>
          <p:cNvSpPr/>
          <p:nvPr/>
        </p:nvSpPr>
        <p:spPr>
          <a:xfrm>
            <a:off x="0" y="1"/>
            <a:ext cx="4269105" cy="6858000"/>
          </a:xfrm>
          <a:prstGeom prst="rect">
            <a:avLst/>
          </a:prstGeom>
          <a:solidFill>
            <a:sysClr val="windowText" lastClr="000000">
              <a:lumMod val="65000"/>
              <a:alpha val="40000"/>
            </a:sys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5" name="组合 4">
            <a:extLst>
              <a:ext uri="{FF2B5EF4-FFF2-40B4-BE49-F238E27FC236}">
                <a16:creationId xmlns:a16="http://schemas.microsoft.com/office/drawing/2014/main" id="{F1B8D445-C614-2340-2FD0-1853F675F20C}"/>
              </a:ext>
            </a:extLst>
          </p:cNvPr>
          <p:cNvGrpSpPr/>
          <p:nvPr/>
        </p:nvGrpSpPr>
        <p:grpSpPr>
          <a:xfrm>
            <a:off x="-9522" y="-42034"/>
            <a:ext cx="12192000" cy="6900034"/>
            <a:chOff x="57156" y="161922"/>
            <a:chExt cx="12192000" cy="6900034"/>
          </a:xfrm>
        </p:grpSpPr>
        <p:sp>
          <p:nvSpPr>
            <p:cNvPr id="6" name="矩形 5">
              <a:extLst>
                <a:ext uri="{FF2B5EF4-FFF2-40B4-BE49-F238E27FC236}">
                  <a16:creationId xmlns:a16="http://schemas.microsoft.com/office/drawing/2014/main" id="{D8F8C237-343A-555D-511D-452262908269}"/>
                </a:ext>
              </a:extLst>
            </p:cNvPr>
            <p:cNvSpPr/>
            <p:nvPr/>
          </p:nvSpPr>
          <p:spPr>
            <a:xfrm>
              <a:off x="57156" y="161922"/>
              <a:ext cx="12192000" cy="6900034"/>
            </a:xfrm>
            <a:prstGeom prst="rect">
              <a:avLst/>
            </a:prstGeom>
            <a:solidFill>
              <a:sysClr val="windowText" lastClr="000000">
                <a:lumMod val="65000"/>
                <a:alpha val="40000"/>
              </a:sys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文本框 7">
              <a:extLst>
                <a:ext uri="{FF2B5EF4-FFF2-40B4-BE49-F238E27FC236}">
                  <a16:creationId xmlns:a16="http://schemas.microsoft.com/office/drawing/2014/main" id="{91621C74-4588-9C67-A7B2-808529382CBF}"/>
                </a:ext>
              </a:extLst>
            </p:cNvPr>
            <p:cNvSpPr txBox="1"/>
            <p:nvPr/>
          </p:nvSpPr>
          <p:spPr>
            <a:xfrm>
              <a:off x="474222" y="1690597"/>
              <a:ext cx="3871083" cy="3293209"/>
            </a:xfrm>
            <a:prstGeom prst="rect">
              <a:avLst/>
            </a:prstGeom>
            <a:noFill/>
          </p:spPr>
          <p:txBody>
            <a:bodyPr wrap="square" rtlCol="0">
              <a:spAutoFit/>
            </a:bodyPr>
            <a:lstStyle/>
            <a:p>
              <a:pPr marL="171450" lvl="0" indent="-171450">
                <a:lnSpc>
                  <a:spcPct val="150000"/>
                </a:lnSpc>
                <a:buFont typeface="Arial" panose="020B0604020202020204" pitchFamily="34" charset="0"/>
                <a:buChar char="•"/>
                <a:defRPr/>
              </a:pPr>
              <a:r>
                <a:rPr lang="en-US" altLang="zh-CN" sz="1600" kern="0" dirty="0">
                  <a:solidFill>
                    <a:schemeClr val="bg1">
                      <a:lumMod val="75000"/>
                    </a:schemeClr>
                  </a:solidFill>
                  <a:latin typeface="Arial"/>
                  <a:ea typeface="微软雅黑"/>
                </a:rPr>
                <a:t>Design and characterization of RF devices</a:t>
              </a:r>
            </a:p>
            <a:p>
              <a:pPr marL="171450" lvl="0" indent="-171450">
                <a:lnSpc>
                  <a:spcPct val="150000"/>
                </a:lnSpc>
                <a:buFont typeface="Arial" panose="020B0604020202020204" pitchFamily="34" charset="0"/>
                <a:buChar char="•"/>
                <a:defRPr/>
              </a:pPr>
              <a:r>
                <a:rPr lang="en-US" altLang="zh-CN" sz="1600" kern="0" dirty="0">
                  <a:solidFill>
                    <a:schemeClr val="bg1">
                      <a:lumMod val="75000"/>
                    </a:schemeClr>
                  </a:solidFill>
                  <a:latin typeface="Arial"/>
                  <a:ea typeface="微软雅黑"/>
                </a:rPr>
                <a:t>Design and characterization of electronic components</a:t>
              </a:r>
            </a:p>
            <a:p>
              <a:pPr marL="171450" lvl="0" indent="-171450">
                <a:lnSpc>
                  <a:spcPct val="150000"/>
                </a:lnSpc>
                <a:buFont typeface="Arial" panose="020B0604020202020204" pitchFamily="34" charset="0"/>
                <a:buChar char="•"/>
                <a:defRPr/>
              </a:pPr>
              <a:r>
                <a:rPr lang="en-US" altLang="zh-CN" sz="1600" kern="0" dirty="0">
                  <a:solidFill>
                    <a:schemeClr val="bg1">
                      <a:lumMod val="75000"/>
                    </a:schemeClr>
                  </a:solidFill>
                  <a:latin typeface="Arial"/>
                  <a:ea typeface="微软雅黑"/>
                </a:rPr>
                <a:t>Resistors, Capacitors, Inductors...</a:t>
              </a:r>
            </a:p>
            <a:p>
              <a:pPr marL="171450" lvl="0" indent="-171450">
                <a:lnSpc>
                  <a:spcPct val="150000"/>
                </a:lnSpc>
                <a:buFont typeface="Arial" panose="020B0604020202020204" pitchFamily="34" charset="0"/>
                <a:buChar char="•"/>
                <a:defRPr/>
              </a:pPr>
              <a:r>
                <a:rPr lang="en-US" altLang="zh-CN" sz="1600" kern="0" dirty="0">
                  <a:solidFill>
                    <a:schemeClr val="bg1">
                      <a:lumMod val="75000"/>
                    </a:schemeClr>
                  </a:solidFill>
                  <a:latin typeface="Arial"/>
                  <a:ea typeface="微软雅黑"/>
                </a:rPr>
                <a:t>Filters, cables, mixers, connectors...</a:t>
              </a:r>
            </a:p>
            <a:p>
              <a:pPr marL="171450" lvl="0" indent="-171450">
                <a:lnSpc>
                  <a:spcPct val="150000"/>
                </a:lnSpc>
                <a:buFont typeface="Arial" panose="020B0604020202020204" pitchFamily="34" charset="0"/>
                <a:buChar char="•"/>
                <a:defRPr/>
              </a:pPr>
              <a:r>
                <a:rPr lang="en-US" altLang="zh-CN" sz="1600" kern="0" dirty="0">
                  <a:solidFill>
                    <a:schemeClr val="bg1">
                      <a:lumMod val="75000"/>
                    </a:schemeClr>
                  </a:solidFill>
                  <a:latin typeface="Arial"/>
                  <a:ea typeface="微软雅黑"/>
                </a:rPr>
                <a:t>Antennas, amplifiers, attenuators...</a:t>
              </a:r>
            </a:p>
            <a:p>
              <a:pPr marL="171450" lvl="0" indent="-171450">
                <a:lnSpc>
                  <a:spcPct val="150000"/>
                </a:lnSpc>
                <a:buFont typeface="Arial" panose="020B0604020202020204" pitchFamily="34" charset="0"/>
                <a:buChar char="•"/>
                <a:defRPr/>
              </a:pPr>
              <a:r>
                <a:rPr lang="en-US" altLang="zh-CN" sz="1600" kern="0" dirty="0">
                  <a:solidFill>
                    <a:schemeClr val="bg1">
                      <a:lumMod val="75000"/>
                    </a:schemeClr>
                  </a:solidFill>
                  <a:latin typeface="Arial"/>
                  <a:ea typeface="微软雅黑"/>
                </a:rPr>
                <a:t>…</a:t>
              </a:r>
              <a:endParaRPr kumimoji="0" lang="en-US" altLang="zh-CN" sz="1600" i="0" u="none" strike="noStrike" kern="0" cap="none" spc="0" normalizeH="0" baseline="0" noProof="0" dirty="0">
                <a:ln>
                  <a:noFill/>
                </a:ln>
                <a:solidFill>
                  <a:schemeClr val="bg1">
                    <a:lumMod val="75000"/>
                  </a:schemeClr>
                </a:solidFill>
                <a:effectLst/>
                <a:uLnTx/>
                <a:uFillTx/>
                <a:latin typeface="Arial"/>
                <a:ea typeface="微软雅黑"/>
              </a:endParaRPr>
            </a:p>
            <a:p>
              <a:pPr marL="0" marR="0" lvl="0" indent="0" defTabSz="457200" eaLnBrk="1" fontAlgn="auto" latinLnBrk="0" hangingPunct="1">
                <a:lnSpc>
                  <a:spcPct val="100000"/>
                </a:lnSpc>
                <a:spcBef>
                  <a:spcPts val="0"/>
                </a:spcBef>
                <a:spcAft>
                  <a:spcPts val="0"/>
                </a:spcAft>
                <a:buClr>
                  <a:prstClr val="white"/>
                </a:buClr>
                <a:buSzTx/>
                <a:buFontTx/>
                <a:buNone/>
                <a:tabLst/>
                <a:defRPr/>
              </a:pPr>
              <a:endParaRPr kumimoji="0" lang="en-US" altLang="zh-CN" sz="1600" i="0" u="none" strike="noStrike" kern="0" cap="none" spc="0" normalizeH="0" baseline="0" noProof="0" dirty="0">
                <a:ln>
                  <a:noFill/>
                </a:ln>
                <a:solidFill>
                  <a:schemeClr val="bg1">
                    <a:lumMod val="75000"/>
                  </a:schemeClr>
                </a:solidFill>
                <a:effectLst/>
                <a:uLnTx/>
                <a:uFillTx/>
                <a:latin typeface="Arial" panose="020B0604020202020204" pitchFamily="34" charset="0"/>
                <a:ea typeface="思源黑体 CN ExtraLight" panose="020B0200000000000000" pitchFamily="34" charset="-122"/>
                <a:cs typeface="Arial" panose="020B0604020202020204" pitchFamily="34" charset="0"/>
              </a:endParaRPr>
            </a:p>
          </p:txBody>
        </p:sp>
        <p:sp>
          <p:nvSpPr>
            <p:cNvPr id="9" name="文本框 8">
              <a:extLst>
                <a:ext uri="{FF2B5EF4-FFF2-40B4-BE49-F238E27FC236}">
                  <a16:creationId xmlns:a16="http://schemas.microsoft.com/office/drawing/2014/main" id="{25FFD673-5C17-1AEA-1679-735145E3E854}"/>
                </a:ext>
              </a:extLst>
            </p:cNvPr>
            <p:cNvSpPr txBox="1"/>
            <p:nvPr/>
          </p:nvSpPr>
          <p:spPr>
            <a:xfrm>
              <a:off x="474222" y="919459"/>
              <a:ext cx="8396727" cy="584775"/>
            </a:xfrm>
            <a:prstGeom prst="rect">
              <a:avLst/>
            </a:prstGeom>
            <a:noFill/>
          </p:spPr>
          <p:txBody>
            <a:bodyPr wrap="square">
              <a:spAutoFit/>
            </a:bodyPr>
            <a:lstStyle/>
            <a:p>
              <a:pPr lvl="0">
                <a:defRPr/>
              </a:pPr>
              <a:r>
                <a:rPr lang="en-US" altLang="zh-CN" sz="3200" b="1" kern="0" dirty="0">
                  <a:solidFill>
                    <a:srgbClr val="FF8E05"/>
                  </a:solidFill>
                  <a:latin typeface="Arial"/>
                  <a:ea typeface="微软雅黑"/>
                </a:rPr>
                <a:t>Line Production</a:t>
              </a:r>
              <a:endParaRPr kumimoji="0" lang="zh-CN" altLang="en-US" sz="3200" b="1" i="0" u="none" strike="noStrike" kern="0" cap="none" spc="0" normalizeH="0" baseline="0" noProof="0" dirty="0">
                <a:ln>
                  <a:noFill/>
                </a:ln>
                <a:solidFill>
                  <a:srgbClr val="FF8E05"/>
                </a:solidFill>
                <a:effectLst/>
                <a:uLnTx/>
                <a:uFillTx/>
                <a:latin typeface="Arial"/>
                <a:ea typeface="微软雅黑"/>
              </a:endParaRPr>
            </a:p>
          </p:txBody>
        </p:sp>
      </p:grpSp>
      <p:sp>
        <p:nvSpPr>
          <p:cNvPr id="2" name="灯片编号占位符 2">
            <a:extLst>
              <a:ext uri="{FF2B5EF4-FFF2-40B4-BE49-F238E27FC236}">
                <a16:creationId xmlns:a16="http://schemas.microsoft.com/office/drawing/2014/main" id="{FC2AD5B3-63A6-EACA-8C27-FD7D61547AA8}"/>
              </a:ext>
            </a:extLst>
          </p:cNvPr>
          <p:cNvSpPr txBox="1">
            <a:spLocks/>
          </p:cNvSpPr>
          <p:nvPr/>
        </p:nvSpPr>
        <p:spPr>
          <a:xfrm>
            <a:off x="8857452" y="6438900"/>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65B630-C7FF-41C0-9923-C5E5E29EED81}" type="slidenum">
              <a:rPr lang="en-US" altLang="zh-CN">
                <a:solidFill>
                  <a:srgbClr val="2F2F2F">
                    <a:lumMod val="50000"/>
                    <a:lumOff val="50000"/>
                  </a:srgbClr>
                </a:solidFill>
                <a:cs typeface="+mn-ea"/>
                <a:sym typeface="+mn-lt"/>
              </a:rPr>
              <a:pPr/>
              <a:t>33</a:t>
            </a:fld>
            <a:endParaRPr dirty="0">
              <a:solidFill>
                <a:srgbClr val="2F2F2F">
                  <a:lumMod val="50000"/>
                  <a:lumOff val="50000"/>
                </a:srgbClr>
              </a:solidFill>
              <a:ea typeface="宋体" panose="02010600030101010101" pitchFamily="2" charset="-122"/>
              <a:cs typeface="+mn-ea"/>
              <a:sym typeface="+mn-lt"/>
            </a:endParaRPr>
          </a:p>
        </p:txBody>
      </p:sp>
    </p:spTree>
    <p:extLst>
      <p:ext uri="{BB962C8B-B14F-4D97-AF65-F5344CB8AC3E}">
        <p14:creationId xmlns:p14="http://schemas.microsoft.com/office/powerpoint/2010/main" val="5350669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a:extLst>
              <a:ext uri="{FF2B5EF4-FFF2-40B4-BE49-F238E27FC236}">
                <a16:creationId xmlns:a16="http://schemas.microsoft.com/office/drawing/2014/main" id="{DE8E76E2-81AA-C1DA-D474-EC4C62461924}"/>
              </a:ext>
            </a:extLst>
          </p:cNvPr>
          <p:cNvPicPr>
            <a:picLocks noChangeAspect="1"/>
          </p:cNvPicPr>
          <p:nvPr/>
        </p:nvPicPr>
        <p:blipFill rotWithShape="1">
          <a:blip r:embed="rId3">
            <a:extLst>
              <a:ext uri="{28A0092B-C50C-407E-A947-70E740481C1C}">
                <a14:useLocalDpi xmlns:a14="http://schemas.microsoft.com/office/drawing/2010/main" val="0"/>
              </a:ext>
            </a:extLst>
          </a:blip>
          <a:srcRect t="6094" b="9531"/>
          <a:stretch/>
        </p:blipFill>
        <p:spPr>
          <a:xfrm>
            <a:off x="0" y="0"/>
            <a:ext cx="12192000" cy="6857998"/>
          </a:xfrm>
          <a:prstGeom prst="rect">
            <a:avLst/>
          </a:prstGeom>
        </p:spPr>
      </p:pic>
      <p:sp>
        <p:nvSpPr>
          <p:cNvPr id="14" name="矩形 13">
            <a:extLst>
              <a:ext uri="{FF2B5EF4-FFF2-40B4-BE49-F238E27FC236}">
                <a16:creationId xmlns:a16="http://schemas.microsoft.com/office/drawing/2014/main" id="{10F336D5-2E3A-5C78-0661-5205359F259A}"/>
              </a:ext>
            </a:extLst>
          </p:cNvPr>
          <p:cNvSpPr/>
          <p:nvPr/>
        </p:nvSpPr>
        <p:spPr>
          <a:xfrm>
            <a:off x="0" y="-1"/>
            <a:ext cx="12192000" cy="6858001"/>
          </a:xfrm>
          <a:prstGeom prst="rect">
            <a:avLst/>
          </a:prstGeom>
          <a:solidFill>
            <a:sysClr val="windowText" lastClr="000000">
              <a:lumMod val="65000"/>
              <a:alpha val="40000"/>
            </a:sys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5" name="矩形 24">
            <a:extLst>
              <a:ext uri="{FF2B5EF4-FFF2-40B4-BE49-F238E27FC236}">
                <a16:creationId xmlns:a16="http://schemas.microsoft.com/office/drawing/2014/main" id="{A126EA1A-81F0-D604-64F1-F59F6BAC4C17}"/>
              </a:ext>
            </a:extLst>
          </p:cNvPr>
          <p:cNvSpPr/>
          <p:nvPr/>
        </p:nvSpPr>
        <p:spPr>
          <a:xfrm>
            <a:off x="0" y="1"/>
            <a:ext cx="4269105" cy="6857998"/>
          </a:xfrm>
          <a:prstGeom prst="rect">
            <a:avLst/>
          </a:prstGeom>
          <a:solidFill>
            <a:sysClr val="windowText" lastClr="000000">
              <a:lumMod val="65000"/>
              <a:alpha val="40000"/>
            </a:sys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文本框 26">
            <a:extLst>
              <a:ext uri="{FF2B5EF4-FFF2-40B4-BE49-F238E27FC236}">
                <a16:creationId xmlns:a16="http://schemas.microsoft.com/office/drawing/2014/main" id="{B4997A8F-EAB5-5447-DE56-C20204F41CBF}"/>
              </a:ext>
            </a:extLst>
          </p:cNvPr>
          <p:cNvSpPr txBox="1"/>
          <p:nvPr/>
        </p:nvSpPr>
        <p:spPr>
          <a:xfrm>
            <a:off x="398022" y="1550443"/>
            <a:ext cx="3871083" cy="2923877"/>
          </a:xfrm>
          <a:prstGeom prst="rect">
            <a:avLst/>
          </a:prstGeom>
          <a:noFill/>
        </p:spPr>
        <p:txBody>
          <a:bodyPr wrap="square" rtlCol="0">
            <a:spAutoFit/>
          </a:bodyPr>
          <a:lstStyle/>
          <a:p>
            <a:pPr marL="171450" lvl="0" indent="-171450">
              <a:lnSpc>
                <a:spcPct val="150000"/>
              </a:lnSpc>
              <a:buFont typeface="Arial" panose="020B0604020202020204" pitchFamily="34" charset="0"/>
              <a:buChar char="•"/>
              <a:defRPr/>
            </a:pPr>
            <a:r>
              <a:rPr lang="en-US" altLang="zh-CN" sz="1600" kern="0" dirty="0">
                <a:solidFill>
                  <a:schemeClr val="bg1">
                    <a:lumMod val="75000"/>
                  </a:schemeClr>
                </a:solidFill>
                <a:latin typeface="Arial"/>
                <a:ea typeface="微软雅黑"/>
              </a:rPr>
              <a:t>Characterization of various RF devices</a:t>
            </a:r>
          </a:p>
          <a:p>
            <a:pPr marL="171450" lvl="0" indent="-171450">
              <a:lnSpc>
                <a:spcPct val="150000"/>
              </a:lnSpc>
              <a:buFont typeface="Arial" panose="020B0604020202020204" pitchFamily="34" charset="0"/>
              <a:buChar char="•"/>
              <a:defRPr/>
            </a:pPr>
            <a:r>
              <a:rPr lang="en-US" altLang="zh-CN" sz="1600" kern="0" dirty="0">
                <a:solidFill>
                  <a:schemeClr val="bg1">
                    <a:lumMod val="75000"/>
                  </a:schemeClr>
                </a:solidFill>
                <a:latin typeface="Arial"/>
                <a:ea typeface="微软雅黑"/>
              </a:rPr>
              <a:t>S-parameters and many other index </a:t>
            </a:r>
          </a:p>
          <a:p>
            <a:pPr marL="171450" lvl="0" indent="-171450">
              <a:lnSpc>
                <a:spcPct val="150000"/>
              </a:lnSpc>
              <a:buFont typeface="Arial" panose="020B0604020202020204" pitchFamily="34" charset="0"/>
              <a:buChar char="•"/>
              <a:defRPr/>
            </a:pPr>
            <a:r>
              <a:rPr lang="en-US" altLang="zh-CN" sz="1600" kern="0" dirty="0">
                <a:solidFill>
                  <a:schemeClr val="bg1">
                    <a:lumMod val="75000"/>
                  </a:schemeClr>
                </a:solidFill>
                <a:latin typeface="Arial"/>
                <a:ea typeface="微软雅黑"/>
              </a:rPr>
              <a:t>Gain, bandwidth...</a:t>
            </a:r>
          </a:p>
          <a:p>
            <a:pPr marL="171450" lvl="0" indent="-171450">
              <a:lnSpc>
                <a:spcPct val="150000"/>
              </a:lnSpc>
              <a:buFont typeface="Arial" panose="020B0604020202020204" pitchFamily="34" charset="0"/>
              <a:buChar char="•"/>
              <a:defRPr/>
            </a:pPr>
            <a:r>
              <a:rPr lang="en-US" altLang="zh-CN" sz="1600" kern="0" dirty="0">
                <a:solidFill>
                  <a:schemeClr val="bg1">
                    <a:lumMod val="75000"/>
                  </a:schemeClr>
                </a:solidFill>
                <a:latin typeface="Arial"/>
                <a:ea typeface="微软雅黑"/>
              </a:rPr>
              <a:t>Insertion loss, isolation...</a:t>
            </a:r>
          </a:p>
          <a:p>
            <a:pPr marL="171450" lvl="0" indent="-171450">
              <a:lnSpc>
                <a:spcPct val="150000"/>
              </a:lnSpc>
              <a:buFont typeface="Arial" panose="020B0604020202020204" pitchFamily="34" charset="0"/>
              <a:buChar char="•"/>
              <a:defRPr/>
            </a:pPr>
            <a:r>
              <a:rPr lang="en-US" altLang="zh-CN" sz="1600" kern="0" dirty="0">
                <a:solidFill>
                  <a:schemeClr val="bg1">
                    <a:lumMod val="75000"/>
                  </a:schemeClr>
                </a:solidFill>
                <a:latin typeface="Arial"/>
                <a:ea typeface="微软雅黑"/>
              </a:rPr>
              <a:t>Out-of-band rejection, input/output power...</a:t>
            </a:r>
          </a:p>
          <a:p>
            <a:pPr marL="171450" lvl="0" indent="-171450">
              <a:lnSpc>
                <a:spcPct val="150000"/>
              </a:lnSpc>
              <a:buFont typeface="Arial" panose="020B0604020202020204" pitchFamily="34" charset="0"/>
              <a:buChar char="•"/>
              <a:defRPr/>
            </a:pPr>
            <a:r>
              <a:rPr lang="en-US" altLang="zh-CN" sz="1600" kern="0" dirty="0">
                <a:solidFill>
                  <a:schemeClr val="bg1">
                    <a:lumMod val="75000"/>
                  </a:schemeClr>
                </a:solidFill>
                <a:latin typeface="Arial"/>
                <a:ea typeface="微软雅黑"/>
              </a:rPr>
              <a:t>…</a:t>
            </a:r>
            <a:endParaRPr kumimoji="0" lang="en-US" altLang="zh-CN" sz="1600" i="0" u="none" strike="noStrike" kern="0" cap="none" spc="0" normalizeH="0" baseline="0" noProof="0" dirty="0">
              <a:ln>
                <a:noFill/>
              </a:ln>
              <a:solidFill>
                <a:schemeClr val="bg1">
                  <a:lumMod val="75000"/>
                </a:schemeClr>
              </a:solidFill>
              <a:effectLst/>
              <a:uLnTx/>
              <a:uFillTx/>
              <a:latin typeface="Arial"/>
              <a:ea typeface="微软雅黑"/>
            </a:endParaRPr>
          </a:p>
          <a:p>
            <a:pPr marL="0" marR="0" lvl="0" indent="0" defTabSz="457200" eaLnBrk="1" fontAlgn="auto" latinLnBrk="0" hangingPunct="1">
              <a:lnSpc>
                <a:spcPct val="100000"/>
              </a:lnSpc>
              <a:spcBef>
                <a:spcPts val="0"/>
              </a:spcBef>
              <a:spcAft>
                <a:spcPts val="0"/>
              </a:spcAft>
              <a:buClr>
                <a:prstClr val="white"/>
              </a:buClr>
              <a:buSzTx/>
              <a:buFontTx/>
              <a:buNone/>
              <a:tabLst/>
              <a:defRPr/>
            </a:pPr>
            <a:endParaRPr kumimoji="0" lang="en-US" altLang="zh-CN" sz="1600" i="0" u="none" strike="noStrike" kern="0" cap="none" spc="0" normalizeH="0" baseline="0" noProof="0" dirty="0">
              <a:ln>
                <a:noFill/>
              </a:ln>
              <a:solidFill>
                <a:schemeClr val="bg1">
                  <a:lumMod val="75000"/>
                </a:schemeClr>
              </a:solidFill>
              <a:effectLst/>
              <a:uLnTx/>
              <a:uFillTx/>
              <a:latin typeface="Arial" panose="020B0604020202020204" pitchFamily="34" charset="0"/>
              <a:ea typeface="思源黑体 CN ExtraLight" panose="020B0200000000000000" pitchFamily="34" charset="-122"/>
              <a:cs typeface="Arial" panose="020B0604020202020204" pitchFamily="34" charset="0"/>
            </a:endParaRPr>
          </a:p>
        </p:txBody>
      </p:sp>
      <p:sp>
        <p:nvSpPr>
          <p:cNvPr id="28" name="文本框 27">
            <a:extLst>
              <a:ext uri="{FF2B5EF4-FFF2-40B4-BE49-F238E27FC236}">
                <a16:creationId xmlns:a16="http://schemas.microsoft.com/office/drawing/2014/main" id="{E7C52628-2828-F898-DDBE-D86B9EAF7700}"/>
              </a:ext>
            </a:extLst>
          </p:cNvPr>
          <p:cNvSpPr txBox="1"/>
          <p:nvPr/>
        </p:nvSpPr>
        <p:spPr>
          <a:xfrm>
            <a:off x="398022" y="757534"/>
            <a:ext cx="8459430" cy="584775"/>
          </a:xfrm>
          <a:prstGeom prst="rect">
            <a:avLst/>
          </a:prstGeom>
          <a:noFill/>
        </p:spPr>
        <p:txBody>
          <a:bodyPr wrap="square">
            <a:spAutoFit/>
          </a:bodyPr>
          <a:lstStyle/>
          <a:p>
            <a:pPr lvl="0">
              <a:defRPr/>
            </a:pPr>
            <a:r>
              <a:rPr lang="en-US" altLang="zh-CN" sz="3200" b="1" kern="0" dirty="0">
                <a:solidFill>
                  <a:srgbClr val="FF8E05"/>
                </a:solidFill>
                <a:latin typeface="Arial"/>
                <a:ea typeface="微软雅黑"/>
              </a:rPr>
              <a:t>Device Test</a:t>
            </a:r>
            <a:endParaRPr kumimoji="0" lang="zh-CN" altLang="en-US" sz="3200" b="1" i="0" u="none" strike="noStrike" kern="0" cap="none" spc="0" normalizeH="0" baseline="0" noProof="0" dirty="0">
              <a:ln>
                <a:noFill/>
              </a:ln>
              <a:solidFill>
                <a:srgbClr val="FF8E05"/>
              </a:solidFill>
              <a:effectLst/>
              <a:uLnTx/>
              <a:uFillTx/>
              <a:latin typeface="Arial"/>
              <a:ea typeface="微软雅黑"/>
            </a:endParaRPr>
          </a:p>
        </p:txBody>
      </p:sp>
      <p:sp>
        <p:nvSpPr>
          <p:cNvPr id="2" name="灯片编号占位符 2">
            <a:extLst>
              <a:ext uri="{FF2B5EF4-FFF2-40B4-BE49-F238E27FC236}">
                <a16:creationId xmlns:a16="http://schemas.microsoft.com/office/drawing/2014/main" id="{DFB68F48-7E28-40B2-FE58-8B6949496954}"/>
              </a:ext>
            </a:extLst>
          </p:cNvPr>
          <p:cNvSpPr txBox="1">
            <a:spLocks/>
          </p:cNvSpPr>
          <p:nvPr/>
        </p:nvSpPr>
        <p:spPr>
          <a:xfrm>
            <a:off x="8857452" y="6438900"/>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65B630-C7FF-41C0-9923-C5E5E29EED81}" type="slidenum">
              <a:rPr lang="en-US" altLang="zh-CN">
                <a:solidFill>
                  <a:srgbClr val="2F2F2F">
                    <a:lumMod val="50000"/>
                    <a:lumOff val="50000"/>
                  </a:srgbClr>
                </a:solidFill>
                <a:cs typeface="+mn-ea"/>
                <a:sym typeface="+mn-lt"/>
              </a:rPr>
              <a:pPr/>
              <a:t>34</a:t>
            </a:fld>
            <a:endParaRPr dirty="0">
              <a:solidFill>
                <a:srgbClr val="2F2F2F">
                  <a:lumMod val="50000"/>
                  <a:lumOff val="50000"/>
                </a:srgbClr>
              </a:solidFill>
              <a:ea typeface="宋体" panose="02010600030101010101" pitchFamily="2" charset="-122"/>
              <a:cs typeface="+mn-ea"/>
              <a:sym typeface="+mn-lt"/>
            </a:endParaRPr>
          </a:p>
        </p:txBody>
      </p:sp>
    </p:spTree>
    <p:extLst>
      <p:ext uri="{BB962C8B-B14F-4D97-AF65-F5344CB8AC3E}">
        <p14:creationId xmlns:p14="http://schemas.microsoft.com/office/powerpoint/2010/main" val="4741083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F5A650F3-AF87-03C9-E7C0-D951A9470B20}"/>
              </a:ext>
            </a:extLst>
          </p:cNvPr>
          <p:cNvPicPr>
            <a:picLocks noChangeAspect="1"/>
          </p:cNvPicPr>
          <p:nvPr/>
        </p:nvPicPr>
        <p:blipFill rotWithShape="1">
          <a:blip r:embed="rId2">
            <a:extLst>
              <a:ext uri="{28A0092B-C50C-407E-A947-70E740481C1C}">
                <a14:useLocalDpi xmlns:a14="http://schemas.microsoft.com/office/drawing/2010/main" val="0"/>
              </a:ext>
            </a:extLst>
          </a:blip>
          <a:srcRect t="13271" b="11067"/>
          <a:stretch/>
        </p:blipFill>
        <p:spPr>
          <a:xfrm>
            <a:off x="0" y="-33118"/>
            <a:ext cx="12191999" cy="6918514"/>
          </a:xfrm>
          <a:prstGeom prst="rect">
            <a:avLst/>
          </a:prstGeom>
        </p:spPr>
      </p:pic>
      <p:sp>
        <p:nvSpPr>
          <p:cNvPr id="2" name="矩形 1">
            <a:extLst>
              <a:ext uri="{FF2B5EF4-FFF2-40B4-BE49-F238E27FC236}">
                <a16:creationId xmlns:a16="http://schemas.microsoft.com/office/drawing/2014/main" id="{2ADC2566-0B3B-E441-25FD-C0B0DE23A672}"/>
              </a:ext>
            </a:extLst>
          </p:cNvPr>
          <p:cNvSpPr/>
          <p:nvPr/>
        </p:nvSpPr>
        <p:spPr>
          <a:xfrm>
            <a:off x="0" y="1"/>
            <a:ext cx="4269105" cy="6858000"/>
          </a:xfrm>
          <a:prstGeom prst="rect">
            <a:avLst/>
          </a:prstGeom>
          <a:solidFill>
            <a:sysClr val="windowText" lastClr="000000">
              <a:lumMod val="65000"/>
              <a:alpha val="40000"/>
            </a:sys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5" name="矩形 4">
            <a:extLst>
              <a:ext uri="{FF2B5EF4-FFF2-40B4-BE49-F238E27FC236}">
                <a16:creationId xmlns:a16="http://schemas.microsoft.com/office/drawing/2014/main" id="{8B6AE19D-6E05-C792-8EE0-D37D27EDC8D0}"/>
              </a:ext>
            </a:extLst>
          </p:cNvPr>
          <p:cNvSpPr/>
          <p:nvPr/>
        </p:nvSpPr>
        <p:spPr>
          <a:xfrm>
            <a:off x="0" y="-31697"/>
            <a:ext cx="12192000" cy="6921357"/>
          </a:xfrm>
          <a:prstGeom prst="rect">
            <a:avLst/>
          </a:prstGeom>
          <a:solidFill>
            <a:schemeClr val="bg1">
              <a:lumMod val="6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 name="灯片编号占位符 2">
            <a:extLst>
              <a:ext uri="{FF2B5EF4-FFF2-40B4-BE49-F238E27FC236}">
                <a16:creationId xmlns:a16="http://schemas.microsoft.com/office/drawing/2014/main" id="{42F03FD4-83E1-638C-319F-47CA3C51C369}"/>
              </a:ext>
            </a:extLst>
          </p:cNvPr>
          <p:cNvSpPr txBox="1">
            <a:spLocks/>
          </p:cNvSpPr>
          <p:nvPr/>
        </p:nvSpPr>
        <p:spPr>
          <a:xfrm>
            <a:off x="8857452" y="6438900"/>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F65B630-C7FF-41C0-9923-C5E5E29EED81}" type="slidenum">
              <a:rPr kumimoji="0" lang="en-US" altLang="zh-CN" sz="1000" b="0" i="0" u="none" strike="noStrike" kern="1200" cap="none" spc="0" normalizeH="0" baseline="0" noProof="0" smtClean="0">
                <a:ln>
                  <a:noFill/>
                </a:ln>
                <a:solidFill>
                  <a:srgbClr val="2F2F2F">
                    <a:lumMod val="50000"/>
                    <a:lumOff val="50000"/>
                  </a:srgbClr>
                </a:solidFill>
                <a:effectLst/>
                <a:uLnTx/>
                <a:uFillTx/>
                <a:latin typeface="Calibri" panose="020F0502020204030204"/>
                <a:ea typeface="等线" panose="02010600030101010101" pitchFamily="2" charset="-122"/>
                <a:cs typeface="+mn-ea"/>
                <a:sym typeface="+mn-lt"/>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000" b="0" i="0" u="none" strike="noStrike" kern="1200" cap="none" spc="0" normalizeH="0" baseline="0" noProof="0">
              <a:ln>
                <a:noFill/>
              </a:ln>
              <a:solidFill>
                <a:srgbClr val="2F2F2F">
                  <a:lumMod val="50000"/>
                  <a:lumOff val="50000"/>
                </a:srgbClr>
              </a:solidFill>
              <a:effectLst/>
              <a:uLnTx/>
              <a:uFillTx/>
              <a:latin typeface="Calibri" panose="020F0502020204030204"/>
              <a:ea typeface="等线" panose="02010600030101010101" pitchFamily="2" charset="-122"/>
              <a:cs typeface="+mn-ea"/>
              <a:sym typeface="+mn-lt"/>
            </a:endParaRPr>
          </a:p>
        </p:txBody>
      </p:sp>
      <p:sp>
        <p:nvSpPr>
          <p:cNvPr id="15" name="文本框 14">
            <a:extLst>
              <a:ext uri="{FF2B5EF4-FFF2-40B4-BE49-F238E27FC236}">
                <a16:creationId xmlns:a16="http://schemas.microsoft.com/office/drawing/2014/main" id="{28AF01D5-C3BA-A013-2E23-AB4553D561A3}"/>
              </a:ext>
            </a:extLst>
          </p:cNvPr>
          <p:cNvSpPr txBox="1"/>
          <p:nvPr/>
        </p:nvSpPr>
        <p:spPr>
          <a:xfrm>
            <a:off x="398022" y="1351225"/>
            <a:ext cx="3796607" cy="4893647"/>
          </a:xfrm>
          <a:prstGeom prst="rect">
            <a:avLst/>
          </a:prstGeom>
          <a:noFill/>
        </p:spPr>
        <p:txBody>
          <a:bodyPr wrap="square" rtlCol="0">
            <a:spAutoFit/>
          </a:bodyPr>
          <a:lstStyle/>
          <a:p>
            <a:pPr lvl="0">
              <a:defRPr/>
            </a:pPr>
            <a:r>
              <a:rPr lang="en-US" altLang="zh-CN" sz="1600" b="1" kern="0" dirty="0">
                <a:solidFill>
                  <a:srgbClr val="FF8E05"/>
                </a:solidFill>
                <a:latin typeface="Arial"/>
                <a:ea typeface="微软雅黑"/>
              </a:rPr>
              <a:t>All phases of the </a:t>
            </a:r>
          </a:p>
          <a:p>
            <a:pPr lvl="0">
              <a:defRPr/>
            </a:pPr>
            <a:r>
              <a:rPr lang="en-US" altLang="zh-CN" sz="1600" b="1" kern="0" dirty="0">
                <a:solidFill>
                  <a:srgbClr val="FF8E05"/>
                </a:solidFill>
                <a:latin typeface="Arial"/>
                <a:ea typeface="微软雅黑"/>
              </a:rPr>
              <a:t>communication link life cycle</a:t>
            </a:r>
            <a:endParaRPr kumimoji="0" lang="zh-CN" altLang="en-US" sz="1600" b="1" i="0" u="none" strike="noStrike" kern="0" cap="none" spc="0" normalizeH="0" baseline="0" noProof="0" dirty="0">
              <a:ln>
                <a:noFill/>
              </a:ln>
              <a:solidFill>
                <a:srgbClr val="FF8E05"/>
              </a:solidFill>
              <a:effectLst/>
              <a:uLnTx/>
              <a:uFillTx/>
              <a:latin typeface="Arial"/>
              <a:ea typeface="微软雅黑"/>
            </a:endParaRPr>
          </a:p>
          <a:p>
            <a:pPr marL="171450" indent="-171450">
              <a:lnSpc>
                <a:spcPct val="150000"/>
              </a:lnSpc>
              <a:buFont typeface="Arial" panose="020B0604020202020204" pitchFamily="34" charset="0"/>
              <a:buChar char="•"/>
              <a:defRPr/>
            </a:pPr>
            <a:endParaRPr lang="en-US" altLang="zh-CN" sz="1600" kern="0" dirty="0">
              <a:solidFill>
                <a:prstClr val="white">
                  <a:lumMod val="75000"/>
                </a:prstClr>
              </a:solidFill>
              <a:latin typeface="Arial"/>
              <a:ea typeface="微软雅黑"/>
            </a:endParaRPr>
          </a:p>
          <a:p>
            <a:pPr marL="171450" indent="-171450">
              <a:lnSpc>
                <a:spcPct val="150000"/>
              </a:lnSpc>
              <a:buFont typeface="Arial" panose="020B0604020202020204" pitchFamily="34" charset="0"/>
              <a:buChar char="•"/>
              <a:defRPr/>
            </a:pPr>
            <a:r>
              <a:rPr lang="en-US" altLang="zh-CN" sz="1600" kern="0" dirty="0">
                <a:solidFill>
                  <a:prstClr val="white">
                    <a:lumMod val="75000"/>
                  </a:prstClr>
                </a:solidFill>
                <a:latin typeface="Arial"/>
                <a:ea typeface="微软雅黑"/>
              </a:rPr>
              <a:t>On-site investigation</a:t>
            </a:r>
          </a:p>
          <a:p>
            <a:pPr marL="171450" indent="-171450">
              <a:lnSpc>
                <a:spcPct val="150000"/>
              </a:lnSpc>
              <a:buFont typeface="Arial" panose="020B0604020202020204" pitchFamily="34" charset="0"/>
              <a:buChar char="•"/>
              <a:defRPr/>
            </a:pPr>
            <a:r>
              <a:rPr lang="en-US" altLang="zh-CN" sz="1600" kern="0" dirty="0">
                <a:solidFill>
                  <a:prstClr val="white">
                    <a:lumMod val="75000"/>
                  </a:prstClr>
                </a:solidFill>
                <a:latin typeface="Arial"/>
                <a:ea typeface="微软雅黑"/>
              </a:rPr>
              <a:t>Radio link system installation</a:t>
            </a:r>
          </a:p>
          <a:p>
            <a:pPr marL="171450" indent="-171450">
              <a:lnSpc>
                <a:spcPct val="150000"/>
              </a:lnSpc>
              <a:buFont typeface="Arial" panose="020B0604020202020204" pitchFamily="34" charset="0"/>
              <a:buChar char="•"/>
              <a:defRPr/>
            </a:pPr>
            <a:r>
              <a:rPr lang="en-US" altLang="zh-CN" sz="1600" kern="0" dirty="0">
                <a:solidFill>
                  <a:prstClr val="white">
                    <a:lumMod val="75000"/>
                  </a:prstClr>
                </a:solidFill>
                <a:latin typeface="Arial"/>
                <a:ea typeface="微软雅黑"/>
              </a:rPr>
              <a:t>On-site commissioning and acceptance</a:t>
            </a:r>
          </a:p>
          <a:p>
            <a:pPr marL="171450" indent="-171450">
              <a:lnSpc>
                <a:spcPct val="150000"/>
              </a:lnSpc>
              <a:buFont typeface="Arial" panose="020B0604020202020204" pitchFamily="34" charset="0"/>
              <a:buChar char="•"/>
              <a:defRPr/>
            </a:pPr>
            <a:r>
              <a:rPr lang="en-US" altLang="zh-CN" sz="1600" kern="0" dirty="0">
                <a:solidFill>
                  <a:prstClr val="white">
                    <a:lumMod val="75000"/>
                  </a:prstClr>
                </a:solidFill>
                <a:latin typeface="Arial"/>
                <a:ea typeface="微软雅黑"/>
              </a:rPr>
              <a:t>Fault resolution</a:t>
            </a:r>
          </a:p>
          <a:p>
            <a:pPr marL="171450" indent="-171450">
              <a:lnSpc>
                <a:spcPct val="150000"/>
              </a:lnSpc>
              <a:buFont typeface="Arial" panose="020B0604020202020204" pitchFamily="34" charset="0"/>
              <a:buChar char="•"/>
              <a:defRPr/>
            </a:pPr>
            <a:r>
              <a:rPr lang="en-US" altLang="zh-CN" sz="1600" kern="0" dirty="0">
                <a:solidFill>
                  <a:prstClr val="white">
                    <a:lumMod val="75000"/>
                  </a:prstClr>
                </a:solidFill>
                <a:latin typeface="Arial"/>
                <a:ea typeface="微软雅黑"/>
              </a:rPr>
              <a:t>Routine maintenance</a:t>
            </a:r>
          </a:p>
          <a:p>
            <a:pPr marL="171450" indent="-171450">
              <a:lnSpc>
                <a:spcPct val="150000"/>
              </a:lnSpc>
              <a:buFont typeface="Arial" panose="020B0604020202020204" pitchFamily="34" charset="0"/>
              <a:buChar char="•"/>
              <a:defRPr/>
            </a:pPr>
            <a:r>
              <a:rPr lang="en-US" altLang="zh-CN" sz="1600" kern="0" dirty="0">
                <a:solidFill>
                  <a:prstClr val="white">
                    <a:lumMod val="75000"/>
                  </a:prstClr>
                </a:solidFill>
                <a:latin typeface="Arial"/>
                <a:ea typeface="微软雅黑"/>
              </a:rPr>
              <a:t>Realization of VSWR, return loss, cable loss, fault location and other parameters testing</a:t>
            </a:r>
          </a:p>
          <a:p>
            <a:pPr marL="171450" indent="-171450">
              <a:lnSpc>
                <a:spcPct val="150000"/>
              </a:lnSpc>
              <a:buFont typeface="Arial" panose="020B0604020202020204" pitchFamily="34" charset="0"/>
              <a:buChar char="•"/>
              <a:defRPr/>
            </a:pPr>
            <a:r>
              <a:rPr lang="en-US" altLang="zh-CN" sz="1600" kern="0" dirty="0">
                <a:solidFill>
                  <a:prstClr val="white">
                    <a:lumMod val="75000"/>
                  </a:prstClr>
                </a:solidFill>
                <a:latin typeface="Arial"/>
                <a:ea typeface="微软雅黑"/>
              </a:rPr>
              <a:t>…</a:t>
            </a:r>
          </a:p>
          <a:p>
            <a:pPr defTabSz="457200">
              <a:buClr>
                <a:prstClr val="white"/>
              </a:buClr>
              <a:defRPr/>
            </a:pPr>
            <a:endParaRPr lang="en-US" altLang="zh-CN" sz="1600" kern="0" dirty="0">
              <a:solidFill>
                <a:prstClr val="white">
                  <a:lumMod val="75000"/>
                </a:prstClr>
              </a:solidFill>
              <a:latin typeface="Arial" panose="020B0604020202020204" pitchFamily="34" charset="0"/>
              <a:ea typeface="思源黑体 CN ExtraLight" panose="020B0200000000000000" pitchFamily="34" charset="-122"/>
              <a:cs typeface="Arial" panose="020B0604020202020204" pitchFamily="34" charset="0"/>
            </a:endParaRPr>
          </a:p>
        </p:txBody>
      </p:sp>
      <p:sp>
        <p:nvSpPr>
          <p:cNvPr id="16" name="文本框 15">
            <a:extLst>
              <a:ext uri="{FF2B5EF4-FFF2-40B4-BE49-F238E27FC236}">
                <a16:creationId xmlns:a16="http://schemas.microsoft.com/office/drawing/2014/main" id="{5B3E5641-F4FC-3E0E-3E6C-5483385D3849}"/>
              </a:ext>
            </a:extLst>
          </p:cNvPr>
          <p:cNvSpPr txBox="1"/>
          <p:nvPr/>
        </p:nvSpPr>
        <p:spPr>
          <a:xfrm>
            <a:off x="398022" y="757534"/>
            <a:ext cx="3992549" cy="584775"/>
          </a:xfrm>
          <a:prstGeom prst="rect">
            <a:avLst/>
          </a:prstGeom>
          <a:noFill/>
        </p:spPr>
        <p:txBody>
          <a:bodyPr wrap="square">
            <a:spAutoFit/>
          </a:bodyPr>
          <a:lstStyle/>
          <a:p>
            <a:pPr lvl="0">
              <a:defRPr/>
            </a:pPr>
            <a:r>
              <a:rPr lang="en-US" altLang="zh-CN" sz="3200" b="1" kern="0" dirty="0">
                <a:solidFill>
                  <a:srgbClr val="FF8E05"/>
                </a:solidFill>
                <a:latin typeface="Arial"/>
                <a:ea typeface="微软雅黑"/>
              </a:rPr>
              <a:t>Communication</a:t>
            </a:r>
            <a:endParaRPr kumimoji="0" lang="zh-CN" altLang="en-US" sz="3200" b="1" i="0" u="none" strike="noStrike" kern="0" cap="none" spc="0" normalizeH="0" baseline="0" noProof="0" dirty="0">
              <a:ln>
                <a:noFill/>
              </a:ln>
              <a:solidFill>
                <a:srgbClr val="FF8E05"/>
              </a:solidFill>
              <a:effectLst/>
              <a:uLnTx/>
              <a:uFillTx/>
              <a:latin typeface="Arial"/>
              <a:ea typeface="微软雅黑"/>
            </a:endParaRPr>
          </a:p>
        </p:txBody>
      </p:sp>
    </p:spTree>
    <p:extLst>
      <p:ext uri="{BB962C8B-B14F-4D97-AF65-F5344CB8AC3E}">
        <p14:creationId xmlns:p14="http://schemas.microsoft.com/office/powerpoint/2010/main" val="5446806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23481" y="683288"/>
            <a:ext cx="2502040" cy="5084466"/>
          </a:xfrm>
          <a:prstGeom prst="rect">
            <a:avLst/>
          </a:prstGeom>
          <a:solidFill>
            <a:srgbClr val="003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1974501" y="3170255"/>
            <a:ext cx="1657978" cy="1200329"/>
          </a:xfrm>
          <a:prstGeom prst="rect">
            <a:avLst/>
          </a:prstGeom>
          <a:noFill/>
        </p:spPr>
        <p:txBody>
          <a:bodyPr wrap="square" rtlCol="0">
            <a:spAutoFit/>
          </a:bodyPr>
          <a:lstStyle/>
          <a:p>
            <a:r>
              <a:rPr lang="en-US" altLang="zh-CN" sz="7200" dirty="0">
                <a:solidFill>
                  <a:schemeClr val="bg1"/>
                </a:solidFill>
                <a:latin typeface="Gadugi" panose="020B0502040204020203" pitchFamily="34" charset="0"/>
                <a:ea typeface="Gadugi" panose="020B0502040204020203" pitchFamily="34" charset="0"/>
              </a:rPr>
              <a:t>04</a:t>
            </a:r>
            <a:endParaRPr lang="zh-CN" altLang="en-US" sz="7200" dirty="0">
              <a:solidFill>
                <a:schemeClr val="bg1"/>
              </a:solidFill>
              <a:latin typeface="Gadugi" panose="020B0502040204020203" pitchFamily="34" charset="0"/>
            </a:endParaRPr>
          </a:p>
        </p:txBody>
      </p:sp>
      <p:sp>
        <p:nvSpPr>
          <p:cNvPr id="3" name="矩形 2"/>
          <p:cNvSpPr/>
          <p:nvPr/>
        </p:nvSpPr>
        <p:spPr>
          <a:xfrm flipV="1">
            <a:off x="2057400" y="4207220"/>
            <a:ext cx="9144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11">
            <a:extLst>
              <a:ext uri="{FF2B5EF4-FFF2-40B4-BE49-F238E27FC236}">
                <a16:creationId xmlns:a16="http://schemas.microsoft.com/office/drawing/2014/main" id="{47855A4D-5D57-D566-CF56-F72FF64E2797}"/>
              </a:ext>
            </a:extLst>
          </p:cNvPr>
          <p:cNvSpPr txBox="1"/>
          <p:nvPr/>
        </p:nvSpPr>
        <p:spPr>
          <a:xfrm>
            <a:off x="4252019" y="3662698"/>
            <a:ext cx="7367736" cy="830997"/>
          </a:xfrm>
          <a:prstGeom prst="rect">
            <a:avLst/>
          </a:prstGeom>
          <a:noFill/>
        </p:spPr>
        <p:txBody>
          <a:bodyPr wrap="square" rtlCol="0">
            <a:spAutoFit/>
          </a:bodyPr>
          <a:lstStyle/>
          <a:p>
            <a:r>
              <a:rPr lang="en-US" altLang="zh-CN" sz="4800" b="1"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Com</a:t>
            </a:r>
            <a:r>
              <a:rPr lang="en-US" altLang="zh-CN" sz="4800" b="1" dirty="0">
                <a:solidFill>
                  <a:srgbClr val="F08300"/>
                </a:solidFill>
                <a:latin typeface="Arial" panose="020B0604020202020204" pitchFamily="34" charset="0"/>
                <a:ea typeface="微软雅黑" panose="020B0503020204020204" pitchFamily="34" charset="-122"/>
                <a:cs typeface="Arial" panose="020B0604020202020204" pitchFamily="34" charset="0"/>
              </a:rPr>
              <a:t>pa</a:t>
            </a:r>
            <a:r>
              <a:rPr lang="en-US" altLang="zh-CN" sz="4800" b="1"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rison</a:t>
            </a:r>
          </a:p>
        </p:txBody>
      </p:sp>
      <p:sp>
        <p:nvSpPr>
          <p:cNvPr id="8" name="矩形 7">
            <a:extLst>
              <a:ext uri="{FF2B5EF4-FFF2-40B4-BE49-F238E27FC236}">
                <a16:creationId xmlns:a16="http://schemas.microsoft.com/office/drawing/2014/main" id="{8094DFF0-4C6C-83AD-CA6B-95C260A8F18C}"/>
              </a:ext>
            </a:extLst>
          </p:cNvPr>
          <p:cNvSpPr/>
          <p:nvPr/>
        </p:nvSpPr>
        <p:spPr>
          <a:xfrm flipV="1">
            <a:off x="4371033" y="3356898"/>
            <a:ext cx="512466"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13" name="文本框 12">
            <a:extLst>
              <a:ext uri="{FF2B5EF4-FFF2-40B4-BE49-F238E27FC236}">
                <a16:creationId xmlns:a16="http://schemas.microsoft.com/office/drawing/2014/main" id="{1F92077E-D45C-56DF-B1B7-3A3BA91ABC2B}"/>
              </a:ext>
            </a:extLst>
          </p:cNvPr>
          <p:cNvSpPr txBox="1"/>
          <p:nvPr/>
        </p:nvSpPr>
        <p:spPr>
          <a:xfrm>
            <a:off x="4310742" y="4732702"/>
            <a:ext cx="5707901" cy="369332"/>
          </a:xfrm>
          <a:prstGeom prst="rect">
            <a:avLst/>
          </a:prstGeom>
          <a:noFill/>
        </p:spPr>
        <p:txBody>
          <a:bodyPr wrap="square" rtlCol="0">
            <a:spAutoFit/>
          </a:bodyPr>
          <a:lstStyle/>
          <a:p>
            <a:r>
              <a:rPr lang="en-US" altLang="zh-CN" dirty="0">
                <a:solidFill>
                  <a:schemeClr val="bg1">
                    <a:lumMod val="50000"/>
                  </a:schemeClr>
                </a:solidFill>
                <a:latin typeface="Arial" panose="020B0604020202020204" pitchFamily="34" charset="0"/>
                <a:cs typeface="Arial" panose="020B0604020202020204" pitchFamily="34" charset="0"/>
              </a:rPr>
              <a:t>Comparison of similar products</a:t>
            </a:r>
            <a:endParaRPr lang="zh-CN" altLang="en-US" dirty="0">
              <a:solidFill>
                <a:schemeClr val="bg1">
                  <a:lumMod val="50000"/>
                </a:schemeClr>
              </a:solidFill>
              <a:latin typeface="Arial" panose="020B0604020202020204" pitchFamily="34" charset="0"/>
              <a:cs typeface="Arial" panose="020B0604020202020204" pitchFamily="34" charset="0"/>
            </a:endParaRPr>
          </a:p>
        </p:txBody>
      </p:sp>
      <p:sp>
        <p:nvSpPr>
          <p:cNvPr id="7" name="文本框 6">
            <a:extLst>
              <a:ext uri="{FF2B5EF4-FFF2-40B4-BE49-F238E27FC236}">
                <a16:creationId xmlns:a16="http://schemas.microsoft.com/office/drawing/2014/main" id="{2499C415-24D3-D07B-CCB9-278E2BF1E618}"/>
              </a:ext>
            </a:extLst>
          </p:cNvPr>
          <p:cNvSpPr txBox="1"/>
          <p:nvPr/>
        </p:nvSpPr>
        <p:spPr>
          <a:xfrm>
            <a:off x="887136" y="2529390"/>
            <a:ext cx="2340528" cy="523220"/>
          </a:xfrm>
          <a:prstGeom prst="rect">
            <a:avLst/>
          </a:prstGeom>
          <a:noFill/>
        </p:spPr>
        <p:txBody>
          <a:bodyPr wrap="square" rtlCol="0">
            <a:spAutoFit/>
          </a:bodyPr>
          <a:lstStyle/>
          <a:p>
            <a:r>
              <a:rPr lang="en-US" altLang="zh-CN" sz="2800" dirty="0">
                <a:solidFill>
                  <a:schemeClr val="bg1"/>
                </a:solidFill>
                <a:latin typeface="Arial" panose="020B0604020202020204" pitchFamily="34" charset="0"/>
                <a:cs typeface="Arial" panose="020B0604020202020204" pitchFamily="34" charset="0"/>
              </a:rPr>
              <a:t>PART  FOUR</a:t>
            </a:r>
            <a:endParaRPr lang="zh-CN" altLang="en-US"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93206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格 6">
            <a:extLst>
              <a:ext uri="{FF2B5EF4-FFF2-40B4-BE49-F238E27FC236}">
                <a16:creationId xmlns:a16="http://schemas.microsoft.com/office/drawing/2014/main" id="{014E55BA-8A74-CE90-DB32-D7F3886E9A3A}"/>
              </a:ext>
            </a:extLst>
          </p:cNvPr>
          <p:cNvGraphicFramePr>
            <a:graphicFrameLocks noGrp="1"/>
          </p:cNvGraphicFramePr>
          <p:nvPr>
            <p:extLst>
              <p:ext uri="{D42A27DB-BD31-4B8C-83A1-F6EECF244321}">
                <p14:modId xmlns:p14="http://schemas.microsoft.com/office/powerpoint/2010/main" val="1084210722"/>
              </p:ext>
            </p:extLst>
          </p:nvPr>
        </p:nvGraphicFramePr>
        <p:xfrm>
          <a:off x="1" y="0"/>
          <a:ext cx="12177607" cy="6865449"/>
        </p:xfrm>
        <a:graphic>
          <a:graphicData uri="http://schemas.openxmlformats.org/drawingml/2006/table">
            <a:tbl>
              <a:tblPr firstRow="1" bandRow="1"/>
              <a:tblGrid>
                <a:gridCol w="1342650">
                  <a:extLst>
                    <a:ext uri="{9D8B030D-6E8A-4147-A177-3AD203B41FA5}">
                      <a16:colId xmlns:a16="http://schemas.microsoft.com/office/drawing/2014/main" val="845315198"/>
                    </a:ext>
                  </a:extLst>
                </a:gridCol>
                <a:gridCol w="1152000">
                  <a:extLst>
                    <a:ext uri="{9D8B030D-6E8A-4147-A177-3AD203B41FA5}">
                      <a16:colId xmlns:a16="http://schemas.microsoft.com/office/drawing/2014/main" val="2405125034"/>
                    </a:ext>
                  </a:extLst>
                </a:gridCol>
                <a:gridCol w="468000">
                  <a:extLst>
                    <a:ext uri="{9D8B030D-6E8A-4147-A177-3AD203B41FA5}">
                      <a16:colId xmlns:a16="http://schemas.microsoft.com/office/drawing/2014/main" val="1285667133"/>
                    </a:ext>
                  </a:extLst>
                </a:gridCol>
                <a:gridCol w="468000">
                  <a:extLst>
                    <a:ext uri="{9D8B030D-6E8A-4147-A177-3AD203B41FA5}">
                      <a16:colId xmlns:a16="http://schemas.microsoft.com/office/drawing/2014/main" val="1805962012"/>
                    </a:ext>
                  </a:extLst>
                </a:gridCol>
                <a:gridCol w="1152000">
                  <a:extLst>
                    <a:ext uri="{9D8B030D-6E8A-4147-A177-3AD203B41FA5}">
                      <a16:colId xmlns:a16="http://schemas.microsoft.com/office/drawing/2014/main" val="709233176"/>
                    </a:ext>
                  </a:extLst>
                </a:gridCol>
                <a:gridCol w="468000">
                  <a:extLst>
                    <a:ext uri="{9D8B030D-6E8A-4147-A177-3AD203B41FA5}">
                      <a16:colId xmlns:a16="http://schemas.microsoft.com/office/drawing/2014/main" val="678628357"/>
                    </a:ext>
                  </a:extLst>
                </a:gridCol>
                <a:gridCol w="468000">
                  <a:extLst>
                    <a:ext uri="{9D8B030D-6E8A-4147-A177-3AD203B41FA5}">
                      <a16:colId xmlns:a16="http://schemas.microsoft.com/office/drawing/2014/main" val="3686392376"/>
                    </a:ext>
                  </a:extLst>
                </a:gridCol>
                <a:gridCol w="1224000">
                  <a:extLst>
                    <a:ext uri="{9D8B030D-6E8A-4147-A177-3AD203B41FA5}">
                      <a16:colId xmlns:a16="http://schemas.microsoft.com/office/drawing/2014/main" val="3787225389"/>
                    </a:ext>
                  </a:extLst>
                </a:gridCol>
                <a:gridCol w="468000">
                  <a:extLst>
                    <a:ext uri="{9D8B030D-6E8A-4147-A177-3AD203B41FA5}">
                      <a16:colId xmlns:a16="http://schemas.microsoft.com/office/drawing/2014/main" val="3147782249"/>
                    </a:ext>
                  </a:extLst>
                </a:gridCol>
                <a:gridCol w="468000">
                  <a:extLst>
                    <a:ext uri="{9D8B030D-6E8A-4147-A177-3AD203B41FA5}">
                      <a16:colId xmlns:a16="http://schemas.microsoft.com/office/drawing/2014/main" val="2225729986"/>
                    </a:ext>
                  </a:extLst>
                </a:gridCol>
                <a:gridCol w="1512000">
                  <a:extLst>
                    <a:ext uri="{9D8B030D-6E8A-4147-A177-3AD203B41FA5}">
                      <a16:colId xmlns:a16="http://schemas.microsoft.com/office/drawing/2014/main" val="329759462"/>
                    </a:ext>
                  </a:extLst>
                </a:gridCol>
                <a:gridCol w="610957">
                  <a:extLst>
                    <a:ext uri="{9D8B030D-6E8A-4147-A177-3AD203B41FA5}">
                      <a16:colId xmlns:a16="http://schemas.microsoft.com/office/drawing/2014/main" val="1681678617"/>
                    </a:ext>
                  </a:extLst>
                </a:gridCol>
                <a:gridCol w="1440000">
                  <a:extLst>
                    <a:ext uri="{9D8B030D-6E8A-4147-A177-3AD203B41FA5}">
                      <a16:colId xmlns:a16="http://schemas.microsoft.com/office/drawing/2014/main" val="869928920"/>
                    </a:ext>
                  </a:extLst>
                </a:gridCol>
                <a:gridCol w="468000">
                  <a:extLst>
                    <a:ext uri="{9D8B030D-6E8A-4147-A177-3AD203B41FA5}">
                      <a16:colId xmlns:a16="http://schemas.microsoft.com/office/drawing/2014/main" val="3333747607"/>
                    </a:ext>
                  </a:extLst>
                </a:gridCol>
                <a:gridCol w="468000">
                  <a:extLst>
                    <a:ext uri="{9D8B030D-6E8A-4147-A177-3AD203B41FA5}">
                      <a16:colId xmlns:a16="http://schemas.microsoft.com/office/drawing/2014/main" val="1813067074"/>
                    </a:ext>
                  </a:extLst>
                </a:gridCol>
              </a:tblGrid>
              <a:tr h="393419">
                <a:tc>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fontAlgn="ctr"/>
                      <a:r>
                        <a:rPr lang="en-US" sz="1000" b="1" i="0" u="none" strike="noStrike" dirty="0">
                          <a:solidFill>
                            <a:schemeClr val="bg1"/>
                          </a:solidFill>
                          <a:effectLst/>
                          <a:latin typeface="Calibri" panose="020F0502020204030204" pitchFamily="34" charset="0"/>
                          <a:ea typeface="宋体" panose="02010600030101010101" pitchFamily="2" charset="-122"/>
                          <a:cs typeface="Calibri" panose="020F0502020204030204" pitchFamily="34" charset="0"/>
                        </a:rPr>
                        <a:t>Model</a:t>
                      </a: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solidFill>
                      <a:srgbClr val="004098"/>
                    </a:solidFill>
                  </a:tcPr>
                </a:tc>
                <a:tc gridSpan="3">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fontAlgn="ctr"/>
                      <a:r>
                        <a:rPr lang="en-US" sz="1000" b="1" i="0" u="none" strike="noStrike" dirty="0">
                          <a:solidFill>
                            <a:schemeClr val="bg1"/>
                          </a:solidFill>
                          <a:effectLst/>
                          <a:latin typeface="Calibri" panose="020F0502020204030204" pitchFamily="34" charset="0"/>
                          <a:ea typeface="宋体" panose="02010600030101010101" pitchFamily="2" charset="-122"/>
                          <a:cs typeface="Calibri" panose="020F0502020204030204" pitchFamily="34" charset="0"/>
                        </a:rPr>
                        <a:t>SIGLENT SHN900A</a:t>
                      </a: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solidFill>
                      <a:srgbClr val="004098"/>
                    </a:solidFill>
                  </a:tcPr>
                </a:tc>
                <a:tc hMerge="1">
                  <a:txBody>
                    <a:bodyPr/>
                    <a:lstStyle/>
                    <a:p>
                      <a:endParaRPr lang="zh-CN" altLang="en-US"/>
                    </a:p>
                  </a:txBody>
                  <a:tcPr/>
                </a:tc>
                <a:tc hMerge="1">
                  <a:txBody>
                    <a:bodyPr/>
                    <a:lstStyle/>
                    <a:p>
                      <a:endParaRPr lang="zh-CN" altLang="en-US"/>
                    </a:p>
                  </a:txBody>
                  <a:tcPr/>
                </a:tc>
                <a:tc gridSpan="3">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fontAlgn="ctr"/>
                      <a:r>
                        <a:rPr lang="en-US" sz="1000" b="1" i="0" u="none" strike="noStrike" dirty="0">
                          <a:solidFill>
                            <a:schemeClr val="bg1"/>
                          </a:solidFill>
                          <a:effectLst/>
                          <a:latin typeface="Calibri" panose="020F0502020204030204" pitchFamily="34" charset="0"/>
                          <a:ea typeface="宋体" panose="02010600030101010101" pitchFamily="2" charset="-122"/>
                          <a:cs typeface="Calibri" panose="020F0502020204030204" pitchFamily="34" charset="0"/>
                        </a:rPr>
                        <a:t>KEYSIGHT N992xA</a:t>
                      </a: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solidFill>
                      <a:srgbClr val="004098"/>
                    </a:solidFill>
                  </a:tcPr>
                </a:tc>
                <a:tc hMerge="1">
                  <a:txBody>
                    <a:bodyPr/>
                    <a:lstStyle/>
                    <a:p>
                      <a:endParaRPr lang="zh-CN" altLang="en-US"/>
                    </a:p>
                  </a:txBody>
                  <a:tcPr/>
                </a:tc>
                <a:tc hMerge="1">
                  <a:txBody>
                    <a:bodyPr/>
                    <a:lstStyle/>
                    <a:p>
                      <a:endParaRPr lang="zh-CN" altLang="en-US"/>
                    </a:p>
                  </a:txBody>
                  <a:tcPr/>
                </a:tc>
                <a:tc gridSpan="3">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fontAlgn="ctr"/>
                      <a:r>
                        <a:rPr lang="en-US" sz="1000" b="1" i="0" u="none" strike="noStrike" dirty="0">
                          <a:solidFill>
                            <a:schemeClr val="bg1"/>
                          </a:solidFill>
                          <a:effectLst/>
                          <a:latin typeface="Calibri" panose="020F0502020204030204" pitchFamily="34" charset="0"/>
                          <a:ea typeface="宋体" panose="02010600030101010101" pitchFamily="2" charset="-122"/>
                          <a:cs typeface="Calibri" panose="020F0502020204030204" pitchFamily="34" charset="0"/>
                        </a:rPr>
                        <a:t>R&amp;S ZNH</a:t>
                      </a: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solidFill>
                      <a:srgbClr val="004098"/>
                    </a:solidFill>
                  </a:tcPr>
                </a:tc>
                <a:tc hMerge="1">
                  <a:txBody>
                    <a:bodyPr/>
                    <a:lstStyle/>
                    <a:p>
                      <a:endParaRPr lang="zh-CN" altLang="en-US"/>
                    </a:p>
                  </a:txBody>
                  <a:tcPr/>
                </a:tc>
                <a:tc hMerge="1">
                  <a:txBody>
                    <a:bodyPr/>
                    <a:lstStyle/>
                    <a:p>
                      <a:endParaRPr lang="zh-CN" altLang="en-US"/>
                    </a:p>
                  </a:txBody>
                  <a:tcPr/>
                </a:tc>
                <a:tc gridSpan="2">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fontAlgn="ctr"/>
                      <a:r>
                        <a:rPr lang="en-US" sz="1000" b="1" i="0" u="none" strike="noStrike" dirty="0">
                          <a:solidFill>
                            <a:schemeClr val="bg1"/>
                          </a:solidFill>
                          <a:effectLst/>
                          <a:latin typeface="Calibri" panose="020F0502020204030204" pitchFamily="34" charset="0"/>
                          <a:ea typeface="宋体" panose="02010600030101010101" pitchFamily="2" charset="-122"/>
                          <a:cs typeface="Calibri" panose="020F0502020204030204" pitchFamily="34" charset="0"/>
                        </a:rPr>
                        <a:t>Anritsu MS20xxC</a:t>
                      </a: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solidFill>
                      <a:srgbClr val="004098"/>
                    </a:solidFill>
                  </a:tcPr>
                </a:tc>
                <a:tc hMerge="1">
                  <a:txBody>
                    <a:bodyPr/>
                    <a:lstStyle/>
                    <a:p>
                      <a:endParaRPr lang="zh-CN" altLang="en-US"/>
                    </a:p>
                  </a:txBody>
                  <a:tcPr>
                    <a:lnL w="9525" cap="flat" cmpd="sng" algn="ctr">
                      <a:solidFill>
                        <a:srgbClr val="92D050"/>
                      </a:solidFill>
                      <a:prstDash val="solid"/>
                      <a:round/>
                      <a:headEnd type="none" w="med" len="med"/>
                      <a:tailEnd type="none" w="med" len="med"/>
                    </a:lnL>
                  </a:tcPr>
                </a:tc>
                <a:tc gridSpan="3">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fontAlgn="ctr"/>
                      <a:r>
                        <a:rPr lang="en-US" sz="1000" b="1" i="0" u="none" strike="noStrike" dirty="0">
                          <a:solidFill>
                            <a:schemeClr val="bg1"/>
                          </a:solidFill>
                          <a:effectLst/>
                          <a:latin typeface="Calibri" panose="020F0502020204030204" pitchFamily="34" charset="0"/>
                          <a:ea typeface="宋体" panose="02010600030101010101" pitchFamily="2" charset="-122"/>
                          <a:cs typeface="Calibri" panose="020F0502020204030204" pitchFamily="34" charset="0"/>
                        </a:rPr>
                        <a:t>Anritsu S820E</a:t>
                      </a: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solidFill>
                      <a:srgbClr val="004098"/>
                    </a:solidFill>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2196519653"/>
                  </a:ext>
                </a:extLst>
              </a:tr>
              <a:tr h="1108725">
                <a:tc>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fontAlgn="ctr"/>
                      <a:r>
                        <a:rPr lang="en-US" altLang="zh-CN" sz="1000" b="1" i="0" u="none" strike="noStrike" dirty="0">
                          <a:solidFill>
                            <a:schemeClr val="bg1"/>
                          </a:solidFill>
                          <a:effectLst/>
                          <a:latin typeface="Calibri" panose="020F0502020204030204" pitchFamily="34" charset="0"/>
                          <a:ea typeface="宋体" panose="02010600030101010101" pitchFamily="2" charset="-122"/>
                          <a:cs typeface="Calibri" panose="020F0502020204030204" pitchFamily="34" charset="0"/>
                        </a:rPr>
                        <a:t>Appearance</a:t>
                      </a: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solidFill>
                      <a:srgbClr val="5E6A71"/>
                    </a:solidFill>
                  </a:tcPr>
                </a:tc>
                <a:tc gridSpan="3">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fontAlgn="ctr"/>
                      <a:endParaRPr lang="zh-CN" altLang="en-US" sz="800" b="0" i="0" u="none" strike="noStrike">
                        <a:solidFill>
                          <a:schemeClr val="tx1"/>
                        </a:solidFill>
                        <a:effectLst/>
                        <a:latin typeface="Calibri" panose="020F0502020204030204" pitchFamily="34" charset="0"/>
                        <a:ea typeface="宋体" panose="02010600030101010101" pitchFamily="2" charset="-122"/>
                        <a:cs typeface="Calibri" panose="020F0502020204030204" pitchFamily="34" charset="0"/>
                      </a:endParaRP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hMerge="1">
                  <a:txBody>
                    <a:bodyPr/>
                    <a:lstStyle/>
                    <a:p>
                      <a:endParaRPr lang="zh-CN" altLang="en-US"/>
                    </a:p>
                  </a:txBody>
                  <a:tcPr/>
                </a:tc>
                <a:tc gridSpan="3">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fontAlgn="b"/>
                      <a:endParaRPr lang="zh-CN" altLang="en-US" sz="800" b="0" i="0" u="none" strike="noStrike" dirty="0">
                        <a:solidFill>
                          <a:schemeClr val="tx1"/>
                        </a:solidFill>
                        <a:effectLst/>
                        <a:latin typeface="Calibri" panose="020F0502020204030204" pitchFamily="34" charset="0"/>
                        <a:ea typeface="宋体" panose="02010600030101010101" pitchFamily="2" charset="-122"/>
                        <a:cs typeface="Calibri" panose="020F0502020204030204" pitchFamily="34" charset="0"/>
                      </a:endParaRP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hMerge="1">
                  <a:txBody>
                    <a:bodyPr/>
                    <a:lstStyle/>
                    <a:p>
                      <a:endParaRPr lang="zh-CN" altLang="en-US"/>
                    </a:p>
                  </a:txBody>
                  <a:tcPr/>
                </a:tc>
                <a:tc gridSpan="3">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fontAlgn="b"/>
                      <a:endParaRPr lang="en-US" sz="800" b="0" i="0" u="none" strike="noStrike" dirty="0">
                        <a:solidFill>
                          <a:srgbClr val="C00000"/>
                        </a:solidFill>
                        <a:effectLst/>
                        <a:latin typeface="Calibri" panose="020F0502020204030204" pitchFamily="34" charset="0"/>
                        <a:ea typeface="宋体" panose="02010600030101010101" pitchFamily="2" charset="-122"/>
                        <a:cs typeface="Calibri" panose="020F0502020204030204" pitchFamily="34" charset="0"/>
                      </a:endParaRP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hMerge="1">
                  <a:txBody>
                    <a:bodyPr/>
                    <a:lstStyle/>
                    <a:p>
                      <a:endParaRPr lang="zh-CN" altLang="en-US"/>
                    </a:p>
                  </a:txBody>
                  <a:tcPr/>
                </a:tc>
                <a:tc gridSpan="2">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fontAlgn="b"/>
                      <a:endParaRPr lang="zh-CN" altLang="en-US" sz="800" b="0" i="0" u="none" strike="noStrike" dirty="0">
                        <a:solidFill>
                          <a:schemeClr val="tx1"/>
                        </a:solidFill>
                        <a:effectLst/>
                        <a:latin typeface="Calibri" panose="020F0502020204030204" pitchFamily="34" charset="0"/>
                        <a:ea typeface="宋体" panose="02010600030101010101" pitchFamily="2" charset="-122"/>
                        <a:cs typeface="Calibri" panose="020F0502020204030204" pitchFamily="34" charset="0"/>
                      </a:endParaRP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lnL w="9525" cap="flat" cmpd="sng" algn="ctr">
                      <a:solidFill>
                        <a:srgbClr val="92D050"/>
                      </a:solidFill>
                      <a:prstDash val="solid"/>
                      <a:round/>
                      <a:headEnd type="none" w="med" len="med"/>
                      <a:tailEnd type="none" w="med" len="med"/>
                    </a:lnL>
                  </a:tcPr>
                </a:tc>
                <a:tc gridSpan="3">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fontAlgn="b"/>
                      <a:endParaRPr lang="en-US" sz="800" b="0" i="0" u="none" strike="noStrike" dirty="0">
                        <a:solidFill>
                          <a:srgbClr val="C00000"/>
                        </a:solidFill>
                        <a:effectLst/>
                        <a:latin typeface="Calibri" panose="020F0502020204030204" pitchFamily="34" charset="0"/>
                        <a:ea typeface="宋体" panose="02010600030101010101" pitchFamily="2" charset="-122"/>
                        <a:cs typeface="Calibri" panose="020F0502020204030204" pitchFamily="34" charset="0"/>
                      </a:endParaRP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2713792342"/>
                  </a:ext>
                </a:extLst>
              </a:tr>
              <a:tr h="357653">
                <a:tc>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fontAlgn="ctr"/>
                      <a:r>
                        <a:rPr lang="en-US" altLang="zh-CN" sz="1000" b="1" i="0" u="none" strike="noStrike" dirty="0">
                          <a:solidFill>
                            <a:schemeClr val="bg1"/>
                          </a:solidFill>
                          <a:effectLst/>
                          <a:latin typeface="Calibri" panose="020F0502020204030204" pitchFamily="34" charset="0"/>
                          <a:ea typeface="宋体" panose="02010600030101010101" pitchFamily="2" charset="-122"/>
                          <a:cs typeface="Calibri" panose="020F0502020204030204" pitchFamily="34" charset="0"/>
                        </a:rPr>
                        <a:t>Frequency range</a:t>
                      </a:r>
                      <a:endParaRPr lang="zh-CN" altLang="en-US" sz="1000" b="1" i="0" u="none" strike="noStrike" dirty="0">
                        <a:solidFill>
                          <a:schemeClr val="bg1"/>
                        </a:solidFill>
                        <a:effectLst/>
                        <a:latin typeface="Calibri" panose="020F0502020204030204" pitchFamily="34" charset="0"/>
                        <a:ea typeface="宋体" panose="02010600030101010101" pitchFamily="2" charset="-122"/>
                        <a:cs typeface="Calibri" panose="020F0502020204030204" pitchFamily="34" charset="0"/>
                      </a:endParaRP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solidFill>
                      <a:srgbClr val="5E6A71"/>
                    </a:solidFill>
                  </a:tcPr>
                </a:tc>
                <a:tc gridSpan="3">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fontAlgn="ctr"/>
                      <a:r>
                        <a:rPr lang="en-US" sz="1000" b="0" i="0" u="none" strike="noStrike" dirty="0">
                          <a:solidFill>
                            <a:schemeClr val="tx1">
                              <a:lumMod val="85000"/>
                              <a:lumOff val="15000"/>
                            </a:schemeClr>
                          </a:solidFill>
                          <a:effectLst/>
                          <a:latin typeface="+mn-ea"/>
                          <a:ea typeface="+mn-ea"/>
                          <a:cs typeface="Calibri" panose="020F0502020204030204" pitchFamily="34" charset="0"/>
                        </a:rPr>
                        <a:t>30 kHz </a:t>
                      </a:r>
                      <a:r>
                        <a:rPr lang="en-US" altLang="zh-CN" sz="1000" b="0" i="0" u="none" strike="noStrike" dirty="0">
                          <a:solidFill>
                            <a:schemeClr val="tx1">
                              <a:lumMod val="85000"/>
                              <a:lumOff val="15000"/>
                            </a:schemeClr>
                          </a:solidFill>
                          <a:effectLst/>
                          <a:latin typeface="+mn-ea"/>
                          <a:ea typeface="+mn-ea"/>
                          <a:cs typeface="Calibri" panose="020F0502020204030204" pitchFamily="34" charset="0"/>
                        </a:rPr>
                        <a:t>to</a:t>
                      </a:r>
                      <a:r>
                        <a:rPr lang="en-US" sz="1000" b="0" i="0" u="none" strike="noStrike" dirty="0">
                          <a:solidFill>
                            <a:schemeClr val="tx1">
                              <a:lumMod val="85000"/>
                              <a:lumOff val="15000"/>
                            </a:schemeClr>
                          </a:solidFill>
                          <a:effectLst/>
                          <a:latin typeface="+mn-ea"/>
                          <a:ea typeface="+mn-ea"/>
                          <a:cs typeface="Calibri" panose="020F0502020204030204" pitchFamily="34" charset="0"/>
                        </a:rPr>
                        <a:t> 14/20/26.5 GHz</a:t>
                      </a: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hMerge="1">
                  <a:txBody>
                    <a:bodyPr/>
                    <a:lstStyle/>
                    <a:p>
                      <a:endParaRPr lang="zh-CN" altLang="en-US"/>
                    </a:p>
                  </a:txBody>
                  <a:tcPr/>
                </a:tc>
                <a:tc gridSpan="3">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fontAlgn="ctr"/>
                      <a:r>
                        <a:rPr lang="en-US" sz="1000" b="0" i="0" u="none" strike="noStrike" dirty="0">
                          <a:solidFill>
                            <a:schemeClr val="tx1">
                              <a:lumMod val="85000"/>
                              <a:lumOff val="15000"/>
                            </a:schemeClr>
                          </a:solidFill>
                          <a:effectLst/>
                          <a:latin typeface="+mn-ea"/>
                          <a:ea typeface="+mn-ea"/>
                          <a:cs typeface="Calibri" panose="020F0502020204030204" pitchFamily="34" charset="0"/>
                        </a:rPr>
                        <a:t>30 kHz </a:t>
                      </a:r>
                      <a:r>
                        <a:rPr lang="en-US" altLang="zh-CN" sz="1000" b="0" i="0" u="none" strike="noStrike" dirty="0">
                          <a:solidFill>
                            <a:schemeClr val="tx1">
                              <a:lumMod val="85000"/>
                              <a:lumOff val="15000"/>
                            </a:schemeClr>
                          </a:solidFill>
                          <a:effectLst/>
                          <a:latin typeface="+mn-ea"/>
                          <a:ea typeface="+mn-ea"/>
                          <a:cs typeface="Calibri" panose="020F0502020204030204" pitchFamily="34" charset="0"/>
                        </a:rPr>
                        <a:t>to</a:t>
                      </a:r>
                      <a:r>
                        <a:rPr lang="en-US" sz="1000" b="0" i="0" u="none" strike="noStrike" dirty="0">
                          <a:solidFill>
                            <a:schemeClr val="tx1">
                              <a:lumMod val="85000"/>
                              <a:lumOff val="15000"/>
                            </a:schemeClr>
                          </a:solidFill>
                          <a:effectLst/>
                          <a:latin typeface="+mn-ea"/>
                          <a:ea typeface="+mn-ea"/>
                          <a:cs typeface="Calibri" panose="020F0502020204030204" pitchFamily="34" charset="0"/>
                        </a:rPr>
                        <a:t> 9/14/18/26.5 GHz</a:t>
                      </a: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hMerge="1">
                  <a:txBody>
                    <a:bodyPr/>
                    <a:lstStyle/>
                    <a:p>
                      <a:endParaRPr lang="zh-CN" altLang="en-US"/>
                    </a:p>
                  </a:txBody>
                  <a:tcPr/>
                </a:tc>
                <a:tc gridSpan="3">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fontAlgn="ctr"/>
                      <a:r>
                        <a:rPr lang="en-US" sz="1000" b="0" i="0" u="none" strike="noStrike" dirty="0">
                          <a:solidFill>
                            <a:schemeClr val="tx1">
                              <a:lumMod val="85000"/>
                              <a:lumOff val="15000"/>
                            </a:schemeClr>
                          </a:solidFill>
                          <a:effectLst/>
                          <a:latin typeface="+mn-ea"/>
                          <a:ea typeface="+mn-ea"/>
                          <a:cs typeface="Calibri" panose="020F0502020204030204" pitchFamily="34" charset="0"/>
                        </a:rPr>
                        <a:t>30 kHz </a:t>
                      </a:r>
                      <a:r>
                        <a:rPr lang="en-US" altLang="zh-CN" sz="1000" b="0" i="0" u="none" strike="noStrike" dirty="0">
                          <a:solidFill>
                            <a:schemeClr val="tx1">
                              <a:lumMod val="85000"/>
                              <a:lumOff val="15000"/>
                            </a:schemeClr>
                          </a:solidFill>
                          <a:effectLst/>
                          <a:latin typeface="+mn-ea"/>
                          <a:ea typeface="+mn-ea"/>
                          <a:cs typeface="Calibri" panose="020F0502020204030204" pitchFamily="34" charset="0"/>
                        </a:rPr>
                        <a:t>to</a:t>
                      </a:r>
                      <a:r>
                        <a:rPr lang="en-US" sz="1000" b="0" i="0" u="none" strike="noStrike" dirty="0">
                          <a:solidFill>
                            <a:schemeClr val="tx1">
                              <a:lumMod val="85000"/>
                              <a:lumOff val="15000"/>
                            </a:schemeClr>
                          </a:solidFill>
                          <a:effectLst/>
                          <a:latin typeface="+mn-ea"/>
                          <a:ea typeface="+mn-ea"/>
                          <a:cs typeface="Calibri" panose="020F0502020204030204" pitchFamily="34" charset="0"/>
                        </a:rPr>
                        <a:t> 4/8/18/26.5 GHz</a:t>
                      </a: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hMerge="1">
                  <a:txBody>
                    <a:bodyPr/>
                    <a:lstStyle/>
                    <a:p>
                      <a:endParaRPr lang="zh-CN" altLang="en-US"/>
                    </a:p>
                  </a:txBody>
                  <a:tcPr/>
                </a:tc>
                <a:tc gridSpan="2">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fontAlgn="ctr"/>
                      <a:r>
                        <a:rPr lang="en-US" altLang="zh-CN" sz="1000" b="0" i="0" u="none" strike="noStrike" dirty="0">
                          <a:solidFill>
                            <a:schemeClr val="tx1">
                              <a:lumMod val="85000"/>
                              <a:lumOff val="15000"/>
                            </a:schemeClr>
                          </a:solidFill>
                          <a:effectLst/>
                          <a:latin typeface="+mn-ea"/>
                          <a:ea typeface="+mn-ea"/>
                          <a:cs typeface="Calibri" panose="020F0502020204030204" pitchFamily="34" charset="0"/>
                        </a:rPr>
                        <a:t>5 kHz to 6/20 GHz</a:t>
                      </a: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lnL w="9525" cap="flat" cmpd="sng" algn="ctr">
                      <a:solidFill>
                        <a:srgbClr val="92D050"/>
                      </a:solidFill>
                      <a:prstDash val="solid"/>
                      <a:round/>
                      <a:headEnd type="none" w="med" len="med"/>
                      <a:tailEnd type="none" w="med" len="med"/>
                    </a:lnL>
                  </a:tcPr>
                </a:tc>
                <a:tc gridSpan="3">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fontAlgn="ctr"/>
                      <a:r>
                        <a:rPr lang="en-US" altLang="zh-CN" sz="1000" b="0" i="0" u="none" strike="noStrike" dirty="0">
                          <a:solidFill>
                            <a:schemeClr val="tx1">
                              <a:lumMod val="85000"/>
                              <a:lumOff val="15000"/>
                            </a:schemeClr>
                          </a:solidFill>
                          <a:effectLst/>
                          <a:latin typeface="+mn-ea"/>
                          <a:ea typeface="+mn-ea"/>
                          <a:cs typeface="Calibri" panose="020F0502020204030204" pitchFamily="34" charset="0"/>
                        </a:rPr>
                        <a:t>1 MHz to 8 GHz, 14 GHz, 20 GHz, </a:t>
                      </a:r>
                    </a:p>
                    <a:p>
                      <a:pPr algn="ctr" fontAlgn="ctr"/>
                      <a:r>
                        <a:rPr lang="en-US" altLang="zh-CN" sz="1000" b="0" i="0" u="none" strike="noStrike" dirty="0">
                          <a:solidFill>
                            <a:schemeClr val="tx1">
                              <a:lumMod val="85000"/>
                              <a:lumOff val="15000"/>
                            </a:schemeClr>
                          </a:solidFill>
                          <a:effectLst/>
                          <a:latin typeface="+mn-ea"/>
                          <a:ea typeface="+mn-ea"/>
                          <a:cs typeface="Calibri" panose="020F0502020204030204" pitchFamily="34" charset="0"/>
                        </a:rPr>
                        <a:t>30 GHz, 40 GHz (frequency option dependent)</a:t>
                      </a: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2207848757"/>
                  </a:ext>
                </a:extLst>
              </a:tr>
              <a:tr h="250357">
                <a:tc>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fontAlgn="ctr"/>
                      <a:r>
                        <a:rPr lang="en-US" altLang="zh-CN" sz="1000" b="1" i="0" u="none" strike="noStrike" dirty="0">
                          <a:solidFill>
                            <a:schemeClr val="bg1"/>
                          </a:solidFill>
                          <a:effectLst/>
                          <a:latin typeface="Calibri" panose="020F0502020204030204" pitchFamily="34" charset="0"/>
                          <a:ea typeface="宋体" panose="02010600030101010101" pitchFamily="2" charset="-122"/>
                          <a:cs typeface="Calibri" panose="020F0502020204030204" pitchFamily="34" charset="0"/>
                        </a:rPr>
                        <a:t>Ports</a:t>
                      </a:r>
                      <a:endParaRPr lang="zh-CN" altLang="en-US" sz="1000" b="1" i="0" u="none" strike="noStrike" dirty="0">
                        <a:solidFill>
                          <a:schemeClr val="bg1"/>
                        </a:solidFill>
                        <a:effectLst/>
                        <a:latin typeface="Calibri" panose="020F0502020204030204" pitchFamily="34" charset="0"/>
                        <a:ea typeface="宋体" panose="02010600030101010101" pitchFamily="2" charset="-122"/>
                        <a:cs typeface="Calibri" panose="020F0502020204030204" pitchFamily="34" charset="0"/>
                      </a:endParaRP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solidFill>
                      <a:srgbClr val="5E6A71"/>
                    </a:solidFill>
                  </a:tcPr>
                </a:tc>
                <a:tc gridSpan="3">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dirty="0">
                          <a:solidFill>
                            <a:schemeClr val="tx1">
                              <a:lumMod val="85000"/>
                              <a:lumOff val="15000"/>
                            </a:schemeClr>
                          </a:solidFill>
                          <a:effectLst/>
                          <a:latin typeface="+mn-ea"/>
                          <a:ea typeface="+mn-ea"/>
                          <a:cs typeface="Calibri" panose="020F0502020204030204" pitchFamily="34" charset="0"/>
                        </a:rPr>
                        <a:t>2</a:t>
                      </a: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hMerge="1">
                  <a:txBody>
                    <a:bodyPr/>
                    <a:lstStyle/>
                    <a:p>
                      <a:endParaRPr lang="zh-CN" altLang="en-US"/>
                    </a:p>
                  </a:txBody>
                  <a:tcPr/>
                </a:tc>
                <a:tc gridSpan="3">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fontAlgn="ctr"/>
                      <a:r>
                        <a:rPr lang="de-DE" sz="1000" b="0" i="0" u="none" strike="noStrike" dirty="0">
                          <a:solidFill>
                            <a:schemeClr val="tx1">
                              <a:lumMod val="85000"/>
                              <a:lumOff val="15000"/>
                            </a:schemeClr>
                          </a:solidFill>
                          <a:effectLst/>
                          <a:latin typeface="+mn-ea"/>
                          <a:ea typeface="+mn-ea"/>
                          <a:cs typeface="Calibri" panose="020F0502020204030204" pitchFamily="34" charset="0"/>
                        </a:rPr>
                        <a:t>2</a:t>
                      </a: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hMerge="1">
                  <a:txBody>
                    <a:bodyPr/>
                    <a:lstStyle/>
                    <a:p>
                      <a:endParaRPr lang="zh-CN" altLang="en-US"/>
                    </a:p>
                  </a:txBody>
                  <a:tcPr/>
                </a:tc>
                <a:tc gridSpan="3">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fontAlgn="ctr"/>
                      <a:r>
                        <a:rPr lang="de-DE" sz="1000" b="0" i="0" u="none" strike="noStrike" dirty="0">
                          <a:solidFill>
                            <a:schemeClr val="tx1">
                              <a:lumMod val="85000"/>
                              <a:lumOff val="15000"/>
                            </a:schemeClr>
                          </a:solidFill>
                          <a:effectLst/>
                          <a:latin typeface="+mn-ea"/>
                          <a:ea typeface="+mn-ea"/>
                          <a:cs typeface="Calibri" panose="020F0502020204030204" pitchFamily="34" charset="0"/>
                        </a:rPr>
                        <a:t>2</a:t>
                      </a: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hMerge="1">
                  <a:txBody>
                    <a:bodyPr/>
                    <a:lstStyle/>
                    <a:p>
                      <a:endParaRPr lang="zh-CN" altLang="en-US"/>
                    </a:p>
                  </a:txBody>
                  <a:tcPr/>
                </a:tc>
                <a:tc gridSpan="2">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fontAlgn="ctr"/>
                      <a:r>
                        <a:rPr lang="en-US" sz="1000" b="0" i="0" u="none" strike="noStrike" dirty="0">
                          <a:solidFill>
                            <a:schemeClr val="tx1">
                              <a:lumMod val="85000"/>
                              <a:lumOff val="15000"/>
                            </a:schemeClr>
                          </a:solidFill>
                          <a:effectLst/>
                          <a:latin typeface="+mn-ea"/>
                          <a:ea typeface="+mn-ea"/>
                          <a:cs typeface="Calibri" panose="020F0502020204030204" pitchFamily="34" charset="0"/>
                        </a:rPr>
                        <a:t>2</a:t>
                      </a: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lnL w="9525" cap="flat" cmpd="sng" algn="ctr">
                      <a:solidFill>
                        <a:srgbClr val="92D050"/>
                      </a:solidFill>
                      <a:prstDash val="solid"/>
                      <a:round/>
                      <a:headEnd type="none" w="med" len="med"/>
                      <a:tailEnd type="none" w="med" len="med"/>
                    </a:lnL>
                  </a:tcPr>
                </a:tc>
                <a:tc gridSpan="3">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fontAlgn="ctr"/>
                      <a:r>
                        <a:rPr lang="de-DE" sz="1000" b="0" i="0" u="none" strike="noStrike" dirty="0">
                          <a:solidFill>
                            <a:schemeClr val="tx1">
                              <a:lumMod val="85000"/>
                              <a:lumOff val="15000"/>
                            </a:schemeClr>
                          </a:solidFill>
                          <a:effectLst/>
                          <a:latin typeface="+mn-ea"/>
                          <a:ea typeface="+mn-ea"/>
                          <a:cs typeface="Calibri" panose="020F0502020204030204" pitchFamily="34" charset="0"/>
                        </a:rPr>
                        <a:t>2</a:t>
                      </a: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575720381"/>
                  </a:ext>
                </a:extLst>
              </a:tr>
              <a:tr h="500714">
                <a:tc>
                  <a:txBody>
                    <a:bodyPr/>
                    <a:lstStyle/>
                    <a:p>
                      <a:pPr algn="ctr" fontAlgn="ctr"/>
                      <a:r>
                        <a:rPr lang="en-US" altLang="zh-CN" sz="1000" b="1" i="0" u="none" strike="noStrike" dirty="0">
                          <a:solidFill>
                            <a:schemeClr val="bg1"/>
                          </a:solidFill>
                          <a:effectLst/>
                          <a:latin typeface="Calibri" panose="020F0502020204030204" pitchFamily="34" charset="0"/>
                          <a:ea typeface="宋体" panose="02010600030101010101" pitchFamily="2" charset="-122"/>
                          <a:cs typeface="Calibri" panose="020F0502020204030204" pitchFamily="34" charset="0"/>
                        </a:rPr>
                        <a:t>Frequency resolution</a:t>
                      </a: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solidFill>
                      <a:srgbClr val="5E6A71"/>
                    </a:solidFill>
                  </a:tcPr>
                </a:tc>
                <a:tc grid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000" b="1" i="0" u="none" strike="noStrike" dirty="0">
                          <a:solidFill>
                            <a:srgbClr val="004098"/>
                          </a:solidFill>
                          <a:effectLst/>
                          <a:latin typeface="Calibri" panose="020F0502020204030204" pitchFamily="34" charset="0"/>
                          <a:ea typeface="宋体" panose="02010600030101010101" pitchFamily="2" charset="-122"/>
                          <a:cs typeface="Calibri" panose="020F0502020204030204" pitchFamily="34" charset="0"/>
                        </a:rPr>
                        <a:t>1 Hz</a:t>
                      </a: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hMerge="1">
                  <a:txBody>
                    <a:bodyPr/>
                    <a:lstStyle/>
                    <a:p>
                      <a:endParaRPr lang="zh-CN" altLang="en-US"/>
                    </a:p>
                  </a:txBody>
                  <a:tcPr/>
                </a:tc>
                <a:tc gridSpan="3">
                  <a:txBody>
                    <a:bodyPr/>
                    <a:lstStyle/>
                    <a:p>
                      <a:pPr algn="ctr" fontAlgn="ctr"/>
                      <a:r>
                        <a:rPr lang="en-US" altLang="zh-CN" sz="1000" b="0" i="0" u="none" strike="noStrike" dirty="0">
                          <a:solidFill>
                            <a:schemeClr val="tx1"/>
                          </a:solidFill>
                          <a:effectLst/>
                          <a:latin typeface="Calibri" panose="020F0502020204030204" pitchFamily="34" charset="0"/>
                          <a:ea typeface="宋体" panose="02010600030101010101" pitchFamily="2" charset="-122"/>
                          <a:cs typeface="Calibri" panose="020F0502020204030204" pitchFamily="34" charset="0"/>
                        </a:rPr>
                        <a:t>f ≤ 5 GHz: 1 Hz</a:t>
                      </a:r>
                    </a:p>
                    <a:p>
                      <a:pPr algn="ctr" fontAlgn="ctr"/>
                      <a:r>
                        <a:rPr lang="en-US" altLang="zh-CN" sz="1000" b="0" i="0" u="none" strike="noStrike" dirty="0">
                          <a:solidFill>
                            <a:schemeClr val="tx1"/>
                          </a:solidFill>
                          <a:effectLst/>
                          <a:latin typeface="Calibri" panose="020F0502020204030204" pitchFamily="34" charset="0"/>
                          <a:ea typeface="宋体" panose="02010600030101010101" pitchFamily="2" charset="-122"/>
                          <a:cs typeface="Calibri" panose="020F0502020204030204" pitchFamily="34" charset="0"/>
                        </a:rPr>
                        <a:t>f ≤ 10 GHz: 1.34 Hz</a:t>
                      </a:r>
                    </a:p>
                    <a:p>
                      <a:pPr algn="ctr" fontAlgn="ctr"/>
                      <a:r>
                        <a:rPr lang="en-US" altLang="zh-CN" sz="1000" b="0" i="0" u="none" strike="noStrike" dirty="0">
                          <a:solidFill>
                            <a:schemeClr val="tx1"/>
                          </a:solidFill>
                          <a:effectLst/>
                          <a:latin typeface="Calibri" panose="020F0502020204030204" pitchFamily="34" charset="0"/>
                          <a:ea typeface="宋体" panose="02010600030101010101" pitchFamily="2" charset="-122"/>
                          <a:cs typeface="Calibri" panose="020F0502020204030204" pitchFamily="34" charset="0"/>
                        </a:rPr>
                        <a:t>f ≤ 20 GHz: 2.68 Hz</a:t>
                      </a: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hMerge="1">
                  <a:txBody>
                    <a:bodyPr/>
                    <a:lstStyle/>
                    <a:p>
                      <a:endParaRPr lang="zh-CN" altLang="en-US"/>
                    </a:p>
                  </a:txBody>
                  <a:tcPr/>
                </a:tc>
                <a:tc grid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dirty="0">
                          <a:solidFill>
                            <a:schemeClr val="tx1"/>
                          </a:solidFill>
                          <a:effectLst/>
                          <a:latin typeface="Calibri" panose="020F0502020204030204" pitchFamily="34" charset="0"/>
                          <a:ea typeface="宋体" panose="02010600030101010101" pitchFamily="2" charset="-122"/>
                          <a:cs typeface="Calibri" panose="020F0502020204030204" pitchFamily="34" charset="0"/>
                        </a:rPr>
                        <a:t>1 Hz</a:t>
                      </a: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hMerge="1">
                  <a:txBody>
                    <a:bodyPr/>
                    <a:lstStyle/>
                    <a:p>
                      <a:endParaRPr lang="zh-CN" altLang="en-US"/>
                    </a:p>
                  </a:txBody>
                  <a:tcPr/>
                </a:tc>
                <a:tc gridSpan="2">
                  <a:txBody>
                    <a:bodyPr/>
                    <a:lstStyle/>
                    <a:p>
                      <a:pPr algn="ctr" fontAlgn="ctr"/>
                      <a:r>
                        <a:rPr lang="en-US" altLang="zh-CN" sz="1000" b="0" i="0" u="none" strike="noStrike" dirty="0">
                          <a:solidFill>
                            <a:schemeClr val="tx1"/>
                          </a:solidFill>
                          <a:effectLst/>
                          <a:latin typeface="Calibri" panose="020F0502020204030204" pitchFamily="34" charset="0"/>
                          <a:ea typeface="宋体" panose="02010600030101010101" pitchFamily="2" charset="-122"/>
                          <a:cs typeface="Calibri" panose="020F0502020204030204" pitchFamily="34" charset="0"/>
                        </a:rPr>
                        <a:t>375 MHz: 1 Hz</a:t>
                      </a:r>
                    </a:p>
                    <a:p>
                      <a:pPr algn="ctr" fontAlgn="ctr"/>
                      <a:r>
                        <a:rPr lang="en-US" altLang="zh-CN" sz="1000" b="0" i="0" u="none" strike="noStrike" dirty="0">
                          <a:solidFill>
                            <a:schemeClr val="tx1"/>
                          </a:solidFill>
                          <a:effectLst/>
                          <a:latin typeface="Calibri" panose="020F0502020204030204" pitchFamily="34" charset="0"/>
                          <a:ea typeface="宋体" panose="02010600030101010101" pitchFamily="2" charset="-122"/>
                          <a:cs typeface="Calibri" panose="020F0502020204030204" pitchFamily="34" charset="0"/>
                        </a:rPr>
                        <a:t>6 GHz: 10 Hz</a:t>
                      </a:r>
                    </a:p>
                    <a:p>
                      <a:pPr algn="ctr" fontAlgn="ctr"/>
                      <a:r>
                        <a:rPr lang="en-US" altLang="zh-CN" sz="1000" b="0" i="0" u="none" strike="noStrike" dirty="0">
                          <a:solidFill>
                            <a:schemeClr val="tx1"/>
                          </a:solidFill>
                          <a:effectLst/>
                          <a:latin typeface="Calibri" panose="020F0502020204030204" pitchFamily="34" charset="0"/>
                          <a:ea typeface="宋体" panose="02010600030101010101" pitchFamily="2" charset="-122"/>
                          <a:cs typeface="Calibri" panose="020F0502020204030204" pitchFamily="34" charset="0"/>
                        </a:rPr>
                        <a:t>20 GHz: 100 Hz</a:t>
                      </a: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grid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dirty="0">
                          <a:solidFill>
                            <a:schemeClr val="tx1"/>
                          </a:solidFill>
                          <a:effectLst/>
                          <a:latin typeface="Calibri" panose="020F0502020204030204" pitchFamily="34" charset="0"/>
                          <a:ea typeface="宋体" panose="02010600030101010101" pitchFamily="2" charset="-122"/>
                          <a:cs typeface="Calibri" panose="020F0502020204030204" pitchFamily="34" charset="0"/>
                        </a:rPr>
                        <a:t>1 Hz</a:t>
                      </a: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460768819"/>
                  </a:ext>
                </a:extLst>
              </a:tr>
              <a:tr h="500714">
                <a:tc>
                  <a:txBody>
                    <a:bodyPr/>
                    <a:lstStyle/>
                    <a:p>
                      <a:pPr algn="ctr" fontAlgn="ctr"/>
                      <a:r>
                        <a:rPr lang="en-US" altLang="zh-CN" sz="1000" b="1" i="0" u="none" strike="noStrike" dirty="0">
                          <a:solidFill>
                            <a:schemeClr val="bg1"/>
                          </a:solidFill>
                          <a:effectLst/>
                          <a:latin typeface="Calibri" panose="020F0502020204030204" pitchFamily="34" charset="0"/>
                          <a:ea typeface="宋体" panose="02010600030101010101" pitchFamily="2" charset="-122"/>
                          <a:cs typeface="Calibri" panose="020F0502020204030204" pitchFamily="34" charset="0"/>
                        </a:rPr>
                        <a:t>IFBW</a:t>
                      </a:r>
                      <a:endParaRPr lang="zh-CN" altLang="en-US" sz="1000" b="1" i="0" u="none" strike="noStrike" dirty="0">
                        <a:solidFill>
                          <a:schemeClr val="bg1"/>
                        </a:solidFill>
                        <a:effectLst/>
                        <a:latin typeface="Calibri" panose="020F0502020204030204" pitchFamily="34" charset="0"/>
                        <a:ea typeface="宋体" panose="02010600030101010101" pitchFamily="2" charset="-122"/>
                        <a:cs typeface="Calibri" panose="020F0502020204030204" pitchFamily="34" charset="0"/>
                      </a:endParaRP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solidFill>
                      <a:srgbClr val="5E6A71"/>
                    </a:solidFill>
                  </a:tcPr>
                </a:tc>
                <a:tc grid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000" b="1" i="0" u="none" strike="noStrike" dirty="0">
                          <a:solidFill>
                            <a:srgbClr val="004098"/>
                          </a:solidFill>
                          <a:effectLst/>
                          <a:latin typeface="+mn-ea"/>
                          <a:ea typeface="+mn-ea"/>
                          <a:cs typeface="Calibri" panose="020F0502020204030204" pitchFamily="34" charset="0"/>
                        </a:rPr>
                        <a:t>10 Hz to 3 MHz</a:t>
                      </a: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hMerge="1">
                  <a:txBody>
                    <a:bodyPr/>
                    <a:lstStyle/>
                    <a:p>
                      <a:endParaRPr lang="zh-CN" altLang="en-US"/>
                    </a:p>
                  </a:txBody>
                  <a:tcPr/>
                </a:tc>
                <a:tc grid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dirty="0">
                          <a:solidFill>
                            <a:schemeClr val="tx1"/>
                          </a:solidFill>
                          <a:effectLst/>
                          <a:latin typeface="Calibri" panose="020F0502020204030204" pitchFamily="34" charset="0"/>
                          <a:ea typeface="宋体" panose="02010600030101010101" pitchFamily="2" charset="-122"/>
                          <a:cs typeface="Calibri" panose="020F0502020204030204" pitchFamily="34" charset="0"/>
                        </a:rPr>
                        <a:t>1/3/10 steps, 3 Hz to 100 kHz</a:t>
                      </a: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hMerge="1">
                  <a:txBody>
                    <a:bodyPr/>
                    <a:lstStyle/>
                    <a:p>
                      <a:endParaRPr lang="zh-CN" altLang="en-US" dirty="0"/>
                    </a:p>
                  </a:txBody>
                  <a:tcPr/>
                </a:tc>
                <a:tc grid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dirty="0">
                          <a:solidFill>
                            <a:schemeClr val="tx1"/>
                          </a:solidFill>
                          <a:effectLst/>
                          <a:latin typeface="Calibri" panose="020F0502020204030204" pitchFamily="34" charset="0"/>
                          <a:ea typeface="宋体" panose="02010600030101010101" pitchFamily="2" charset="-122"/>
                          <a:cs typeface="Calibri" panose="020F0502020204030204" pitchFamily="34" charset="0"/>
                        </a:rPr>
                        <a:t>1/3/10 steps, 10 Hz to 100 kHz</a:t>
                      </a: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hMerge="1">
                  <a:txBody>
                    <a:bodyPr/>
                    <a:lstStyle/>
                    <a:p>
                      <a:endParaRPr lang="zh-CN" altLang="en-US"/>
                    </a:p>
                  </a:txBody>
                  <a:tcPr/>
                </a:tc>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dirty="0">
                          <a:solidFill>
                            <a:schemeClr val="tx1"/>
                          </a:solidFill>
                          <a:effectLst/>
                          <a:latin typeface="Calibri" panose="020F0502020204030204" pitchFamily="34" charset="0"/>
                          <a:ea typeface="宋体" panose="02010600030101010101" pitchFamily="2" charset="-122"/>
                          <a:cs typeface="Calibri" panose="020F0502020204030204" pitchFamily="34" charset="0"/>
                        </a:rPr>
                        <a:t>1/3/10 steps, 10 Hz to 100 kHz</a:t>
                      </a: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gridSpan="3">
                  <a:txBody>
                    <a:bodyPr/>
                    <a:lstStyle/>
                    <a:p>
                      <a:pPr algn="ctr" fontAlgn="ctr"/>
                      <a:r>
                        <a:rPr lang="fr-FR" altLang="zh-CN" sz="1000" b="0" i="0" u="none" strike="noStrike" dirty="0">
                          <a:solidFill>
                            <a:schemeClr val="tx1"/>
                          </a:solidFill>
                          <a:effectLst/>
                          <a:latin typeface="Calibri" panose="020F0502020204030204" pitchFamily="34" charset="0"/>
                          <a:ea typeface="宋体" panose="02010600030101010101" pitchFamily="2" charset="-122"/>
                          <a:cs typeface="Calibri" panose="020F0502020204030204" pitchFamily="34" charset="0"/>
                        </a:rPr>
                        <a:t>10 Hz, 100 Hz, 1 kHz, 100 kHz (standard CAT)</a:t>
                      </a:r>
                    </a:p>
                    <a:p>
                      <a:pPr algn="ctr" fontAlgn="ctr"/>
                      <a:r>
                        <a:rPr lang="fr-FR" altLang="zh-CN" sz="1000" b="0" i="0" u="none" strike="noStrike" dirty="0">
                          <a:solidFill>
                            <a:schemeClr val="tx1"/>
                          </a:solidFill>
                          <a:effectLst/>
                          <a:latin typeface="Calibri" panose="020F0502020204030204" pitchFamily="34" charset="0"/>
                          <a:ea typeface="宋体" panose="02010600030101010101" pitchFamily="2" charset="-122"/>
                          <a:cs typeface="Calibri" panose="020F0502020204030204" pitchFamily="34" charset="0"/>
                        </a:rPr>
                        <a:t>10, 20, 50, 100, 200, 500, 1k, 2k, 5k, 10k, 20k, 50k, 100k (optipn440 VNA)</a:t>
                      </a: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hMerge="1">
                  <a:txBody>
                    <a:bodyPr/>
                    <a:lstStyle/>
                    <a:p>
                      <a:endParaRPr lang="zh-CN" altLang="en-US" dirty="0"/>
                    </a:p>
                  </a:txBody>
                  <a:tcPr/>
                </a:tc>
                <a:extLst>
                  <a:ext uri="{0D108BD9-81ED-4DB2-BD59-A6C34878D82A}">
                    <a16:rowId xmlns:a16="http://schemas.microsoft.com/office/drawing/2014/main" val="3851450823"/>
                  </a:ext>
                </a:extLst>
              </a:tr>
              <a:tr h="250357">
                <a:tc>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fontAlgn="ctr"/>
                      <a:r>
                        <a:rPr lang="en-US" altLang="zh-CN" sz="1000" b="1" i="0" u="none" strike="noStrike" dirty="0">
                          <a:solidFill>
                            <a:schemeClr val="bg1"/>
                          </a:solidFill>
                          <a:effectLst/>
                          <a:latin typeface="Calibri" panose="020F0502020204030204" pitchFamily="34" charset="0"/>
                          <a:ea typeface="宋体" panose="02010600030101010101" pitchFamily="2" charset="-122"/>
                          <a:cs typeface="Calibri" panose="020F0502020204030204" pitchFamily="34" charset="0"/>
                        </a:rPr>
                        <a:t>Level</a:t>
                      </a:r>
                      <a:r>
                        <a:rPr lang="en-US" altLang="zh-CN" sz="1000" b="1" i="0" u="none" strike="noStrike" baseline="0" dirty="0">
                          <a:solidFill>
                            <a:schemeClr val="bg1"/>
                          </a:solidFill>
                          <a:effectLst/>
                          <a:latin typeface="Calibri" panose="020F0502020204030204" pitchFamily="34" charset="0"/>
                          <a:ea typeface="宋体" panose="02010600030101010101" pitchFamily="2" charset="-122"/>
                          <a:cs typeface="Calibri" panose="020F0502020204030204" pitchFamily="34" charset="0"/>
                        </a:rPr>
                        <a:t> resolution</a:t>
                      </a:r>
                      <a:endParaRPr lang="zh-CN" altLang="en-US" sz="1000" b="1" i="0" u="none" strike="noStrike" dirty="0">
                        <a:solidFill>
                          <a:schemeClr val="bg1"/>
                        </a:solidFill>
                        <a:effectLst/>
                        <a:latin typeface="Calibri" panose="020F0502020204030204" pitchFamily="34" charset="0"/>
                        <a:ea typeface="宋体" panose="02010600030101010101" pitchFamily="2" charset="-122"/>
                        <a:cs typeface="Calibri" panose="020F0502020204030204" pitchFamily="34" charset="0"/>
                      </a:endParaRP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solidFill>
                      <a:srgbClr val="5E6A71"/>
                    </a:solidFill>
                  </a:tcPr>
                </a:tc>
                <a:tc gridSpan="3">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fontAlgn="ctr"/>
                      <a:r>
                        <a:rPr lang="en-US" sz="1000" b="0" i="0" u="none" strike="noStrike" dirty="0">
                          <a:solidFill>
                            <a:schemeClr val="tx1">
                              <a:lumMod val="85000"/>
                              <a:lumOff val="15000"/>
                            </a:schemeClr>
                          </a:solidFill>
                          <a:effectLst/>
                          <a:latin typeface="+mn-ea"/>
                          <a:ea typeface="+mn-ea"/>
                          <a:cs typeface="Calibri" panose="020F0502020204030204" pitchFamily="34" charset="0"/>
                        </a:rPr>
                        <a:t>0.01 dB</a:t>
                      </a: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hMerge="1">
                  <a:txBody>
                    <a:bodyPr/>
                    <a:lstStyle/>
                    <a:p>
                      <a:endParaRPr lang="zh-CN" altLang="en-US"/>
                    </a:p>
                  </a:txBody>
                  <a:tcPr/>
                </a:tc>
                <a:tc gridSpan="3">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fontAlgn="ctr"/>
                      <a:r>
                        <a:rPr lang="en-US" sz="1000" b="0" i="0" u="none" strike="noStrike" dirty="0">
                          <a:solidFill>
                            <a:schemeClr val="tx1">
                              <a:lumMod val="85000"/>
                              <a:lumOff val="15000"/>
                            </a:schemeClr>
                          </a:solidFill>
                          <a:effectLst/>
                          <a:latin typeface="+mn-ea"/>
                          <a:ea typeface="+mn-ea"/>
                          <a:cs typeface="Calibri" panose="020F0502020204030204" pitchFamily="34" charset="0"/>
                        </a:rPr>
                        <a:t>0.01 dB</a:t>
                      </a: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hMerge="1">
                  <a:txBody>
                    <a:bodyPr/>
                    <a:lstStyle/>
                    <a:p>
                      <a:endParaRPr lang="zh-CN" altLang="en-US"/>
                    </a:p>
                  </a:txBody>
                  <a:tcPr/>
                </a:tc>
                <a:tc gridSpan="3">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fontAlgn="ctr"/>
                      <a:r>
                        <a:rPr lang="en-US" sz="1000" b="0" i="0" u="none" strike="noStrike" dirty="0">
                          <a:solidFill>
                            <a:schemeClr val="tx1">
                              <a:lumMod val="85000"/>
                              <a:lumOff val="15000"/>
                            </a:schemeClr>
                          </a:solidFill>
                          <a:effectLst/>
                          <a:latin typeface="+mn-ea"/>
                          <a:ea typeface="+mn-ea"/>
                          <a:cs typeface="Calibri" panose="020F0502020204030204" pitchFamily="34" charset="0"/>
                        </a:rPr>
                        <a:t>0.01 dB</a:t>
                      </a: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hMerge="1">
                  <a:txBody>
                    <a:bodyPr/>
                    <a:lstStyle/>
                    <a:p>
                      <a:endParaRPr lang="zh-CN" altLang="en-US"/>
                    </a:p>
                  </a:txBody>
                  <a:tcPr/>
                </a:tc>
                <a:tc gridSpan="2">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fontAlgn="ctr"/>
                      <a:r>
                        <a:rPr lang="en-US" sz="1000" b="0" i="0" u="none" strike="noStrike" dirty="0">
                          <a:solidFill>
                            <a:schemeClr val="tx1">
                              <a:lumMod val="85000"/>
                              <a:lumOff val="15000"/>
                            </a:schemeClr>
                          </a:solidFill>
                          <a:effectLst/>
                          <a:latin typeface="+mn-ea"/>
                          <a:ea typeface="+mn-ea"/>
                          <a:cs typeface="Calibri" panose="020F0502020204030204" pitchFamily="34" charset="0"/>
                        </a:rPr>
                        <a:t>0.01 dB</a:t>
                      </a: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lnL w="9525" cap="flat" cmpd="sng" algn="ctr">
                      <a:solidFill>
                        <a:srgbClr val="92D050"/>
                      </a:solidFill>
                      <a:prstDash val="solid"/>
                      <a:round/>
                      <a:headEnd type="none" w="med" len="med"/>
                      <a:tailEnd type="none" w="med" len="med"/>
                    </a:lnL>
                  </a:tcPr>
                </a:tc>
                <a:tc gridSpan="3">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fontAlgn="ctr"/>
                      <a:r>
                        <a:rPr lang="en-US" sz="1000" b="0" i="0" u="none" strike="noStrike" dirty="0">
                          <a:solidFill>
                            <a:schemeClr val="tx1">
                              <a:lumMod val="85000"/>
                              <a:lumOff val="15000"/>
                            </a:schemeClr>
                          </a:solidFill>
                          <a:effectLst/>
                          <a:latin typeface="+mn-ea"/>
                          <a:ea typeface="+mn-ea"/>
                          <a:cs typeface="Calibri" panose="020F0502020204030204" pitchFamily="34" charset="0"/>
                        </a:rPr>
                        <a:t>0.01 dB</a:t>
                      </a: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2518745723"/>
                  </a:ext>
                </a:extLst>
              </a:tr>
              <a:tr h="151407">
                <a:tc rowSpan="14">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fontAlgn="ctr"/>
                      <a:r>
                        <a:rPr lang="en-US" altLang="zh-CN" sz="1000" b="1" i="0" u="none" strike="noStrike" dirty="0">
                          <a:solidFill>
                            <a:schemeClr val="bg1"/>
                          </a:solidFill>
                          <a:effectLst/>
                          <a:latin typeface="Calibri" panose="020F0502020204030204" pitchFamily="34" charset="0"/>
                          <a:ea typeface="宋体" panose="02010600030101010101" pitchFamily="2" charset="-122"/>
                          <a:cs typeface="Calibri" panose="020F0502020204030204" pitchFamily="34" charset="0"/>
                        </a:rPr>
                        <a:t>Dynamic</a:t>
                      </a:r>
                      <a:r>
                        <a:rPr lang="en-US" altLang="zh-CN" sz="1000" b="1" i="0" u="none" strike="noStrike" baseline="0" dirty="0">
                          <a:solidFill>
                            <a:schemeClr val="bg1"/>
                          </a:solidFill>
                          <a:effectLst/>
                          <a:latin typeface="Calibri" panose="020F0502020204030204" pitchFamily="34" charset="0"/>
                          <a:ea typeface="宋体" panose="02010600030101010101" pitchFamily="2" charset="-122"/>
                          <a:cs typeface="Calibri" panose="020F0502020204030204" pitchFamily="34" charset="0"/>
                        </a:rPr>
                        <a:t> range </a:t>
                      </a:r>
                      <a:r>
                        <a:rPr lang="en-US" altLang="zh-CN" sz="1000" b="1" i="0" u="none" strike="noStrike" dirty="0">
                          <a:solidFill>
                            <a:schemeClr val="bg1"/>
                          </a:solidFill>
                          <a:effectLst/>
                          <a:latin typeface="Calibri" panose="020F0502020204030204" pitchFamily="34" charset="0"/>
                          <a:ea typeface="宋体" panose="02010600030101010101" pitchFamily="2" charset="-122"/>
                          <a:cs typeface="Calibri" panose="020F0502020204030204" pitchFamily="34" charset="0"/>
                        </a:rPr>
                        <a:t>(</a:t>
                      </a:r>
                      <a:r>
                        <a:rPr lang="en-US" sz="1000" b="1" i="0" u="none" strike="noStrike" dirty="0">
                          <a:solidFill>
                            <a:schemeClr val="bg1"/>
                          </a:solidFill>
                          <a:effectLst/>
                          <a:latin typeface="Calibri" panose="020F0502020204030204" pitchFamily="34" charset="0"/>
                          <a:ea typeface="宋体" panose="02010600030101010101" pitchFamily="2" charset="-122"/>
                          <a:cs typeface="Calibri" panose="020F0502020204030204" pitchFamily="34" charset="0"/>
                        </a:rPr>
                        <a:t>dB)</a:t>
                      </a: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solidFill>
                      <a:srgbClr val="5E6A71"/>
                    </a:solidFill>
                  </a:tcPr>
                </a:tc>
                <a:tc rowSpan="3">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fontAlgn="ctr"/>
                      <a:r>
                        <a:rPr lang="en-US" altLang="zh-CN" sz="1000" b="1" i="0" u="none" strike="noStrike" dirty="0">
                          <a:solidFill>
                            <a:srgbClr val="004098"/>
                          </a:solidFill>
                          <a:effectLst/>
                          <a:latin typeface="+mn-ea"/>
                          <a:ea typeface="+mn-ea"/>
                          <a:cs typeface="Calibri" panose="020F0502020204030204" pitchFamily="34" charset="0"/>
                        </a:rPr>
                        <a:t>IFBW 10Hz</a:t>
                      </a:r>
                      <a:endParaRPr lang="zh-CN" altLang="en-US" sz="1000" b="1" i="0" u="none" strike="noStrike" dirty="0">
                        <a:solidFill>
                          <a:srgbClr val="004098"/>
                        </a:solidFill>
                        <a:effectLst/>
                        <a:latin typeface="+mn-ea"/>
                        <a:ea typeface="+mn-ea"/>
                        <a:cs typeface="Calibri" panose="020F0502020204030204" pitchFamily="34" charset="0"/>
                      </a:endParaRPr>
                    </a:p>
                  </a:txBody>
                  <a:tcPr marL="0" marR="0" marT="0" marB="0" anchor="ctr">
                    <a:lnL w="9525" cap="flat" cmpd="sng" algn="ctr">
                      <a:solidFill>
                        <a:srgbClr val="92D050"/>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000" b="1" i="0" u="none" strike="noStrike" dirty="0">
                          <a:solidFill>
                            <a:srgbClr val="004098"/>
                          </a:solidFill>
                          <a:effectLst/>
                          <a:latin typeface="+mn-ea"/>
                          <a:ea typeface="+mn-ea"/>
                          <a:cs typeface="Calibri" panose="020F0502020204030204" pitchFamily="34" charset="0"/>
                        </a:rPr>
                        <a:t>Spec</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fontAlgn="ctr"/>
                      <a:r>
                        <a:rPr lang="en-US" altLang="zh-CN" sz="1000" b="1" i="0" u="none" strike="noStrike" dirty="0">
                          <a:solidFill>
                            <a:srgbClr val="004098"/>
                          </a:solidFill>
                          <a:effectLst/>
                          <a:latin typeface="+mn-ea"/>
                          <a:ea typeface="+mn-ea"/>
                          <a:cs typeface="Calibri" panose="020F0502020204030204" pitchFamily="34" charset="0"/>
                        </a:rPr>
                        <a:t>Typical</a:t>
                      </a:r>
                      <a:endParaRPr lang="zh-CN" altLang="en-US" sz="1000" b="1" i="0" u="none" strike="noStrike" dirty="0">
                        <a:solidFill>
                          <a:srgbClr val="004098"/>
                        </a:solidFill>
                        <a:effectLst/>
                        <a:latin typeface="+mn-ea"/>
                        <a:ea typeface="+mn-ea"/>
                        <a:cs typeface="Calibri" panose="020F0502020204030204" pitchFamily="34" charset="0"/>
                      </a:endParaRPr>
                    </a:p>
                  </a:txBody>
                  <a:tcPr marL="0" marR="0" marT="0" marB="0" anchor="ctr">
                    <a:lnL w="9525" cap="flat" cmpd="sng" algn="ctr">
                      <a:no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fontAlgn="ctr"/>
                      <a:r>
                        <a:rPr lang="en-US" sz="1000" b="0" i="0" u="none" strike="noStrike" dirty="0">
                          <a:solidFill>
                            <a:schemeClr val="tx1">
                              <a:lumMod val="85000"/>
                              <a:lumOff val="15000"/>
                            </a:schemeClr>
                          </a:solidFill>
                          <a:effectLst/>
                          <a:latin typeface="+mn-ea"/>
                          <a:ea typeface="+mn-ea"/>
                          <a:cs typeface="Calibri" panose="020F0502020204030204" pitchFamily="34" charset="0"/>
                        </a:rPr>
                        <a:t>IFBW </a:t>
                      </a:r>
                      <a:r>
                        <a:rPr lang="en-US" altLang="zh-CN" sz="1000" b="0" i="0" u="none" strike="noStrike" dirty="0">
                          <a:solidFill>
                            <a:schemeClr val="tx1">
                              <a:lumMod val="85000"/>
                              <a:lumOff val="15000"/>
                            </a:schemeClr>
                          </a:solidFill>
                          <a:effectLst/>
                          <a:latin typeface="+mn-ea"/>
                          <a:ea typeface="+mn-ea"/>
                          <a:cs typeface="Calibri" panose="020F0502020204030204" pitchFamily="34" charset="0"/>
                        </a:rPr>
                        <a:t>300 Hz</a:t>
                      </a:r>
                      <a:endParaRPr lang="en-US" sz="1000" b="0" i="0" u="none" strike="noStrike" dirty="0">
                        <a:solidFill>
                          <a:schemeClr val="tx1">
                            <a:lumMod val="85000"/>
                            <a:lumOff val="15000"/>
                          </a:schemeClr>
                        </a:solidFill>
                        <a:effectLst/>
                        <a:latin typeface="+mn-ea"/>
                        <a:ea typeface="+mn-ea"/>
                        <a:cs typeface="Calibri" panose="020F0502020204030204" pitchFamily="34" charset="0"/>
                      </a:endParaRPr>
                    </a:p>
                  </a:txBody>
                  <a:tcPr marL="0" marR="0" marT="0" marB="0" anchor="ctr">
                    <a:lnL w="9525" cap="flat" cmpd="sng" algn="ctr">
                      <a:solidFill>
                        <a:srgbClr val="92D050"/>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000" b="0" i="0" u="none" strike="noStrike" dirty="0">
                          <a:solidFill>
                            <a:schemeClr val="tx1">
                              <a:lumMod val="85000"/>
                              <a:lumOff val="15000"/>
                            </a:schemeClr>
                          </a:solidFill>
                          <a:effectLst/>
                          <a:latin typeface="+mn-ea"/>
                          <a:ea typeface="+mn-ea"/>
                          <a:cs typeface="Calibri" panose="020F0502020204030204" pitchFamily="34" charset="0"/>
                        </a:rPr>
                        <a:t>Spec</a:t>
                      </a:r>
                      <a:endParaRPr lang="en-US" sz="1000" b="0" i="0" u="none" strike="noStrike" dirty="0">
                        <a:solidFill>
                          <a:schemeClr val="tx1">
                            <a:lumMod val="85000"/>
                            <a:lumOff val="15000"/>
                          </a:schemeClr>
                        </a:solidFill>
                        <a:effectLst/>
                        <a:latin typeface="+mn-ea"/>
                        <a:ea typeface="+mn-ea"/>
                        <a:cs typeface="Calibri" panose="020F0502020204030204" pitchFamily="34" charset="0"/>
                      </a:endParaRP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000" b="0" i="0" u="none" strike="noStrike" dirty="0">
                          <a:solidFill>
                            <a:schemeClr val="tx1">
                              <a:lumMod val="85000"/>
                              <a:lumOff val="15000"/>
                            </a:schemeClr>
                          </a:solidFill>
                          <a:effectLst/>
                          <a:latin typeface="+mn-ea"/>
                          <a:ea typeface="+mn-ea"/>
                          <a:cs typeface="Calibri" panose="020F0502020204030204" pitchFamily="34" charset="0"/>
                        </a:rPr>
                        <a:t>Typical</a:t>
                      </a:r>
                      <a:endParaRPr lang="en-US" sz="1000" b="0" i="0" u="none" strike="noStrike" dirty="0">
                        <a:solidFill>
                          <a:schemeClr val="tx1">
                            <a:lumMod val="85000"/>
                            <a:lumOff val="15000"/>
                          </a:schemeClr>
                        </a:solidFill>
                        <a:effectLst/>
                        <a:latin typeface="+mn-ea"/>
                        <a:ea typeface="+mn-ea"/>
                        <a:cs typeface="Calibri" panose="020F0502020204030204" pitchFamily="34" charset="0"/>
                      </a:endParaRPr>
                    </a:p>
                  </a:txBody>
                  <a:tcPr marL="0" marR="0" marT="0" marB="0" anchor="ctr">
                    <a:lnL w="9525" cap="flat" cmpd="sng" algn="ctr">
                      <a:no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dirty="0">
                          <a:solidFill>
                            <a:schemeClr val="tx1">
                              <a:lumMod val="85000"/>
                              <a:lumOff val="15000"/>
                            </a:schemeClr>
                          </a:solidFill>
                          <a:effectLst/>
                          <a:latin typeface="+mn-ea"/>
                          <a:ea typeface="+mn-ea"/>
                          <a:cs typeface="Calibri" panose="020F0502020204030204" pitchFamily="34" charset="0"/>
                        </a:rPr>
                        <a:t>IFBW 300 Hz</a:t>
                      </a:r>
                    </a:p>
                  </a:txBody>
                  <a:tcPr marL="0" marR="0" marT="0" marB="0" anchor="ctr">
                    <a:lnL w="9525" cap="flat" cmpd="sng" algn="ctr">
                      <a:solidFill>
                        <a:srgbClr val="92D050"/>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dirty="0">
                          <a:solidFill>
                            <a:schemeClr val="tx1">
                              <a:lumMod val="85000"/>
                              <a:lumOff val="15000"/>
                            </a:schemeClr>
                          </a:solidFill>
                          <a:effectLst/>
                          <a:latin typeface="+mn-ea"/>
                          <a:ea typeface="+mn-ea"/>
                          <a:cs typeface="Calibri" panose="020F0502020204030204" pitchFamily="34" charset="0"/>
                        </a:rPr>
                        <a:t>Spec</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dirty="0">
                          <a:solidFill>
                            <a:schemeClr val="tx1">
                              <a:lumMod val="85000"/>
                              <a:lumOff val="15000"/>
                            </a:schemeClr>
                          </a:solidFill>
                          <a:effectLst/>
                          <a:latin typeface="+mn-ea"/>
                          <a:ea typeface="+mn-ea"/>
                          <a:cs typeface="Calibri" panose="020F0502020204030204" pitchFamily="34" charset="0"/>
                        </a:rPr>
                        <a:t>Typical</a:t>
                      </a:r>
                    </a:p>
                  </a:txBody>
                  <a:tcPr marL="0" marR="0" marT="0" marB="0" anchor="ctr">
                    <a:lnL w="9525" cap="flat" cmpd="sng" algn="ctr">
                      <a:no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dirty="0">
                          <a:solidFill>
                            <a:schemeClr val="tx1">
                              <a:lumMod val="85000"/>
                              <a:lumOff val="15000"/>
                            </a:schemeClr>
                          </a:solidFill>
                          <a:effectLst/>
                          <a:latin typeface="+mn-ea"/>
                          <a:ea typeface="+mn-ea"/>
                          <a:cs typeface="Calibri" panose="020F0502020204030204" pitchFamily="34" charset="0"/>
                        </a:rPr>
                        <a:t>IFBW 10Hz</a:t>
                      </a:r>
                    </a:p>
                  </a:txBody>
                  <a:tcPr marL="0" marR="0" marT="0" marB="0" anchor="ctr">
                    <a:lnL w="9525" cap="flat" cmpd="sng" algn="ctr">
                      <a:solidFill>
                        <a:srgbClr val="92D050"/>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dirty="0">
                          <a:solidFill>
                            <a:schemeClr val="tx1">
                              <a:lumMod val="85000"/>
                              <a:lumOff val="15000"/>
                            </a:schemeClr>
                          </a:solidFill>
                          <a:effectLst/>
                          <a:latin typeface="+mn-ea"/>
                          <a:ea typeface="+mn-ea"/>
                          <a:cs typeface="Calibri" panose="020F0502020204030204" pitchFamily="34" charset="0"/>
                        </a:rPr>
                        <a:t>Spec</a:t>
                      </a:r>
                      <a:endParaRPr lang="zh-CN" altLang="en-US" sz="1000" b="0" i="0" u="none" strike="noStrike" dirty="0">
                        <a:solidFill>
                          <a:schemeClr val="tx1">
                            <a:lumMod val="85000"/>
                            <a:lumOff val="15000"/>
                          </a:schemeClr>
                        </a:solidFill>
                        <a:effectLst/>
                        <a:latin typeface="+mn-ea"/>
                        <a:ea typeface="+mn-ea"/>
                        <a:cs typeface="Calibri" panose="020F0502020204030204" pitchFamily="34" charset="0"/>
                      </a:endParaRPr>
                    </a:p>
                  </a:txBody>
                  <a:tcPr marL="0" marR="0" marT="0" marB="0" anchor="ctr">
                    <a:lnL w="9525" cap="flat" cmpd="sng" algn="ctr">
                      <a:no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dirty="0">
                          <a:solidFill>
                            <a:schemeClr val="tx1">
                              <a:lumMod val="85000"/>
                              <a:lumOff val="15000"/>
                            </a:schemeClr>
                          </a:solidFill>
                          <a:effectLst/>
                          <a:latin typeface="+mn-ea"/>
                          <a:ea typeface="+mn-ea"/>
                          <a:cs typeface="Calibri" panose="020F0502020204030204" pitchFamily="34" charset="0"/>
                        </a:rPr>
                        <a:t>IFBW 10Hz</a:t>
                      </a:r>
                    </a:p>
                  </a:txBody>
                  <a:tcPr marL="0" marR="0" marT="0" marB="0" anchor="ctr">
                    <a:lnL w="9525" cap="flat" cmpd="sng" algn="ctr">
                      <a:solidFill>
                        <a:srgbClr val="92D050"/>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fontAlgn="ctr"/>
                      <a:r>
                        <a:rPr lang="en-US" altLang="zh-CN" sz="1000" b="0" i="0" u="none" strike="noStrike" dirty="0">
                          <a:solidFill>
                            <a:schemeClr val="tx1"/>
                          </a:solidFill>
                          <a:effectLst/>
                          <a:latin typeface="+mn-ea"/>
                          <a:ea typeface="+mn-ea"/>
                          <a:cs typeface="Calibri" panose="020F0502020204030204" pitchFamily="34" charset="0"/>
                        </a:rPr>
                        <a:t>Spec</a:t>
                      </a:r>
                      <a:endParaRPr lang="zh-CN" altLang="en-US" sz="1000" b="0" i="0" u="none" strike="noStrike" dirty="0">
                        <a:solidFill>
                          <a:schemeClr val="tx1"/>
                        </a:solidFill>
                        <a:effectLst/>
                        <a:latin typeface="+mn-ea"/>
                        <a:ea typeface="+mn-ea"/>
                        <a:cs typeface="Calibri" panose="020F0502020204030204" pitchFamily="34" charset="0"/>
                      </a:endParaRP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dirty="0">
                          <a:solidFill>
                            <a:schemeClr val="tx1"/>
                          </a:solidFill>
                          <a:effectLst/>
                          <a:latin typeface="+mn-ea"/>
                          <a:ea typeface="+mn-ea"/>
                          <a:cs typeface="Calibri" panose="020F0502020204030204" pitchFamily="34" charset="0"/>
                        </a:rPr>
                        <a:t>Typical</a:t>
                      </a:r>
                    </a:p>
                  </a:txBody>
                  <a:tcPr marL="0" marR="0" marT="0" marB="0" anchor="ctr">
                    <a:lnL w="9525" cap="flat" cmpd="sng" algn="ctr">
                      <a:no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3865031"/>
                  </a:ext>
                </a:extLst>
              </a:tr>
              <a:tr h="0">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dirty="0"/>
                    </a:p>
                  </a:txBody>
                  <a:tcPr/>
                </a:tc>
                <a:tc rowSpan="3">
                  <a:txBody>
                    <a:bodyPr/>
                    <a:lstStyle/>
                    <a:p>
                      <a:pPr algn="ctr" fontAlgn="ctr"/>
                      <a:r>
                        <a:rPr lang="en-US" altLang="zh-CN" sz="1000" b="0" i="0" u="none" strike="noStrike" dirty="0">
                          <a:solidFill>
                            <a:schemeClr val="tx1">
                              <a:lumMod val="85000"/>
                              <a:lumOff val="15000"/>
                            </a:schemeClr>
                          </a:solidFill>
                          <a:effectLst/>
                          <a:latin typeface="+mn-ea"/>
                          <a:ea typeface="+mn-ea"/>
                          <a:cs typeface="Calibri" panose="020F0502020204030204" pitchFamily="34" charset="0"/>
                        </a:rPr>
                        <a:t>300 kHz to 9 GHz</a:t>
                      </a:r>
                      <a:endParaRPr lang="en-US" sz="1000" b="0" i="0" u="none" strike="noStrike" dirty="0">
                        <a:solidFill>
                          <a:schemeClr val="tx1">
                            <a:lumMod val="85000"/>
                            <a:lumOff val="15000"/>
                          </a:schemeClr>
                        </a:solidFill>
                        <a:effectLst/>
                        <a:latin typeface="+mn-ea"/>
                        <a:ea typeface="+mn-ea"/>
                        <a:cs typeface="Calibri" panose="020F0502020204030204" pitchFamily="34" charset="0"/>
                      </a:endParaRPr>
                    </a:p>
                  </a:txBody>
                  <a:tcPr marL="0" marR="0" marT="0" marB="0" anchor="ctr">
                    <a:lnL w="9525" cap="flat" cmpd="sng" algn="ctr">
                      <a:solidFill>
                        <a:srgbClr val="92D050"/>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fontAlgn="ctr"/>
                      <a:r>
                        <a:rPr lang="en-US" sz="1000" b="0" i="0" u="none" strike="noStrike" dirty="0">
                          <a:solidFill>
                            <a:schemeClr val="tx1">
                              <a:lumMod val="85000"/>
                              <a:lumOff val="15000"/>
                            </a:schemeClr>
                          </a:solidFill>
                          <a:effectLst/>
                          <a:latin typeface="+mn-ea"/>
                          <a:ea typeface="+mn-ea"/>
                          <a:cs typeface="Calibri" panose="020F0502020204030204" pitchFamily="34" charset="0"/>
                        </a:rPr>
                        <a:t>95</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fontAlgn="ctr"/>
                      <a:r>
                        <a:rPr lang="en-US" sz="1000" b="0" i="0" u="none" strike="noStrike" dirty="0">
                          <a:solidFill>
                            <a:schemeClr val="tx1">
                              <a:lumMod val="85000"/>
                              <a:lumOff val="15000"/>
                            </a:schemeClr>
                          </a:solidFill>
                          <a:effectLst/>
                          <a:latin typeface="+mn-ea"/>
                          <a:ea typeface="+mn-ea"/>
                          <a:cs typeface="Calibri" panose="020F0502020204030204" pitchFamily="34" charset="0"/>
                        </a:rPr>
                        <a:t>100</a:t>
                      </a:r>
                    </a:p>
                  </a:txBody>
                  <a:tcPr marL="0" marR="0" marT="0" marB="0" anchor="ctr">
                    <a:lnL w="9525" cap="flat" cmpd="sng" algn="ctr">
                      <a:no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zh-CN" altLang="en-US"/>
                    </a:p>
                  </a:txBody>
                  <a:tcPr/>
                </a:tc>
                <a:tc vMerge="1">
                  <a:txBody>
                    <a:bodyPr/>
                    <a:lstStyle/>
                    <a:p>
                      <a:endParaRPr lang="zh-CN" altLang="en-US"/>
                    </a:p>
                  </a:txBody>
                  <a:tcPr/>
                </a:tc>
                <a:tc vMerge="1">
                  <a:txBody>
                    <a:bodyPr/>
                    <a:lstStyle/>
                    <a:p>
                      <a:endParaRPr lang="zh-CN" altLang="en-US" dirty="0"/>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3664840649"/>
                  </a:ext>
                </a:extLst>
              </a:tr>
              <a:tr h="0">
                <a:tc vMerge="1">
                  <a:txBody>
                    <a:bodyPr/>
                    <a:lstStyle/>
                    <a:p>
                      <a:endParaRPr lang="zh-CN" altLang="en-US"/>
                    </a:p>
                  </a:txBody>
                  <a:tcPr/>
                </a:tc>
                <a:tc vMerge="1">
                  <a:txBody>
                    <a:bodyPr/>
                    <a:lstStyle/>
                    <a:p>
                      <a:pPr algn="ctr" fontAlgn="ctr"/>
                      <a:endParaRPr lang="zh-CN" altLang="en-US" sz="1000" b="0" i="0" u="none" strike="noStrike" dirty="0">
                        <a:solidFill>
                          <a:schemeClr val="tx1"/>
                        </a:solidFill>
                        <a:effectLst/>
                        <a:latin typeface="Calibri" panose="020F0502020204030204" pitchFamily="34" charset="0"/>
                        <a:ea typeface="宋体" panose="02010600030101010101" pitchFamily="2" charset="-122"/>
                        <a:cs typeface="Calibri" panose="020F0502020204030204" pitchFamily="34" charset="0"/>
                      </a:endParaRP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altLang="zh-CN" sz="1000" b="0" i="0" u="none" strike="noStrike" dirty="0">
                        <a:solidFill>
                          <a:schemeClr val="tx1"/>
                        </a:solidFill>
                        <a:effectLst/>
                        <a:latin typeface="Calibri" panose="020F0502020204030204" pitchFamily="34" charset="0"/>
                        <a:ea typeface="宋体" panose="02010600030101010101" pitchFamily="2" charset="-122"/>
                        <a:cs typeface="Calibri" panose="020F0502020204030204" pitchFamily="34" charset="0"/>
                      </a:endParaRP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fontAlgn="ctr"/>
                      <a:endParaRPr lang="zh-CN" altLang="en-US" sz="1000" b="0" i="0" u="none" strike="noStrike" dirty="0">
                        <a:solidFill>
                          <a:schemeClr val="tx1"/>
                        </a:solidFill>
                        <a:effectLst/>
                        <a:latin typeface="Calibri" panose="020F0502020204030204" pitchFamily="34" charset="0"/>
                        <a:ea typeface="宋体" panose="02010600030101010101" pitchFamily="2" charset="-122"/>
                        <a:cs typeface="Calibri" panose="020F0502020204030204" pitchFamily="34" charset="0"/>
                      </a:endParaRP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row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dirty="0">
                          <a:solidFill>
                            <a:schemeClr val="tx1">
                              <a:lumMod val="85000"/>
                              <a:lumOff val="15000"/>
                            </a:schemeClr>
                          </a:solidFill>
                          <a:effectLst/>
                          <a:latin typeface="+mn-ea"/>
                          <a:ea typeface="+mn-ea"/>
                          <a:cs typeface="Calibri" panose="020F0502020204030204" pitchFamily="34" charset="0"/>
                        </a:rPr>
                        <a:t>30 kHz to 10 MHz</a:t>
                      </a:r>
                    </a:p>
                  </a:txBody>
                  <a:tcPr marL="0" marR="0" marT="0" marB="0" anchor="ctr">
                    <a:lnL w="9525" cap="flat" cmpd="sng" algn="ctr">
                      <a:solidFill>
                        <a:srgbClr val="92D050"/>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dirty="0">
                          <a:solidFill>
                            <a:schemeClr val="tx1">
                              <a:lumMod val="85000"/>
                              <a:lumOff val="15000"/>
                            </a:schemeClr>
                          </a:solidFill>
                          <a:effectLst/>
                          <a:latin typeface="+mn-ea"/>
                          <a:ea typeface="+mn-ea"/>
                          <a:cs typeface="Calibri" panose="020F0502020204030204" pitchFamily="34" charset="0"/>
                        </a:rPr>
                        <a:t>73</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a:solidFill>
                            <a:schemeClr val="tx1">
                              <a:lumMod val="85000"/>
                              <a:lumOff val="15000"/>
                            </a:schemeClr>
                          </a:solidFill>
                          <a:effectLst/>
                          <a:latin typeface="+mn-ea"/>
                          <a:ea typeface="+mn-ea"/>
                          <a:cs typeface="Calibri" panose="020F0502020204030204" pitchFamily="34" charset="0"/>
                        </a:rPr>
                        <a:t>87</a:t>
                      </a:r>
                      <a:endParaRPr lang="en-US" altLang="zh-CN" sz="1000" b="0" i="0" u="none" strike="noStrike" dirty="0">
                        <a:solidFill>
                          <a:schemeClr val="tx1">
                            <a:lumMod val="85000"/>
                            <a:lumOff val="15000"/>
                          </a:schemeClr>
                        </a:solidFill>
                        <a:effectLst/>
                        <a:latin typeface="+mn-ea"/>
                        <a:ea typeface="+mn-ea"/>
                        <a:cs typeface="Calibri" panose="020F0502020204030204" pitchFamily="34" charset="0"/>
                      </a:endParaRPr>
                    </a:p>
                  </a:txBody>
                  <a:tcPr marL="0" marR="0" marT="0" marB="0" anchor="ctr">
                    <a:lnL w="9525" cap="flat" cmpd="sng" algn="ctr">
                      <a:no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dirty="0">
                          <a:solidFill>
                            <a:schemeClr val="tx1">
                              <a:lumMod val="85000"/>
                              <a:lumOff val="15000"/>
                            </a:schemeClr>
                          </a:solidFill>
                          <a:effectLst/>
                          <a:latin typeface="+mn-ea"/>
                          <a:ea typeface="+mn-ea"/>
                          <a:cs typeface="Calibri" panose="020F0502020204030204" pitchFamily="34" charset="0"/>
                        </a:rPr>
                        <a:t>5 kHz to 2 MHz</a:t>
                      </a:r>
                    </a:p>
                  </a:txBody>
                  <a:tcPr marL="0" marR="0" marT="0" marB="0" anchor="ctr">
                    <a:lnL w="9525" cap="flat" cmpd="sng" algn="ctr">
                      <a:solidFill>
                        <a:srgbClr val="92D050"/>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fontAlgn="ctr"/>
                      <a:r>
                        <a:rPr lang="en-US" altLang="zh-CN" sz="1000" b="0" i="0" u="none" strike="noStrike" dirty="0">
                          <a:solidFill>
                            <a:schemeClr val="tx1">
                              <a:lumMod val="85000"/>
                              <a:lumOff val="15000"/>
                            </a:schemeClr>
                          </a:solidFill>
                          <a:effectLst/>
                          <a:latin typeface="+mn-ea"/>
                          <a:ea typeface="+mn-ea"/>
                          <a:cs typeface="Calibri" panose="020F0502020204030204" pitchFamily="34" charset="0"/>
                        </a:rPr>
                        <a:t>85</a:t>
                      </a:r>
                      <a:endParaRPr lang="zh-CN" altLang="en-US" sz="1000" b="0" i="0" u="none" strike="noStrike" dirty="0">
                        <a:solidFill>
                          <a:schemeClr val="tx1">
                            <a:lumMod val="85000"/>
                            <a:lumOff val="15000"/>
                          </a:schemeClr>
                        </a:solidFill>
                        <a:effectLst/>
                        <a:latin typeface="+mn-ea"/>
                        <a:ea typeface="+mn-ea"/>
                        <a:cs typeface="Calibri" panose="020F0502020204030204" pitchFamily="34" charset="0"/>
                      </a:endParaRPr>
                    </a:p>
                  </a:txBody>
                  <a:tcPr marL="0" marR="0" marT="0" marB="0" anchor="ctr">
                    <a:lnL w="9525" cap="flat" cmpd="sng" algn="ctr">
                      <a:no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dirty="0">
                          <a:solidFill>
                            <a:schemeClr val="tx1">
                              <a:lumMod val="85000"/>
                              <a:lumOff val="15000"/>
                            </a:schemeClr>
                          </a:solidFill>
                          <a:effectLst/>
                          <a:latin typeface="+mn-ea"/>
                          <a:ea typeface="+mn-ea"/>
                          <a:cs typeface="Calibri" panose="020F0502020204030204" pitchFamily="34" charset="0"/>
                        </a:rPr>
                        <a:t>1 MHz to 10 MHz</a:t>
                      </a:r>
                    </a:p>
                  </a:txBody>
                  <a:tcPr marL="0" marR="0" marT="0" marB="0" anchor="ctr">
                    <a:lnL w="9525" cap="flat" cmpd="sng" algn="ctr">
                      <a:solidFill>
                        <a:srgbClr val="92D050"/>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fontAlgn="ctr"/>
                      <a:r>
                        <a:rPr lang="en-US" altLang="zh-CN" sz="1000" b="0" i="0" u="none" strike="noStrike" dirty="0">
                          <a:solidFill>
                            <a:schemeClr val="tx1"/>
                          </a:solidFill>
                          <a:effectLst/>
                          <a:latin typeface="+mn-ea"/>
                          <a:ea typeface="+mn-ea"/>
                          <a:cs typeface="Calibri" panose="020F0502020204030204" pitchFamily="34" charset="0"/>
                        </a:rPr>
                        <a:t>85</a:t>
                      </a:r>
                      <a:endParaRPr lang="zh-CN" altLang="en-US" sz="1000" b="0" i="0" u="none" strike="noStrike" dirty="0">
                        <a:solidFill>
                          <a:schemeClr val="tx1"/>
                        </a:solidFill>
                        <a:effectLst/>
                        <a:latin typeface="+mn-ea"/>
                        <a:ea typeface="+mn-ea"/>
                        <a:cs typeface="Calibri" panose="020F0502020204030204" pitchFamily="34" charset="0"/>
                      </a:endParaRP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dirty="0">
                          <a:solidFill>
                            <a:schemeClr val="tx1"/>
                          </a:solidFill>
                          <a:effectLst/>
                          <a:latin typeface="+mn-ea"/>
                          <a:ea typeface="+mn-ea"/>
                          <a:cs typeface="Calibri" panose="020F0502020204030204" pitchFamily="34" charset="0"/>
                        </a:rPr>
                        <a:t>105</a:t>
                      </a:r>
                    </a:p>
                  </a:txBody>
                  <a:tcPr marL="0" marR="0" marT="0" marB="0" anchor="ctr">
                    <a:lnL w="9525" cap="flat" cmpd="sng" algn="ctr">
                      <a:no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7152928"/>
                  </a:ext>
                </a:extLst>
              </a:tr>
              <a:tr h="100938">
                <a:tc vMerge="1">
                  <a:txBody>
                    <a:bodyPr/>
                    <a:lstStyle/>
                    <a:p>
                      <a:endParaRPr lang="zh-CN" altLang="en-US"/>
                    </a:p>
                  </a:txBody>
                  <a:tcPr/>
                </a:tc>
                <a:tc rowSpan="2">
                  <a:txBody>
                    <a:bodyPr/>
                    <a:lstStyle/>
                    <a:p>
                      <a:pPr algn="ctr" fontAlgn="ctr"/>
                      <a:r>
                        <a:rPr lang="en-US" altLang="zh-CN" sz="1000" b="1" i="0" u="none" strike="noStrike" dirty="0">
                          <a:solidFill>
                            <a:srgbClr val="004098"/>
                          </a:solidFill>
                          <a:effectLst/>
                          <a:latin typeface="+mn-ea"/>
                          <a:ea typeface="+mn-ea"/>
                          <a:cs typeface="Calibri" panose="020F0502020204030204" pitchFamily="34" charset="0"/>
                        </a:rPr>
                        <a:t>30 kHz to 1 MHz</a:t>
                      </a:r>
                      <a:endParaRPr lang="zh-CN" altLang="en-US" sz="1000" b="1" i="0" u="none" strike="noStrike" dirty="0">
                        <a:solidFill>
                          <a:srgbClr val="004098"/>
                        </a:solidFill>
                        <a:effectLst/>
                        <a:latin typeface="+mn-ea"/>
                        <a:ea typeface="+mn-ea"/>
                        <a:cs typeface="Calibri" panose="020F0502020204030204" pitchFamily="34" charset="0"/>
                      </a:endParaRPr>
                    </a:p>
                  </a:txBody>
                  <a:tcPr marL="0" marR="0" marT="0" marB="0" anchor="ctr">
                    <a:lnL w="9525" cap="flat" cmpd="sng" algn="ctr">
                      <a:solidFill>
                        <a:srgbClr val="92D050"/>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fontAlgn="ctr"/>
                      <a:r>
                        <a:rPr lang="en-US" altLang="zh-CN" sz="1000" b="1" i="0" u="none" strike="noStrike" dirty="0">
                          <a:solidFill>
                            <a:srgbClr val="004098"/>
                          </a:solidFill>
                          <a:effectLst/>
                          <a:latin typeface="+mn-ea"/>
                          <a:ea typeface="+mn-ea"/>
                          <a:cs typeface="Calibri" panose="020F0502020204030204" pitchFamily="34" charset="0"/>
                        </a:rPr>
                        <a:t>90</a:t>
                      </a:r>
                      <a:endParaRPr lang="zh-CN" altLang="en-US" sz="1000" b="1" i="0" u="none" strike="noStrike" dirty="0">
                        <a:solidFill>
                          <a:srgbClr val="004098"/>
                        </a:solidFill>
                        <a:effectLst/>
                        <a:latin typeface="+mn-ea"/>
                        <a:ea typeface="+mn-ea"/>
                        <a:cs typeface="Calibri" panose="020F0502020204030204" pitchFamily="34" charset="0"/>
                      </a:endParaRP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fontAlgn="ctr"/>
                      <a:r>
                        <a:rPr lang="en-US" altLang="zh-CN" sz="1000" b="1" i="0" u="none" strike="noStrike" dirty="0">
                          <a:solidFill>
                            <a:srgbClr val="004098"/>
                          </a:solidFill>
                          <a:effectLst/>
                          <a:latin typeface="+mn-ea"/>
                          <a:ea typeface="+mn-ea"/>
                          <a:cs typeface="Calibri" panose="020F0502020204030204" pitchFamily="34" charset="0"/>
                        </a:rPr>
                        <a:t>100</a:t>
                      </a:r>
                      <a:endParaRPr lang="zh-CN" altLang="en-US" sz="1000" b="1" i="0" u="none" strike="noStrike" dirty="0">
                        <a:solidFill>
                          <a:srgbClr val="004098"/>
                        </a:solidFill>
                        <a:effectLst/>
                        <a:latin typeface="+mn-ea"/>
                        <a:ea typeface="+mn-ea"/>
                        <a:cs typeface="Calibri" panose="020F0502020204030204" pitchFamily="34" charset="0"/>
                      </a:endParaRPr>
                    </a:p>
                  </a:txBody>
                  <a:tcPr marL="0" marR="0" marT="0" marB="0" anchor="ctr">
                    <a:lnL w="9525" cap="flat" cmpd="sng" algn="ctr">
                      <a:no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pPr algn="ctr" fontAlgn="ctr"/>
                      <a:r>
                        <a:rPr lang="en-US" altLang="zh-CN" sz="1000" b="0" i="0" u="none" strike="noStrike" dirty="0">
                          <a:solidFill>
                            <a:schemeClr val="tx1"/>
                          </a:solidFill>
                          <a:effectLst/>
                          <a:latin typeface="Calibri" panose="020F0502020204030204" pitchFamily="34" charset="0"/>
                          <a:ea typeface="宋体" panose="02010600030101010101" pitchFamily="2" charset="-122"/>
                          <a:cs typeface="Calibri" panose="020F0502020204030204" pitchFamily="34" charset="0"/>
                        </a:rPr>
                        <a:t>30 kHz to 10 MHz</a:t>
                      </a:r>
                      <a:endParaRPr lang="zh-CN" altLang="en-US" sz="1000" b="0" i="0" u="none" strike="noStrike" dirty="0">
                        <a:solidFill>
                          <a:schemeClr val="tx1"/>
                        </a:solidFill>
                        <a:effectLst/>
                        <a:latin typeface="Calibri" panose="020F0502020204030204" pitchFamily="34" charset="0"/>
                        <a:ea typeface="宋体" panose="02010600030101010101" pitchFamily="2" charset="-122"/>
                        <a:cs typeface="Calibri" panose="020F0502020204030204" pitchFamily="34" charset="0"/>
                      </a:endParaRP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tcPr>
                </a:tc>
                <a:tc vMerge="1">
                  <a:txBody>
                    <a:bodyPr/>
                    <a:lstStyle/>
                    <a:p>
                      <a:pPr algn="ctr" fontAlgn="ctr"/>
                      <a:r>
                        <a:rPr lang="en-US" altLang="zh-CN" sz="1000" b="0" i="0" u="none" strike="noStrike" dirty="0">
                          <a:solidFill>
                            <a:schemeClr val="tx1"/>
                          </a:solidFill>
                          <a:effectLst/>
                          <a:latin typeface="Calibri" panose="020F0502020204030204" pitchFamily="34" charset="0"/>
                          <a:ea typeface="宋体" panose="02010600030101010101" pitchFamily="2" charset="-122"/>
                          <a:cs typeface="Calibri" panose="020F0502020204030204" pitchFamily="34" charset="0"/>
                        </a:rPr>
                        <a:t>73</a:t>
                      </a:r>
                      <a:endParaRPr lang="zh-CN" altLang="en-US" sz="1000" b="0" i="0" u="none" strike="noStrike" dirty="0">
                        <a:solidFill>
                          <a:schemeClr val="tx1"/>
                        </a:solidFill>
                        <a:effectLst/>
                        <a:latin typeface="Calibri" panose="020F0502020204030204" pitchFamily="34" charset="0"/>
                        <a:ea typeface="宋体" panose="02010600030101010101" pitchFamily="2" charset="-122"/>
                        <a:cs typeface="Calibri" panose="020F0502020204030204" pitchFamily="34" charset="0"/>
                      </a:endParaRP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tcPr>
                </a:tc>
                <a:tc vMerge="1">
                  <a:txBody>
                    <a:bodyPr/>
                    <a:lstStyle/>
                    <a:p>
                      <a:pPr algn="ctr" fontAlgn="ctr"/>
                      <a:r>
                        <a:rPr lang="en-US" altLang="zh-CN" sz="1000" b="0" i="0" u="none" strike="noStrike" dirty="0">
                          <a:solidFill>
                            <a:schemeClr val="tx1"/>
                          </a:solidFill>
                          <a:effectLst/>
                          <a:latin typeface="Calibri" panose="020F0502020204030204" pitchFamily="34" charset="0"/>
                          <a:ea typeface="宋体" panose="02010600030101010101" pitchFamily="2" charset="-122"/>
                          <a:cs typeface="Calibri" panose="020F0502020204030204" pitchFamily="34" charset="0"/>
                        </a:rPr>
                        <a:t>87</a:t>
                      </a:r>
                      <a:endParaRPr lang="zh-CN" altLang="en-US" sz="1000" b="0" i="0" u="none" strike="noStrike" dirty="0">
                        <a:solidFill>
                          <a:schemeClr val="tx1"/>
                        </a:solidFill>
                        <a:effectLst/>
                        <a:latin typeface="Calibri" panose="020F0502020204030204" pitchFamily="34" charset="0"/>
                        <a:ea typeface="宋体" panose="02010600030101010101" pitchFamily="2" charset="-122"/>
                        <a:cs typeface="Calibri" panose="020F0502020204030204" pitchFamily="34" charset="0"/>
                      </a:endParaRP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tcPr>
                </a:tc>
                <a:tc vMerge="1">
                  <a:txBody>
                    <a:bodyPr/>
                    <a:lstStyle/>
                    <a:p>
                      <a:pPr algn="ctr" fontAlgn="ctr"/>
                      <a:r>
                        <a:rPr lang="en-US" altLang="zh-CN" sz="1000" b="0" i="0" u="none" strike="noStrike" dirty="0">
                          <a:solidFill>
                            <a:schemeClr val="tx1"/>
                          </a:solidFill>
                          <a:effectLst/>
                          <a:latin typeface="Calibri" panose="020F0502020204030204" pitchFamily="34" charset="0"/>
                          <a:ea typeface="宋体" panose="02010600030101010101" pitchFamily="2" charset="-122"/>
                          <a:cs typeface="Calibri" panose="020F0502020204030204" pitchFamily="34" charset="0"/>
                        </a:rPr>
                        <a:t>5 kHz to 2 MHz</a:t>
                      </a:r>
                      <a:endParaRPr lang="zh-CN" altLang="en-US" sz="1000" b="0" i="0" u="none" strike="noStrike" dirty="0">
                        <a:solidFill>
                          <a:schemeClr val="tx1"/>
                        </a:solidFill>
                        <a:effectLst/>
                        <a:latin typeface="Calibri" panose="020F0502020204030204" pitchFamily="34" charset="0"/>
                        <a:ea typeface="宋体" panose="02010600030101010101" pitchFamily="2" charset="-122"/>
                        <a:cs typeface="Calibri" panose="020F0502020204030204" pitchFamily="34" charset="0"/>
                      </a:endParaRP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tcPr>
                </a:tc>
                <a:tc vMerge="1">
                  <a:txBody>
                    <a:bodyPr/>
                    <a:lstStyle/>
                    <a:p>
                      <a:pPr algn="ctr" fontAlgn="ctr"/>
                      <a:r>
                        <a:rPr lang="en-US" altLang="zh-CN" sz="1000" b="0" i="0" u="none" strike="noStrike" dirty="0">
                          <a:solidFill>
                            <a:schemeClr val="tx1"/>
                          </a:solidFill>
                          <a:effectLst/>
                          <a:latin typeface="Calibri" panose="020F0502020204030204" pitchFamily="34" charset="0"/>
                          <a:ea typeface="宋体" panose="02010600030101010101" pitchFamily="2" charset="-122"/>
                          <a:cs typeface="Calibri" panose="020F0502020204030204" pitchFamily="34" charset="0"/>
                        </a:rPr>
                        <a:t>85</a:t>
                      </a:r>
                      <a:endParaRPr lang="zh-CN" altLang="en-US" sz="1000" b="0" i="0" u="none" strike="noStrike" dirty="0">
                        <a:solidFill>
                          <a:schemeClr val="tx1"/>
                        </a:solidFill>
                        <a:effectLst/>
                        <a:latin typeface="Calibri" panose="020F0502020204030204" pitchFamily="34" charset="0"/>
                        <a:ea typeface="宋体" panose="02010600030101010101" pitchFamily="2" charset="-122"/>
                        <a:cs typeface="Calibri" panose="020F0502020204030204" pitchFamily="34" charset="0"/>
                      </a:endParaRP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tcPr>
                </a:tc>
                <a:tc vMerge="1">
                  <a:txBody>
                    <a:bodyPr/>
                    <a:lstStyle/>
                    <a:p>
                      <a:pPr algn="ctr" fontAlgn="ctr"/>
                      <a:r>
                        <a:rPr lang="en-US" altLang="zh-CN" sz="1000" b="0" i="0" u="none" strike="noStrike" dirty="0">
                          <a:solidFill>
                            <a:schemeClr val="tx1"/>
                          </a:solidFill>
                          <a:effectLst/>
                          <a:latin typeface="Calibri" panose="020F0502020204030204" pitchFamily="34" charset="0"/>
                          <a:ea typeface="宋体" panose="02010600030101010101" pitchFamily="2" charset="-122"/>
                          <a:cs typeface="Calibri" panose="020F0502020204030204" pitchFamily="34" charset="0"/>
                        </a:rPr>
                        <a:t>1 MHz to 10 MHz</a:t>
                      </a:r>
                      <a:endParaRPr lang="zh-CN" altLang="en-US" sz="1000" b="0" i="0" u="none" strike="noStrike" dirty="0">
                        <a:solidFill>
                          <a:schemeClr val="tx1"/>
                        </a:solidFill>
                        <a:effectLst/>
                        <a:latin typeface="Calibri" panose="020F0502020204030204" pitchFamily="34" charset="0"/>
                        <a:ea typeface="宋体" panose="02010600030101010101" pitchFamily="2" charset="-122"/>
                        <a:cs typeface="Calibri" panose="020F0502020204030204" pitchFamily="34" charset="0"/>
                      </a:endParaRP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tcPr>
                </a:tc>
                <a:tc vMerge="1">
                  <a:txBody>
                    <a:bodyPr/>
                    <a:lstStyle/>
                    <a:p>
                      <a:pPr algn="ctr" fontAlgn="ctr"/>
                      <a:r>
                        <a:rPr lang="en-US" altLang="zh-CN" sz="1000" b="0" i="0" u="none" strike="noStrike" dirty="0">
                          <a:solidFill>
                            <a:schemeClr val="tx1"/>
                          </a:solidFill>
                          <a:effectLst/>
                          <a:latin typeface="Calibri" panose="020F0502020204030204" pitchFamily="34" charset="0"/>
                          <a:ea typeface="宋体" panose="02010600030101010101" pitchFamily="2" charset="-122"/>
                          <a:cs typeface="Calibri" panose="020F0502020204030204" pitchFamily="34" charset="0"/>
                        </a:rPr>
                        <a:t>85</a:t>
                      </a:r>
                      <a:endParaRPr lang="zh-CN" altLang="en-US" sz="1000" b="0" i="0" u="none" strike="noStrike" dirty="0">
                        <a:solidFill>
                          <a:schemeClr val="tx1"/>
                        </a:solidFill>
                        <a:effectLst/>
                        <a:latin typeface="Calibri" panose="020F0502020204030204" pitchFamily="34" charset="0"/>
                        <a:ea typeface="宋体" panose="02010600030101010101" pitchFamily="2" charset="-122"/>
                        <a:cs typeface="Calibri" panose="020F0502020204030204" pitchFamily="34" charset="0"/>
                      </a:endParaRP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tcPr>
                </a:tc>
                <a:tc vMerge="1">
                  <a:txBody>
                    <a:bodyPr/>
                    <a:lstStyle/>
                    <a:p>
                      <a:pPr algn="ctr" fontAlgn="ctr"/>
                      <a:r>
                        <a:rPr lang="en-US" altLang="zh-CN" sz="1000" b="0" i="0" u="none" strike="noStrike" dirty="0">
                          <a:solidFill>
                            <a:schemeClr val="tx1"/>
                          </a:solidFill>
                          <a:effectLst/>
                          <a:latin typeface="Calibri" panose="020F0502020204030204" pitchFamily="34" charset="0"/>
                          <a:ea typeface="宋体" panose="02010600030101010101" pitchFamily="2" charset="-122"/>
                          <a:cs typeface="Calibri" panose="020F0502020204030204" pitchFamily="34" charset="0"/>
                        </a:rPr>
                        <a:t>105</a:t>
                      </a:r>
                      <a:endParaRPr lang="zh-CN" altLang="en-US" sz="1000" b="0" i="0" u="none" strike="noStrike" dirty="0">
                        <a:solidFill>
                          <a:schemeClr val="tx1"/>
                        </a:solidFill>
                        <a:effectLst/>
                        <a:latin typeface="Calibri" panose="020F0502020204030204" pitchFamily="34" charset="0"/>
                        <a:ea typeface="宋体" panose="02010600030101010101" pitchFamily="2" charset="-122"/>
                        <a:cs typeface="Calibri" panose="020F0502020204030204" pitchFamily="34" charset="0"/>
                      </a:endParaRP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tcPr>
                </a:tc>
                <a:extLst>
                  <a:ext uri="{0D108BD9-81ED-4DB2-BD59-A6C34878D82A}">
                    <a16:rowId xmlns:a16="http://schemas.microsoft.com/office/drawing/2014/main" val="180542762"/>
                  </a:ext>
                </a:extLst>
              </a:tr>
              <a:tr h="50469">
                <a:tc vMerge="1">
                  <a:txBody>
                    <a:bodyPr/>
                    <a:lstStyle/>
                    <a:p>
                      <a:endParaRPr lang="zh-CN" altLang="en-US"/>
                    </a:p>
                  </a:txBody>
                  <a:tcPr>
                    <a:lnT w="9525" cap="flat" cmpd="sng" algn="ctr">
                      <a:solidFill>
                        <a:srgbClr val="92D050"/>
                      </a:solidFill>
                      <a:prstDash val="solid"/>
                      <a:round/>
                      <a:headEnd type="none" w="med" len="med"/>
                      <a:tailEnd type="none" w="med" len="med"/>
                    </a:lnT>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rowSpan="2">
                  <a:txBody>
                    <a:bodyPr/>
                    <a:lstStyle/>
                    <a:p>
                      <a:pPr algn="ctr" fontAlgn="ctr"/>
                      <a:r>
                        <a:rPr lang="en-US" altLang="zh-CN" sz="1000" b="0" i="0" u="none" strike="noStrike" dirty="0">
                          <a:solidFill>
                            <a:schemeClr val="tx1">
                              <a:lumMod val="85000"/>
                              <a:lumOff val="15000"/>
                            </a:schemeClr>
                          </a:solidFill>
                          <a:effectLst/>
                          <a:latin typeface="+mn-ea"/>
                          <a:ea typeface="+mn-ea"/>
                          <a:cs typeface="Calibri" panose="020F0502020204030204" pitchFamily="34" charset="0"/>
                        </a:rPr>
                        <a:t>9 to 14 GHz</a:t>
                      </a:r>
                      <a:endParaRPr lang="en-US" sz="1000" b="0" i="0" u="none" strike="noStrike" dirty="0">
                        <a:solidFill>
                          <a:schemeClr val="tx1">
                            <a:lumMod val="85000"/>
                            <a:lumOff val="15000"/>
                          </a:schemeClr>
                        </a:solidFill>
                        <a:effectLst/>
                        <a:latin typeface="+mn-ea"/>
                        <a:ea typeface="+mn-ea"/>
                        <a:cs typeface="Calibri" panose="020F0502020204030204" pitchFamily="34" charset="0"/>
                      </a:endParaRPr>
                    </a:p>
                  </a:txBody>
                  <a:tcPr marL="0" marR="0" marT="0" marB="0" anchor="ctr">
                    <a:lnL w="9525" cap="flat" cmpd="sng" algn="ctr">
                      <a:solidFill>
                        <a:srgbClr val="92D050"/>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fontAlgn="ctr"/>
                      <a:r>
                        <a:rPr lang="en-US" altLang="zh-CN" sz="1000" b="0" i="0" u="none" strike="noStrike" dirty="0">
                          <a:solidFill>
                            <a:schemeClr val="tx1">
                              <a:lumMod val="85000"/>
                              <a:lumOff val="15000"/>
                            </a:schemeClr>
                          </a:solidFill>
                          <a:effectLst/>
                          <a:latin typeface="+mn-ea"/>
                          <a:ea typeface="+mn-ea"/>
                          <a:cs typeface="Calibri" panose="020F0502020204030204" pitchFamily="34" charset="0"/>
                        </a:rPr>
                        <a:t>91</a:t>
                      </a:r>
                      <a:endParaRPr lang="en-US" sz="1000" b="0" i="0" u="none" strike="noStrike" dirty="0">
                        <a:solidFill>
                          <a:schemeClr val="tx1">
                            <a:lumMod val="85000"/>
                            <a:lumOff val="15000"/>
                          </a:schemeClr>
                        </a:solidFill>
                        <a:effectLst/>
                        <a:latin typeface="+mn-ea"/>
                        <a:ea typeface="+mn-ea"/>
                        <a:cs typeface="Calibri" panose="020F0502020204030204" pitchFamily="34" charset="0"/>
                      </a:endParaRP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fontAlgn="ctr"/>
                      <a:r>
                        <a:rPr lang="en-US" sz="1000" b="0" i="0" u="none" strike="noStrike" dirty="0">
                          <a:solidFill>
                            <a:schemeClr val="tx1">
                              <a:lumMod val="85000"/>
                              <a:lumOff val="15000"/>
                            </a:schemeClr>
                          </a:solidFill>
                          <a:effectLst/>
                          <a:latin typeface="+mn-ea"/>
                          <a:ea typeface="+mn-ea"/>
                          <a:cs typeface="Calibri" panose="020F0502020204030204" pitchFamily="34" charset="0"/>
                        </a:rPr>
                        <a:t>97</a:t>
                      </a:r>
                    </a:p>
                  </a:txBody>
                  <a:tcPr marL="0" marR="0" marT="0" marB="0" anchor="ctr">
                    <a:lnL w="9525" cap="flat" cmpd="sng" algn="ctr">
                      <a:no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zh-CN" altLang="en-US"/>
                    </a:p>
                  </a:txBody>
                  <a:tcPr>
                    <a:lnL w="9525" cap="flat" cmpd="sng" algn="ctr">
                      <a:solidFill>
                        <a:srgbClr val="92D050"/>
                      </a:solidFill>
                      <a:prstDash val="solid"/>
                      <a:round/>
                      <a:headEnd type="none" w="med" len="med"/>
                      <a:tailEnd type="none" w="med" len="med"/>
                    </a:lnL>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lnT w="9525" cap="flat" cmpd="sng" algn="ctr">
                      <a:solidFill>
                        <a:srgbClr val="92D050"/>
                      </a:solidFill>
                      <a:prstDash val="solid"/>
                      <a:round/>
                      <a:headEnd type="none" w="med" len="med"/>
                      <a:tailEnd type="none" w="med" len="med"/>
                    </a:lnT>
                  </a:tcPr>
                </a:tc>
                <a:tc vMerge="1">
                  <a:txBody>
                    <a:bodyPr/>
                    <a:lstStyle/>
                    <a:p>
                      <a:endParaRPr lang="zh-CN" altLang="en-US"/>
                    </a:p>
                  </a:txBody>
                  <a:tcPr/>
                </a:tc>
                <a:tc vMerge="1">
                  <a:txBody>
                    <a:bodyPr/>
                    <a:lstStyle/>
                    <a:p>
                      <a:endParaRPr lang="zh-CN" altLang="en-US"/>
                    </a:p>
                  </a:txBody>
                  <a:tcPr>
                    <a:lnT w="9525" cap="flat" cmpd="sng" algn="ctr">
                      <a:solidFill>
                        <a:srgbClr val="92D050"/>
                      </a:solidFill>
                      <a:prstDash val="solid"/>
                      <a:round/>
                      <a:headEnd type="none" w="med" len="med"/>
                      <a:tailEnd type="none" w="med" len="med"/>
                    </a:lnT>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2808173606"/>
                  </a:ext>
                </a:extLst>
              </a:tr>
              <a:tr h="100938">
                <a:tc vMerge="1">
                  <a:txBody>
                    <a:bodyPr/>
                    <a:lstStyle/>
                    <a:p>
                      <a:endParaRPr lang="zh-CN" altLang="en-US"/>
                    </a:p>
                  </a:txBody>
                  <a:tcPr/>
                </a:tc>
                <a:tc rowSpan="2">
                  <a:txBody>
                    <a:bodyPr/>
                    <a:lstStyle/>
                    <a:p>
                      <a:pPr algn="ctr" fontAlgn="ctr"/>
                      <a:r>
                        <a:rPr lang="en-US" altLang="zh-CN" sz="1000" b="1" i="0" u="none" strike="noStrike" dirty="0">
                          <a:solidFill>
                            <a:srgbClr val="004098"/>
                          </a:solidFill>
                          <a:effectLst/>
                          <a:latin typeface="+mn-ea"/>
                          <a:ea typeface="+mn-ea"/>
                          <a:cs typeface="Calibri" panose="020F0502020204030204" pitchFamily="34" charset="0"/>
                        </a:rPr>
                        <a:t>1 MHz to 9 GHz</a:t>
                      </a:r>
                      <a:endParaRPr lang="zh-CN" altLang="en-US" sz="1000" b="1" i="0" u="none" strike="noStrike" dirty="0">
                        <a:solidFill>
                          <a:srgbClr val="004098"/>
                        </a:solidFill>
                        <a:effectLst/>
                        <a:latin typeface="+mn-ea"/>
                        <a:ea typeface="+mn-ea"/>
                        <a:cs typeface="Calibri" panose="020F0502020204030204" pitchFamily="34" charset="0"/>
                      </a:endParaRPr>
                    </a:p>
                  </a:txBody>
                  <a:tcPr marL="0" marR="0" marT="0" marB="0" anchor="ctr">
                    <a:lnL w="9525" cap="flat" cmpd="sng" algn="ctr">
                      <a:solidFill>
                        <a:srgbClr val="92D050"/>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fontAlgn="ctr"/>
                      <a:r>
                        <a:rPr lang="en-US" altLang="zh-CN" sz="1000" b="1" i="0" u="none" strike="noStrike" dirty="0">
                          <a:solidFill>
                            <a:srgbClr val="004098"/>
                          </a:solidFill>
                          <a:effectLst/>
                          <a:latin typeface="+mn-ea"/>
                          <a:ea typeface="+mn-ea"/>
                          <a:cs typeface="Calibri" panose="020F0502020204030204" pitchFamily="34" charset="0"/>
                        </a:rPr>
                        <a:t>100</a:t>
                      </a:r>
                      <a:endParaRPr lang="zh-CN" altLang="en-US" sz="1000" b="1" i="0" u="none" strike="noStrike" dirty="0">
                        <a:solidFill>
                          <a:srgbClr val="004098"/>
                        </a:solidFill>
                        <a:effectLst/>
                        <a:latin typeface="+mn-ea"/>
                        <a:ea typeface="+mn-ea"/>
                        <a:cs typeface="Calibri" panose="020F0502020204030204" pitchFamily="34" charset="0"/>
                      </a:endParaRP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fontAlgn="ctr"/>
                      <a:r>
                        <a:rPr lang="en-US" altLang="zh-CN" sz="1000" b="1" i="0" u="none" strike="noStrike" dirty="0">
                          <a:solidFill>
                            <a:srgbClr val="004098"/>
                          </a:solidFill>
                          <a:effectLst/>
                          <a:latin typeface="+mn-ea"/>
                          <a:ea typeface="+mn-ea"/>
                          <a:cs typeface="Calibri" panose="020F0502020204030204" pitchFamily="34" charset="0"/>
                        </a:rPr>
                        <a:t>110</a:t>
                      </a:r>
                      <a:endParaRPr lang="zh-CN" altLang="en-US" sz="1000" b="1" i="0" u="none" strike="noStrike" dirty="0">
                        <a:solidFill>
                          <a:srgbClr val="004098"/>
                        </a:solidFill>
                        <a:effectLst/>
                        <a:latin typeface="+mn-ea"/>
                        <a:ea typeface="+mn-ea"/>
                        <a:cs typeface="Calibri" panose="020F0502020204030204" pitchFamily="34" charset="0"/>
                      </a:endParaRPr>
                    </a:p>
                  </a:txBody>
                  <a:tcPr marL="0" marR="0" marT="0" marB="0" anchor="ctr">
                    <a:lnL w="9525" cap="flat" cmpd="sng" algn="ctr">
                      <a:no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rowSpan="2">
                  <a:txBody>
                    <a:bodyPr/>
                    <a:lstStyle/>
                    <a:p>
                      <a:pPr algn="ctr" fontAlgn="ctr"/>
                      <a:r>
                        <a:rPr lang="en-US" altLang="zh-CN" sz="1000" b="0" i="0" u="none" strike="noStrike" dirty="0">
                          <a:solidFill>
                            <a:schemeClr val="tx1">
                              <a:lumMod val="85000"/>
                              <a:lumOff val="15000"/>
                            </a:schemeClr>
                          </a:solidFill>
                          <a:effectLst/>
                          <a:latin typeface="+mn-ea"/>
                          <a:ea typeface="+mn-ea"/>
                          <a:cs typeface="Calibri" panose="020F0502020204030204" pitchFamily="34" charset="0"/>
                        </a:rPr>
                        <a:t>10 MHz to 8 GHz</a:t>
                      </a:r>
                      <a:endParaRPr lang="zh-CN" altLang="en-US" sz="1000" b="0" i="0" u="none" strike="noStrike" dirty="0">
                        <a:solidFill>
                          <a:schemeClr val="tx1">
                            <a:lumMod val="85000"/>
                            <a:lumOff val="15000"/>
                          </a:schemeClr>
                        </a:solidFill>
                        <a:effectLst/>
                        <a:latin typeface="+mn-ea"/>
                        <a:ea typeface="+mn-ea"/>
                        <a:cs typeface="Calibri" panose="020F0502020204030204" pitchFamily="34" charset="0"/>
                      </a:endParaRPr>
                    </a:p>
                  </a:txBody>
                  <a:tcPr marL="0" marR="0" marT="0" marB="0" anchor="ctr">
                    <a:lnL w="9525" cap="flat" cmpd="sng" algn="ctr">
                      <a:solidFill>
                        <a:srgbClr val="92D050"/>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tcPr>
                </a:tc>
                <a:tc rowSpan="2">
                  <a:txBody>
                    <a:bodyPr/>
                    <a:lstStyle/>
                    <a:p>
                      <a:pPr algn="ctr" fontAlgn="ctr"/>
                      <a:r>
                        <a:rPr lang="en-US" altLang="zh-CN" sz="1000" b="0" i="0" u="none" strike="noStrike" dirty="0">
                          <a:solidFill>
                            <a:schemeClr val="tx1">
                              <a:lumMod val="85000"/>
                              <a:lumOff val="15000"/>
                            </a:schemeClr>
                          </a:solidFill>
                          <a:effectLst/>
                          <a:latin typeface="+mn-ea"/>
                          <a:ea typeface="+mn-ea"/>
                          <a:cs typeface="Calibri" panose="020F0502020204030204" pitchFamily="34" charset="0"/>
                        </a:rPr>
                        <a:t>90</a:t>
                      </a:r>
                      <a:endParaRPr lang="zh-CN" altLang="en-US" sz="1000" b="0" i="0" u="none" strike="noStrike" dirty="0">
                        <a:solidFill>
                          <a:schemeClr val="tx1">
                            <a:lumMod val="85000"/>
                            <a:lumOff val="15000"/>
                          </a:schemeClr>
                        </a:solidFill>
                        <a:effectLst/>
                        <a:latin typeface="+mn-ea"/>
                        <a:ea typeface="+mn-ea"/>
                        <a:cs typeface="Calibri" panose="020F0502020204030204" pitchFamily="34" charset="0"/>
                      </a:endParaRP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tcPr>
                </a:tc>
                <a:tc rowSpan="2">
                  <a:txBody>
                    <a:bodyPr/>
                    <a:lstStyle/>
                    <a:p>
                      <a:pPr algn="ctr" fontAlgn="ctr"/>
                      <a:r>
                        <a:rPr lang="en-US" altLang="zh-CN" sz="1000" b="0" i="0" u="none" strike="noStrike" dirty="0">
                          <a:solidFill>
                            <a:schemeClr val="tx1">
                              <a:lumMod val="85000"/>
                              <a:lumOff val="15000"/>
                            </a:schemeClr>
                          </a:solidFill>
                          <a:effectLst/>
                          <a:latin typeface="+mn-ea"/>
                          <a:ea typeface="+mn-ea"/>
                          <a:cs typeface="Calibri" panose="020F0502020204030204" pitchFamily="34" charset="0"/>
                        </a:rPr>
                        <a:t>100</a:t>
                      </a:r>
                      <a:endParaRPr lang="zh-CN" altLang="en-US" sz="1000" b="0" i="0" u="none" strike="noStrike" dirty="0">
                        <a:solidFill>
                          <a:schemeClr val="tx1">
                            <a:lumMod val="85000"/>
                            <a:lumOff val="15000"/>
                          </a:schemeClr>
                        </a:solidFill>
                        <a:effectLst/>
                        <a:latin typeface="+mn-ea"/>
                        <a:ea typeface="+mn-ea"/>
                        <a:cs typeface="Calibri" panose="020F0502020204030204" pitchFamily="34" charset="0"/>
                      </a:endParaRPr>
                    </a:p>
                  </a:txBody>
                  <a:tcPr marL="0" marR="0" marT="0" marB="0" anchor="ctr">
                    <a:lnL w="9525" cap="flat" cmpd="sng" algn="ctr">
                      <a:no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tcPr>
                </a:tc>
                <a:tc rowSpan="2">
                  <a:txBody>
                    <a:bodyPr/>
                    <a:lstStyle/>
                    <a:p>
                      <a:pPr algn="ctr" fontAlgn="ctr"/>
                      <a:r>
                        <a:rPr lang="en-US" altLang="zh-CN" sz="1000" b="0" i="0" u="none" strike="noStrike" dirty="0">
                          <a:solidFill>
                            <a:schemeClr val="tx1">
                              <a:lumMod val="85000"/>
                              <a:lumOff val="15000"/>
                            </a:schemeClr>
                          </a:solidFill>
                          <a:effectLst/>
                          <a:latin typeface="+mn-ea"/>
                          <a:ea typeface="+mn-ea"/>
                          <a:cs typeface="Calibri" panose="020F0502020204030204" pitchFamily="34" charset="0"/>
                        </a:rPr>
                        <a:t>2 MHz to 3 GHz</a:t>
                      </a:r>
                      <a:endParaRPr lang="zh-CN" altLang="en-US" sz="1000" b="0" i="0" u="none" strike="noStrike" dirty="0">
                        <a:solidFill>
                          <a:schemeClr val="tx1">
                            <a:lumMod val="85000"/>
                            <a:lumOff val="15000"/>
                          </a:schemeClr>
                        </a:solidFill>
                        <a:effectLst/>
                        <a:latin typeface="+mn-ea"/>
                        <a:ea typeface="+mn-ea"/>
                        <a:cs typeface="Calibri" panose="020F0502020204030204" pitchFamily="34" charset="0"/>
                      </a:endParaRPr>
                    </a:p>
                  </a:txBody>
                  <a:tcPr marL="0" marR="0" marT="0" marB="0" anchor="ctr">
                    <a:lnL w="9525" cap="flat" cmpd="sng" algn="ctr">
                      <a:solidFill>
                        <a:srgbClr val="92D050"/>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tcPr>
                </a:tc>
                <a:tc rowSpan="2">
                  <a:txBody>
                    <a:bodyPr/>
                    <a:lstStyle/>
                    <a:p>
                      <a:pPr algn="ctr" fontAlgn="ctr"/>
                      <a:r>
                        <a:rPr lang="en-US" altLang="zh-CN" sz="1000" b="0" i="0" u="none" strike="noStrike" dirty="0">
                          <a:solidFill>
                            <a:schemeClr val="tx1">
                              <a:lumMod val="85000"/>
                              <a:lumOff val="15000"/>
                            </a:schemeClr>
                          </a:solidFill>
                          <a:effectLst/>
                          <a:latin typeface="+mn-ea"/>
                          <a:ea typeface="+mn-ea"/>
                          <a:cs typeface="Calibri" panose="020F0502020204030204" pitchFamily="34" charset="0"/>
                        </a:rPr>
                        <a:t>100</a:t>
                      </a:r>
                      <a:endParaRPr lang="zh-CN" altLang="en-US" sz="1000" b="0" i="0" u="none" strike="noStrike" dirty="0">
                        <a:solidFill>
                          <a:schemeClr val="tx1">
                            <a:lumMod val="85000"/>
                            <a:lumOff val="15000"/>
                          </a:schemeClr>
                        </a:solidFill>
                        <a:effectLst/>
                        <a:latin typeface="+mn-ea"/>
                        <a:ea typeface="+mn-ea"/>
                        <a:cs typeface="Calibri" panose="020F0502020204030204" pitchFamily="34" charset="0"/>
                      </a:endParaRPr>
                    </a:p>
                  </a:txBody>
                  <a:tcPr marL="0" marR="0" marT="0" marB="0" anchor="ctr">
                    <a:lnL w="9525" cap="flat" cmpd="sng" algn="ctr">
                      <a:no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tcPr>
                </a:tc>
                <a:tc rowSpan="2">
                  <a:txBody>
                    <a:bodyPr/>
                    <a:lstStyle/>
                    <a:p>
                      <a:pPr algn="ctr" fontAlgn="ctr"/>
                      <a:r>
                        <a:rPr lang="en-US" altLang="zh-CN" sz="1000" b="0" i="0" u="none" strike="noStrike" dirty="0">
                          <a:solidFill>
                            <a:schemeClr val="tx1">
                              <a:lumMod val="85000"/>
                              <a:lumOff val="15000"/>
                            </a:schemeClr>
                          </a:solidFill>
                          <a:effectLst/>
                          <a:latin typeface="+mn-ea"/>
                          <a:ea typeface="+mn-ea"/>
                          <a:cs typeface="Calibri" panose="020F0502020204030204" pitchFamily="34" charset="0"/>
                        </a:rPr>
                        <a:t>10 MHz to 8 GHz</a:t>
                      </a:r>
                      <a:endParaRPr lang="zh-CN" altLang="en-US" sz="1000" b="0" i="0" u="none" strike="noStrike" dirty="0">
                        <a:solidFill>
                          <a:schemeClr val="tx1">
                            <a:lumMod val="85000"/>
                            <a:lumOff val="15000"/>
                          </a:schemeClr>
                        </a:solidFill>
                        <a:effectLst/>
                        <a:latin typeface="+mn-ea"/>
                        <a:ea typeface="+mn-ea"/>
                        <a:cs typeface="Calibri" panose="020F0502020204030204" pitchFamily="34" charset="0"/>
                      </a:endParaRPr>
                    </a:p>
                  </a:txBody>
                  <a:tcPr marL="0" marR="0" marT="0" marB="0" anchor="ctr">
                    <a:lnL w="9525" cap="flat" cmpd="sng" algn="ctr">
                      <a:solidFill>
                        <a:srgbClr val="92D050"/>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tcPr>
                </a:tc>
                <a:tc rowSpan="2">
                  <a:txBody>
                    <a:bodyPr/>
                    <a:lstStyle/>
                    <a:p>
                      <a:pPr algn="ctr" fontAlgn="ctr"/>
                      <a:r>
                        <a:rPr lang="en-US" altLang="zh-CN" sz="1000" b="0" i="0" u="none" strike="noStrike" dirty="0">
                          <a:solidFill>
                            <a:schemeClr val="tx1"/>
                          </a:solidFill>
                          <a:effectLst/>
                          <a:latin typeface="+mn-ea"/>
                          <a:ea typeface="+mn-ea"/>
                          <a:cs typeface="Calibri" panose="020F0502020204030204" pitchFamily="34" charset="0"/>
                        </a:rPr>
                        <a:t>100</a:t>
                      </a:r>
                      <a:endParaRPr lang="zh-CN" altLang="en-US" sz="1000" b="0" i="0" u="none" strike="noStrike" dirty="0">
                        <a:solidFill>
                          <a:schemeClr val="tx1"/>
                        </a:solidFill>
                        <a:effectLst/>
                        <a:latin typeface="+mn-ea"/>
                        <a:ea typeface="+mn-ea"/>
                        <a:cs typeface="Calibri" panose="020F0502020204030204" pitchFamily="34" charset="0"/>
                      </a:endParaRP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tcPr>
                </a:tc>
                <a:tc rowSpan="2">
                  <a:txBody>
                    <a:bodyPr/>
                    <a:lstStyle/>
                    <a:p>
                      <a:pPr algn="ctr" fontAlgn="ctr"/>
                      <a:r>
                        <a:rPr lang="en-US" altLang="zh-CN" sz="1000" b="0" i="0" u="none" strike="noStrike" dirty="0">
                          <a:solidFill>
                            <a:schemeClr val="tx1"/>
                          </a:solidFill>
                          <a:effectLst/>
                          <a:latin typeface="+mn-ea"/>
                          <a:ea typeface="+mn-ea"/>
                          <a:cs typeface="Calibri" panose="020F0502020204030204" pitchFamily="34" charset="0"/>
                        </a:rPr>
                        <a:t>115</a:t>
                      </a:r>
                      <a:endParaRPr lang="zh-CN" altLang="en-US" sz="1000" b="0" i="0" u="none" strike="noStrike" dirty="0">
                        <a:solidFill>
                          <a:schemeClr val="tx1"/>
                        </a:solidFill>
                        <a:effectLst/>
                        <a:latin typeface="+mn-ea"/>
                        <a:ea typeface="+mn-ea"/>
                        <a:cs typeface="Calibri" panose="020F0502020204030204" pitchFamily="34" charset="0"/>
                      </a:endParaRPr>
                    </a:p>
                  </a:txBody>
                  <a:tcPr marL="0" marR="0" marT="0" marB="0" anchor="ctr">
                    <a:lnL w="9525" cap="flat" cmpd="sng" algn="ctr">
                      <a:no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tcPr>
                </a:tc>
                <a:extLst>
                  <a:ext uri="{0D108BD9-81ED-4DB2-BD59-A6C34878D82A}">
                    <a16:rowId xmlns:a16="http://schemas.microsoft.com/office/drawing/2014/main" val="1948474098"/>
                  </a:ext>
                </a:extLst>
              </a:tr>
              <a:tr h="50469">
                <a:tc vMerge="1">
                  <a:txBody>
                    <a:bodyPr/>
                    <a:lstStyle/>
                    <a:p>
                      <a:endParaRPr lang="zh-CN" altLang="en-US"/>
                    </a:p>
                  </a:txBody>
                  <a:tcPr>
                    <a:lnT w="9525" cap="flat" cmpd="sng" algn="ctr">
                      <a:solidFill>
                        <a:srgbClr val="92D050"/>
                      </a:solidFill>
                      <a:prstDash val="solid"/>
                      <a:round/>
                      <a:headEnd type="none" w="med" len="med"/>
                      <a:tailEnd type="none" w="med" len="med"/>
                    </a:lnT>
                  </a:tcPr>
                </a:tc>
                <a:tc vMerge="1">
                  <a:txBody>
                    <a:bodyPr/>
                    <a:lstStyle/>
                    <a:p>
                      <a:endParaRPr lang="zh-CN" altLang="en-US"/>
                    </a:p>
                  </a:txBody>
                  <a:tcPr>
                    <a:lnT w="9525" cap="flat" cmpd="sng" algn="ctr">
                      <a:solidFill>
                        <a:srgbClr val="92D050"/>
                      </a:solidFill>
                      <a:prstDash val="solid"/>
                      <a:round/>
                      <a:headEnd type="none" w="med" len="med"/>
                      <a:tailEnd type="none" w="med" len="med"/>
                    </a:lnT>
                  </a:tcPr>
                </a:tc>
                <a:tc vMerge="1">
                  <a:txBody>
                    <a:bodyPr/>
                    <a:lstStyle/>
                    <a:p>
                      <a:endParaRPr lang="zh-CN" altLang="en-US"/>
                    </a:p>
                  </a:txBody>
                  <a:tcPr/>
                </a:tc>
                <a:tc vMerge="1">
                  <a:txBody>
                    <a:bodyPr/>
                    <a:lstStyle/>
                    <a:p>
                      <a:endParaRPr lang="zh-CN" altLang="en-US"/>
                    </a:p>
                  </a:txBody>
                  <a:tcPr/>
                </a:tc>
                <a:tc rowSpan="3">
                  <a:txBody>
                    <a:bodyPr/>
                    <a:lstStyle/>
                    <a:p>
                      <a:pPr algn="ctr" fontAlgn="ctr"/>
                      <a:r>
                        <a:rPr lang="en-US" altLang="zh-CN" sz="1000" b="0" i="0" u="none" strike="noStrike" dirty="0">
                          <a:solidFill>
                            <a:schemeClr val="tx1">
                              <a:lumMod val="85000"/>
                              <a:lumOff val="15000"/>
                            </a:schemeClr>
                          </a:solidFill>
                          <a:effectLst/>
                          <a:latin typeface="+mn-ea"/>
                          <a:ea typeface="+mn-ea"/>
                          <a:cs typeface="Calibri" panose="020F0502020204030204" pitchFamily="34" charset="0"/>
                        </a:rPr>
                        <a:t>14 to 18 GHz</a:t>
                      </a:r>
                      <a:endParaRPr lang="en-US" sz="1000" b="0" i="0" u="none" strike="noStrike" dirty="0">
                        <a:solidFill>
                          <a:schemeClr val="tx1">
                            <a:lumMod val="85000"/>
                            <a:lumOff val="15000"/>
                          </a:schemeClr>
                        </a:solidFill>
                        <a:effectLst/>
                        <a:latin typeface="+mn-ea"/>
                        <a:ea typeface="+mn-ea"/>
                        <a:cs typeface="Calibri" panose="020F0502020204030204" pitchFamily="34" charset="0"/>
                      </a:endParaRPr>
                    </a:p>
                  </a:txBody>
                  <a:tcPr marL="0" marR="0" marT="0" marB="0" anchor="ctr">
                    <a:lnL w="9525" cap="flat" cmpd="sng" algn="ctr">
                      <a:solidFill>
                        <a:srgbClr val="92D050"/>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fontAlgn="ctr"/>
                      <a:r>
                        <a:rPr lang="en-US" sz="1000" b="0" i="0" u="none" strike="noStrike" dirty="0">
                          <a:solidFill>
                            <a:schemeClr val="tx1">
                              <a:lumMod val="85000"/>
                              <a:lumOff val="15000"/>
                            </a:schemeClr>
                          </a:solidFill>
                          <a:effectLst/>
                          <a:latin typeface="+mn-ea"/>
                          <a:ea typeface="+mn-ea"/>
                          <a:cs typeface="Calibri" panose="020F0502020204030204" pitchFamily="34" charset="0"/>
                        </a:rPr>
                        <a:t>90</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fontAlgn="ctr"/>
                      <a:r>
                        <a:rPr lang="en-US" sz="1000" b="0" i="0" u="none" strike="noStrike" dirty="0">
                          <a:solidFill>
                            <a:schemeClr val="tx1">
                              <a:lumMod val="85000"/>
                              <a:lumOff val="15000"/>
                            </a:schemeClr>
                          </a:solidFill>
                          <a:effectLst/>
                          <a:latin typeface="+mn-ea"/>
                          <a:ea typeface="+mn-ea"/>
                          <a:cs typeface="Calibri" panose="020F0502020204030204" pitchFamily="34" charset="0"/>
                        </a:rPr>
                        <a:t>94</a:t>
                      </a:r>
                    </a:p>
                  </a:txBody>
                  <a:tcPr marL="0" marR="0" marT="0" marB="0" anchor="ctr">
                    <a:lnL w="9525" cap="flat" cmpd="sng" algn="ctr">
                      <a:no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zh-CN" altLang="en-US"/>
                    </a:p>
                  </a:txBody>
                  <a:tcPr>
                    <a:lnL w="9525" cap="flat" cmpd="sng" algn="ctr">
                      <a:solidFill>
                        <a:srgbClr val="92D050"/>
                      </a:solidFill>
                      <a:prstDash val="solid"/>
                      <a:round/>
                      <a:headEnd type="none" w="med" len="med"/>
                      <a:tailEnd type="none" w="med" len="med"/>
                    </a:lnL>
                    <a:lnT w="9525" cap="flat" cmpd="sng" algn="ctr">
                      <a:solidFill>
                        <a:srgbClr val="92D050"/>
                      </a:solidFill>
                      <a:prstDash val="solid"/>
                      <a:round/>
                      <a:headEnd type="none" w="med" len="med"/>
                      <a:tailEnd type="none" w="med" len="med"/>
                    </a:lnT>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lnT w="9525" cap="flat" cmpd="sng" algn="ctr">
                      <a:solidFill>
                        <a:srgbClr val="92D050"/>
                      </a:solidFill>
                      <a:prstDash val="solid"/>
                      <a:round/>
                      <a:headEnd type="none" w="med" len="med"/>
                      <a:tailEnd type="none" w="med" len="med"/>
                    </a:lnT>
                  </a:tcPr>
                </a:tc>
                <a:tc vMerge="1">
                  <a:txBody>
                    <a:bodyPr/>
                    <a:lstStyle/>
                    <a:p>
                      <a:endParaRPr lang="zh-CN" altLang="en-US"/>
                    </a:p>
                  </a:txBody>
                  <a:tcPr/>
                </a:tc>
                <a:tc vMerge="1">
                  <a:txBody>
                    <a:bodyPr/>
                    <a:lstStyle/>
                    <a:p>
                      <a:endParaRPr lang="zh-CN" altLang="en-US"/>
                    </a:p>
                  </a:txBody>
                  <a:tcPr>
                    <a:lnT w="9525" cap="flat" cmpd="sng" algn="ctr">
                      <a:solidFill>
                        <a:srgbClr val="92D050"/>
                      </a:solidFill>
                      <a:prstDash val="solid"/>
                      <a:round/>
                      <a:headEnd type="none" w="med" len="med"/>
                      <a:tailEnd type="none" w="med" len="med"/>
                    </a:lnT>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1680113538"/>
                  </a:ext>
                </a:extLst>
              </a:tr>
              <a:tr h="151407">
                <a:tc vMerge="1">
                  <a:txBody>
                    <a:bodyPr/>
                    <a:lstStyle/>
                    <a:p>
                      <a:endParaRPr lang="zh-CN" altLang="en-US"/>
                    </a:p>
                  </a:txBody>
                  <a:tcPr/>
                </a:tc>
                <a:tc>
                  <a:txBody>
                    <a:bodyPr/>
                    <a:lstStyle/>
                    <a:p>
                      <a:pPr algn="ctr" fontAlgn="ctr"/>
                      <a:r>
                        <a:rPr lang="en-US" altLang="zh-CN" sz="1000" b="1" i="0" u="none" strike="noStrike" dirty="0">
                          <a:solidFill>
                            <a:srgbClr val="004098"/>
                          </a:solidFill>
                          <a:effectLst/>
                          <a:latin typeface="+mn-ea"/>
                          <a:ea typeface="+mn-ea"/>
                          <a:cs typeface="Calibri" panose="020F0502020204030204" pitchFamily="34" charset="0"/>
                        </a:rPr>
                        <a:t>9 GHz to 24 GHz</a:t>
                      </a:r>
                      <a:endParaRPr lang="zh-CN" altLang="en-US" sz="1000" b="1" i="0" u="none" strike="noStrike" dirty="0">
                        <a:solidFill>
                          <a:srgbClr val="004098"/>
                        </a:solidFill>
                        <a:effectLst/>
                        <a:latin typeface="+mn-ea"/>
                        <a:ea typeface="+mn-ea"/>
                        <a:cs typeface="Calibri" panose="020F0502020204030204" pitchFamily="34" charset="0"/>
                      </a:endParaRPr>
                    </a:p>
                  </a:txBody>
                  <a:tcPr marL="0" marR="0" marT="0" marB="0" anchor="ctr">
                    <a:lnL w="9525" cap="flat" cmpd="sng" algn="ctr">
                      <a:solidFill>
                        <a:srgbClr val="92D050"/>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000" b="1" i="0" u="none" strike="noStrike" dirty="0">
                          <a:solidFill>
                            <a:srgbClr val="004098"/>
                          </a:solidFill>
                          <a:effectLst/>
                          <a:latin typeface="+mn-ea"/>
                          <a:ea typeface="+mn-ea"/>
                          <a:cs typeface="Calibri" panose="020F0502020204030204" pitchFamily="34" charset="0"/>
                        </a:rPr>
                        <a:t>100</a:t>
                      </a:r>
                      <a:endParaRPr lang="zh-CN" altLang="en-US" sz="1000" b="1" i="0" u="none" strike="noStrike" dirty="0">
                        <a:solidFill>
                          <a:srgbClr val="004098"/>
                        </a:solidFill>
                        <a:effectLst/>
                        <a:latin typeface="+mn-ea"/>
                        <a:ea typeface="+mn-ea"/>
                        <a:cs typeface="Calibri" panose="020F0502020204030204" pitchFamily="34" charset="0"/>
                      </a:endParaRP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000" b="1" i="0" u="none" strike="noStrike" dirty="0">
                          <a:solidFill>
                            <a:srgbClr val="004098"/>
                          </a:solidFill>
                          <a:effectLst/>
                          <a:latin typeface="+mn-ea"/>
                          <a:ea typeface="+mn-ea"/>
                          <a:cs typeface="Calibri" panose="020F0502020204030204" pitchFamily="34" charset="0"/>
                        </a:rPr>
                        <a:t>105</a:t>
                      </a:r>
                      <a:endParaRPr lang="zh-CN" altLang="en-US" sz="1000" b="1" i="0" u="none" strike="noStrike" dirty="0">
                        <a:solidFill>
                          <a:srgbClr val="004098"/>
                        </a:solidFill>
                        <a:effectLst/>
                        <a:latin typeface="+mn-ea"/>
                        <a:ea typeface="+mn-ea"/>
                        <a:cs typeface="Calibri" panose="020F0502020204030204" pitchFamily="34" charset="0"/>
                      </a:endParaRPr>
                    </a:p>
                  </a:txBody>
                  <a:tcPr marL="0" marR="0" marT="0" marB="0" anchor="ctr">
                    <a:lnL w="9525" cap="flat" cmpd="sng" algn="ctr">
                      <a:no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ctr" fontAlgn="ctr"/>
                      <a:r>
                        <a:rPr lang="en-US" altLang="zh-CN" sz="1000" b="0" i="0" u="none" strike="noStrike" dirty="0">
                          <a:solidFill>
                            <a:schemeClr val="tx1">
                              <a:lumMod val="85000"/>
                              <a:lumOff val="15000"/>
                            </a:schemeClr>
                          </a:solidFill>
                          <a:effectLst/>
                          <a:latin typeface="+mn-ea"/>
                          <a:ea typeface="+mn-ea"/>
                          <a:cs typeface="Calibri" panose="020F0502020204030204" pitchFamily="34" charset="0"/>
                        </a:rPr>
                        <a:t>8 GHz to 18 GHz</a:t>
                      </a:r>
                      <a:endParaRPr lang="zh-CN" altLang="en-US" sz="1000" b="0" i="0" u="none" strike="noStrike" dirty="0">
                        <a:solidFill>
                          <a:schemeClr val="tx1">
                            <a:lumMod val="85000"/>
                            <a:lumOff val="15000"/>
                          </a:schemeClr>
                        </a:solidFill>
                        <a:effectLst/>
                        <a:latin typeface="+mn-ea"/>
                        <a:ea typeface="+mn-ea"/>
                        <a:cs typeface="Calibri" panose="020F0502020204030204" pitchFamily="34" charset="0"/>
                      </a:endParaRPr>
                    </a:p>
                  </a:txBody>
                  <a:tcPr marL="0" marR="0" marT="0" marB="0" anchor="ctr">
                    <a:lnL w="9525" cap="flat" cmpd="sng" algn="ctr">
                      <a:solidFill>
                        <a:srgbClr val="92D050"/>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tcPr>
                </a:tc>
                <a:tc>
                  <a:txBody>
                    <a:bodyPr/>
                    <a:lstStyle/>
                    <a:p>
                      <a:pPr algn="ctr" fontAlgn="ctr"/>
                      <a:r>
                        <a:rPr lang="en-US" altLang="zh-CN" sz="1000" b="0" i="0" u="none" strike="noStrike" dirty="0">
                          <a:solidFill>
                            <a:schemeClr val="tx1">
                              <a:lumMod val="85000"/>
                              <a:lumOff val="15000"/>
                            </a:schemeClr>
                          </a:solidFill>
                          <a:effectLst/>
                          <a:latin typeface="+mn-ea"/>
                          <a:ea typeface="+mn-ea"/>
                          <a:cs typeface="Calibri" panose="020F0502020204030204" pitchFamily="34" charset="0"/>
                        </a:rPr>
                        <a:t>80</a:t>
                      </a:r>
                      <a:endParaRPr lang="zh-CN" altLang="en-US" sz="1000" b="0" i="0" u="none" strike="noStrike" dirty="0">
                        <a:solidFill>
                          <a:schemeClr val="tx1">
                            <a:lumMod val="85000"/>
                            <a:lumOff val="15000"/>
                          </a:schemeClr>
                        </a:solidFill>
                        <a:effectLst/>
                        <a:latin typeface="+mn-ea"/>
                        <a:ea typeface="+mn-ea"/>
                        <a:cs typeface="Calibri" panose="020F0502020204030204" pitchFamily="34" charset="0"/>
                      </a:endParaRP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tcPr>
                </a:tc>
                <a:tc>
                  <a:txBody>
                    <a:bodyPr/>
                    <a:lstStyle/>
                    <a:p>
                      <a:pPr algn="ctr" fontAlgn="ctr"/>
                      <a:r>
                        <a:rPr lang="en-US" altLang="zh-CN" sz="1000" b="0" i="0" u="none" strike="noStrike" dirty="0">
                          <a:solidFill>
                            <a:schemeClr val="tx1">
                              <a:lumMod val="85000"/>
                              <a:lumOff val="15000"/>
                            </a:schemeClr>
                          </a:solidFill>
                          <a:effectLst/>
                          <a:latin typeface="+mn-ea"/>
                          <a:ea typeface="+mn-ea"/>
                          <a:cs typeface="Calibri" panose="020F0502020204030204" pitchFamily="34" charset="0"/>
                        </a:rPr>
                        <a:t>88</a:t>
                      </a:r>
                      <a:endParaRPr lang="zh-CN" altLang="en-US" sz="1000" b="0" i="0" u="none" strike="noStrike" dirty="0">
                        <a:solidFill>
                          <a:schemeClr val="tx1">
                            <a:lumMod val="85000"/>
                            <a:lumOff val="15000"/>
                          </a:schemeClr>
                        </a:solidFill>
                        <a:effectLst/>
                        <a:latin typeface="+mn-ea"/>
                        <a:ea typeface="+mn-ea"/>
                        <a:cs typeface="Calibri" panose="020F0502020204030204" pitchFamily="34" charset="0"/>
                      </a:endParaRPr>
                    </a:p>
                  </a:txBody>
                  <a:tcPr marL="0" marR="0" marT="0" marB="0" anchor="ctr">
                    <a:lnL w="9525" cap="flat" cmpd="sng" algn="ctr">
                      <a:no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tcPr>
                </a:tc>
                <a:tc>
                  <a:txBody>
                    <a:bodyPr/>
                    <a:lstStyle/>
                    <a:p>
                      <a:pPr algn="ctr" fontAlgn="ctr"/>
                      <a:r>
                        <a:rPr lang="en-US" altLang="zh-CN" sz="1000" b="0" i="0" u="none" strike="noStrike" dirty="0">
                          <a:solidFill>
                            <a:schemeClr val="tx1">
                              <a:lumMod val="85000"/>
                              <a:lumOff val="15000"/>
                            </a:schemeClr>
                          </a:solidFill>
                          <a:effectLst/>
                          <a:latin typeface="+mn-ea"/>
                          <a:ea typeface="+mn-ea"/>
                          <a:cs typeface="Calibri" panose="020F0502020204030204" pitchFamily="34" charset="0"/>
                        </a:rPr>
                        <a:t>3 GHz to 6 GHz</a:t>
                      </a:r>
                      <a:endParaRPr lang="zh-CN" altLang="en-US" sz="1000" b="0" i="0" u="none" strike="noStrike" dirty="0">
                        <a:solidFill>
                          <a:schemeClr val="tx1">
                            <a:lumMod val="85000"/>
                            <a:lumOff val="15000"/>
                          </a:schemeClr>
                        </a:solidFill>
                        <a:effectLst/>
                        <a:latin typeface="+mn-ea"/>
                        <a:ea typeface="+mn-ea"/>
                        <a:cs typeface="Calibri" panose="020F0502020204030204" pitchFamily="34" charset="0"/>
                      </a:endParaRPr>
                    </a:p>
                  </a:txBody>
                  <a:tcPr marL="0" marR="0" marT="0" marB="0" anchor="ctr">
                    <a:lnL w="9525" cap="flat" cmpd="sng" algn="ctr">
                      <a:solidFill>
                        <a:srgbClr val="92D050"/>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tcPr>
                </a:tc>
                <a:tc>
                  <a:txBody>
                    <a:bodyPr/>
                    <a:lstStyle/>
                    <a:p>
                      <a:pPr algn="ctr" fontAlgn="ctr"/>
                      <a:r>
                        <a:rPr lang="en-US" altLang="zh-CN" sz="1000" b="0" i="0" u="none" strike="noStrike" dirty="0">
                          <a:solidFill>
                            <a:schemeClr val="tx1">
                              <a:lumMod val="85000"/>
                              <a:lumOff val="15000"/>
                            </a:schemeClr>
                          </a:solidFill>
                          <a:effectLst/>
                          <a:latin typeface="+mn-ea"/>
                          <a:ea typeface="+mn-ea"/>
                          <a:cs typeface="Calibri" panose="020F0502020204030204" pitchFamily="34" charset="0"/>
                        </a:rPr>
                        <a:t>90</a:t>
                      </a:r>
                      <a:endParaRPr lang="zh-CN" altLang="en-US" sz="1000" b="0" i="0" u="none" strike="noStrike" dirty="0">
                        <a:solidFill>
                          <a:schemeClr val="tx1">
                            <a:lumMod val="85000"/>
                            <a:lumOff val="15000"/>
                          </a:schemeClr>
                        </a:solidFill>
                        <a:effectLst/>
                        <a:latin typeface="+mn-ea"/>
                        <a:ea typeface="+mn-ea"/>
                        <a:cs typeface="Calibri" panose="020F0502020204030204" pitchFamily="34" charset="0"/>
                      </a:endParaRPr>
                    </a:p>
                  </a:txBody>
                  <a:tcPr marL="0" marR="0" marT="0" marB="0" anchor="ctr">
                    <a:lnL w="9525" cap="flat" cmpd="sng" algn="ctr">
                      <a:no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tcPr>
                </a:tc>
                <a:tc>
                  <a:txBody>
                    <a:bodyPr/>
                    <a:lstStyle/>
                    <a:p>
                      <a:pPr algn="ctr" fontAlgn="ctr"/>
                      <a:r>
                        <a:rPr lang="en-US" altLang="zh-CN" sz="1000" b="0" i="0" u="none" strike="noStrike" dirty="0">
                          <a:solidFill>
                            <a:schemeClr val="tx1">
                              <a:lumMod val="85000"/>
                              <a:lumOff val="15000"/>
                            </a:schemeClr>
                          </a:solidFill>
                          <a:effectLst/>
                          <a:latin typeface="+mn-ea"/>
                          <a:ea typeface="+mn-ea"/>
                          <a:cs typeface="Calibri" panose="020F0502020204030204" pitchFamily="34" charset="0"/>
                        </a:rPr>
                        <a:t>8 GHz to 40 GHz</a:t>
                      </a:r>
                      <a:endParaRPr lang="zh-CN" altLang="en-US" sz="1000" b="0" i="0" u="none" strike="noStrike" dirty="0">
                        <a:solidFill>
                          <a:schemeClr val="tx1">
                            <a:lumMod val="85000"/>
                            <a:lumOff val="15000"/>
                          </a:schemeClr>
                        </a:solidFill>
                        <a:effectLst/>
                        <a:latin typeface="+mn-ea"/>
                        <a:ea typeface="+mn-ea"/>
                        <a:cs typeface="Calibri" panose="020F0502020204030204" pitchFamily="34" charset="0"/>
                      </a:endParaRPr>
                    </a:p>
                  </a:txBody>
                  <a:tcPr marL="0" marR="0" marT="0" marB="0" anchor="ctr">
                    <a:lnL w="9525" cap="flat" cmpd="sng" algn="ctr">
                      <a:solidFill>
                        <a:srgbClr val="92D050"/>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tcPr>
                </a:tc>
                <a:tc>
                  <a:txBody>
                    <a:bodyPr/>
                    <a:lstStyle/>
                    <a:p>
                      <a:pPr algn="ctr" fontAlgn="ctr"/>
                      <a:r>
                        <a:rPr lang="en-US" altLang="zh-CN" sz="1000" b="0" i="0" u="none" strike="noStrike" dirty="0">
                          <a:solidFill>
                            <a:schemeClr val="tx1"/>
                          </a:solidFill>
                          <a:effectLst/>
                          <a:latin typeface="+mn-ea"/>
                          <a:ea typeface="+mn-ea"/>
                          <a:cs typeface="Calibri" panose="020F0502020204030204" pitchFamily="34" charset="0"/>
                        </a:rPr>
                        <a:t>100</a:t>
                      </a:r>
                      <a:endParaRPr lang="zh-CN" altLang="en-US" sz="1000" b="0" i="0" u="none" strike="noStrike" dirty="0">
                        <a:solidFill>
                          <a:schemeClr val="tx1"/>
                        </a:solidFill>
                        <a:effectLst/>
                        <a:latin typeface="+mn-ea"/>
                        <a:ea typeface="+mn-ea"/>
                        <a:cs typeface="Calibri" panose="020F0502020204030204" pitchFamily="34" charset="0"/>
                      </a:endParaRP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tcPr>
                </a:tc>
                <a:tc>
                  <a:txBody>
                    <a:bodyPr/>
                    <a:lstStyle/>
                    <a:p>
                      <a:pPr algn="ctr" fontAlgn="ctr"/>
                      <a:r>
                        <a:rPr lang="en-US" altLang="zh-CN" sz="1000" b="0" i="0" u="none" strike="noStrike" dirty="0">
                          <a:solidFill>
                            <a:schemeClr val="tx1"/>
                          </a:solidFill>
                          <a:effectLst/>
                          <a:latin typeface="+mn-ea"/>
                          <a:ea typeface="+mn-ea"/>
                          <a:cs typeface="Calibri" panose="020F0502020204030204" pitchFamily="34" charset="0"/>
                        </a:rPr>
                        <a:t>110</a:t>
                      </a:r>
                      <a:endParaRPr lang="zh-CN" altLang="en-US" sz="1000" b="0" i="0" u="none" strike="noStrike" dirty="0">
                        <a:solidFill>
                          <a:schemeClr val="tx1"/>
                        </a:solidFill>
                        <a:effectLst/>
                        <a:latin typeface="+mn-ea"/>
                        <a:ea typeface="+mn-ea"/>
                        <a:cs typeface="Calibri" panose="020F0502020204030204" pitchFamily="34" charset="0"/>
                      </a:endParaRPr>
                    </a:p>
                  </a:txBody>
                  <a:tcPr marL="0" marR="0" marT="0" marB="0" anchor="ctr">
                    <a:lnL w="9525" cap="flat" cmpd="sng" algn="ctr">
                      <a:no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tcPr>
                </a:tc>
                <a:extLst>
                  <a:ext uri="{0D108BD9-81ED-4DB2-BD59-A6C34878D82A}">
                    <a16:rowId xmlns:a16="http://schemas.microsoft.com/office/drawing/2014/main" val="3507242456"/>
                  </a:ext>
                </a:extLst>
              </a:tr>
              <a:tr h="0">
                <a:tc vMerge="1">
                  <a:txBody>
                    <a:bodyPr/>
                    <a:lstStyle/>
                    <a:p>
                      <a:endParaRPr lang="zh-CN" altLang="en-US"/>
                    </a:p>
                  </a:txBody>
                  <a:tcPr/>
                </a:tc>
                <a:tc rowSpan="2">
                  <a:txBody>
                    <a:bodyPr/>
                    <a:lstStyle/>
                    <a:p>
                      <a:pPr algn="ctr" fontAlgn="ctr"/>
                      <a:r>
                        <a:rPr lang="en-US" altLang="zh-CN" sz="1000" b="1" i="0" u="none" strike="noStrike" dirty="0">
                          <a:solidFill>
                            <a:srgbClr val="004098"/>
                          </a:solidFill>
                          <a:effectLst/>
                          <a:latin typeface="+mn-ea"/>
                          <a:ea typeface="+mn-ea"/>
                          <a:cs typeface="Calibri" panose="020F0502020204030204" pitchFamily="34" charset="0"/>
                        </a:rPr>
                        <a:t>24 GHz to 26.5 GHz</a:t>
                      </a:r>
                      <a:endParaRPr lang="zh-CN" altLang="en-US" sz="1000" b="1" i="0" u="none" strike="noStrike" dirty="0">
                        <a:solidFill>
                          <a:srgbClr val="004098"/>
                        </a:solidFill>
                        <a:effectLst/>
                        <a:latin typeface="+mn-ea"/>
                        <a:ea typeface="+mn-ea"/>
                        <a:cs typeface="Calibri" panose="020F0502020204030204" pitchFamily="34" charset="0"/>
                      </a:endParaRPr>
                    </a:p>
                  </a:txBody>
                  <a:tcPr marL="0" marR="0" marT="0" marB="0" anchor="ctr">
                    <a:lnL w="9525" cap="flat" cmpd="sng" algn="ctr">
                      <a:solidFill>
                        <a:srgbClr val="92D050"/>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fontAlgn="ctr"/>
                      <a:r>
                        <a:rPr lang="en-US" altLang="zh-CN" sz="1000" b="1" i="0" u="none" strike="noStrike" dirty="0">
                          <a:solidFill>
                            <a:srgbClr val="004098"/>
                          </a:solidFill>
                          <a:effectLst/>
                          <a:latin typeface="+mn-ea"/>
                          <a:ea typeface="+mn-ea"/>
                          <a:cs typeface="Calibri" panose="020F0502020204030204" pitchFamily="34" charset="0"/>
                        </a:rPr>
                        <a:t>95</a:t>
                      </a:r>
                      <a:endParaRPr lang="zh-CN" altLang="en-US" sz="1000" b="1" i="0" u="none" strike="noStrike" dirty="0">
                        <a:solidFill>
                          <a:srgbClr val="004098"/>
                        </a:solidFill>
                        <a:effectLst/>
                        <a:latin typeface="+mn-ea"/>
                        <a:ea typeface="+mn-ea"/>
                        <a:cs typeface="Calibri" panose="020F0502020204030204" pitchFamily="34" charset="0"/>
                      </a:endParaRP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fontAlgn="ctr"/>
                      <a:r>
                        <a:rPr lang="en-US" altLang="zh-CN" sz="1000" b="1" i="0" u="none" strike="noStrike" dirty="0">
                          <a:solidFill>
                            <a:srgbClr val="004098"/>
                          </a:solidFill>
                          <a:effectLst/>
                          <a:latin typeface="+mn-ea"/>
                          <a:ea typeface="+mn-ea"/>
                          <a:cs typeface="Calibri" panose="020F0502020204030204" pitchFamily="34" charset="0"/>
                        </a:rPr>
                        <a:t>100</a:t>
                      </a:r>
                      <a:endParaRPr lang="zh-CN" altLang="en-US" sz="1000" b="1" i="0" u="none" strike="noStrike" dirty="0">
                        <a:solidFill>
                          <a:srgbClr val="004098"/>
                        </a:solidFill>
                        <a:effectLst/>
                        <a:latin typeface="+mn-ea"/>
                        <a:ea typeface="+mn-ea"/>
                        <a:cs typeface="Calibri" panose="020F0502020204030204" pitchFamily="34" charset="0"/>
                      </a:endParaRPr>
                    </a:p>
                  </a:txBody>
                  <a:tcPr marL="0" marR="0" marT="0" marB="0" anchor="ctr">
                    <a:lnL w="9525" cap="flat" cmpd="sng" algn="ctr">
                      <a:no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rowSpan="2">
                  <a:txBody>
                    <a:bodyPr/>
                    <a:lstStyle/>
                    <a:p>
                      <a:pPr algn="ctr" fontAlgn="ctr"/>
                      <a:r>
                        <a:rPr lang="en-US" altLang="zh-CN" sz="1000" b="0" i="0" u="none" strike="noStrike" dirty="0">
                          <a:solidFill>
                            <a:schemeClr val="tx1">
                              <a:lumMod val="85000"/>
                              <a:lumOff val="15000"/>
                            </a:schemeClr>
                          </a:solidFill>
                          <a:effectLst/>
                          <a:latin typeface="+mn-ea"/>
                          <a:ea typeface="+mn-ea"/>
                          <a:cs typeface="Calibri" panose="020F0502020204030204" pitchFamily="34" charset="0"/>
                        </a:rPr>
                        <a:t>18 GHz to 20 GHz</a:t>
                      </a:r>
                      <a:endParaRPr lang="zh-CN" altLang="en-US" sz="1000" b="0" i="0" u="none" strike="noStrike" dirty="0">
                        <a:solidFill>
                          <a:schemeClr val="tx1">
                            <a:lumMod val="85000"/>
                            <a:lumOff val="15000"/>
                          </a:schemeClr>
                        </a:solidFill>
                        <a:effectLst/>
                        <a:latin typeface="+mn-ea"/>
                        <a:ea typeface="+mn-ea"/>
                        <a:cs typeface="Calibri" panose="020F0502020204030204" pitchFamily="34" charset="0"/>
                      </a:endParaRPr>
                    </a:p>
                  </a:txBody>
                  <a:tcPr marL="0" marR="0" marT="0" marB="0" anchor="ctr">
                    <a:lnL w="9525" cap="flat" cmpd="sng" algn="ctr">
                      <a:solidFill>
                        <a:srgbClr val="92D050"/>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tcPr>
                </a:tc>
                <a:tc rowSpan="2">
                  <a:txBody>
                    <a:bodyPr/>
                    <a:lstStyle/>
                    <a:p>
                      <a:pPr algn="ctr" fontAlgn="ctr"/>
                      <a:r>
                        <a:rPr lang="en-US" altLang="zh-CN" sz="1000" b="0" i="0" u="none" strike="noStrike" dirty="0">
                          <a:solidFill>
                            <a:schemeClr val="tx1">
                              <a:lumMod val="85000"/>
                              <a:lumOff val="15000"/>
                            </a:schemeClr>
                          </a:solidFill>
                          <a:effectLst/>
                          <a:latin typeface="+mn-ea"/>
                          <a:ea typeface="+mn-ea"/>
                          <a:cs typeface="Calibri" panose="020F0502020204030204" pitchFamily="34" charset="0"/>
                        </a:rPr>
                        <a:t>75</a:t>
                      </a:r>
                      <a:endParaRPr lang="zh-CN" altLang="en-US" sz="1000" b="0" i="0" u="none" strike="noStrike" dirty="0">
                        <a:solidFill>
                          <a:schemeClr val="tx1">
                            <a:lumMod val="85000"/>
                            <a:lumOff val="15000"/>
                          </a:schemeClr>
                        </a:solidFill>
                        <a:effectLst/>
                        <a:latin typeface="+mn-ea"/>
                        <a:ea typeface="+mn-ea"/>
                        <a:cs typeface="Calibri" panose="020F0502020204030204" pitchFamily="34" charset="0"/>
                      </a:endParaRP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tcPr>
                </a:tc>
                <a:tc rowSpan="2">
                  <a:txBody>
                    <a:bodyPr/>
                    <a:lstStyle/>
                    <a:p>
                      <a:pPr algn="ctr" fontAlgn="ctr"/>
                      <a:r>
                        <a:rPr lang="en-US" altLang="zh-CN" sz="1000" b="0" i="0" u="none" strike="noStrike" dirty="0">
                          <a:solidFill>
                            <a:schemeClr val="tx1">
                              <a:lumMod val="85000"/>
                              <a:lumOff val="15000"/>
                            </a:schemeClr>
                          </a:solidFill>
                          <a:effectLst/>
                          <a:latin typeface="+mn-ea"/>
                          <a:ea typeface="+mn-ea"/>
                          <a:cs typeface="Calibri" panose="020F0502020204030204" pitchFamily="34" charset="0"/>
                        </a:rPr>
                        <a:t>90</a:t>
                      </a:r>
                      <a:endParaRPr lang="zh-CN" altLang="en-US" sz="1000" b="0" i="0" u="none" strike="noStrike" dirty="0">
                        <a:solidFill>
                          <a:schemeClr val="tx1">
                            <a:lumMod val="85000"/>
                            <a:lumOff val="15000"/>
                          </a:schemeClr>
                        </a:solidFill>
                        <a:effectLst/>
                        <a:latin typeface="+mn-ea"/>
                        <a:ea typeface="+mn-ea"/>
                        <a:cs typeface="Calibri" panose="020F0502020204030204" pitchFamily="34" charset="0"/>
                      </a:endParaRPr>
                    </a:p>
                  </a:txBody>
                  <a:tcPr marL="0" marR="0" marT="0" marB="0" anchor="ctr">
                    <a:lnL w="9525" cap="flat" cmpd="sng" algn="ctr">
                      <a:no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tcPr>
                </a:tc>
                <a:tc rowSpan="2">
                  <a:txBody>
                    <a:bodyPr/>
                    <a:lstStyle/>
                    <a:p>
                      <a:pPr algn="ctr" fontAlgn="ctr"/>
                      <a:r>
                        <a:rPr lang="en-US" altLang="zh-CN" sz="1000" b="0" i="0" u="none" strike="noStrike" dirty="0">
                          <a:solidFill>
                            <a:schemeClr val="tx1">
                              <a:lumMod val="85000"/>
                              <a:lumOff val="15000"/>
                            </a:schemeClr>
                          </a:solidFill>
                          <a:effectLst/>
                          <a:latin typeface="+mn-ea"/>
                          <a:ea typeface="+mn-ea"/>
                          <a:cs typeface="Calibri" panose="020F0502020204030204" pitchFamily="34" charset="0"/>
                        </a:rPr>
                        <a:t>6 GHz to 20 GHz</a:t>
                      </a:r>
                      <a:endParaRPr lang="zh-CN" altLang="en-US" sz="1000" b="0" i="0" u="none" strike="noStrike" dirty="0">
                        <a:solidFill>
                          <a:schemeClr val="tx1">
                            <a:lumMod val="85000"/>
                            <a:lumOff val="15000"/>
                          </a:schemeClr>
                        </a:solidFill>
                        <a:effectLst/>
                        <a:latin typeface="+mn-ea"/>
                        <a:ea typeface="+mn-ea"/>
                        <a:cs typeface="Calibri" panose="020F0502020204030204" pitchFamily="34" charset="0"/>
                      </a:endParaRPr>
                    </a:p>
                  </a:txBody>
                  <a:tcPr marL="0" marR="0" marT="0" marB="0" anchor="ctr">
                    <a:lnL w="9525" cap="flat" cmpd="sng" algn="ctr">
                      <a:solidFill>
                        <a:srgbClr val="92D050"/>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tcPr>
                </a:tc>
                <a:tc rowSpan="2">
                  <a:txBody>
                    <a:bodyPr/>
                    <a:lstStyle/>
                    <a:p>
                      <a:pPr algn="ctr" fontAlgn="ctr"/>
                      <a:r>
                        <a:rPr lang="en-US" altLang="zh-CN" sz="1000" b="0" i="0" u="none" strike="noStrike" dirty="0">
                          <a:solidFill>
                            <a:schemeClr val="tx1">
                              <a:lumMod val="85000"/>
                              <a:lumOff val="15000"/>
                            </a:schemeClr>
                          </a:solidFill>
                          <a:effectLst/>
                          <a:latin typeface="+mn-ea"/>
                          <a:ea typeface="+mn-ea"/>
                          <a:cs typeface="Calibri" panose="020F0502020204030204" pitchFamily="34" charset="0"/>
                        </a:rPr>
                        <a:t>85</a:t>
                      </a:r>
                      <a:endParaRPr lang="zh-CN" altLang="en-US" sz="1000" b="0" i="0" u="none" strike="noStrike" dirty="0">
                        <a:solidFill>
                          <a:schemeClr val="tx1">
                            <a:lumMod val="85000"/>
                            <a:lumOff val="15000"/>
                          </a:schemeClr>
                        </a:solidFill>
                        <a:effectLst/>
                        <a:latin typeface="+mn-ea"/>
                        <a:ea typeface="+mn-ea"/>
                        <a:cs typeface="Calibri" panose="020F0502020204030204" pitchFamily="34" charset="0"/>
                      </a:endParaRPr>
                    </a:p>
                  </a:txBody>
                  <a:tcPr marL="0" marR="0" marT="0" marB="0" anchor="ctr">
                    <a:lnL w="9525" cap="flat" cmpd="sng" algn="ctr">
                      <a:no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tcPr>
                </a:tc>
                <a:tc rowSpan="2">
                  <a:txBody>
                    <a:bodyPr/>
                    <a:lstStyle/>
                    <a:p>
                      <a:pPr algn="ctr" fontAlgn="ctr"/>
                      <a:endParaRPr lang="zh-CN" altLang="en-US" sz="1000" b="0" i="0" u="none" strike="noStrike" dirty="0">
                        <a:solidFill>
                          <a:schemeClr val="tx1">
                            <a:lumMod val="85000"/>
                            <a:lumOff val="15000"/>
                          </a:schemeClr>
                        </a:solidFill>
                        <a:effectLst/>
                        <a:latin typeface="+mn-ea"/>
                        <a:ea typeface="+mn-ea"/>
                        <a:cs typeface="Calibri" panose="020F0502020204030204" pitchFamily="34" charset="0"/>
                      </a:endParaRPr>
                    </a:p>
                  </a:txBody>
                  <a:tcPr marL="0" marR="0" marT="0" marB="0" anchor="ctr">
                    <a:lnL w="9525" cap="flat" cmpd="sng" algn="ctr">
                      <a:solidFill>
                        <a:srgbClr val="92D050"/>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tcPr>
                </a:tc>
                <a:tc rowSpan="2">
                  <a:txBody>
                    <a:bodyPr/>
                    <a:lstStyle/>
                    <a:p>
                      <a:pPr algn="ctr" fontAlgn="ctr"/>
                      <a:endParaRPr lang="zh-CN" altLang="en-US" sz="1000" b="0" i="0" u="none" strike="noStrike" dirty="0">
                        <a:solidFill>
                          <a:schemeClr val="tx1"/>
                        </a:solidFill>
                        <a:effectLst/>
                        <a:latin typeface="+mn-ea"/>
                        <a:ea typeface="+mn-ea"/>
                        <a:cs typeface="Calibri" panose="020F0502020204030204" pitchFamily="34" charset="0"/>
                      </a:endParaRP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tcPr>
                </a:tc>
                <a:tc rowSpan="2">
                  <a:txBody>
                    <a:bodyPr/>
                    <a:lstStyle/>
                    <a:p>
                      <a:pPr algn="ctr" fontAlgn="ctr"/>
                      <a:endParaRPr lang="zh-CN" altLang="en-US" sz="1000" b="0" i="0" u="none" strike="noStrike" dirty="0">
                        <a:solidFill>
                          <a:schemeClr val="tx1"/>
                        </a:solidFill>
                        <a:effectLst/>
                        <a:latin typeface="+mn-ea"/>
                        <a:ea typeface="+mn-ea"/>
                        <a:cs typeface="Calibri" panose="020F0502020204030204" pitchFamily="34" charset="0"/>
                      </a:endParaRPr>
                    </a:p>
                  </a:txBody>
                  <a:tcPr marL="0" marR="0" marT="0" marB="0" anchor="ctr">
                    <a:lnL w="9525" cap="flat" cmpd="sng" algn="ctr">
                      <a:no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tcPr>
                </a:tc>
                <a:extLst>
                  <a:ext uri="{0D108BD9-81ED-4DB2-BD59-A6C34878D82A}">
                    <a16:rowId xmlns:a16="http://schemas.microsoft.com/office/drawing/2014/main" val="157853066"/>
                  </a:ext>
                </a:extLst>
              </a:tr>
              <a:tr h="126172">
                <a:tc vMerge="1">
                  <a:txBody>
                    <a:bodyPr/>
                    <a:lstStyle/>
                    <a:p>
                      <a:endParaRPr lang="zh-CN" altLang="en-US"/>
                    </a:p>
                  </a:txBody>
                  <a:tcPr>
                    <a:lnT w="9525" cap="flat" cmpd="sng" algn="ctr">
                      <a:solidFill>
                        <a:srgbClr val="92D050"/>
                      </a:solidFill>
                      <a:prstDash val="solid"/>
                      <a:round/>
                      <a:headEnd type="none" w="med" len="med"/>
                      <a:tailEnd type="none" w="med" len="med"/>
                    </a:lnT>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rowSpan="2">
                  <a:txBody>
                    <a:bodyPr/>
                    <a:lstStyle/>
                    <a:p>
                      <a:pPr algn="ctr" fontAlgn="ctr"/>
                      <a:r>
                        <a:rPr lang="en-US" altLang="zh-CN" sz="1000" b="0" i="0" u="none" strike="noStrike" dirty="0">
                          <a:solidFill>
                            <a:schemeClr val="tx1">
                              <a:lumMod val="85000"/>
                              <a:lumOff val="15000"/>
                            </a:schemeClr>
                          </a:solidFill>
                          <a:effectLst/>
                          <a:latin typeface="+mn-ea"/>
                          <a:ea typeface="+mn-ea"/>
                          <a:cs typeface="Calibri" panose="020F0502020204030204" pitchFamily="34" charset="0"/>
                        </a:rPr>
                        <a:t>18 to 20 GHz</a:t>
                      </a:r>
                      <a:endParaRPr lang="en-US" sz="1000" b="0" i="0" u="none" strike="noStrike" dirty="0">
                        <a:solidFill>
                          <a:schemeClr val="tx1">
                            <a:lumMod val="85000"/>
                            <a:lumOff val="15000"/>
                          </a:schemeClr>
                        </a:solidFill>
                        <a:effectLst/>
                        <a:latin typeface="+mn-ea"/>
                        <a:ea typeface="+mn-ea"/>
                        <a:cs typeface="Calibri" panose="020F0502020204030204" pitchFamily="34" charset="0"/>
                      </a:endParaRPr>
                    </a:p>
                  </a:txBody>
                  <a:tcPr marL="0" marR="0" marT="0" marB="0" anchor="ctr">
                    <a:lnL w="9525" cap="flat" cmpd="sng" algn="ctr">
                      <a:solidFill>
                        <a:srgbClr val="92D050"/>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fontAlgn="ctr"/>
                      <a:r>
                        <a:rPr lang="en-US" sz="1000" b="0" i="0" u="none" strike="noStrike" dirty="0">
                          <a:solidFill>
                            <a:schemeClr val="tx1">
                              <a:lumMod val="85000"/>
                              <a:lumOff val="15000"/>
                            </a:schemeClr>
                          </a:solidFill>
                          <a:effectLst/>
                          <a:latin typeface="+mn-ea"/>
                          <a:ea typeface="+mn-ea"/>
                          <a:cs typeface="Calibri" panose="020F0502020204030204" pitchFamily="34" charset="0"/>
                        </a:rPr>
                        <a:t>87</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fontAlgn="ctr"/>
                      <a:r>
                        <a:rPr lang="en-US" sz="1000" b="0" i="0" u="none" strike="noStrike" dirty="0">
                          <a:solidFill>
                            <a:schemeClr val="tx1">
                              <a:lumMod val="85000"/>
                              <a:lumOff val="15000"/>
                            </a:schemeClr>
                          </a:solidFill>
                          <a:effectLst/>
                          <a:latin typeface="+mn-ea"/>
                          <a:ea typeface="+mn-ea"/>
                          <a:cs typeface="Calibri" panose="020F0502020204030204" pitchFamily="34" charset="0"/>
                        </a:rPr>
                        <a:t>90</a:t>
                      </a:r>
                    </a:p>
                  </a:txBody>
                  <a:tcPr marL="0" marR="0" marT="0" marB="0" anchor="ctr">
                    <a:lnL w="9525" cap="flat" cmpd="sng" algn="ctr">
                      <a:no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zh-CN" altLang="en-US"/>
                    </a:p>
                  </a:txBody>
                  <a:tcPr>
                    <a:lnL w="9525" cap="flat" cmpd="sng" algn="ctr">
                      <a:solidFill>
                        <a:srgbClr val="92D050"/>
                      </a:solidFill>
                      <a:prstDash val="solid"/>
                      <a:round/>
                      <a:headEnd type="none" w="med" len="med"/>
                      <a:tailEnd type="none" w="med" len="med"/>
                    </a:lnL>
                    <a:lnT w="9525" cap="flat" cmpd="sng" algn="ctr">
                      <a:solidFill>
                        <a:srgbClr val="92D050"/>
                      </a:solidFill>
                      <a:prstDash val="solid"/>
                      <a:round/>
                      <a:headEnd type="none" w="med" len="med"/>
                      <a:tailEnd type="none" w="med" len="med"/>
                    </a:lnT>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lnT w="9525" cap="flat" cmpd="sng" algn="ctr">
                      <a:solidFill>
                        <a:srgbClr val="92D050"/>
                      </a:solidFill>
                      <a:prstDash val="solid"/>
                      <a:round/>
                      <a:headEnd type="none" w="med" len="med"/>
                      <a:tailEnd type="none" w="med" len="med"/>
                    </a:lnT>
                  </a:tcPr>
                </a:tc>
                <a:tc vMerge="1">
                  <a:txBody>
                    <a:bodyPr/>
                    <a:lstStyle/>
                    <a:p>
                      <a:endParaRPr lang="zh-CN" altLang="en-US"/>
                    </a:p>
                  </a:txBody>
                  <a:tcPr/>
                </a:tc>
                <a:tc vMerge="1">
                  <a:txBody>
                    <a:bodyPr/>
                    <a:lstStyle/>
                    <a:p>
                      <a:endParaRPr lang="zh-CN" altLang="en-US"/>
                    </a:p>
                  </a:txBody>
                  <a:tcPr>
                    <a:lnT w="9525" cap="flat" cmpd="sng" algn="ctr">
                      <a:solidFill>
                        <a:srgbClr val="92D050"/>
                      </a:solidFill>
                      <a:prstDash val="solid"/>
                      <a:round/>
                      <a:headEnd type="none" w="med" len="med"/>
                      <a:tailEnd type="none" w="med" len="med"/>
                    </a:lnT>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3347931653"/>
                  </a:ext>
                </a:extLst>
              </a:tr>
              <a:tr h="0">
                <a:tc vMerge="1">
                  <a:txBody>
                    <a:bodyPr/>
                    <a:lstStyle/>
                    <a:p>
                      <a:endParaRPr lang="zh-CN" altLang="en-US"/>
                    </a:p>
                  </a:txBody>
                  <a:tcPr/>
                </a:tc>
                <a:tc rowSpan="2">
                  <a:txBody>
                    <a:bodyPr/>
                    <a:lstStyle/>
                    <a:p>
                      <a:pPr algn="ctr" fontAlgn="ctr"/>
                      <a:endParaRPr lang="zh-CN" altLang="en-US" sz="1000" b="0" i="0" u="none" strike="noStrike" dirty="0">
                        <a:solidFill>
                          <a:schemeClr val="tx1">
                            <a:lumMod val="85000"/>
                            <a:lumOff val="15000"/>
                          </a:schemeClr>
                        </a:solidFill>
                        <a:effectLst/>
                        <a:latin typeface="+mn-ea"/>
                        <a:ea typeface="+mn-ea"/>
                        <a:cs typeface="Calibri" panose="020F0502020204030204" pitchFamily="34" charset="0"/>
                      </a:endParaRPr>
                    </a:p>
                  </a:txBody>
                  <a:tcPr marL="0" marR="0" marT="0" marB="0" anchor="ctr">
                    <a:lnL w="9525" cap="flat" cmpd="sng" algn="ctr">
                      <a:solidFill>
                        <a:srgbClr val="92D050"/>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fontAlgn="ctr"/>
                      <a:endParaRPr lang="zh-CN" altLang="en-US" sz="1000" b="0" i="0" u="none" strike="noStrike" dirty="0">
                        <a:solidFill>
                          <a:schemeClr val="tx1">
                            <a:lumMod val="85000"/>
                            <a:lumOff val="15000"/>
                          </a:schemeClr>
                        </a:solidFill>
                        <a:effectLst/>
                        <a:latin typeface="+mn-ea"/>
                        <a:ea typeface="+mn-ea"/>
                        <a:cs typeface="Calibri" panose="020F0502020204030204" pitchFamily="34" charset="0"/>
                      </a:endParaRP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fontAlgn="ctr"/>
                      <a:endParaRPr lang="zh-CN" altLang="en-US" sz="1000" b="0" i="0" u="none" strike="noStrike" dirty="0">
                        <a:solidFill>
                          <a:schemeClr val="tx1">
                            <a:lumMod val="85000"/>
                            <a:lumOff val="15000"/>
                          </a:schemeClr>
                        </a:solidFill>
                        <a:effectLst/>
                        <a:latin typeface="+mn-ea"/>
                        <a:ea typeface="+mn-ea"/>
                        <a:cs typeface="Calibri" panose="020F0502020204030204" pitchFamily="34" charset="0"/>
                      </a:endParaRPr>
                    </a:p>
                  </a:txBody>
                  <a:tcPr marL="0" marR="0" marT="0" marB="0" anchor="ctr">
                    <a:lnL w="9525" cap="flat" cmpd="sng" algn="ctr">
                      <a:no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zh-CN" altLang="en-US"/>
                    </a:p>
                  </a:txBody>
                  <a:tcPr>
                    <a:lnL w="9525" cap="flat" cmpd="sng" algn="ctr">
                      <a:solidFill>
                        <a:srgbClr val="92D050"/>
                      </a:solidFill>
                      <a:prstDash val="solid"/>
                      <a:round/>
                      <a:headEnd type="none" w="med" len="med"/>
                      <a:tailEnd type="none" w="med" len="med"/>
                    </a:lnL>
                  </a:tcPr>
                </a:tc>
                <a:tc vMerge="1">
                  <a:txBody>
                    <a:bodyPr/>
                    <a:lstStyle/>
                    <a:p>
                      <a:endParaRPr lang="zh-CN" altLang="en-US"/>
                    </a:p>
                  </a:txBody>
                  <a:tcPr/>
                </a:tc>
                <a:tc vMerge="1">
                  <a:txBody>
                    <a:bodyPr/>
                    <a:lstStyle/>
                    <a:p>
                      <a:endParaRPr lang="zh-CN" altLang="en-US"/>
                    </a:p>
                  </a:txBody>
                  <a:tcPr/>
                </a:tc>
                <a:tc rowSpan="2">
                  <a:txBody>
                    <a:bodyPr/>
                    <a:lstStyle/>
                    <a:p>
                      <a:pPr algn="ctr" fontAlgn="ctr"/>
                      <a:r>
                        <a:rPr lang="en-US" altLang="zh-CN" sz="1000" b="0" i="0" u="none" strike="noStrike" dirty="0">
                          <a:solidFill>
                            <a:schemeClr val="tx1">
                              <a:lumMod val="85000"/>
                              <a:lumOff val="15000"/>
                            </a:schemeClr>
                          </a:solidFill>
                          <a:effectLst/>
                          <a:latin typeface="+mn-ea"/>
                          <a:ea typeface="+mn-ea"/>
                          <a:cs typeface="Calibri" panose="020F0502020204030204" pitchFamily="34" charset="0"/>
                        </a:rPr>
                        <a:t>20 GHz to 26 GHz</a:t>
                      </a:r>
                      <a:endParaRPr lang="zh-CN" altLang="en-US" sz="1000" b="0" i="0" u="none" strike="noStrike" dirty="0">
                        <a:solidFill>
                          <a:schemeClr val="tx1">
                            <a:lumMod val="85000"/>
                            <a:lumOff val="15000"/>
                          </a:schemeClr>
                        </a:solidFill>
                        <a:effectLst/>
                        <a:latin typeface="+mn-ea"/>
                        <a:ea typeface="+mn-ea"/>
                        <a:cs typeface="Calibri" panose="020F0502020204030204" pitchFamily="34" charset="0"/>
                      </a:endParaRPr>
                    </a:p>
                  </a:txBody>
                  <a:tcPr marL="0" marR="0" marT="0" marB="0" anchor="ctr">
                    <a:lnL w="9525" cap="flat" cmpd="sng" algn="ctr">
                      <a:solidFill>
                        <a:srgbClr val="92D050"/>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tcPr>
                </a:tc>
                <a:tc rowSpan="2">
                  <a:txBody>
                    <a:bodyPr/>
                    <a:lstStyle/>
                    <a:p>
                      <a:pPr algn="ctr" fontAlgn="ctr"/>
                      <a:r>
                        <a:rPr lang="en-US" altLang="zh-CN" sz="1000" b="0" i="0" u="none" strike="noStrike" dirty="0">
                          <a:solidFill>
                            <a:schemeClr val="tx1">
                              <a:lumMod val="85000"/>
                              <a:lumOff val="15000"/>
                            </a:schemeClr>
                          </a:solidFill>
                          <a:effectLst/>
                          <a:latin typeface="+mn-ea"/>
                          <a:ea typeface="+mn-ea"/>
                          <a:cs typeface="Calibri" panose="020F0502020204030204" pitchFamily="34" charset="0"/>
                        </a:rPr>
                        <a:t>70</a:t>
                      </a:r>
                      <a:endParaRPr lang="zh-CN" altLang="en-US" sz="1000" b="0" i="0" u="none" strike="noStrike" dirty="0">
                        <a:solidFill>
                          <a:schemeClr val="tx1">
                            <a:lumMod val="85000"/>
                            <a:lumOff val="15000"/>
                          </a:schemeClr>
                        </a:solidFill>
                        <a:effectLst/>
                        <a:latin typeface="+mn-ea"/>
                        <a:ea typeface="+mn-ea"/>
                        <a:cs typeface="Calibri" panose="020F0502020204030204" pitchFamily="34" charset="0"/>
                      </a:endParaRP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tcPr>
                </a:tc>
                <a:tc rowSpan="2">
                  <a:txBody>
                    <a:bodyPr/>
                    <a:lstStyle/>
                    <a:p>
                      <a:pPr algn="ctr" fontAlgn="ctr"/>
                      <a:r>
                        <a:rPr lang="en-US" altLang="zh-CN" sz="1000" b="0" i="0" u="none" strike="noStrike" dirty="0">
                          <a:solidFill>
                            <a:schemeClr val="tx1">
                              <a:lumMod val="85000"/>
                              <a:lumOff val="15000"/>
                            </a:schemeClr>
                          </a:solidFill>
                          <a:effectLst/>
                          <a:latin typeface="+mn-ea"/>
                          <a:ea typeface="+mn-ea"/>
                          <a:cs typeface="Calibri" panose="020F0502020204030204" pitchFamily="34" charset="0"/>
                        </a:rPr>
                        <a:t>81</a:t>
                      </a:r>
                      <a:endParaRPr lang="zh-CN" altLang="en-US" sz="1000" b="0" i="0" u="none" strike="noStrike" dirty="0">
                        <a:solidFill>
                          <a:schemeClr val="tx1">
                            <a:lumMod val="85000"/>
                            <a:lumOff val="15000"/>
                          </a:schemeClr>
                        </a:solidFill>
                        <a:effectLst/>
                        <a:latin typeface="+mn-ea"/>
                        <a:ea typeface="+mn-ea"/>
                        <a:cs typeface="Calibri" panose="020F0502020204030204" pitchFamily="34" charset="0"/>
                      </a:endParaRPr>
                    </a:p>
                  </a:txBody>
                  <a:tcPr marL="0" marR="0" marT="0" marB="0" anchor="ctr">
                    <a:lnL w="9525" cap="flat" cmpd="sng" algn="ctr">
                      <a:no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tcPr>
                </a:tc>
                <a:tc rowSpan="2">
                  <a:txBody>
                    <a:bodyPr/>
                    <a:lstStyle/>
                    <a:p>
                      <a:pPr algn="ctr" fontAlgn="ctr"/>
                      <a:endParaRPr lang="zh-CN" altLang="en-US" sz="1000" b="0" i="0" u="none" strike="noStrike" dirty="0">
                        <a:solidFill>
                          <a:schemeClr val="tx1">
                            <a:lumMod val="85000"/>
                            <a:lumOff val="15000"/>
                          </a:schemeClr>
                        </a:solidFill>
                        <a:effectLst/>
                        <a:latin typeface="+mn-ea"/>
                        <a:ea typeface="+mn-ea"/>
                        <a:cs typeface="Calibri" panose="020F0502020204030204" pitchFamily="34" charset="0"/>
                      </a:endParaRPr>
                    </a:p>
                  </a:txBody>
                  <a:tcPr marL="0" marR="0" marT="0" marB="0" anchor="ctr">
                    <a:lnL w="9525" cap="flat" cmpd="sng" algn="ctr">
                      <a:solidFill>
                        <a:srgbClr val="92D050"/>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tcPr>
                </a:tc>
                <a:tc rowSpan="2">
                  <a:txBody>
                    <a:bodyPr/>
                    <a:lstStyle/>
                    <a:p>
                      <a:pPr algn="ctr" fontAlgn="ctr"/>
                      <a:endParaRPr lang="zh-CN" altLang="en-US" sz="1000" b="0" i="0" u="none" strike="noStrike" dirty="0">
                        <a:solidFill>
                          <a:schemeClr val="tx1">
                            <a:lumMod val="85000"/>
                            <a:lumOff val="15000"/>
                          </a:schemeClr>
                        </a:solidFill>
                        <a:effectLst/>
                        <a:latin typeface="+mn-ea"/>
                        <a:ea typeface="+mn-ea"/>
                        <a:cs typeface="Calibri" panose="020F0502020204030204" pitchFamily="34" charset="0"/>
                      </a:endParaRPr>
                    </a:p>
                  </a:txBody>
                  <a:tcPr marL="0" marR="0" marT="0" marB="0" anchor="ctr">
                    <a:lnL w="9525" cap="flat" cmpd="sng" algn="ctr">
                      <a:no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tcPr>
                </a:tc>
                <a:tc rowSpan="2">
                  <a:txBody>
                    <a:bodyPr/>
                    <a:lstStyle/>
                    <a:p>
                      <a:pPr algn="ctr" fontAlgn="ctr"/>
                      <a:endParaRPr lang="zh-CN" altLang="en-US" sz="1000" b="0" i="0" u="none" strike="noStrike" dirty="0">
                        <a:solidFill>
                          <a:schemeClr val="tx1">
                            <a:lumMod val="85000"/>
                            <a:lumOff val="15000"/>
                          </a:schemeClr>
                        </a:solidFill>
                        <a:effectLst/>
                        <a:latin typeface="+mn-ea"/>
                        <a:ea typeface="+mn-ea"/>
                        <a:cs typeface="Calibri" panose="020F0502020204030204" pitchFamily="34" charset="0"/>
                      </a:endParaRPr>
                    </a:p>
                  </a:txBody>
                  <a:tcPr marL="0" marR="0" marT="0" marB="0" anchor="ctr">
                    <a:lnL w="9525" cap="flat" cmpd="sng" algn="ctr">
                      <a:solidFill>
                        <a:srgbClr val="92D050"/>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tcPr>
                </a:tc>
                <a:tc rowSpan="2">
                  <a:txBody>
                    <a:bodyPr/>
                    <a:lstStyle/>
                    <a:p>
                      <a:pPr algn="ctr" fontAlgn="ctr"/>
                      <a:endParaRPr lang="zh-CN" altLang="en-US" sz="1000" b="0" i="0" u="none" strike="noStrike" dirty="0">
                        <a:solidFill>
                          <a:schemeClr val="tx1"/>
                        </a:solidFill>
                        <a:effectLst/>
                        <a:latin typeface="+mn-ea"/>
                        <a:ea typeface="+mn-ea"/>
                        <a:cs typeface="Calibri" panose="020F0502020204030204" pitchFamily="34" charset="0"/>
                      </a:endParaRP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tcPr>
                </a:tc>
                <a:tc rowSpan="2">
                  <a:txBody>
                    <a:bodyPr/>
                    <a:lstStyle/>
                    <a:p>
                      <a:pPr algn="ctr" fontAlgn="ctr"/>
                      <a:endParaRPr lang="zh-CN" altLang="en-US" sz="1000" b="0" i="0" u="none" strike="noStrike" dirty="0">
                        <a:solidFill>
                          <a:schemeClr val="tx1"/>
                        </a:solidFill>
                        <a:effectLst/>
                        <a:latin typeface="+mn-ea"/>
                        <a:ea typeface="+mn-ea"/>
                        <a:cs typeface="Calibri" panose="020F0502020204030204" pitchFamily="34" charset="0"/>
                      </a:endParaRPr>
                    </a:p>
                  </a:txBody>
                  <a:tcPr marL="0" marR="0" marT="0" marB="0" anchor="ctr">
                    <a:lnL w="9525" cap="flat" cmpd="sng" algn="ctr">
                      <a:no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tcPr>
                </a:tc>
                <a:extLst>
                  <a:ext uri="{0D108BD9-81ED-4DB2-BD59-A6C34878D82A}">
                    <a16:rowId xmlns:a16="http://schemas.microsoft.com/office/drawing/2014/main" val="3210212430"/>
                  </a:ext>
                </a:extLst>
              </a:tr>
              <a:tr h="126172">
                <a:tc vMerge="1">
                  <a:txBody>
                    <a:bodyPr/>
                    <a:lstStyle/>
                    <a:p>
                      <a:endParaRPr lang="zh-CN" altLang="en-US"/>
                    </a:p>
                  </a:txBody>
                  <a:tcPr/>
                </a:tc>
                <a:tc vMerge="1">
                  <a:txBody>
                    <a:bodyPr/>
                    <a:lstStyle/>
                    <a:p>
                      <a:endParaRPr lang="zh-CN" altLang="en-US"/>
                    </a:p>
                  </a:txBody>
                  <a:tcPr>
                    <a:lnT w="12700" cmpd="sng">
                      <a:noFill/>
                      <a:prstDash val="solid"/>
                    </a:lnT>
                  </a:tcPr>
                </a:tc>
                <a:tc vMerge="1">
                  <a:txBody>
                    <a:bodyPr/>
                    <a:lstStyle/>
                    <a:p>
                      <a:endParaRPr lang="zh-CN" altLang="en-US"/>
                    </a:p>
                  </a:txBody>
                  <a:tcPr>
                    <a:lnT w="12700" cmpd="sng">
                      <a:noFill/>
                      <a:prstDash val="solid"/>
                    </a:lnT>
                  </a:tcPr>
                </a:tc>
                <a:tc vMerge="1">
                  <a:txBody>
                    <a:bodyPr/>
                    <a:lstStyle/>
                    <a:p>
                      <a:endParaRPr lang="zh-CN" altLang="en-US"/>
                    </a:p>
                  </a:txBody>
                  <a:tcPr>
                    <a:lnT w="12700" cmpd="sng">
                      <a:noFill/>
                      <a:prstDash val="solid"/>
                    </a:lnT>
                  </a:tcPr>
                </a:tc>
                <a:tc rowSpan="2">
                  <a:txBody>
                    <a:bodyPr/>
                    <a:lstStyle/>
                    <a:p>
                      <a:pPr algn="ctr" fontAlgn="ctr"/>
                      <a:r>
                        <a:rPr lang="en-US" altLang="zh-CN" sz="1000" b="0" i="0" u="none" strike="noStrike" dirty="0">
                          <a:solidFill>
                            <a:schemeClr val="tx1">
                              <a:lumMod val="85000"/>
                              <a:lumOff val="15000"/>
                            </a:schemeClr>
                          </a:solidFill>
                          <a:effectLst/>
                          <a:latin typeface="+mn-ea"/>
                          <a:ea typeface="+mn-ea"/>
                          <a:cs typeface="Calibri" panose="020F0502020204030204" pitchFamily="34" charset="0"/>
                        </a:rPr>
                        <a:t>20 to 25 GHz</a:t>
                      </a:r>
                      <a:endParaRPr lang="en-US" sz="1000" b="0" i="0" u="none" strike="noStrike" dirty="0">
                        <a:solidFill>
                          <a:schemeClr val="tx1">
                            <a:lumMod val="85000"/>
                            <a:lumOff val="15000"/>
                          </a:schemeClr>
                        </a:solidFill>
                        <a:effectLst/>
                        <a:latin typeface="+mn-ea"/>
                        <a:ea typeface="+mn-ea"/>
                        <a:cs typeface="Calibri" panose="020F0502020204030204" pitchFamily="34" charset="0"/>
                      </a:endParaRPr>
                    </a:p>
                  </a:txBody>
                  <a:tcPr marL="0" marR="0" marT="0" marB="0" anchor="ctr">
                    <a:lnL w="9525" cap="flat" cmpd="sng" algn="ctr">
                      <a:solidFill>
                        <a:srgbClr val="92D050"/>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fontAlgn="ctr"/>
                      <a:r>
                        <a:rPr lang="en-US" sz="1000" b="0" i="0" u="none" strike="noStrike" dirty="0">
                          <a:solidFill>
                            <a:schemeClr val="tx1">
                              <a:lumMod val="85000"/>
                              <a:lumOff val="15000"/>
                            </a:schemeClr>
                          </a:solidFill>
                          <a:effectLst/>
                          <a:latin typeface="+mn-ea"/>
                          <a:ea typeface="+mn-ea"/>
                          <a:cs typeface="Calibri" panose="020F0502020204030204" pitchFamily="34" charset="0"/>
                        </a:rPr>
                        <a:t>74</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fontAlgn="ctr"/>
                      <a:r>
                        <a:rPr lang="en-US" sz="1000" b="0" i="0" u="none" strike="noStrike" dirty="0">
                          <a:solidFill>
                            <a:schemeClr val="tx1">
                              <a:lumMod val="85000"/>
                              <a:lumOff val="15000"/>
                            </a:schemeClr>
                          </a:solidFill>
                          <a:effectLst/>
                          <a:latin typeface="+mn-ea"/>
                          <a:ea typeface="+mn-ea"/>
                          <a:cs typeface="Calibri" panose="020F0502020204030204" pitchFamily="34" charset="0"/>
                        </a:rPr>
                        <a:t>79</a:t>
                      </a:r>
                    </a:p>
                  </a:txBody>
                  <a:tcPr marL="0" marR="0" marT="0" marB="0" anchor="ctr">
                    <a:lnL w="9525" cap="flat" cmpd="sng" algn="ctr">
                      <a:no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zh-CN" altLang="en-US"/>
                    </a:p>
                  </a:txBody>
                  <a:tcPr>
                    <a:lnL w="9525" cap="flat" cmpd="sng" algn="ctr">
                      <a:solidFill>
                        <a:srgbClr val="92D050"/>
                      </a:solidFill>
                      <a:prstDash val="solid"/>
                      <a:round/>
                      <a:headEnd type="none" w="med" len="med"/>
                      <a:tailEnd type="none" w="med" len="med"/>
                    </a:lnL>
                    <a:lnT w="9525" cap="flat" cmpd="sng" algn="ctr">
                      <a:solidFill>
                        <a:srgbClr val="92D050"/>
                      </a:solidFill>
                      <a:prstDash val="solid"/>
                      <a:round/>
                      <a:headEnd type="none" w="med" len="med"/>
                      <a:tailEnd type="none" w="med" len="med"/>
                    </a:lnT>
                  </a:tcPr>
                </a:tc>
                <a:tc vMerge="1">
                  <a:txBody>
                    <a:bodyPr/>
                    <a:lstStyle/>
                    <a:p>
                      <a:endParaRPr lang="zh-CN" altLang="en-US"/>
                    </a:p>
                  </a:txBody>
                  <a:tcPr>
                    <a:lnT w="9525" cap="flat" cmpd="sng" algn="ctr">
                      <a:solidFill>
                        <a:srgbClr val="92D050"/>
                      </a:solidFill>
                      <a:prstDash val="solid"/>
                      <a:round/>
                      <a:headEnd type="none" w="med" len="med"/>
                      <a:tailEnd type="none" w="med" len="med"/>
                    </a:lnT>
                  </a:tcPr>
                </a:tc>
                <a:tc vMerge="1">
                  <a:txBody>
                    <a:bodyPr/>
                    <a:lstStyle/>
                    <a:p>
                      <a:endParaRPr lang="zh-CN" altLang="en-US"/>
                    </a:p>
                  </a:txBody>
                  <a:tcPr>
                    <a:lnT w="9525" cap="flat" cmpd="sng" algn="ctr">
                      <a:solidFill>
                        <a:srgbClr val="92D050"/>
                      </a:solidFill>
                      <a:prstDash val="solid"/>
                      <a:round/>
                      <a:headEnd type="none" w="med" len="med"/>
                      <a:tailEnd type="none" w="med" len="med"/>
                    </a:lnT>
                  </a:tcPr>
                </a:tc>
                <a:tc vMerge="1">
                  <a:txBody>
                    <a:bodyPr/>
                    <a:lstStyle/>
                    <a:p>
                      <a:endParaRPr lang="zh-CN" altLang="en-US"/>
                    </a:p>
                  </a:txBody>
                  <a:tcPr>
                    <a:lnT w="9525" cap="flat" cmpd="sng" algn="ctr">
                      <a:solidFill>
                        <a:srgbClr val="92D050"/>
                      </a:solidFill>
                      <a:prstDash val="solid"/>
                      <a:round/>
                      <a:headEnd type="none" w="med" len="med"/>
                      <a:tailEnd type="none" w="med" len="med"/>
                    </a:lnT>
                  </a:tcPr>
                </a:tc>
                <a:tc vMerge="1">
                  <a:txBody>
                    <a:bodyPr/>
                    <a:lstStyle/>
                    <a:p>
                      <a:endParaRPr lang="zh-CN" altLang="en-US"/>
                    </a:p>
                  </a:txBody>
                  <a:tcPr>
                    <a:lnT w="9525" cap="flat" cmpd="sng" algn="ctr">
                      <a:solidFill>
                        <a:srgbClr val="92D050"/>
                      </a:solidFill>
                      <a:prstDash val="solid"/>
                      <a:round/>
                      <a:headEnd type="none" w="med" len="med"/>
                      <a:tailEnd type="none" w="med" len="med"/>
                    </a:lnT>
                  </a:tcPr>
                </a:tc>
                <a:tc vMerge="1">
                  <a:txBody>
                    <a:bodyPr/>
                    <a:lstStyle/>
                    <a:p>
                      <a:endParaRPr lang="zh-CN" altLang="en-US"/>
                    </a:p>
                  </a:txBody>
                  <a:tcPr>
                    <a:lnT w="9525" cap="flat" cmpd="sng" algn="ctr">
                      <a:solidFill>
                        <a:srgbClr val="92D050"/>
                      </a:solidFill>
                      <a:prstDash val="solid"/>
                      <a:round/>
                      <a:headEnd type="none" w="med" len="med"/>
                      <a:tailEnd type="none" w="med" len="med"/>
                    </a:lnT>
                  </a:tcPr>
                </a:tc>
                <a:tc vMerge="1">
                  <a:txBody>
                    <a:bodyPr/>
                    <a:lstStyle/>
                    <a:p>
                      <a:endParaRPr lang="zh-CN" altLang="en-US"/>
                    </a:p>
                  </a:txBody>
                  <a:tcPr>
                    <a:lnT w="9525" cap="flat" cmpd="sng" algn="ctr">
                      <a:solidFill>
                        <a:srgbClr val="92D050"/>
                      </a:solidFill>
                      <a:prstDash val="solid"/>
                      <a:round/>
                      <a:headEnd type="none" w="med" len="med"/>
                      <a:tailEnd type="none" w="med" len="med"/>
                    </a:lnT>
                  </a:tcPr>
                </a:tc>
                <a:tc vMerge="1">
                  <a:txBody>
                    <a:bodyPr/>
                    <a:lstStyle/>
                    <a:p>
                      <a:endParaRPr lang="zh-CN" altLang="en-US"/>
                    </a:p>
                  </a:txBody>
                  <a:tcPr>
                    <a:lnT w="9525" cap="flat" cmpd="sng" algn="ctr">
                      <a:solidFill>
                        <a:srgbClr val="92D050"/>
                      </a:solidFill>
                      <a:prstDash val="solid"/>
                      <a:round/>
                      <a:headEnd type="none" w="med" len="med"/>
                      <a:tailEnd type="none" w="med" len="med"/>
                    </a:lnT>
                  </a:tcPr>
                </a:tc>
                <a:extLst>
                  <a:ext uri="{0D108BD9-81ED-4DB2-BD59-A6C34878D82A}">
                    <a16:rowId xmlns:a16="http://schemas.microsoft.com/office/drawing/2014/main" val="2112865706"/>
                  </a:ext>
                </a:extLst>
              </a:tr>
              <a:tr h="0">
                <a:tc vMerge="1">
                  <a:txBody>
                    <a:bodyPr/>
                    <a:lstStyle/>
                    <a:p>
                      <a:endParaRPr lang="zh-CN" altLang="en-US"/>
                    </a:p>
                  </a:txBody>
                  <a:tcPr/>
                </a:tc>
                <a:tc rowSpan="2">
                  <a:txBody>
                    <a:bodyPr/>
                    <a:lstStyle/>
                    <a:p>
                      <a:pPr algn="ctr" fontAlgn="ctr"/>
                      <a:endParaRPr lang="zh-CN" altLang="en-US" sz="1000" b="0" i="0" u="none" strike="noStrike" dirty="0">
                        <a:solidFill>
                          <a:schemeClr val="tx1">
                            <a:lumMod val="85000"/>
                            <a:lumOff val="15000"/>
                          </a:schemeClr>
                        </a:solidFill>
                        <a:effectLst/>
                        <a:latin typeface="+mn-ea"/>
                        <a:ea typeface="+mn-ea"/>
                        <a:cs typeface="Calibri" panose="020F0502020204030204" pitchFamily="34" charset="0"/>
                      </a:endParaRPr>
                    </a:p>
                  </a:txBody>
                  <a:tcPr marL="0" marR="0" marT="0" marB="0" anchor="ctr">
                    <a:lnL w="9525" cap="flat" cmpd="sng" algn="ctr">
                      <a:solidFill>
                        <a:srgbClr val="92D050"/>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fontAlgn="ctr"/>
                      <a:endParaRPr lang="zh-CN" altLang="en-US" sz="1000" b="0" i="0" u="none" strike="noStrike" dirty="0">
                        <a:solidFill>
                          <a:schemeClr val="tx1">
                            <a:lumMod val="85000"/>
                            <a:lumOff val="15000"/>
                          </a:schemeClr>
                        </a:solidFill>
                        <a:effectLst/>
                        <a:latin typeface="+mn-ea"/>
                        <a:ea typeface="+mn-ea"/>
                        <a:cs typeface="Calibri" panose="020F0502020204030204" pitchFamily="34" charset="0"/>
                      </a:endParaRP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fontAlgn="ctr"/>
                      <a:endParaRPr lang="zh-CN" altLang="en-US" sz="1000" b="0" i="0" u="none" strike="noStrike" dirty="0">
                        <a:solidFill>
                          <a:schemeClr val="tx1">
                            <a:lumMod val="85000"/>
                            <a:lumOff val="15000"/>
                          </a:schemeClr>
                        </a:solidFill>
                        <a:effectLst/>
                        <a:latin typeface="+mn-ea"/>
                        <a:ea typeface="+mn-ea"/>
                        <a:cs typeface="Calibri" panose="020F0502020204030204" pitchFamily="34" charset="0"/>
                      </a:endParaRPr>
                    </a:p>
                  </a:txBody>
                  <a:tcPr marL="0" marR="0" marT="0" marB="0" anchor="ctr">
                    <a:lnL w="9525" cap="flat" cmpd="sng" algn="ctr">
                      <a:no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zh-CN" altLang="en-US"/>
                    </a:p>
                  </a:txBody>
                  <a:tcPr>
                    <a:lnL w="9525" cap="flat" cmpd="sng" algn="ctr">
                      <a:solidFill>
                        <a:srgbClr val="92D050"/>
                      </a:solidFill>
                      <a:prstDash val="solid"/>
                      <a:round/>
                      <a:headEnd type="none" w="med" len="med"/>
                      <a:tailEnd type="none" w="med" len="med"/>
                    </a:lnL>
                    <a:lnT w="9525" cap="flat" cmpd="sng" algn="ctr">
                      <a:solidFill>
                        <a:srgbClr val="92D050"/>
                      </a:solidFill>
                      <a:prstDash val="solid"/>
                      <a:round/>
                      <a:headEnd type="none" w="med" len="med"/>
                      <a:tailEnd type="none" w="med" len="med"/>
                    </a:lnT>
                  </a:tcPr>
                </a:tc>
                <a:tc vMerge="1">
                  <a:txBody>
                    <a:bodyPr/>
                    <a:lstStyle/>
                    <a:p>
                      <a:endParaRPr lang="zh-CN" altLang="en-US"/>
                    </a:p>
                  </a:txBody>
                  <a:tcPr>
                    <a:lnT w="9525" cap="flat" cmpd="sng" algn="ctr">
                      <a:solidFill>
                        <a:srgbClr val="92D050"/>
                      </a:solidFill>
                      <a:prstDash val="solid"/>
                      <a:round/>
                      <a:headEnd type="none" w="med" len="med"/>
                      <a:tailEnd type="none" w="med" len="med"/>
                    </a:lnT>
                  </a:tcPr>
                </a:tc>
                <a:tc vMerge="1">
                  <a:txBody>
                    <a:bodyPr/>
                    <a:lstStyle/>
                    <a:p>
                      <a:endParaRPr lang="zh-CN" altLang="en-US"/>
                    </a:p>
                  </a:txBody>
                  <a:tcPr>
                    <a:lnT w="9525" cap="flat" cmpd="sng" algn="ctr">
                      <a:solidFill>
                        <a:srgbClr val="92D050"/>
                      </a:solidFill>
                      <a:prstDash val="solid"/>
                      <a:round/>
                      <a:headEnd type="none" w="med" len="med"/>
                      <a:tailEnd type="none" w="med" len="med"/>
                    </a:lnT>
                  </a:tcPr>
                </a:tc>
                <a:tc rowSpan="2">
                  <a:txBody>
                    <a:bodyPr/>
                    <a:lstStyle/>
                    <a:p>
                      <a:pPr algn="ctr" fontAlgn="ctr"/>
                      <a:r>
                        <a:rPr lang="en-US" altLang="zh-CN" sz="1000" b="0" i="0" u="none" strike="noStrike" dirty="0">
                          <a:solidFill>
                            <a:schemeClr val="tx1">
                              <a:lumMod val="85000"/>
                              <a:lumOff val="15000"/>
                            </a:schemeClr>
                          </a:solidFill>
                          <a:effectLst/>
                          <a:latin typeface="+mn-ea"/>
                          <a:ea typeface="+mn-ea"/>
                          <a:cs typeface="Calibri" panose="020F0502020204030204" pitchFamily="34" charset="0"/>
                        </a:rPr>
                        <a:t>26 GHz to 26.5 GHz</a:t>
                      </a:r>
                      <a:endParaRPr lang="zh-CN" altLang="en-US" sz="1000" b="0" i="0" u="none" strike="noStrike" dirty="0">
                        <a:solidFill>
                          <a:schemeClr val="tx1">
                            <a:lumMod val="85000"/>
                            <a:lumOff val="15000"/>
                          </a:schemeClr>
                        </a:solidFill>
                        <a:effectLst/>
                        <a:latin typeface="+mn-ea"/>
                        <a:ea typeface="+mn-ea"/>
                        <a:cs typeface="Calibri" panose="020F0502020204030204" pitchFamily="34" charset="0"/>
                      </a:endParaRPr>
                    </a:p>
                  </a:txBody>
                  <a:tcPr marL="0" marR="0" marT="0" marB="0" anchor="ctr">
                    <a:lnL w="9525" cap="flat" cmpd="sng" algn="ctr">
                      <a:solidFill>
                        <a:srgbClr val="92D050"/>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92D050"/>
                      </a:solidFill>
                      <a:prstDash val="solid"/>
                      <a:round/>
                      <a:headEnd type="none" w="med" len="med"/>
                      <a:tailEnd type="none" w="med" len="med"/>
                    </a:lnB>
                  </a:tcPr>
                </a:tc>
                <a:tc rowSpan="2">
                  <a:txBody>
                    <a:bodyPr/>
                    <a:lstStyle/>
                    <a:p>
                      <a:pPr algn="ctr" fontAlgn="ctr"/>
                      <a:r>
                        <a:rPr lang="en-US" altLang="zh-CN" sz="1000" b="0" i="0" u="none" strike="noStrike" dirty="0">
                          <a:solidFill>
                            <a:schemeClr val="tx1">
                              <a:lumMod val="85000"/>
                              <a:lumOff val="15000"/>
                            </a:schemeClr>
                          </a:solidFill>
                          <a:effectLst/>
                          <a:latin typeface="+mn-ea"/>
                          <a:ea typeface="+mn-ea"/>
                          <a:cs typeface="Calibri" panose="020F0502020204030204" pitchFamily="34" charset="0"/>
                        </a:rPr>
                        <a:t>68</a:t>
                      </a:r>
                      <a:endParaRPr lang="zh-CN" altLang="en-US" sz="1000" b="0" i="0" u="none" strike="noStrike" dirty="0">
                        <a:solidFill>
                          <a:schemeClr val="tx1">
                            <a:lumMod val="85000"/>
                            <a:lumOff val="15000"/>
                          </a:schemeClr>
                        </a:solidFill>
                        <a:effectLst/>
                        <a:latin typeface="+mn-ea"/>
                        <a:ea typeface="+mn-ea"/>
                        <a:cs typeface="Calibri" panose="020F0502020204030204" pitchFamily="34" charset="0"/>
                      </a:endParaRP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92D050"/>
                      </a:solidFill>
                      <a:prstDash val="solid"/>
                      <a:round/>
                      <a:headEnd type="none" w="med" len="med"/>
                      <a:tailEnd type="none" w="med" len="med"/>
                    </a:lnB>
                  </a:tcPr>
                </a:tc>
                <a:tc rowSpan="2">
                  <a:txBody>
                    <a:bodyPr/>
                    <a:lstStyle/>
                    <a:p>
                      <a:pPr algn="ctr" fontAlgn="ctr"/>
                      <a:r>
                        <a:rPr lang="en-US" altLang="zh-CN" sz="1000" b="0" i="0" u="none" strike="noStrike" dirty="0">
                          <a:solidFill>
                            <a:schemeClr val="tx1">
                              <a:lumMod val="85000"/>
                              <a:lumOff val="15000"/>
                            </a:schemeClr>
                          </a:solidFill>
                          <a:effectLst/>
                          <a:latin typeface="+mn-ea"/>
                          <a:ea typeface="+mn-ea"/>
                          <a:cs typeface="Calibri" panose="020F0502020204030204" pitchFamily="34" charset="0"/>
                        </a:rPr>
                        <a:t>83</a:t>
                      </a:r>
                      <a:endParaRPr lang="zh-CN" altLang="en-US" sz="1000" b="0" i="0" u="none" strike="noStrike" dirty="0">
                        <a:solidFill>
                          <a:schemeClr val="tx1">
                            <a:lumMod val="85000"/>
                            <a:lumOff val="15000"/>
                          </a:schemeClr>
                        </a:solidFill>
                        <a:effectLst/>
                        <a:latin typeface="+mn-ea"/>
                        <a:ea typeface="+mn-ea"/>
                        <a:cs typeface="Calibri" panose="020F0502020204030204" pitchFamily="34" charset="0"/>
                      </a:endParaRPr>
                    </a:p>
                  </a:txBody>
                  <a:tcPr marL="0" marR="0" marT="0" marB="0" anchor="ctr">
                    <a:lnL w="9525" cap="flat" cmpd="sng" algn="ctr">
                      <a:no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92D050"/>
                      </a:solidFill>
                      <a:prstDash val="solid"/>
                      <a:round/>
                      <a:headEnd type="none" w="med" len="med"/>
                      <a:tailEnd type="none" w="med" len="med"/>
                    </a:lnB>
                  </a:tcPr>
                </a:tc>
                <a:tc rowSpan="2">
                  <a:txBody>
                    <a:bodyPr/>
                    <a:lstStyle/>
                    <a:p>
                      <a:pPr algn="ctr" fontAlgn="ctr"/>
                      <a:endParaRPr lang="zh-CN" altLang="en-US" sz="1000" b="0" i="0" u="none" strike="noStrike" dirty="0">
                        <a:solidFill>
                          <a:schemeClr val="tx1">
                            <a:lumMod val="85000"/>
                            <a:lumOff val="15000"/>
                          </a:schemeClr>
                        </a:solidFill>
                        <a:effectLst/>
                        <a:latin typeface="+mn-ea"/>
                        <a:ea typeface="+mn-ea"/>
                        <a:cs typeface="Calibri" panose="020F0502020204030204" pitchFamily="34" charset="0"/>
                      </a:endParaRPr>
                    </a:p>
                  </a:txBody>
                  <a:tcPr marL="0" marR="0" marT="0" marB="0" anchor="ctr">
                    <a:lnL w="9525" cap="flat" cmpd="sng" algn="ctr">
                      <a:solidFill>
                        <a:srgbClr val="92D050"/>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92D050"/>
                      </a:solidFill>
                      <a:prstDash val="solid"/>
                      <a:round/>
                      <a:headEnd type="none" w="med" len="med"/>
                      <a:tailEnd type="none" w="med" len="med"/>
                    </a:lnB>
                  </a:tcPr>
                </a:tc>
                <a:tc rowSpan="2">
                  <a:txBody>
                    <a:bodyPr/>
                    <a:lstStyle/>
                    <a:p>
                      <a:pPr algn="ctr" fontAlgn="ctr"/>
                      <a:endParaRPr lang="zh-CN" altLang="en-US" sz="1000" b="0" i="0" u="none" strike="noStrike" dirty="0">
                        <a:solidFill>
                          <a:schemeClr val="tx1">
                            <a:lumMod val="85000"/>
                            <a:lumOff val="15000"/>
                          </a:schemeClr>
                        </a:solidFill>
                        <a:effectLst/>
                        <a:latin typeface="+mn-ea"/>
                        <a:ea typeface="+mn-ea"/>
                        <a:cs typeface="Calibri" panose="020F0502020204030204" pitchFamily="34" charset="0"/>
                      </a:endParaRPr>
                    </a:p>
                  </a:txBody>
                  <a:tcPr marL="0" marR="0" marT="0" marB="0" anchor="ctr">
                    <a:lnL w="9525" cap="flat" cmpd="sng" algn="ctr">
                      <a:no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92D050"/>
                      </a:solidFill>
                      <a:prstDash val="solid"/>
                      <a:round/>
                      <a:headEnd type="none" w="med" len="med"/>
                      <a:tailEnd type="none" w="med" len="med"/>
                    </a:lnB>
                  </a:tcPr>
                </a:tc>
                <a:tc rowSpan="2">
                  <a:txBody>
                    <a:bodyPr/>
                    <a:lstStyle/>
                    <a:p>
                      <a:pPr algn="ctr" fontAlgn="ctr"/>
                      <a:endParaRPr lang="zh-CN" altLang="en-US" sz="1000" b="0" i="0" u="none" strike="noStrike" dirty="0">
                        <a:solidFill>
                          <a:schemeClr val="tx1">
                            <a:lumMod val="85000"/>
                            <a:lumOff val="15000"/>
                          </a:schemeClr>
                        </a:solidFill>
                        <a:effectLst/>
                        <a:latin typeface="+mn-ea"/>
                        <a:ea typeface="+mn-ea"/>
                        <a:cs typeface="Calibri" panose="020F0502020204030204" pitchFamily="34" charset="0"/>
                      </a:endParaRPr>
                    </a:p>
                  </a:txBody>
                  <a:tcPr marL="0" marR="0" marT="0" marB="0" anchor="ctr">
                    <a:lnL w="9525" cap="flat" cmpd="sng" algn="ctr">
                      <a:solidFill>
                        <a:srgbClr val="92D050"/>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92D050"/>
                      </a:solidFill>
                      <a:prstDash val="solid"/>
                      <a:round/>
                      <a:headEnd type="none" w="med" len="med"/>
                      <a:tailEnd type="none" w="med" len="med"/>
                    </a:lnB>
                  </a:tcPr>
                </a:tc>
                <a:tc rowSpan="2">
                  <a:txBody>
                    <a:bodyPr/>
                    <a:lstStyle/>
                    <a:p>
                      <a:pPr algn="ctr" fontAlgn="ctr"/>
                      <a:endParaRPr lang="zh-CN" altLang="en-US" sz="1000" b="0" i="0" u="none" strike="noStrike" dirty="0">
                        <a:solidFill>
                          <a:schemeClr val="tx1"/>
                        </a:solidFill>
                        <a:effectLst/>
                        <a:latin typeface="+mn-ea"/>
                        <a:ea typeface="+mn-ea"/>
                        <a:cs typeface="Calibri" panose="020F0502020204030204" pitchFamily="34" charset="0"/>
                      </a:endParaRP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92D050"/>
                      </a:solidFill>
                      <a:prstDash val="solid"/>
                      <a:round/>
                      <a:headEnd type="none" w="med" len="med"/>
                      <a:tailEnd type="none" w="med" len="med"/>
                    </a:lnB>
                  </a:tcPr>
                </a:tc>
                <a:tc rowSpan="2">
                  <a:txBody>
                    <a:bodyPr/>
                    <a:lstStyle/>
                    <a:p>
                      <a:pPr algn="ctr" fontAlgn="ctr"/>
                      <a:endParaRPr lang="zh-CN" altLang="en-US" sz="1000" b="0" i="0" u="none" strike="noStrike" dirty="0">
                        <a:solidFill>
                          <a:schemeClr val="tx1"/>
                        </a:solidFill>
                        <a:effectLst/>
                        <a:latin typeface="+mn-ea"/>
                        <a:ea typeface="+mn-ea"/>
                        <a:cs typeface="Calibri" panose="020F0502020204030204" pitchFamily="34" charset="0"/>
                      </a:endParaRPr>
                    </a:p>
                  </a:txBody>
                  <a:tcPr marL="0" marR="0" marT="0" marB="0" anchor="ctr">
                    <a:lnL w="9525" cap="flat" cmpd="sng" algn="ctr">
                      <a:no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92D050"/>
                      </a:solidFill>
                      <a:prstDash val="solid"/>
                      <a:round/>
                      <a:headEnd type="none" w="med" len="med"/>
                      <a:tailEnd type="none" w="med" len="med"/>
                    </a:lnB>
                  </a:tcPr>
                </a:tc>
                <a:extLst>
                  <a:ext uri="{0D108BD9-81ED-4DB2-BD59-A6C34878D82A}">
                    <a16:rowId xmlns:a16="http://schemas.microsoft.com/office/drawing/2014/main" val="3085962562"/>
                  </a:ext>
                </a:extLst>
              </a:tr>
              <a:tr h="151407">
                <a:tc vMerge="1">
                  <a:txBody>
                    <a:bodyPr/>
                    <a:lstStyle/>
                    <a:p>
                      <a:endParaRPr lang="zh-CN" altLang="en-US"/>
                    </a:p>
                  </a:txBody>
                  <a:tcPr/>
                </a:tc>
                <a:tc vMerge="1">
                  <a:txBody>
                    <a:bodyPr/>
                    <a:lstStyle/>
                    <a:p>
                      <a:endParaRPr lang="zh-CN" altLang="en-US"/>
                    </a:p>
                  </a:txBody>
                  <a:tcPr>
                    <a:lnT w="9525" cap="flat" cmpd="sng" algn="ctr">
                      <a:solidFill>
                        <a:srgbClr val="92D050"/>
                      </a:solidFill>
                      <a:prstDash val="solid"/>
                      <a:round/>
                      <a:headEnd type="none" w="med" len="med"/>
                      <a:tailEnd type="none" w="med" len="med"/>
                    </a:lnT>
                  </a:tcPr>
                </a:tc>
                <a:tc vMerge="1">
                  <a:txBody>
                    <a:bodyPr/>
                    <a:lstStyle/>
                    <a:p>
                      <a:endParaRPr lang="zh-CN" altLang="en-US"/>
                    </a:p>
                  </a:txBody>
                  <a:tcPr>
                    <a:lnT w="9525" cap="flat" cmpd="sng" algn="ctr">
                      <a:solidFill>
                        <a:srgbClr val="92D050"/>
                      </a:solidFill>
                      <a:prstDash val="solid"/>
                      <a:round/>
                      <a:headEnd type="none" w="med" len="med"/>
                      <a:tailEnd type="none" w="med" len="med"/>
                    </a:lnT>
                  </a:tcPr>
                </a:tc>
                <a:tc vMerge="1">
                  <a:txBody>
                    <a:bodyPr/>
                    <a:lstStyle/>
                    <a:p>
                      <a:endParaRPr lang="zh-CN" altLang="en-US"/>
                    </a:p>
                  </a:txBody>
                  <a:tcPr>
                    <a:lnT w="9525" cap="flat" cmpd="sng" algn="ctr">
                      <a:solidFill>
                        <a:srgbClr val="92D050"/>
                      </a:solidFill>
                      <a:prstDash val="solid"/>
                      <a:round/>
                      <a:headEnd type="none" w="med" len="med"/>
                      <a:tailEnd type="none" w="med" len="med"/>
                    </a:lnT>
                  </a:tcPr>
                </a:tc>
                <a:tc>
                  <a:txBody>
                    <a:bodyPr/>
                    <a:lstStyle/>
                    <a:p>
                      <a:pPr algn="ctr" fontAlgn="ctr"/>
                      <a:r>
                        <a:rPr lang="en-US" altLang="zh-CN" sz="1000" b="0" i="0" u="none" strike="noStrike" dirty="0">
                          <a:solidFill>
                            <a:schemeClr val="tx1">
                              <a:lumMod val="85000"/>
                              <a:lumOff val="15000"/>
                            </a:schemeClr>
                          </a:solidFill>
                          <a:effectLst/>
                          <a:latin typeface="+mn-ea"/>
                          <a:ea typeface="+mn-ea"/>
                          <a:cs typeface="Calibri" panose="020F0502020204030204" pitchFamily="34" charset="0"/>
                        </a:rPr>
                        <a:t>25 to 26.5 GHz</a:t>
                      </a:r>
                      <a:endParaRPr lang="en-US" sz="1000" b="0" i="0" u="none" strike="noStrike" dirty="0">
                        <a:solidFill>
                          <a:schemeClr val="tx1">
                            <a:lumMod val="85000"/>
                            <a:lumOff val="15000"/>
                          </a:schemeClr>
                        </a:solidFill>
                        <a:effectLst/>
                        <a:latin typeface="+mn-ea"/>
                        <a:ea typeface="+mn-ea"/>
                        <a:cs typeface="Calibri" panose="020F0502020204030204" pitchFamily="34" charset="0"/>
                      </a:endParaRPr>
                    </a:p>
                  </a:txBody>
                  <a:tcPr marL="0" marR="0" marT="0" marB="0" anchor="ctr">
                    <a:lnL w="9525" cap="flat" cmpd="sng" algn="ctr">
                      <a:solidFill>
                        <a:srgbClr val="92D050"/>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000" b="0" i="0" u="none" strike="noStrike" dirty="0">
                          <a:solidFill>
                            <a:schemeClr val="tx1">
                              <a:lumMod val="85000"/>
                              <a:lumOff val="15000"/>
                            </a:schemeClr>
                          </a:solidFill>
                          <a:effectLst/>
                          <a:latin typeface="+mn-ea"/>
                          <a:ea typeface="+mn-ea"/>
                          <a:cs typeface="Calibri" panose="020F0502020204030204" pitchFamily="34" charset="0"/>
                        </a:rPr>
                        <a:t>65</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000" b="0" i="0" u="none" strike="noStrike" dirty="0">
                          <a:solidFill>
                            <a:schemeClr val="tx1">
                              <a:lumMod val="85000"/>
                              <a:lumOff val="15000"/>
                            </a:schemeClr>
                          </a:solidFill>
                          <a:effectLst/>
                          <a:latin typeface="+mn-ea"/>
                          <a:ea typeface="+mn-ea"/>
                          <a:cs typeface="Calibri" panose="020F0502020204030204" pitchFamily="34" charset="0"/>
                        </a:rPr>
                        <a:t>70</a:t>
                      </a:r>
                    </a:p>
                  </a:txBody>
                  <a:tcPr marL="0" marR="0" marT="0" marB="0" anchor="ctr">
                    <a:lnL w="9525" cap="flat" cmpd="sng" algn="ctr">
                      <a:no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zh-CN" altLang="en-US"/>
                    </a:p>
                  </a:txBody>
                  <a:tcPr>
                    <a:lnL w="9525" cap="flat" cmpd="sng" algn="ctr">
                      <a:solidFill>
                        <a:srgbClr val="92D050"/>
                      </a:solidFill>
                      <a:prstDash val="solid"/>
                      <a:round/>
                      <a:headEnd type="none" w="med" len="med"/>
                      <a:tailEnd type="none" w="med" len="med"/>
                    </a:lnL>
                    <a:lnT w="9525" cap="flat" cmpd="sng" algn="ctr">
                      <a:solidFill>
                        <a:srgbClr val="92D050"/>
                      </a:solidFill>
                      <a:prstDash val="solid"/>
                      <a:round/>
                      <a:headEnd type="none" w="med" len="med"/>
                      <a:tailEnd type="none" w="med" len="med"/>
                    </a:lnT>
                  </a:tcPr>
                </a:tc>
                <a:tc vMerge="1">
                  <a:txBody>
                    <a:bodyPr/>
                    <a:lstStyle/>
                    <a:p>
                      <a:endParaRPr lang="zh-CN" altLang="en-US"/>
                    </a:p>
                  </a:txBody>
                  <a:tcPr>
                    <a:lnT w="9525" cap="flat" cmpd="sng" algn="ctr">
                      <a:solidFill>
                        <a:srgbClr val="92D050"/>
                      </a:solidFill>
                      <a:prstDash val="solid"/>
                      <a:round/>
                      <a:headEnd type="none" w="med" len="med"/>
                      <a:tailEnd type="none" w="med" len="med"/>
                    </a:lnT>
                  </a:tcPr>
                </a:tc>
                <a:tc vMerge="1">
                  <a:txBody>
                    <a:bodyPr/>
                    <a:lstStyle/>
                    <a:p>
                      <a:endParaRPr lang="zh-CN" altLang="en-US"/>
                    </a:p>
                  </a:txBody>
                  <a:tcPr>
                    <a:lnT w="9525" cap="flat" cmpd="sng" algn="ctr">
                      <a:solidFill>
                        <a:srgbClr val="92D050"/>
                      </a:solidFill>
                      <a:prstDash val="solid"/>
                      <a:round/>
                      <a:headEnd type="none" w="med" len="med"/>
                      <a:tailEnd type="none" w="med" len="med"/>
                    </a:lnT>
                  </a:tcPr>
                </a:tc>
                <a:tc vMerge="1">
                  <a:txBody>
                    <a:bodyPr/>
                    <a:lstStyle/>
                    <a:p>
                      <a:endParaRPr lang="zh-CN" altLang="en-US"/>
                    </a:p>
                  </a:txBody>
                  <a:tcPr>
                    <a:lnT w="9525" cap="flat" cmpd="sng" algn="ctr">
                      <a:solidFill>
                        <a:srgbClr val="92D050"/>
                      </a:solidFill>
                      <a:prstDash val="solid"/>
                      <a:round/>
                      <a:headEnd type="none" w="med" len="med"/>
                      <a:tailEnd type="none" w="med" len="med"/>
                    </a:lnT>
                  </a:tcPr>
                </a:tc>
                <a:tc vMerge="1">
                  <a:txBody>
                    <a:bodyPr/>
                    <a:lstStyle/>
                    <a:p>
                      <a:endParaRPr lang="zh-CN" altLang="en-US"/>
                    </a:p>
                  </a:txBody>
                  <a:tcPr>
                    <a:lnT w="9525" cap="flat" cmpd="sng" algn="ctr">
                      <a:solidFill>
                        <a:srgbClr val="92D050"/>
                      </a:solidFill>
                      <a:prstDash val="solid"/>
                      <a:round/>
                      <a:headEnd type="none" w="med" len="med"/>
                      <a:tailEnd type="none" w="med" len="med"/>
                    </a:lnT>
                  </a:tcPr>
                </a:tc>
                <a:tc vMerge="1">
                  <a:txBody>
                    <a:bodyPr/>
                    <a:lstStyle/>
                    <a:p>
                      <a:endParaRPr lang="zh-CN" altLang="en-US"/>
                    </a:p>
                  </a:txBody>
                  <a:tcPr>
                    <a:lnT w="9525" cap="flat" cmpd="sng" algn="ctr">
                      <a:solidFill>
                        <a:srgbClr val="92D050"/>
                      </a:solidFill>
                      <a:prstDash val="solid"/>
                      <a:round/>
                      <a:headEnd type="none" w="med" len="med"/>
                      <a:tailEnd type="none" w="med" len="med"/>
                    </a:lnT>
                  </a:tcPr>
                </a:tc>
                <a:tc vMerge="1">
                  <a:txBody>
                    <a:bodyPr/>
                    <a:lstStyle/>
                    <a:p>
                      <a:endParaRPr lang="zh-CN" altLang="en-US"/>
                    </a:p>
                  </a:txBody>
                  <a:tcPr>
                    <a:lnT w="9525" cap="flat" cmpd="sng" algn="ctr">
                      <a:solidFill>
                        <a:srgbClr val="92D050"/>
                      </a:solidFill>
                      <a:prstDash val="solid"/>
                      <a:round/>
                      <a:headEnd type="none" w="med" len="med"/>
                      <a:tailEnd type="none" w="med" len="med"/>
                    </a:lnT>
                  </a:tcPr>
                </a:tc>
                <a:tc vMerge="1">
                  <a:txBody>
                    <a:bodyPr/>
                    <a:lstStyle/>
                    <a:p>
                      <a:endParaRPr lang="zh-CN" altLang="en-US"/>
                    </a:p>
                  </a:txBody>
                  <a:tcPr>
                    <a:lnT w="9525" cap="flat" cmpd="sng" algn="ctr">
                      <a:solidFill>
                        <a:srgbClr val="92D050"/>
                      </a:solidFill>
                      <a:prstDash val="solid"/>
                      <a:round/>
                      <a:headEnd type="none" w="med" len="med"/>
                      <a:tailEnd type="none" w="med" len="med"/>
                    </a:lnT>
                  </a:tcPr>
                </a:tc>
                <a:extLst>
                  <a:ext uri="{0D108BD9-81ED-4DB2-BD59-A6C34878D82A}">
                    <a16:rowId xmlns:a16="http://schemas.microsoft.com/office/drawing/2014/main" val="4140031768"/>
                  </a:ext>
                </a:extLst>
              </a:tr>
              <a:tr h="250357">
                <a:tc>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fontAlgn="ctr"/>
                      <a:r>
                        <a:rPr lang="en-US" altLang="zh-CN" sz="1000" b="1" i="0" u="none" strike="noStrike" dirty="0">
                          <a:solidFill>
                            <a:schemeClr val="bg1"/>
                          </a:solidFill>
                          <a:effectLst/>
                          <a:latin typeface="Calibri" panose="020F0502020204030204" pitchFamily="34" charset="0"/>
                          <a:ea typeface="宋体" panose="02010600030101010101" pitchFamily="2" charset="-122"/>
                          <a:cs typeface="Calibri" panose="020F0502020204030204" pitchFamily="34" charset="0"/>
                        </a:rPr>
                        <a:t>Output power</a:t>
                      </a:r>
                      <a:endParaRPr lang="zh-CN" altLang="en-US" sz="1000" b="1" i="0" u="none" strike="noStrike" dirty="0">
                        <a:solidFill>
                          <a:schemeClr val="bg1"/>
                        </a:solidFill>
                        <a:effectLst/>
                        <a:latin typeface="Calibri" panose="020F0502020204030204" pitchFamily="34" charset="0"/>
                        <a:ea typeface="宋体" panose="02010600030101010101" pitchFamily="2" charset="-122"/>
                        <a:cs typeface="Calibri" panose="020F0502020204030204" pitchFamily="34" charset="0"/>
                      </a:endParaRP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solidFill>
                      <a:srgbClr val="5E6A71"/>
                    </a:solidFill>
                  </a:tcPr>
                </a:tc>
                <a:tc gridSpan="3">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fontAlgn="ctr"/>
                      <a:r>
                        <a:rPr lang="en-US" sz="1000" b="0" i="0" u="none" strike="noStrike" dirty="0">
                          <a:solidFill>
                            <a:schemeClr val="tx1">
                              <a:lumMod val="85000"/>
                              <a:lumOff val="15000"/>
                            </a:schemeClr>
                          </a:solidFill>
                          <a:effectLst/>
                          <a:latin typeface="+mn-ea"/>
                          <a:ea typeface="+mn-ea"/>
                          <a:cs typeface="Calibri" panose="020F0502020204030204" pitchFamily="34" charset="0"/>
                        </a:rPr>
                        <a:t>3 dBm</a:t>
                      </a: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hMerge="1">
                  <a:txBody>
                    <a:bodyPr/>
                    <a:lstStyle/>
                    <a:p>
                      <a:endParaRPr lang="zh-CN" altLang="en-US"/>
                    </a:p>
                  </a:txBody>
                  <a:tcPr/>
                </a:tc>
                <a:tc gridSpan="3">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fontAlgn="ctr"/>
                      <a:r>
                        <a:rPr lang="en-US" altLang="zh-CN" sz="1000" b="0" i="0" u="none" strike="noStrike" dirty="0">
                          <a:solidFill>
                            <a:schemeClr val="tx1">
                              <a:lumMod val="85000"/>
                              <a:lumOff val="15000"/>
                            </a:schemeClr>
                          </a:solidFill>
                          <a:effectLst/>
                          <a:latin typeface="+mn-ea"/>
                          <a:ea typeface="+mn-ea"/>
                          <a:cs typeface="Calibri" panose="020F0502020204030204" pitchFamily="34" charset="0"/>
                        </a:rPr>
                        <a:t>3 dBm</a:t>
                      </a: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hMerge="1">
                  <a:txBody>
                    <a:bodyPr/>
                    <a:lstStyle/>
                    <a:p>
                      <a:endParaRPr lang="zh-CN" altLang="en-US"/>
                    </a:p>
                  </a:txBody>
                  <a:tcPr/>
                </a:tc>
                <a:tc gridSpan="3">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fontAlgn="ctr"/>
                      <a:r>
                        <a:rPr lang="en-US" altLang="zh-CN" sz="1000" b="0" i="0" u="none" strike="noStrike" dirty="0">
                          <a:solidFill>
                            <a:schemeClr val="tx1">
                              <a:lumMod val="85000"/>
                              <a:lumOff val="15000"/>
                            </a:schemeClr>
                          </a:solidFill>
                          <a:effectLst/>
                          <a:latin typeface="+mn-ea"/>
                          <a:ea typeface="+mn-ea"/>
                          <a:cs typeface="Calibri" panose="020F0502020204030204" pitchFamily="34" charset="0"/>
                        </a:rPr>
                        <a:t>3 dBm</a:t>
                      </a: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hMerge="1">
                  <a:txBody>
                    <a:bodyPr/>
                    <a:lstStyle/>
                    <a:p>
                      <a:endParaRPr lang="zh-CN" altLang="en-US"/>
                    </a:p>
                  </a:txBody>
                  <a:tcPr/>
                </a:tc>
                <a:tc gridSpan="2">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fontAlgn="ctr"/>
                      <a:r>
                        <a:rPr lang="en-US" altLang="zh-CN" sz="1000" b="0" i="0" u="none" strike="noStrike" dirty="0">
                          <a:solidFill>
                            <a:schemeClr val="tx1">
                              <a:lumMod val="85000"/>
                              <a:lumOff val="15000"/>
                            </a:schemeClr>
                          </a:solidFill>
                          <a:effectLst/>
                          <a:latin typeface="+mn-ea"/>
                          <a:ea typeface="+mn-ea"/>
                          <a:cs typeface="Calibri" panose="020F0502020204030204" pitchFamily="34" charset="0"/>
                        </a:rPr>
                        <a:t>3 dBm</a:t>
                      </a: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lnL w="9525" cap="flat" cmpd="sng" algn="ctr">
                      <a:solidFill>
                        <a:srgbClr val="92D050"/>
                      </a:solidFill>
                      <a:prstDash val="solid"/>
                      <a:round/>
                      <a:headEnd type="none" w="med" len="med"/>
                      <a:tailEnd type="none" w="med" len="med"/>
                    </a:lnL>
                    <a:lnT w="9525" cap="flat" cmpd="sng" algn="ctr">
                      <a:solidFill>
                        <a:srgbClr val="92D050"/>
                      </a:solidFill>
                      <a:prstDash val="solid"/>
                      <a:round/>
                      <a:headEnd type="none" w="med" len="med"/>
                      <a:tailEnd type="none" w="med" len="med"/>
                    </a:lnT>
                  </a:tcPr>
                </a:tc>
                <a:tc gridSpan="3">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dirty="0">
                          <a:solidFill>
                            <a:schemeClr val="tx1">
                              <a:lumMod val="85000"/>
                              <a:lumOff val="15000"/>
                            </a:schemeClr>
                          </a:solidFill>
                          <a:effectLst/>
                          <a:latin typeface="+mn-ea"/>
                          <a:ea typeface="+mn-ea"/>
                          <a:cs typeface="Calibri" panose="020F0502020204030204" pitchFamily="34" charset="0"/>
                        </a:rPr>
                        <a:t>5 dBm</a:t>
                      </a: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859579241"/>
                  </a:ext>
                </a:extLst>
              </a:tr>
              <a:tr h="715306">
                <a:tc>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fontAlgn="ctr"/>
                      <a:r>
                        <a:rPr lang="en-US" sz="1000" b="1" i="0" u="none" strike="noStrike" dirty="0">
                          <a:solidFill>
                            <a:schemeClr val="bg1"/>
                          </a:solidFill>
                          <a:effectLst/>
                          <a:latin typeface="Calibri" panose="020F0502020204030204" pitchFamily="34" charset="0"/>
                          <a:ea typeface="宋体" panose="02010600030101010101" pitchFamily="2" charset="-122"/>
                          <a:cs typeface="Calibri" panose="020F0502020204030204" pitchFamily="34" charset="0"/>
                        </a:rPr>
                        <a:t>Directivity</a:t>
                      </a:r>
                      <a:r>
                        <a:rPr lang="en-US" sz="1000" b="1" i="0" u="none" strike="noStrike" baseline="0" dirty="0">
                          <a:solidFill>
                            <a:schemeClr val="bg1"/>
                          </a:solidFill>
                          <a:effectLst/>
                          <a:latin typeface="Calibri" panose="020F0502020204030204" pitchFamily="34" charset="0"/>
                          <a:ea typeface="宋体" panose="02010600030101010101" pitchFamily="2" charset="-122"/>
                          <a:cs typeface="Calibri" panose="020F0502020204030204" pitchFamily="34" charset="0"/>
                        </a:rPr>
                        <a:t> after calibration</a:t>
                      </a:r>
                      <a:endParaRPr lang="en-US" sz="1000" b="1" i="0" u="none" strike="noStrike" dirty="0">
                        <a:solidFill>
                          <a:schemeClr val="bg1"/>
                        </a:solidFill>
                        <a:effectLst/>
                        <a:latin typeface="Calibri" panose="020F0502020204030204" pitchFamily="34" charset="0"/>
                        <a:ea typeface="宋体" panose="02010600030101010101" pitchFamily="2" charset="-122"/>
                        <a:cs typeface="Calibri" panose="020F0502020204030204" pitchFamily="34" charset="0"/>
                      </a:endParaRP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solidFill>
                      <a:srgbClr val="5E6A71"/>
                    </a:solidFill>
                  </a:tcPr>
                </a:tc>
                <a:tc gridSpan="3">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fontAlgn="ctr"/>
                      <a:r>
                        <a:rPr lang="en-US" sz="1000" b="0" i="0" u="none" strike="noStrike" dirty="0">
                          <a:solidFill>
                            <a:schemeClr val="tx1">
                              <a:lumMod val="85000"/>
                              <a:lumOff val="15000"/>
                            </a:schemeClr>
                          </a:solidFill>
                          <a:effectLst/>
                          <a:latin typeface="+mn-ea"/>
                          <a:ea typeface="+mn-ea"/>
                          <a:cs typeface="Calibri" panose="020F0502020204030204" pitchFamily="34" charset="0"/>
                        </a:rPr>
                        <a:t>30kHz </a:t>
                      </a:r>
                      <a:r>
                        <a:rPr lang="en-US" altLang="zh-CN" sz="1000" b="0" i="0" u="none" strike="noStrike" dirty="0">
                          <a:solidFill>
                            <a:schemeClr val="tx1">
                              <a:lumMod val="85000"/>
                              <a:lumOff val="15000"/>
                            </a:schemeClr>
                          </a:solidFill>
                          <a:effectLst/>
                          <a:latin typeface="+mn-ea"/>
                          <a:ea typeface="+mn-ea"/>
                          <a:cs typeface="Calibri" panose="020F0502020204030204" pitchFamily="34" charset="0"/>
                        </a:rPr>
                        <a:t>to</a:t>
                      </a:r>
                      <a:r>
                        <a:rPr lang="en-US" sz="1000" b="0" i="0" u="none" strike="noStrike" dirty="0">
                          <a:solidFill>
                            <a:schemeClr val="tx1">
                              <a:lumMod val="85000"/>
                              <a:lumOff val="15000"/>
                            </a:schemeClr>
                          </a:solidFill>
                          <a:effectLst/>
                          <a:latin typeface="+mn-ea"/>
                          <a:ea typeface="+mn-ea"/>
                          <a:cs typeface="Calibri" panose="020F0502020204030204" pitchFamily="34" charset="0"/>
                        </a:rPr>
                        <a:t> 3 GHz: 41dB</a:t>
                      </a:r>
                    </a:p>
                    <a:p>
                      <a:pPr algn="ctr" fontAlgn="ctr"/>
                      <a:r>
                        <a:rPr lang="en-US" sz="1000" b="0" i="0" u="none" strike="noStrike" dirty="0">
                          <a:solidFill>
                            <a:schemeClr val="tx1">
                              <a:lumMod val="85000"/>
                              <a:lumOff val="15000"/>
                            </a:schemeClr>
                          </a:solidFill>
                          <a:effectLst/>
                          <a:latin typeface="+mn-ea"/>
                          <a:ea typeface="+mn-ea"/>
                          <a:cs typeface="Calibri" panose="020F0502020204030204" pitchFamily="34" charset="0"/>
                        </a:rPr>
                        <a:t>3GHz </a:t>
                      </a:r>
                      <a:r>
                        <a:rPr lang="en-US" altLang="zh-CN" sz="1000" b="0" i="0" u="none" strike="noStrike" dirty="0">
                          <a:solidFill>
                            <a:schemeClr val="tx1">
                              <a:lumMod val="85000"/>
                              <a:lumOff val="15000"/>
                            </a:schemeClr>
                          </a:solidFill>
                          <a:effectLst/>
                          <a:latin typeface="+mn-ea"/>
                          <a:ea typeface="+mn-ea"/>
                          <a:cs typeface="Calibri" panose="020F0502020204030204" pitchFamily="34" charset="0"/>
                        </a:rPr>
                        <a:t>to</a:t>
                      </a:r>
                      <a:r>
                        <a:rPr lang="en-US" sz="1000" b="0" i="0" u="none" strike="noStrike" dirty="0">
                          <a:solidFill>
                            <a:schemeClr val="tx1">
                              <a:lumMod val="85000"/>
                              <a:lumOff val="15000"/>
                            </a:schemeClr>
                          </a:solidFill>
                          <a:effectLst/>
                          <a:latin typeface="+mn-ea"/>
                          <a:ea typeface="+mn-ea"/>
                          <a:cs typeface="Calibri" panose="020F0502020204030204" pitchFamily="34" charset="0"/>
                        </a:rPr>
                        <a:t> 6 GHz: 39dB</a:t>
                      </a:r>
                    </a:p>
                    <a:p>
                      <a:pPr algn="ctr" fontAlgn="ctr"/>
                      <a:r>
                        <a:rPr lang="en-US" sz="1000" b="0" i="0" u="none" strike="noStrike" dirty="0">
                          <a:solidFill>
                            <a:schemeClr val="tx1">
                              <a:lumMod val="85000"/>
                              <a:lumOff val="15000"/>
                            </a:schemeClr>
                          </a:solidFill>
                          <a:effectLst/>
                          <a:latin typeface="+mn-ea"/>
                          <a:ea typeface="+mn-ea"/>
                          <a:cs typeface="Calibri" panose="020F0502020204030204" pitchFamily="34" charset="0"/>
                        </a:rPr>
                        <a:t>6GHz </a:t>
                      </a:r>
                      <a:r>
                        <a:rPr lang="en-US" altLang="zh-CN" sz="1000" b="0" i="0" u="none" strike="noStrike" dirty="0">
                          <a:solidFill>
                            <a:schemeClr val="tx1">
                              <a:lumMod val="85000"/>
                              <a:lumOff val="15000"/>
                            </a:schemeClr>
                          </a:solidFill>
                          <a:effectLst/>
                          <a:latin typeface="+mn-ea"/>
                          <a:ea typeface="+mn-ea"/>
                          <a:cs typeface="Calibri" panose="020F0502020204030204" pitchFamily="34" charset="0"/>
                        </a:rPr>
                        <a:t>to</a:t>
                      </a:r>
                      <a:r>
                        <a:rPr lang="en-US" sz="1000" b="0" i="0" u="none" strike="noStrike" dirty="0">
                          <a:solidFill>
                            <a:schemeClr val="tx1">
                              <a:lumMod val="85000"/>
                              <a:lumOff val="15000"/>
                            </a:schemeClr>
                          </a:solidFill>
                          <a:effectLst/>
                          <a:latin typeface="+mn-ea"/>
                          <a:ea typeface="+mn-ea"/>
                          <a:cs typeface="Calibri" panose="020F0502020204030204" pitchFamily="34" charset="0"/>
                        </a:rPr>
                        <a:t> 26.5 GH: 37dB</a:t>
                      </a: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hMerge="1">
                  <a:txBody>
                    <a:bodyPr/>
                    <a:lstStyle/>
                    <a:p>
                      <a:endParaRPr lang="zh-CN" altLang="en-US"/>
                    </a:p>
                  </a:txBody>
                  <a:tcPr/>
                </a:tc>
                <a:tc gridSpan="3">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fontAlgn="ctr"/>
                      <a:r>
                        <a:rPr lang="en-US" sz="1000" b="0" i="0" u="none" strike="noStrike" dirty="0">
                          <a:solidFill>
                            <a:schemeClr val="tx1">
                              <a:lumMod val="85000"/>
                              <a:lumOff val="15000"/>
                            </a:schemeClr>
                          </a:solidFill>
                          <a:effectLst/>
                          <a:latin typeface="+mn-ea"/>
                          <a:ea typeface="+mn-ea"/>
                          <a:cs typeface="Calibri" panose="020F0502020204030204" pitchFamily="34" charset="0"/>
                        </a:rPr>
                        <a:t>0.2 to 500 MHz: 42dB</a:t>
                      </a:r>
                    </a:p>
                    <a:p>
                      <a:pPr algn="ctr" fontAlgn="ctr"/>
                      <a:r>
                        <a:rPr lang="en-US" sz="1000" b="0" i="0" u="none" strike="noStrike" dirty="0">
                          <a:solidFill>
                            <a:schemeClr val="tx1">
                              <a:lumMod val="85000"/>
                              <a:lumOff val="15000"/>
                            </a:schemeClr>
                          </a:solidFill>
                          <a:effectLst/>
                          <a:latin typeface="+mn-ea"/>
                          <a:ea typeface="+mn-ea"/>
                          <a:cs typeface="Calibri" panose="020F0502020204030204" pitchFamily="34" charset="0"/>
                        </a:rPr>
                        <a:t>0.5 to 8 GHz: 38dB</a:t>
                      </a:r>
                    </a:p>
                    <a:p>
                      <a:pPr algn="ctr" fontAlgn="ctr"/>
                      <a:r>
                        <a:rPr lang="en-US" sz="1000" b="0" i="0" u="none" strike="noStrike" dirty="0">
                          <a:solidFill>
                            <a:schemeClr val="tx1">
                              <a:lumMod val="85000"/>
                              <a:lumOff val="15000"/>
                            </a:schemeClr>
                          </a:solidFill>
                          <a:effectLst/>
                          <a:latin typeface="+mn-ea"/>
                          <a:ea typeface="+mn-ea"/>
                          <a:cs typeface="Calibri" panose="020F0502020204030204" pitchFamily="34" charset="0"/>
                        </a:rPr>
                        <a:t>8 to 20 GHz: 36dB</a:t>
                      </a:r>
                    </a:p>
                    <a:p>
                      <a:pPr algn="ctr" fontAlgn="ctr"/>
                      <a:r>
                        <a:rPr lang="en-US" sz="1000" b="0" i="0" u="none" strike="noStrike" dirty="0">
                          <a:solidFill>
                            <a:schemeClr val="tx1">
                              <a:lumMod val="85000"/>
                              <a:lumOff val="15000"/>
                            </a:schemeClr>
                          </a:solidFill>
                          <a:effectLst/>
                          <a:latin typeface="+mn-ea"/>
                          <a:ea typeface="+mn-ea"/>
                          <a:cs typeface="Calibri" panose="020F0502020204030204" pitchFamily="34" charset="0"/>
                        </a:rPr>
                        <a:t>20 to 26.5 GHz: 30dB</a:t>
                      </a: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hMerge="1">
                  <a:txBody>
                    <a:bodyPr/>
                    <a:lstStyle/>
                    <a:p>
                      <a:endParaRPr lang="zh-CN" altLang="en-US"/>
                    </a:p>
                  </a:txBody>
                  <a:tcPr/>
                </a:tc>
                <a:tc gridSpan="3">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fontAlgn="ctr"/>
                      <a:r>
                        <a:rPr lang="en-US" sz="1000" b="0" i="0" u="none" strike="noStrike" dirty="0">
                          <a:solidFill>
                            <a:schemeClr val="tx1">
                              <a:lumMod val="85000"/>
                              <a:lumOff val="15000"/>
                            </a:schemeClr>
                          </a:solidFill>
                          <a:effectLst/>
                          <a:latin typeface="+mn-ea"/>
                          <a:ea typeface="+mn-ea"/>
                          <a:cs typeface="Calibri" panose="020F0502020204030204" pitchFamily="34" charset="0"/>
                        </a:rPr>
                        <a:t> 4 GHz: 48dB</a:t>
                      </a:r>
                    </a:p>
                    <a:p>
                      <a:pPr algn="ctr" fontAlgn="ctr"/>
                      <a:r>
                        <a:rPr lang="en-US" sz="1000" b="0" i="0" u="none" strike="noStrike" dirty="0">
                          <a:solidFill>
                            <a:schemeClr val="tx1">
                              <a:lumMod val="85000"/>
                              <a:lumOff val="15000"/>
                            </a:schemeClr>
                          </a:solidFill>
                          <a:effectLst/>
                          <a:latin typeface="+mn-ea"/>
                          <a:ea typeface="+mn-ea"/>
                          <a:cs typeface="Calibri" panose="020F0502020204030204" pitchFamily="34" charset="0"/>
                        </a:rPr>
                        <a:t>8 GHz: 44dB</a:t>
                      </a:r>
                    </a:p>
                    <a:p>
                      <a:pPr algn="ctr" fontAlgn="ctr"/>
                      <a:r>
                        <a:rPr lang="en-US" sz="1000" b="0" i="0" u="none" strike="noStrike" dirty="0">
                          <a:solidFill>
                            <a:schemeClr val="tx1">
                              <a:lumMod val="85000"/>
                              <a:lumOff val="15000"/>
                            </a:schemeClr>
                          </a:solidFill>
                          <a:effectLst/>
                          <a:latin typeface="+mn-ea"/>
                          <a:ea typeface="+mn-ea"/>
                          <a:cs typeface="Calibri" panose="020F0502020204030204" pitchFamily="34" charset="0"/>
                        </a:rPr>
                        <a:t>26.5 GHz: 41dB</a:t>
                      </a: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hMerge="1">
                  <a:txBody>
                    <a:bodyPr/>
                    <a:lstStyle/>
                    <a:p>
                      <a:endParaRPr lang="zh-CN" altLang="en-US"/>
                    </a:p>
                  </a:txBody>
                  <a:tcPr/>
                </a:tc>
                <a:tc gridSpan="2">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fontAlgn="ctr"/>
                      <a:r>
                        <a:rPr lang="en-US" sz="1000" b="0" i="0" u="none" strike="noStrike" dirty="0">
                          <a:solidFill>
                            <a:schemeClr val="tx1">
                              <a:lumMod val="85000"/>
                              <a:lumOff val="15000"/>
                            </a:schemeClr>
                          </a:solidFill>
                          <a:effectLst/>
                          <a:latin typeface="+mn-ea"/>
                          <a:ea typeface="+mn-ea"/>
                          <a:cs typeface="Calibri" panose="020F0502020204030204" pitchFamily="34" charset="0"/>
                        </a:rPr>
                        <a:t>5GHz: 42dB</a:t>
                      </a:r>
                    </a:p>
                    <a:p>
                      <a:pPr algn="ctr" fontAlgn="ctr"/>
                      <a:r>
                        <a:rPr lang="en-US" sz="1000" b="0" i="0" u="none" strike="noStrike" dirty="0">
                          <a:solidFill>
                            <a:schemeClr val="tx1">
                              <a:lumMod val="85000"/>
                              <a:lumOff val="15000"/>
                            </a:schemeClr>
                          </a:solidFill>
                          <a:effectLst/>
                          <a:latin typeface="+mn-ea"/>
                          <a:ea typeface="+mn-ea"/>
                          <a:cs typeface="Calibri" panose="020F0502020204030204" pitchFamily="34" charset="0"/>
                        </a:rPr>
                        <a:t> 15GHz: 36dB</a:t>
                      </a:r>
                    </a:p>
                    <a:p>
                      <a:pPr algn="ctr" fontAlgn="ctr"/>
                      <a:r>
                        <a:rPr lang="en-US" sz="1000" b="0" i="0" u="none" strike="noStrike" dirty="0">
                          <a:solidFill>
                            <a:schemeClr val="tx1">
                              <a:lumMod val="85000"/>
                              <a:lumOff val="15000"/>
                            </a:schemeClr>
                          </a:solidFill>
                          <a:effectLst/>
                          <a:latin typeface="+mn-ea"/>
                          <a:ea typeface="+mn-ea"/>
                          <a:cs typeface="Calibri" panose="020F0502020204030204" pitchFamily="34" charset="0"/>
                        </a:rPr>
                        <a:t>20*GHz: 32dB</a:t>
                      </a: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lnL w="9525" cap="flat" cmpd="sng" algn="ctr">
                      <a:solidFill>
                        <a:srgbClr val="92D050"/>
                      </a:solidFill>
                      <a:prstDash val="solid"/>
                      <a:round/>
                      <a:headEnd type="none" w="med" len="med"/>
                      <a:tailEnd type="none" w="med" len="med"/>
                    </a:lnL>
                  </a:tcPr>
                </a:tc>
                <a:tc gridSpan="3">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fontAlgn="ctr"/>
                      <a:r>
                        <a:rPr lang="en-US" altLang="zh-CN" sz="1000" b="0" i="0" u="none" strike="noStrike" dirty="0">
                          <a:solidFill>
                            <a:schemeClr val="tx1">
                              <a:lumMod val="85000"/>
                              <a:lumOff val="15000"/>
                            </a:schemeClr>
                          </a:solidFill>
                          <a:effectLst/>
                          <a:latin typeface="+mn-ea"/>
                          <a:ea typeface="+mn-ea"/>
                          <a:cs typeface="Calibri" panose="020F0502020204030204" pitchFamily="34" charset="0"/>
                        </a:rPr>
                        <a:t>1 MHz to 10 GHz: 42dB</a:t>
                      </a:r>
                    </a:p>
                    <a:p>
                      <a:pPr algn="ctr" fontAlgn="ctr"/>
                      <a:r>
                        <a:rPr lang="en-US" altLang="zh-CN" sz="1000" b="0" i="0" u="none" strike="noStrike" dirty="0">
                          <a:solidFill>
                            <a:schemeClr val="tx1">
                              <a:lumMod val="85000"/>
                              <a:lumOff val="15000"/>
                            </a:schemeClr>
                          </a:solidFill>
                          <a:effectLst/>
                          <a:latin typeface="+mn-ea"/>
                          <a:ea typeface="+mn-ea"/>
                          <a:cs typeface="Calibri" panose="020F0502020204030204" pitchFamily="34" charset="0"/>
                        </a:rPr>
                        <a:t>10 GHz to 20 GHz: 36dB</a:t>
                      </a:r>
                    </a:p>
                    <a:p>
                      <a:pPr algn="ctr" fontAlgn="ctr"/>
                      <a:r>
                        <a:rPr lang="en-US" altLang="zh-CN" sz="1000" b="0" i="0" u="none" strike="noStrike" dirty="0">
                          <a:solidFill>
                            <a:schemeClr val="tx1">
                              <a:lumMod val="85000"/>
                              <a:lumOff val="15000"/>
                            </a:schemeClr>
                          </a:solidFill>
                          <a:effectLst/>
                          <a:latin typeface="+mn-ea"/>
                          <a:ea typeface="+mn-ea"/>
                          <a:cs typeface="Calibri" panose="020F0502020204030204" pitchFamily="34" charset="0"/>
                        </a:rPr>
                        <a:t>20 GHz to 30 GHz: 32dB</a:t>
                      </a:r>
                    </a:p>
                    <a:p>
                      <a:pPr algn="ctr" fontAlgn="ctr"/>
                      <a:r>
                        <a:rPr lang="en-US" altLang="zh-CN" sz="1000" b="0" i="0" u="none" strike="noStrike" dirty="0">
                          <a:solidFill>
                            <a:schemeClr val="tx1">
                              <a:lumMod val="85000"/>
                              <a:lumOff val="15000"/>
                            </a:schemeClr>
                          </a:solidFill>
                          <a:effectLst/>
                          <a:latin typeface="+mn-ea"/>
                          <a:ea typeface="+mn-ea"/>
                          <a:cs typeface="Calibri" panose="020F0502020204030204" pitchFamily="34" charset="0"/>
                        </a:rPr>
                        <a:t> 30 GHz to 40 GHz: 30dB</a:t>
                      </a: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261475280"/>
                  </a:ext>
                </a:extLst>
              </a:tr>
              <a:tr h="393419">
                <a:tc>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fontAlgn="ctr"/>
                      <a:r>
                        <a:rPr lang="en-US" altLang="zh-CN" sz="1000" b="1" i="0" u="none" strike="noStrike" dirty="0">
                          <a:solidFill>
                            <a:schemeClr val="bg1"/>
                          </a:solidFill>
                          <a:effectLst/>
                          <a:latin typeface="Calibri" panose="020F0502020204030204" pitchFamily="34" charset="0"/>
                          <a:ea typeface="宋体" panose="02010600030101010101" pitchFamily="2" charset="-122"/>
                          <a:cs typeface="Calibri" panose="020F0502020204030204" pitchFamily="34" charset="0"/>
                        </a:rPr>
                        <a:t>SA </a:t>
                      </a:r>
                      <a:endParaRPr lang="zh-CN" altLang="en-US" sz="1000" b="1" i="0" u="none" strike="noStrike" dirty="0">
                        <a:solidFill>
                          <a:schemeClr val="bg1"/>
                        </a:solidFill>
                        <a:effectLst/>
                        <a:latin typeface="Calibri" panose="020F0502020204030204" pitchFamily="34" charset="0"/>
                        <a:ea typeface="宋体" panose="02010600030101010101" pitchFamily="2" charset="-122"/>
                        <a:cs typeface="Calibri" panose="020F0502020204030204" pitchFamily="34" charset="0"/>
                      </a:endParaRP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solidFill>
                      <a:srgbClr val="5E6A71"/>
                    </a:solidFill>
                  </a:tcPr>
                </a:tc>
                <a:tc gridSpan="3">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fontAlgn="ctr"/>
                      <a:r>
                        <a:rPr lang="de-DE" sz="1000" b="1" i="0" u="none" strike="noStrike" dirty="0">
                          <a:solidFill>
                            <a:srgbClr val="004098"/>
                          </a:solidFill>
                          <a:effectLst/>
                          <a:latin typeface="+mn-ea"/>
                          <a:ea typeface="+mn-ea"/>
                          <a:cs typeface="Calibri" panose="020F0502020204030204" pitchFamily="34" charset="0"/>
                        </a:rPr>
                        <a:t>Option</a:t>
                      </a:r>
                    </a:p>
                    <a:p>
                      <a:pPr algn="ctr" fontAlgn="ctr"/>
                      <a:r>
                        <a:rPr lang="de-DE" sz="1000" b="1" i="0" u="none" strike="noStrike" dirty="0">
                          <a:solidFill>
                            <a:srgbClr val="004098"/>
                          </a:solidFill>
                          <a:effectLst/>
                          <a:latin typeface="+mn-ea"/>
                          <a:ea typeface="+mn-ea"/>
                          <a:cs typeface="Calibri" panose="020F0502020204030204" pitchFamily="34" charset="0"/>
                        </a:rPr>
                        <a:t>30 kHz ~ 14/20/26.5 GHz</a:t>
                      </a: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hMerge="1">
                  <a:txBody>
                    <a:bodyPr/>
                    <a:lstStyle/>
                    <a:p>
                      <a:endParaRPr lang="zh-CN" altLang="en-US"/>
                    </a:p>
                  </a:txBody>
                  <a:tcPr/>
                </a:tc>
                <a:tc gridSpan="3">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fontAlgn="ctr"/>
                      <a:r>
                        <a:rPr lang="en-US" altLang="zh-CN" sz="1000" b="0" i="0" u="none" strike="noStrike" dirty="0">
                          <a:solidFill>
                            <a:schemeClr val="tx1">
                              <a:lumMod val="85000"/>
                              <a:lumOff val="15000"/>
                            </a:schemeClr>
                          </a:solidFill>
                          <a:effectLst/>
                          <a:latin typeface="+mn-ea"/>
                          <a:ea typeface="+mn-ea"/>
                          <a:cs typeface="Calibri" panose="020F0502020204030204" pitchFamily="34" charset="0"/>
                        </a:rPr>
                        <a:t>none</a:t>
                      </a: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hMerge="1">
                  <a:txBody>
                    <a:bodyPr/>
                    <a:lstStyle/>
                    <a:p>
                      <a:endParaRPr lang="zh-CN" altLang="en-US"/>
                    </a:p>
                  </a:txBody>
                  <a:tcPr/>
                </a:tc>
                <a:tc gridSpan="3">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fontAlgn="ctr"/>
                      <a:r>
                        <a:rPr lang="en-US" sz="1000" b="0" i="0" u="none" strike="noStrike" dirty="0">
                          <a:solidFill>
                            <a:schemeClr val="tx1">
                              <a:lumMod val="85000"/>
                              <a:lumOff val="15000"/>
                            </a:schemeClr>
                          </a:solidFill>
                          <a:effectLst/>
                          <a:latin typeface="+mn-ea"/>
                          <a:ea typeface="+mn-ea"/>
                          <a:cs typeface="Calibri" panose="020F0502020204030204" pitchFamily="34" charset="0"/>
                        </a:rPr>
                        <a:t>none</a:t>
                      </a: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hMerge="1">
                  <a:txBody>
                    <a:bodyPr/>
                    <a:lstStyle/>
                    <a:p>
                      <a:endParaRPr lang="zh-CN" altLang="en-US"/>
                    </a:p>
                  </a:txBody>
                  <a:tcPr/>
                </a:tc>
                <a:tc gridSpan="2">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fontAlgn="ctr"/>
                      <a:r>
                        <a:rPr lang="en-US" sz="1000" b="0" i="0" u="none" strike="noStrike" dirty="0">
                          <a:solidFill>
                            <a:schemeClr val="tx1">
                              <a:lumMod val="85000"/>
                              <a:lumOff val="15000"/>
                            </a:schemeClr>
                          </a:solidFill>
                          <a:effectLst/>
                          <a:latin typeface="+mn-ea"/>
                          <a:ea typeface="+mn-ea"/>
                          <a:cs typeface="Calibri" panose="020F0502020204030204" pitchFamily="34" charset="0"/>
                        </a:rPr>
                        <a:t>Standard(F</a:t>
                      </a:r>
                      <a:r>
                        <a:rPr lang="en-US" altLang="zh-CN" sz="1000" b="0" i="0" u="none" strike="noStrike" dirty="0">
                          <a:solidFill>
                            <a:schemeClr val="tx1">
                              <a:lumMod val="85000"/>
                              <a:lumOff val="15000"/>
                            </a:schemeClr>
                          </a:solidFill>
                          <a:effectLst/>
                          <a:latin typeface="+mn-ea"/>
                          <a:ea typeface="+mn-ea"/>
                          <a:cs typeface="Calibri" panose="020F0502020204030204" pitchFamily="34" charset="0"/>
                        </a:rPr>
                        <a:t>or </a:t>
                      </a:r>
                      <a:r>
                        <a:rPr lang="en-US" sz="1000" b="0" i="0" u="none" strike="noStrike" dirty="0">
                          <a:solidFill>
                            <a:schemeClr val="tx1">
                              <a:lumMod val="85000"/>
                              <a:lumOff val="15000"/>
                            </a:schemeClr>
                          </a:solidFill>
                          <a:effectLst/>
                          <a:latin typeface="+mn-ea"/>
                          <a:ea typeface="+mn-ea"/>
                          <a:cs typeface="Calibri" panose="020F0502020204030204" pitchFamily="34" charset="0"/>
                        </a:rPr>
                        <a:t>MS2036/38C models only</a:t>
                      </a:r>
                      <a:r>
                        <a:rPr lang="en-US" altLang="zh-CN" sz="1000" b="0" i="0" u="none" strike="noStrike" dirty="0">
                          <a:solidFill>
                            <a:schemeClr val="tx1">
                              <a:lumMod val="85000"/>
                              <a:lumOff val="15000"/>
                            </a:schemeClr>
                          </a:solidFill>
                          <a:effectLst/>
                          <a:latin typeface="+mn-ea"/>
                          <a:ea typeface="+mn-ea"/>
                          <a:cs typeface="Calibri" panose="020F0502020204030204" pitchFamily="34" charset="0"/>
                        </a:rPr>
                        <a:t>)</a:t>
                      </a:r>
                    </a:p>
                    <a:p>
                      <a:pPr algn="ctr" fontAlgn="ctr"/>
                      <a:r>
                        <a:rPr lang="en-US" altLang="zh-CN" sz="1000" b="0" i="0" u="none" strike="noStrike" dirty="0">
                          <a:solidFill>
                            <a:schemeClr val="tx1">
                              <a:lumMod val="85000"/>
                              <a:lumOff val="15000"/>
                            </a:schemeClr>
                          </a:solidFill>
                          <a:effectLst/>
                          <a:latin typeface="+mn-ea"/>
                          <a:ea typeface="+mn-ea"/>
                          <a:cs typeface="Calibri" panose="020F0502020204030204" pitchFamily="34" charset="0"/>
                        </a:rPr>
                        <a:t>9</a:t>
                      </a:r>
                      <a:r>
                        <a:rPr lang="en-US" sz="1000" b="0" i="0" u="none" strike="noStrike" dirty="0">
                          <a:solidFill>
                            <a:schemeClr val="tx1">
                              <a:lumMod val="85000"/>
                              <a:lumOff val="15000"/>
                            </a:schemeClr>
                          </a:solidFill>
                          <a:effectLst/>
                          <a:latin typeface="+mn-ea"/>
                          <a:ea typeface="+mn-ea"/>
                          <a:cs typeface="Calibri" panose="020F0502020204030204" pitchFamily="34" charset="0"/>
                        </a:rPr>
                        <a:t>kHz~9/20 GHz</a:t>
                      </a: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lnL w="9525" cap="flat" cmpd="sng" algn="ctr">
                      <a:solidFill>
                        <a:srgbClr val="92D050"/>
                      </a:solidFill>
                      <a:prstDash val="solid"/>
                      <a:round/>
                      <a:headEnd type="none" w="med" len="med"/>
                      <a:tailEnd type="none" w="med" len="med"/>
                    </a:lnL>
                  </a:tcPr>
                </a:tc>
                <a:tc gridSpan="3">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dirty="0">
                          <a:solidFill>
                            <a:schemeClr val="tx1">
                              <a:lumMod val="85000"/>
                              <a:lumOff val="15000"/>
                            </a:schemeClr>
                          </a:solidFill>
                          <a:effectLst/>
                          <a:latin typeface="+mn-ea"/>
                          <a:ea typeface="+mn-ea"/>
                          <a:cs typeface="Calibri" panose="020F0502020204030204" pitchFamily="34" charset="0"/>
                        </a:rPr>
                        <a:t>none</a:t>
                      </a: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3769642778"/>
                  </a:ext>
                </a:extLst>
              </a:tr>
              <a:tr h="250357">
                <a:tc>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fontAlgn="ctr"/>
                      <a:r>
                        <a:rPr lang="en-US" altLang="zh-CN" sz="1000" b="1" i="0" u="none" strike="noStrike" dirty="0">
                          <a:solidFill>
                            <a:schemeClr val="bg1"/>
                          </a:solidFill>
                          <a:effectLst/>
                          <a:latin typeface="Calibri" panose="020F0502020204030204" pitchFamily="34" charset="0"/>
                          <a:ea typeface="宋体" panose="02010600030101010101" pitchFamily="2" charset="-122"/>
                          <a:cs typeface="Calibri" panose="020F0502020204030204" pitchFamily="34" charset="0"/>
                        </a:rPr>
                        <a:t>CAT</a:t>
                      </a:r>
                      <a:r>
                        <a:rPr lang="en-US" altLang="zh-CN" sz="1000" b="1" i="0" u="none" strike="noStrike" baseline="0" dirty="0">
                          <a:solidFill>
                            <a:schemeClr val="bg1"/>
                          </a:solidFill>
                          <a:effectLst/>
                          <a:latin typeface="Calibri" panose="020F0502020204030204" pitchFamily="34" charset="0"/>
                          <a:ea typeface="宋体" panose="02010600030101010101" pitchFamily="2" charset="-122"/>
                          <a:cs typeface="Calibri" panose="020F0502020204030204" pitchFamily="34" charset="0"/>
                        </a:rPr>
                        <a:t> </a:t>
                      </a:r>
                      <a:endParaRPr lang="zh-CN" altLang="en-US" sz="1000" b="1" i="0" u="none" strike="noStrike" dirty="0">
                        <a:solidFill>
                          <a:schemeClr val="bg1"/>
                        </a:solidFill>
                        <a:effectLst/>
                        <a:latin typeface="Calibri" panose="020F0502020204030204" pitchFamily="34" charset="0"/>
                        <a:ea typeface="宋体" panose="02010600030101010101" pitchFamily="2" charset="-122"/>
                        <a:cs typeface="Calibri" panose="020F0502020204030204" pitchFamily="34" charset="0"/>
                      </a:endParaRP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solidFill>
                      <a:srgbClr val="5E6A71"/>
                    </a:solidFill>
                  </a:tcPr>
                </a:tc>
                <a:tc gridSpan="3">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fontAlgn="ctr"/>
                      <a:r>
                        <a:rPr lang="en-US" sz="1000" b="1" i="0" u="none" strike="noStrike" kern="1200" dirty="0">
                          <a:solidFill>
                            <a:srgbClr val="004098"/>
                          </a:solidFill>
                          <a:effectLst/>
                          <a:latin typeface="+mn-ea"/>
                          <a:ea typeface="+mn-ea"/>
                          <a:cs typeface="Calibri" panose="020F0502020204030204" pitchFamily="34" charset="0"/>
                        </a:rPr>
                        <a:t>Standard</a:t>
                      </a:r>
                      <a:r>
                        <a:rPr lang="en-US" sz="1000" b="1" i="0" u="none" strike="noStrike" dirty="0">
                          <a:solidFill>
                            <a:srgbClr val="004098"/>
                          </a:solidFill>
                          <a:effectLst/>
                          <a:latin typeface="+mn-ea"/>
                          <a:ea typeface="+mn-ea"/>
                          <a:cs typeface="Calibri" panose="020F0502020204030204" pitchFamily="34" charset="0"/>
                        </a:rPr>
                        <a:t> </a:t>
                      </a: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hMerge="1">
                  <a:txBody>
                    <a:bodyPr/>
                    <a:lstStyle/>
                    <a:p>
                      <a:endParaRPr lang="zh-CN" altLang="en-US"/>
                    </a:p>
                  </a:txBody>
                  <a:tcPr/>
                </a:tc>
                <a:tc gridSpan="3">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fontAlgn="ctr"/>
                      <a:r>
                        <a:rPr lang="en-US" sz="1000" b="0" i="0" u="none" strike="noStrike" dirty="0">
                          <a:solidFill>
                            <a:schemeClr val="tx1">
                              <a:lumMod val="85000"/>
                              <a:lumOff val="15000"/>
                            </a:schemeClr>
                          </a:solidFill>
                          <a:effectLst/>
                          <a:latin typeface="+mn-ea"/>
                          <a:ea typeface="+mn-ea"/>
                          <a:cs typeface="Calibri" panose="020F0502020204030204" pitchFamily="34" charset="0"/>
                        </a:rPr>
                        <a:t>Option</a:t>
                      </a: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hMerge="1">
                  <a:txBody>
                    <a:bodyPr/>
                    <a:lstStyle/>
                    <a:p>
                      <a:endParaRPr lang="zh-CN" altLang="en-US"/>
                    </a:p>
                  </a:txBody>
                  <a:tcPr/>
                </a:tc>
                <a:tc gridSpan="3">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fontAlgn="ctr"/>
                      <a:r>
                        <a:rPr lang="en-US" altLang="zh-CN" sz="1000" b="0" i="0" u="none" strike="noStrike" dirty="0">
                          <a:solidFill>
                            <a:schemeClr val="tx1">
                              <a:lumMod val="85000"/>
                              <a:lumOff val="15000"/>
                            </a:schemeClr>
                          </a:solidFill>
                          <a:effectLst/>
                          <a:latin typeface="+mn-ea"/>
                          <a:ea typeface="+mn-ea"/>
                          <a:cs typeface="Calibri" panose="020F0502020204030204" pitchFamily="34" charset="0"/>
                        </a:rPr>
                        <a:t>one-port cable loss; distance-to-fault</a:t>
                      </a: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hMerge="1">
                  <a:txBody>
                    <a:bodyPr/>
                    <a:lstStyle/>
                    <a:p>
                      <a:endParaRPr lang="zh-CN" altLang="en-US"/>
                    </a:p>
                  </a:txBody>
                  <a:tcPr/>
                </a:tc>
                <a:tc gridSpan="2">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fontAlgn="ctr"/>
                      <a:r>
                        <a:rPr lang="en-US" sz="1000" b="0" i="0" u="none" strike="noStrike" dirty="0">
                          <a:solidFill>
                            <a:schemeClr val="tx1">
                              <a:lumMod val="85000"/>
                              <a:lumOff val="15000"/>
                            </a:schemeClr>
                          </a:solidFill>
                          <a:effectLst/>
                          <a:latin typeface="+mn-ea"/>
                          <a:ea typeface="+mn-ea"/>
                          <a:cs typeface="Calibri" panose="020F0502020204030204" pitchFamily="34" charset="0"/>
                        </a:rPr>
                        <a:t>none</a:t>
                      </a: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lnL w="9525" cap="flat" cmpd="sng" algn="ctr">
                      <a:solidFill>
                        <a:srgbClr val="92D050"/>
                      </a:solidFill>
                      <a:prstDash val="solid"/>
                      <a:round/>
                      <a:headEnd type="none" w="med" len="med"/>
                      <a:tailEnd type="none" w="med" len="med"/>
                    </a:lnL>
                  </a:tcPr>
                </a:tc>
                <a:tc gridSpan="3">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fontAlgn="ctr"/>
                      <a:r>
                        <a:rPr lang="en-US" altLang="zh-CN" sz="1000" b="0" i="0" u="none" strike="noStrike" dirty="0">
                          <a:solidFill>
                            <a:schemeClr val="tx1">
                              <a:lumMod val="85000"/>
                              <a:lumOff val="15000"/>
                            </a:schemeClr>
                          </a:solidFill>
                          <a:effectLst/>
                          <a:latin typeface="+mn-ea"/>
                          <a:ea typeface="+mn-ea"/>
                          <a:cs typeface="Calibri" panose="020F0502020204030204" pitchFamily="34" charset="0"/>
                        </a:rPr>
                        <a:t>Standard</a:t>
                      </a: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3988858019"/>
                  </a:ext>
                </a:extLst>
              </a:tr>
              <a:tr h="250357">
                <a:tc>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fontAlgn="ctr"/>
                      <a:r>
                        <a:rPr lang="en-US" sz="1000" b="1" i="0" u="none" strike="noStrike" dirty="0">
                          <a:solidFill>
                            <a:schemeClr val="bg1"/>
                          </a:solidFill>
                          <a:effectLst/>
                          <a:latin typeface="Calibri" panose="020F0502020204030204" pitchFamily="34" charset="0"/>
                          <a:ea typeface="宋体" panose="02010600030101010101" pitchFamily="2" charset="-122"/>
                          <a:cs typeface="Calibri" panose="020F0502020204030204" pitchFamily="34" charset="0"/>
                        </a:rPr>
                        <a:t>GPS</a:t>
                      </a: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solidFill>
                      <a:srgbClr val="5E6A71"/>
                    </a:solidFill>
                  </a:tcPr>
                </a:tc>
                <a:tc gridSpan="3">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fontAlgn="ctr"/>
                      <a:r>
                        <a:rPr lang="en-US" sz="1000" b="1" i="0" u="none" strike="noStrike" dirty="0">
                          <a:solidFill>
                            <a:srgbClr val="004098"/>
                          </a:solidFill>
                          <a:effectLst/>
                          <a:latin typeface="+mn-ea"/>
                          <a:ea typeface="+mn-ea"/>
                          <a:cs typeface="Calibri" panose="020F0502020204030204" pitchFamily="34" charset="0"/>
                        </a:rPr>
                        <a:t>Standard</a:t>
                      </a: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hMerge="1">
                  <a:txBody>
                    <a:bodyPr/>
                    <a:lstStyle/>
                    <a:p>
                      <a:endParaRPr lang="zh-CN" altLang="en-US"/>
                    </a:p>
                  </a:txBody>
                  <a:tcPr/>
                </a:tc>
                <a:tc gridSpan="3">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fontAlgn="ctr"/>
                      <a:r>
                        <a:rPr lang="en-US" sz="1000" b="0" i="0" u="none" strike="noStrike" dirty="0">
                          <a:solidFill>
                            <a:schemeClr val="tx1">
                              <a:lumMod val="85000"/>
                              <a:lumOff val="15000"/>
                            </a:schemeClr>
                          </a:solidFill>
                          <a:effectLst/>
                          <a:latin typeface="+mn-ea"/>
                          <a:ea typeface="+mn-ea"/>
                          <a:cs typeface="Calibri" panose="020F0502020204030204" pitchFamily="34" charset="0"/>
                        </a:rPr>
                        <a:t>Option</a:t>
                      </a: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hMerge="1">
                  <a:txBody>
                    <a:bodyPr/>
                    <a:lstStyle/>
                    <a:p>
                      <a:endParaRPr lang="zh-CN" altLang="en-US"/>
                    </a:p>
                  </a:txBody>
                  <a:tcPr/>
                </a:tc>
                <a:tc gridSpan="3">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fontAlgn="ctr"/>
                      <a:r>
                        <a:rPr lang="en-US" sz="1000" b="0" i="0" u="none" strike="noStrike" dirty="0">
                          <a:solidFill>
                            <a:schemeClr val="tx1">
                              <a:lumMod val="85000"/>
                              <a:lumOff val="15000"/>
                            </a:schemeClr>
                          </a:solidFill>
                          <a:effectLst/>
                          <a:latin typeface="+mn-ea"/>
                          <a:ea typeface="+mn-ea"/>
                          <a:cs typeface="Calibri" panose="020F0502020204030204" pitchFamily="34" charset="0"/>
                        </a:rPr>
                        <a:t>none</a:t>
                      </a: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hMerge="1">
                  <a:txBody>
                    <a:bodyPr/>
                    <a:lstStyle/>
                    <a:p>
                      <a:endParaRPr lang="zh-CN" altLang="en-US"/>
                    </a:p>
                  </a:txBody>
                  <a:tcPr/>
                </a:tc>
                <a:tc gridSpan="2">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fontAlgn="t"/>
                      <a:r>
                        <a:rPr lang="en-US" sz="1000" b="0" i="0" u="none" strike="noStrike" dirty="0">
                          <a:solidFill>
                            <a:schemeClr val="tx1">
                              <a:lumMod val="85000"/>
                              <a:lumOff val="15000"/>
                            </a:schemeClr>
                          </a:solidFill>
                          <a:effectLst/>
                          <a:latin typeface="+mn-ea"/>
                          <a:ea typeface="+mn-ea"/>
                          <a:cs typeface="Calibri" panose="020F0502020204030204" pitchFamily="34" charset="0"/>
                        </a:rPr>
                        <a:t>Option</a:t>
                      </a: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lnL w="9525" cap="flat" cmpd="sng" algn="ctr">
                      <a:solidFill>
                        <a:srgbClr val="92D050"/>
                      </a:solidFill>
                      <a:prstDash val="solid"/>
                      <a:round/>
                      <a:headEnd type="none" w="med" len="med"/>
                      <a:tailEnd type="none" w="med" len="med"/>
                    </a:lnL>
                  </a:tcPr>
                </a:tc>
                <a:tc gridSpan="3">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fontAlgn="t"/>
                      <a:r>
                        <a:rPr lang="en-US" sz="1000" b="0" i="0" u="none" strike="noStrike" dirty="0">
                          <a:solidFill>
                            <a:schemeClr val="tx1">
                              <a:lumMod val="85000"/>
                              <a:lumOff val="15000"/>
                            </a:schemeClr>
                          </a:solidFill>
                          <a:effectLst/>
                          <a:latin typeface="+mn-ea"/>
                          <a:ea typeface="+mn-ea"/>
                          <a:cs typeface="Calibri" panose="020F0502020204030204" pitchFamily="34" charset="0"/>
                        </a:rPr>
                        <a:t>Standard</a:t>
                      </a: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946775382"/>
                  </a:ext>
                </a:extLst>
              </a:tr>
              <a:tr h="250357">
                <a:tc>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fontAlgn="ctr"/>
                      <a:r>
                        <a:rPr lang="en-US" sz="1000" b="1" i="0" u="none" strike="noStrike" dirty="0">
                          <a:solidFill>
                            <a:schemeClr val="bg1"/>
                          </a:solidFill>
                          <a:effectLst/>
                          <a:latin typeface="Calibri" panose="020F0502020204030204" pitchFamily="34" charset="0"/>
                          <a:ea typeface="宋体" panose="02010600030101010101" pitchFamily="2" charset="-122"/>
                          <a:cs typeface="Calibri" panose="020F0502020204030204" pitchFamily="34" charset="0"/>
                        </a:rPr>
                        <a:t>DC Bias</a:t>
                      </a: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solidFill>
                      <a:srgbClr val="5E6A71"/>
                    </a:solidFill>
                  </a:tcPr>
                </a:tc>
                <a:tc gridSpan="3">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fontAlgn="ctr"/>
                      <a:r>
                        <a:rPr lang="en-US" sz="1000" b="1" i="0" u="none" strike="noStrike" dirty="0">
                          <a:solidFill>
                            <a:srgbClr val="004098"/>
                          </a:solidFill>
                          <a:effectLst/>
                          <a:latin typeface="+mn-ea"/>
                          <a:ea typeface="+mn-ea"/>
                          <a:cs typeface="Calibri" panose="020F0502020204030204" pitchFamily="34" charset="0"/>
                        </a:rPr>
                        <a:t>Standard, 12V-32V</a:t>
                      </a: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hMerge="1">
                  <a:txBody>
                    <a:bodyPr/>
                    <a:lstStyle/>
                    <a:p>
                      <a:endParaRPr lang="zh-CN" altLang="en-US"/>
                    </a:p>
                  </a:txBody>
                  <a:tcPr/>
                </a:tc>
                <a:tc gridSpan="3">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fontAlgn="ctr"/>
                      <a:r>
                        <a:rPr lang="en-US" sz="1000" b="0" i="0" u="none" strike="noStrike" dirty="0">
                          <a:solidFill>
                            <a:schemeClr val="tx1">
                              <a:lumMod val="85000"/>
                              <a:lumOff val="15000"/>
                            </a:schemeClr>
                          </a:solidFill>
                          <a:effectLst/>
                          <a:latin typeface="+mn-ea"/>
                          <a:ea typeface="+mn-ea"/>
                          <a:cs typeface="Calibri" panose="020F0502020204030204" pitchFamily="34" charset="0"/>
                        </a:rPr>
                        <a:t>Option, 1V-32V</a:t>
                      </a: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hMerge="1">
                  <a:txBody>
                    <a:bodyPr/>
                    <a:lstStyle/>
                    <a:p>
                      <a:endParaRPr lang="zh-CN" altLang="en-US"/>
                    </a:p>
                  </a:txBody>
                  <a:tcPr/>
                </a:tc>
                <a:tc gridSpan="3">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fontAlgn="ctr"/>
                      <a:r>
                        <a:rPr lang="en-US" sz="1000" b="0" i="0" u="none" strike="noStrike" dirty="0">
                          <a:solidFill>
                            <a:schemeClr val="tx1">
                              <a:lumMod val="85000"/>
                              <a:lumOff val="15000"/>
                            </a:schemeClr>
                          </a:solidFill>
                          <a:effectLst/>
                          <a:latin typeface="+mn-ea"/>
                          <a:ea typeface="+mn-ea"/>
                          <a:cs typeface="Calibri" panose="020F0502020204030204" pitchFamily="34" charset="0"/>
                        </a:rPr>
                        <a:t>Option, 2V-32V</a:t>
                      </a: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hMerge="1">
                  <a:txBody>
                    <a:bodyPr/>
                    <a:lstStyle/>
                    <a:p>
                      <a:endParaRPr lang="zh-CN" altLang="en-US"/>
                    </a:p>
                  </a:txBody>
                  <a:tcPr/>
                </a:tc>
                <a:tc gridSpan="2">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fontAlgn="ctr"/>
                      <a:r>
                        <a:rPr lang="en-US" sz="1000" b="0" i="0" u="none" strike="noStrike" dirty="0">
                          <a:solidFill>
                            <a:schemeClr val="tx1">
                              <a:lumMod val="85000"/>
                              <a:lumOff val="15000"/>
                            </a:schemeClr>
                          </a:solidFill>
                          <a:effectLst/>
                          <a:latin typeface="+mn-ea"/>
                          <a:ea typeface="+mn-ea"/>
                          <a:cs typeface="Calibri" panose="020F0502020204030204" pitchFamily="34" charset="0"/>
                        </a:rPr>
                        <a:t>Standard, 12V-32V</a:t>
                      </a: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lnL w="9525" cap="flat" cmpd="sng" algn="ctr">
                      <a:solidFill>
                        <a:srgbClr val="92D050"/>
                      </a:solidFill>
                      <a:prstDash val="solid"/>
                      <a:round/>
                      <a:headEnd type="none" w="med" len="med"/>
                      <a:tailEnd type="none" w="med" len="med"/>
                    </a:lnL>
                  </a:tcPr>
                </a:tc>
                <a:tc gridSpan="3">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fontAlgn="ctr"/>
                      <a:r>
                        <a:rPr lang="en-US" altLang="zh-CN" sz="1000" b="0" i="0" u="none" strike="noStrike" dirty="0">
                          <a:solidFill>
                            <a:schemeClr val="tx1">
                              <a:lumMod val="85000"/>
                              <a:lumOff val="15000"/>
                            </a:schemeClr>
                          </a:solidFill>
                          <a:effectLst/>
                          <a:latin typeface="+mn-ea"/>
                          <a:ea typeface="+mn-ea"/>
                          <a:cs typeface="Calibri" panose="020F0502020204030204" pitchFamily="34" charset="0"/>
                        </a:rPr>
                        <a:t>Standard, 11V-14V</a:t>
                      </a: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636143717"/>
                  </a:ext>
                </a:extLst>
              </a:tr>
              <a:tr h="250357">
                <a:tc>
                  <a:txBody>
                    <a:bodyPr/>
                    <a:lstStyle/>
                    <a:p>
                      <a:pPr algn="ctr" fontAlgn="ctr"/>
                      <a:r>
                        <a:rPr lang="en-US" altLang="zh-CN" sz="1000" b="1" i="0" u="none" strike="noStrike" dirty="0">
                          <a:solidFill>
                            <a:schemeClr val="bg1"/>
                          </a:solidFill>
                          <a:effectLst/>
                          <a:latin typeface="Calibri" panose="020F0502020204030204" pitchFamily="34" charset="0"/>
                          <a:ea typeface="宋体" panose="02010600030101010101" pitchFamily="2" charset="-122"/>
                          <a:cs typeface="Calibri" panose="020F0502020204030204" pitchFamily="34" charset="0"/>
                        </a:rPr>
                        <a:t>Battery</a:t>
                      </a:r>
                      <a:r>
                        <a:rPr lang="en-US" altLang="zh-CN" sz="1000" b="1" i="0" u="none" strike="noStrike" baseline="0" dirty="0">
                          <a:solidFill>
                            <a:schemeClr val="bg1"/>
                          </a:solidFill>
                          <a:effectLst/>
                          <a:latin typeface="Calibri" panose="020F0502020204030204" pitchFamily="34" charset="0"/>
                          <a:ea typeface="宋体" panose="02010600030101010101" pitchFamily="2" charset="-122"/>
                          <a:cs typeface="Calibri" panose="020F0502020204030204" pitchFamily="34" charset="0"/>
                        </a:rPr>
                        <a:t> </a:t>
                      </a:r>
                      <a:endParaRPr lang="zh-CN" altLang="en-US" sz="1000" b="1" i="0" u="none" strike="noStrike" dirty="0">
                        <a:solidFill>
                          <a:schemeClr val="bg1"/>
                        </a:solidFill>
                        <a:effectLst/>
                        <a:latin typeface="Calibri" panose="020F0502020204030204" pitchFamily="34" charset="0"/>
                        <a:ea typeface="宋体" panose="02010600030101010101" pitchFamily="2" charset="-122"/>
                        <a:cs typeface="Calibri" panose="020F0502020204030204" pitchFamily="34" charset="0"/>
                      </a:endParaRP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solidFill>
                      <a:srgbClr val="5E6A71"/>
                    </a:solidFill>
                  </a:tcPr>
                </a:tc>
                <a:tc gridSpan="3">
                  <a:txBody>
                    <a:bodyPr/>
                    <a:lstStyle/>
                    <a:p>
                      <a:pPr algn="ctr" fontAlgn="ctr"/>
                      <a:r>
                        <a:rPr lang="en-US" altLang="zh-CN" sz="1000" b="1" i="0" u="none" strike="noStrike" dirty="0">
                          <a:solidFill>
                            <a:srgbClr val="004098"/>
                          </a:solidFill>
                          <a:effectLst/>
                          <a:latin typeface="+mn-ea"/>
                          <a:ea typeface="+mn-ea"/>
                          <a:cs typeface="Calibri" panose="020F0502020204030204" pitchFamily="34" charset="0"/>
                        </a:rPr>
                        <a:t>4 hours</a:t>
                      </a:r>
                      <a:endParaRPr lang="zh-CN" altLang="en-US" sz="1000" b="1" i="0" u="none" strike="noStrike" dirty="0">
                        <a:solidFill>
                          <a:srgbClr val="004098"/>
                        </a:solidFill>
                        <a:effectLst/>
                        <a:latin typeface="+mn-ea"/>
                        <a:ea typeface="+mn-ea"/>
                        <a:cs typeface="Calibri" panose="020F0502020204030204" pitchFamily="34" charset="0"/>
                      </a:endParaRP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hMerge="1">
                  <a:txBody>
                    <a:bodyPr/>
                    <a:lstStyle/>
                    <a:p>
                      <a:endParaRPr lang="zh-CN" altLang="en-US"/>
                    </a:p>
                  </a:txBody>
                  <a:tcPr/>
                </a:tc>
                <a:tc gridSpan="3">
                  <a:txBody>
                    <a:bodyPr/>
                    <a:lstStyle/>
                    <a:p>
                      <a:pPr algn="ctr" fontAlgn="ctr"/>
                      <a:r>
                        <a:rPr lang="en-US" altLang="zh-CN" sz="1000" b="0" i="0" u="none" strike="noStrike" dirty="0">
                          <a:solidFill>
                            <a:schemeClr val="tx1">
                              <a:lumMod val="85000"/>
                              <a:lumOff val="15000"/>
                            </a:schemeClr>
                          </a:solidFill>
                          <a:effectLst/>
                          <a:latin typeface="+mn-ea"/>
                          <a:ea typeface="+mn-ea"/>
                          <a:cs typeface="Calibri" panose="020F0502020204030204" pitchFamily="34" charset="0"/>
                        </a:rPr>
                        <a:t>3.5</a:t>
                      </a:r>
                      <a:r>
                        <a:rPr lang="zh-CN" altLang="en-US" sz="1000" b="0" i="0" u="none" strike="noStrike" baseline="0" dirty="0">
                          <a:solidFill>
                            <a:schemeClr val="tx1">
                              <a:lumMod val="85000"/>
                              <a:lumOff val="15000"/>
                            </a:schemeClr>
                          </a:solidFill>
                          <a:effectLst/>
                          <a:latin typeface="+mn-ea"/>
                          <a:ea typeface="+mn-ea"/>
                          <a:cs typeface="Calibri" panose="020F0502020204030204" pitchFamily="34" charset="0"/>
                        </a:rPr>
                        <a:t> </a:t>
                      </a:r>
                      <a:r>
                        <a:rPr lang="en-US" altLang="zh-CN" sz="1000" b="0" i="0" u="none" strike="noStrike" baseline="0" dirty="0">
                          <a:solidFill>
                            <a:schemeClr val="tx1">
                              <a:lumMod val="85000"/>
                              <a:lumOff val="15000"/>
                            </a:schemeClr>
                          </a:solidFill>
                          <a:effectLst/>
                          <a:latin typeface="+mn-ea"/>
                          <a:ea typeface="+mn-ea"/>
                          <a:cs typeface="Calibri" panose="020F0502020204030204" pitchFamily="34" charset="0"/>
                        </a:rPr>
                        <a:t>hours</a:t>
                      </a:r>
                      <a:endParaRPr lang="zh-CN" altLang="en-US" sz="1000" b="0" i="0" u="none" strike="noStrike" dirty="0">
                        <a:solidFill>
                          <a:schemeClr val="tx1">
                            <a:lumMod val="85000"/>
                            <a:lumOff val="15000"/>
                          </a:schemeClr>
                        </a:solidFill>
                        <a:effectLst/>
                        <a:latin typeface="+mn-ea"/>
                        <a:ea typeface="+mn-ea"/>
                        <a:cs typeface="Calibri" panose="020F0502020204030204" pitchFamily="34" charset="0"/>
                      </a:endParaRP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hMerge="1">
                  <a:txBody>
                    <a:bodyPr/>
                    <a:lstStyle/>
                    <a:p>
                      <a:endParaRPr lang="zh-CN" altLang="en-US"/>
                    </a:p>
                  </a:txBody>
                  <a:tcPr/>
                </a:tc>
                <a:tc gridSpan="3">
                  <a:txBody>
                    <a:bodyPr/>
                    <a:lstStyle/>
                    <a:p>
                      <a:pPr algn="ctr" fontAlgn="ctr"/>
                      <a:r>
                        <a:rPr lang="en-US" altLang="zh-CN" sz="1000" b="0" i="0" u="none" strike="noStrike" dirty="0">
                          <a:solidFill>
                            <a:schemeClr val="tx1">
                              <a:lumMod val="85000"/>
                              <a:lumOff val="15000"/>
                            </a:schemeClr>
                          </a:solidFill>
                          <a:effectLst/>
                          <a:latin typeface="+mn-ea"/>
                          <a:ea typeface="+mn-ea"/>
                          <a:cs typeface="Calibri" panose="020F0502020204030204" pitchFamily="34" charset="0"/>
                        </a:rPr>
                        <a:t>4 hours</a:t>
                      </a:r>
                      <a:endParaRPr lang="zh-CN" altLang="en-US" sz="1000" b="0" i="0" u="none" strike="noStrike" dirty="0">
                        <a:solidFill>
                          <a:schemeClr val="tx1">
                            <a:lumMod val="85000"/>
                            <a:lumOff val="15000"/>
                          </a:schemeClr>
                        </a:solidFill>
                        <a:effectLst/>
                        <a:latin typeface="+mn-ea"/>
                        <a:ea typeface="+mn-ea"/>
                        <a:cs typeface="Calibri" panose="020F0502020204030204" pitchFamily="34" charset="0"/>
                      </a:endParaRP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hMerge="1">
                  <a:txBody>
                    <a:bodyPr/>
                    <a:lstStyle/>
                    <a:p>
                      <a:endParaRPr lang="zh-CN" altLang="en-US"/>
                    </a:p>
                  </a:txBody>
                  <a:tcPr/>
                </a:tc>
                <a:tc gridSpan="2">
                  <a:txBody>
                    <a:bodyPr/>
                    <a:lstStyle/>
                    <a:p>
                      <a:pPr algn="ctr" fontAlgn="ctr"/>
                      <a:r>
                        <a:rPr lang="en-US" altLang="zh-CN" sz="1000" b="0" i="0" u="none" strike="noStrike" dirty="0">
                          <a:solidFill>
                            <a:schemeClr val="tx1">
                              <a:lumMod val="85000"/>
                              <a:lumOff val="15000"/>
                            </a:schemeClr>
                          </a:solidFill>
                          <a:effectLst/>
                          <a:latin typeface="+mn-ea"/>
                          <a:ea typeface="+mn-ea"/>
                          <a:cs typeface="Calibri" panose="020F0502020204030204" pitchFamily="34" charset="0"/>
                        </a:rPr>
                        <a:t>2.5</a:t>
                      </a:r>
                      <a:r>
                        <a:rPr lang="zh-CN" altLang="en-US" sz="1000" b="0" i="0" u="none" strike="noStrike" baseline="0" dirty="0">
                          <a:solidFill>
                            <a:schemeClr val="tx1">
                              <a:lumMod val="85000"/>
                              <a:lumOff val="15000"/>
                            </a:schemeClr>
                          </a:solidFill>
                          <a:effectLst/>
                          <a:latin typeface="+mn-ea"/>
                          <a:ea typeface="+mn-ea"/>
                          <a:cs typeface="Calibri" panose="020F0502020204030204" pitchFamily="34" charset="0"/>
                        </a:rPr>
                        <a:t> </a:t>
                      </a:r>
                      <a:r>
                        <a:rPr lang="en-US" altLang="zh-CN" sz="1000" b="0" i="0" u="none" strike="noStrike" baseline="0" dirty="0">
                          <a:solidFill>
                            <a:schemeClr val="tx1">
                              <a:lumMod val="85000"/>
                              <a:lumOff val="15000"/>
                            </a:schemeClr>
                          </a:solidFill>
                          <a:effectLst/>
                          <a:latin typeface="+mn-ea"/>
                          <a:ea typeface="+mn-ea"/>
                          <a:cs typeface="Calibri" panose="020F0502020204030204" pitchFamily="34" charset="0"/>
                        </a:rPr>
                        <a:t>hours</a:t>
                      </a:r>
                      <a:endParaRPr lang="zh-CN" altLang="en-US" sz="1000" b="0" i="0" u="none" strike="noStrike" dirty="0">
                        <a:solidFill>
                          <a:schemeClr val="tx1">
                            <a:lumMod val="85000"/>
                            <a:lumOff val="15000"/>
                          </a:schemeClr>
                        </a:solidFill>
                        <a:effectLst/>
                        <a:latin typeface="+mn-ea"/>
                        <a:ea typeface="+mn-ea"/>
                        <a:cs typeface="Calibri" panose="020F0502020204030204" pitchFamily="34" charset="0"/>
                      </a:endParaRP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lnL w="9525" cap="flat" cmpd="sng" algn="ctr">
                      <a:solidFill>
                        <a:srgbClr val="92D050"/>
                      </a:solidFill>
                      <a:prstDash val="solid"/>
                      <a:round/>
                      <a:headEnd type="none" w="med" len="med"/>
                      <a:tailEnd type="none" w="med" len="med"/>
                    </a:lnL>
                  </a:tcPr>
                </a:tc>
                <a:tc gridSpan="3">
                  <a:txBody>
                    <a:bodyPr/>
                    <a:lstStyle/>
                    <a:p>
                      <a:pPr algn="ctr" fontAlgn="ctr"/>
                      <a:r>
                        <a:rPr lang="en-US" altLang="zh-CN" sz="1000" b="0" i="0" u="none" strike="noStrike" dirty="0">
                          <a:solidFill>
                            <a:schemeClr val="tx1">
                              <a:lumMod val="85000"/>
                              <a:lumOff val="15000"/>
                            </a:schemeClr>
                          </a:solidFill>
                          <a:effectLst/>
                          <a:latin typeface="+mn-ea"/>
                          <a:ea typeface="+mn-ea"/>
                          <a:cs typeface="Calibri" panose="020F0502020204030204" pitchFamily="34" charset="0"/>
                        </a:rPr>
                        <a:t>5 hours</a:t>
                      </a:r>
                      <a:endParaRPr lang="zh-CN" altLang="en-US" sz="1000" b="0" i="0" u="none" strike="noStrike" dirty="0">
                        <a:solidFill>
                          <a:schemeClr val="tx1">
                            <a:lumMod val="85000"/>
                            <a:lumOff val="15000"/>
                          </a:schemeClr>
                        </a:solidFill>
                        <a:effectLst/>
                        <a:latin typeface="+mn-ea"/>
                        <a:ea typeface="+mn-ea"/>
                        <a:cs typeface="Calibri" panose="020F0502020204030204" pitchFamily="34" charset="0"/>
                      </a:endParaRPr>
                    </a:p>
                  </a:txBody>
                  <a:tcPr marL="0" marR="0" marT="0" marB="0" anchor="ctr">
                    <a:lnL w="9525" cap="flat" cmpd="sng" algn="ctr">
                      <a:solidFill>
                        <a:srgbClr val="92D050"/>
                      </a:solidFill>
                      <a:prstDash val="solid"/>
                      <a:round/>
                      <a:headEnd type="none" w="med" len="med"/>
                      <a:tailEnd type="none" w="med" len="med"/>
                    </a:lnL>
                    <a:lnR w="9525" cap="flat" cmpd="sng" algn="ctr">
                      <a:solidFill>
                        <a:srgbClr val="92D050"/>
                      </a:solidFill>
                      <a:prstDash val="solid"/>
                      <a:round/>
                      <a:headEnd type="none" w="med" len="med"/>
                      <a:tailEnd type="none" w="med" len="med"/>
                    </a:lnR>
                    <a:lnT w="9525" cap="flat" cmpd="sng" algn="ctr">
                      <a:solidFill>
                        <a:srgbClr val="92D050"/>
                      </a:solidFill>
                      <a:prstDash val="solid"/>
                      <a:round/>
                      <a:headEnd type="none" w="med" len="med"/>
                      <a:tailEnd type="none" w="med" len="med"/>
                    </a:lnT>
                    <a:lnB w="9525"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229616639"/>
                  </a:ext>
                </a:extLst>
              </a:tr>
            </a:tbl>
          </a:graphicData>
        </a:graphic>
      </p:graphicFrame>
      <p:pic>
        <p:nvPicPr>
          <p:cNvPr id="3" name="图片 2">
            <a:extLst>
              <a:ext uri="{FF2B5EF4-FFF2-40B4-BE49-F238E27FC236}">
                <a16:creationId xmlns:a16="http://schemas.microsoft.com/office/drawing/2014/main" id="{E7441C52-A044-0602-FFFC-E2473D0C7EB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240344" y="443135"/>
            <a:ext cx="730899" cy="1047751"/>
          </a:xfrm>
          <a:prstGeom prst="rect">
            <a:avLst/>
          </a:prstGeom>
        </p:spPr>
      </p:pic>
      <p:pic>
        <p:nvPicPr>
          <p:cNvPr id="4" name="图片 3">
            <a:extLst>
              <a:ext uri="{FF2B5EF4-FFF2-40B4-BE49-F238E27FC236}">
                <a16:creationId xmlns:a16="http://schemas.microsoft.com/office/drawing/2014/main" id="{729EE261-DFBB-AD89-1860-10F8318614E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95729" y="451242"/>
            <a:ext cx="780331" cy="991770"/>
          </a:xfrm>
          <a:prstGeom prst="rect">
            <a:avLst/>
          </a:prstGeom>
        </p:spPr>
      </p:pic>
      <p:pic>
        <p:nvPicPr>
          <p:cNvPr id="5" name="图片 4">
            <a:extLst>
              <a:ext uri="{FF2B5EF4-FFF2-40B4-BE49-F238E27FC236}">
                <a16:creationId xmlns:a16="http://schemas.microsoft.com/office/drawing/2014/main" id="{133D1EB9-1B1B-1686-21FA-0027577E788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222834" y="406566"/>
            <a:ext cx="1120890" cy="1120890"/>
          </a:xfrm>
          <a:prstGeom prst="rect">
            <a:avLst/>
          </a:prstGeom>
        </p:spPr>
      </p:pic>
      <p:pic>
        <p:nvPicPr>
          <p:cNvPr id="9" name="图片 8">
            <a:extLst>
              <a:ext uri="{FF2B5EF4-FFF2-40B4-BE49-F238E27FC236}">
                <a16:creationId xmlns:a16="http://schemas.microsoft.com/office/drawing/2014/main" id="{8E1364A4-033B-8C74-77A7-4B49DEE57B1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471945" y="386682"/>
            <a:ext cx="1120890" cy="1120890"/>
          </a:xfrm>
          <a:prstGeom prst="rect">
            <a:avLst/>
          </a:prstGeom>
        </p:spPr>
      </p:pic>
      <p:pic>
        <p:nvPicPr>
          <p:cNvPr id="8" name="图片 7">
            <a:extLst>
              <a:ext uri="{FF2B5EF4-FFF2-40B4-BE49-F238E27FC236}">
                <a16:creationId xmlns:a16="http://schemas.microsoft.com/office/drawing/2014/main" id="{98A829E8-83DC-181B-1622-86E27F8DAF4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636146" y="443136"/>
            <a:ext cx="1487655" cy="991770"/>
          </a:xfrm>
          <a:prstGeom prst="rect">
            <a:avLst/>
          </a:prstGeom>
        </p:spPr>
      </p:pic>
    </p:spTree>
    <p:extLst>
      <p:ext uri="{BB962C8B-B14F-4D97-AF65-F5344CB8AC3E}">
        <p14:creationId xmlns:p14="http://schemas.microsoft.com/office/powerpoint/2010/main" val="30149798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a:extLst>
              <a:ext uri="{FF2B5EF4-FFF2-40B4-BE49-F238E27FC236}">
                <a16:creationId xmlns:a16="http://schemas.microsoft.com/office/drawing/2014/main" id="{198B070F-4D13-0D1B-DE31-89C36DB44DAF}"/>
              </a:ext>
            </a:extLst>
          </p:cNvPr>
          <p:cNvSpPr/>
          <p:nvPr/>
        </p:nvSpPr>
        <p:spPr>
          <a:xfrm>
            <a:off x="507260" y="1364672"/>
            <a:ext cx="8001991" cy="5005775"/>
          </a:xfrm>
          <a:prstGeom prst="rect">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12" name="表格 11">
            <a:extLst>
              <a:ext uri="{FF2B5EF4-FFF2-40B4-BE49-F238E27FC236}">
                <a16:creationId xmlns:a16="http://schemas.microsoft.com/office/drawing/2014/main" id="{4CC0AC83-C6BC-876B-68DC-EA91130EEE3C}"/>
              </a:ext>
            </a:extLst>
          </p:cNvPr>
          <p:cNvGraphicFramePr>
            <a:graphicFrameLocks noGrp="1"/>
          </p:cNvGraphicFramePr>
          <p:nvPr>
            <p:extLst>
              <p:ext uri="{D42A27DB-BD31-4B8C-83A1-F6EECF244321}">
                <p14:modId xmlns:p14="http://schemas.microsoft.com/office/powerpoint/2010/main" val="2304275596"/>
              </p:ext>
            </p:extLst>
          </p:nvPr>
        </p:nvGraphicFramePr>
        <p:xfrm>
          <a:off x="507262" y="1274666"/>
          <a:ext cx="8001991" cy="5095781"/>
        </p:xfrm>
        <a:graphic>
          <a:graphicData uri="http://schemas.openxmlformats.org/drawingml/2006/table">
            <a:tbl>
              <a:tblPr firstRow="1" bandRow="1"/>
              <a:tblGrid>
                <a:gridCol w="1544486">
                  <a:extLst>
                    <a:ext uri="{9D8B030D-6E8A-4147-A177-3AD203B41FA5}">
                      <a16:colId xmlns:a16="http://schemas.microsoft.com/office/drawing/2014/main" val="3981061430"/>
                    </a:ext>
                  </a:extLst>
                </a:gridCol>
                <a:gridCol w="1283108">
                  <a:extLst>
                    <a:ext uri="{9D8B030D-6E8A-4147-A177-3AD203B41FA5}">
                      <a16:colId xmlns:a16="http://schemas.microsoft.com/office/drawing/2014/main" val="560563090"/>
                    </a:ext>
                  </a:extLst>
                </a:gridCol>
                <a:gridCol w="5174397">
                  <a:extLst>
                    <a:ext uri="{9D8B030D-6E8A-4147-A177-3AD203B41FA5}">
                      <a16:colId xmlns:a16="http://schemas.microsoft.com/office/drawing/2014/main" val="1164784095"/>
                    </a:ext>
                  </a:extLst>
                </a:gridCol>
              </a:tblGrid>
              <a:tr h="432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b="1" i="0" u="none" strike="noStrike" dirty="0">
                          <a:solidFill>
                            <a:schemeClr val="bg1"/>
                          </a:solidFill>
                          <a:effectLst/>
                          <a:latin typeface="Calibri" panose="020F0502020204030204" pitchFamily="34" charset="0"/>
                          <a:ea typeface="宋体" panose="02010600030101010101" pitchFamily="2" charset="-122"/>
                          <a:cs typeface="Calibri" panose="020F0502020204030204" pitchFamily="34" charset="0"/>
                        </a:rPr>
                        <a:t>Items </a:t>
                      </a:r>
                    </a:p>
                  </a:txBody>
                  <a:tcPr marL="45720" marR="4572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3B9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b="1" i="0" u="none" strike="noStrike" dirty="0">
                          <a:solidFill>
                            <a:schemeClr val="bg1"/>
                          </a:solidFill>
                          <a:effectLst/>
                          <a:latin typeface="Calibri" panose="020F0502020204030204" pitchFamily="34" charset="0"/>
                          <a:ea typeface="宋体" panose="02010600030101010101" pitchFamily="2" charset="-122"/>
                          <a:cs typeface="Calibri" panose="020F0502020204030204" pitchFamily="34" charset="0"/>
                        </a:rPr>
                        <a:t>Order number</a:t>
                      </a:r>
                    </a:p>
                  </a:txBody>
                  <a:tcPr marL="45720" marR="4572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3B9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b="1" u="none" strike="noStrike" dirty="0">
                          <a:solidFill>
                            <a:schemeClr val="bg1"/>
                          </a:solidFill>
                          <a:effectLst/>
                          <a:latin typeface="Calibri" panose="020F0502020204030204" pitchFamily="34" charset="0"/>
                          <a:ea typeface="宋体" panose="02010600030101010101" pitchFamily="2" charset="-122"/>
                          <a:cs typeface="Calibri" panose="020F0502020204030204" pitchFamily="34" charset="0"/>
                        </a:rPr>
                        <a:t>Description </a:t>
                      </a:r>
                      <a:endParaRPr lang="en-US" altLang="zh-CN" sz="1400" b="1" i="0" u="none" strike="noStrike" dirty="0">
                        <a:solidFill>
                          <a:schemeClr val="bg1"/>
                        </a:solidFill>
                        <a:effectLst/>
                        <a:latin typeface="Calibri" panose="020F0502020204030204" pitchFamily="34" charset="0"/>
                        <a:ea typeface="宋体" panose="02010600030101010101" pitchFamily="2" charset="-122"/>
                        <a:cs typeface="Calibri" panose="020F0502020204030204" pitchFamily="34" charset="0"/>
                      </a:endParaRPr>
                    </a:p>
                  </a:txBody>
                  <a:tcPr marL="45720" marR="4572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3B90"/>
                    </a:solidFill>
                  </a:tcPr>
                </a:tc>
                <a:extLst>
                  <a:ext uri="{0D108BD9-81ED-4DB2-BD59-A6C34878D82A}">
                    <a16:rowId xmlns:a16="http://schemas.microsoft.com/office/drawing/2014/main" val="10000"/>
                  </a:ext>
                </a:extLst>
              </a:tr>
              <a:tr h="311785">
                <a:tc rowSpan="3">
                  <a:txBody>
                    <a:bodyPr/>
                    <a:lstStyle/>
                    <a:p>
                      <a:pPr algn="ctr"/>
                      <a:r>
                        <a:rPr lang="en-US" altLang="zh-CN" sz="1400" dirty="0">
                          <a:solidFill>
                            <a:schemeClr val="tx1">
                              <a:lumMod val="75000"/>
                              <a:lumOff val="25000"/>
                            </a:schemeClr>
                          </a:solidFill>
                          <a:latin typeface="Calibri" panose="020F0502020204030204" pitchFamily="34" charset="0"/>
                          <a:ea typeface="宋体" panose="02010600030101010101" pitchFamily="2" charset="-122"/>
                          <a:cs typeface="Calibri" panose="020F0502020204030204" pitchFamily="34" charset="0"/>
                        </a:rPr>
                        <a:t>Products </a:t>
                      </a:r>
                      <a:endParaRPr lang="zh-CN" altLang="en-US" sz="1400" dirty="0">
                        <a:solidFill>
                          <a:schemeClr val="tx1">
                            <a:lumMod val="75000"/>
                            <a:lumOff val="25000"/>
                          </a:schemeClr>
                        </a:solidFill>
                        <a:latin typeface="Calibri" panose="020F0502020204030204" pitchFamily="34" charset="0"/>
                        <a:ea typeface="宋体" panose="02010600030101010101" pitchFamily="2" charset="-122"/>
                        <a:cs typeface="Calibri" panose="020F0502020204030204" pitchFamily="34" charset="0"/>
                      </a:endParaRPr>
                    </a:p>
                  </a:txBody>
                  <a:tcPr marL="45720" marR="4572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altLang="zh-CN" sz="1400" dirty="0">
                          <a:solidFill>
                            <a:schemeClr val="tx1">
                              <a:lumMod val="75000"/>
                              <a:lumOff val="25000"/>
                            </a:schemeClr>
                          </a:solidFill>
                          <a:latin typeface="Calibri" panose="020F0502020204030204" pitchFamily="34" charset="0"/>
                          <a:ea typeface="+mn-ea"/>
                          <a:cs typeface="Calibri" panose="020F0502020204030204" pitchFamily="34" charset="0"/>
                        </a:rPr>
                        <a:t>SHN914A</a:t>
                      </a:r>
                      <a:endParaRPr lang="zh-CN" altLang="en-US" sz="1400" dirty="0">
                        <a:solidFill>
                          <a:schemeClr val="tx1">
                            <a:lumMod val="75000"/>
                            <a:lumOff val="25000"/>
                          </a:schemeClr>
                        </a:solidFill>
                        <a:latin typeface="Calibri" panose="020F0502020204030204" pitchFamily="34" charset="0"/>
                        <a:ea typeface="宋体" panose="02010600030101010101" pitchFamily="2" charset="-122"/>
                        <a:cs typeface="Calibri" panose="020F0502020204030204" pitchFamily="34" charset="0"/>
                      </a:endParaRPr>
                    </a:p>
                  </a:txBody>
                  <a:tcPr marL="45720" marR="4572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solidFill>
                            <a:schemeClr val="tx1">
                              <a:lumMod val="75000"/>
                              <a:lumOff val="25000"/>
                            </a:schemeClr>
                          </a:solidFill>
                          <a:latin typeface="Calibri" panose="020F0502020204030204" pitchFamily="34" charset="0"/>
                          <a:ea typeface="+mn-ea"/>
                          <a:cs typeface="Calibri" panose="020F0502020204030204" pitchFamily="34" charset="0"/>
                        </a:rPr>
                        <a:t>2ports, 14GHz</a:t>
                      </a:r>
                      <a:r>
                        <a:rPr lang="en-US" altLang="zh-CN" sz="1400" baseline="0" dirty="0">
                          <a:solidFill>
                            <a:schemeClr val="tx1">
                              <a:lumMod val="75000"/>
                              <a:lumOff val="25000"/>
                            </a:schemeClr>
                          </a:solidFill>
                          <a:latin typeface="Calibri" panose="020F0502020204030204" pitchFamily="34" charset="0"/>
                          <a:ea typeface="+mn-ea"/>
                          <a:cs typeface="Calibri" panose="020F0502020204030204" pitchFamily="34" charset="0"/>
                        </a:rPr>
                        <a:t> Vector Network Analyzer</a:t>
                      </a:r>
                      <a:endParaRPr lang="zh-CN" altLang="en-US" sz="1400" dirty="0">
                        <a:solidFill>
                          <a:schemeClr val="tx1">
                            <a:lumMod val="75000"/>
                            <a:lumOff val="25000"/>
                          </a:schemeClr>
                        </a:solidFill>
                        <a:latin typeface="Calibri" panose="020F0502020204030204" pitchFamily="34" charset="0"/>
                        <a:ea typeface="+mn-ea"/>
                        <a:cs typeface="Calibri" panose="020F0502020204030204" pitchFamily="34" charset="0"/>
                      </a:endParaRPr>
                    </a:p>
                  </a:txBody>
                  <a:tcPr marL="45720" marR="4572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3712076"/>
                  </a:ext>
                </a:extLst>
              </a:tr>
              <a:tr h="311785">
                <a:tc vMerge="1">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zh-CN" altLang="en-US" sz="1400" dirty="0">
                          <a:latin typeface="Calibri" panose="020F0502020204030204" pitchFamily="34" charset="0"/>
                          <a:ea typeface="宋体" panose="02010600030101010101" pitchFamily="2" charset="-122"/>
                          <a:cs typeface="Calibri" panose="020F0502020204030204" pitchFamily="34" charset="0"/>
                        </a:rPr>
                        <a:t>整机</a:t>
                      </a:r>
                    </a:p>
                  </a:txBody>
                  <a:tcPr marL="45720" marR="4572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2E2E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altLang="zh-CN" sz="1400" dirty="0">
                          <a:solidFill>
                            <a:schemeClr val="tx1">
                              <a:lumMod val="75000"/>
                              <a:lumOff val="25000"/>
                            </a:schemeClr>
                          </a:solidFill>
                          <a:latin typeface="Calibri" panose="020F0502020204030204" pitchFamily="34" charset="0"/>
                          <a:ea typeface="+mn-ea"/>
                          <a:cs typeface="Calibri" panose="020F0502020204030204" pitchFamily="34" charset="0"/>
                        </a:rPr>
                        <a:t>SHN920A</a:t>
                      </a:r>
                      <a:endParaRPr lang="zh-CN" altLang="en-US" sz="1400" dirty="0">
                        <a:solidFill>
                          <a:schemeClr val="tx1">
                            <a:lumMod val="75000"/>
                            <a:lumOff val="25000"/>
                          </a:schemeClr>
                        </a:solidFill>
                        <a:latin typeface="Calibri" panose="020F0502020204030204" pitchFamily="34" charset="0"/>
                        <a:ea typeface="宋体" panose="02010600030101010101" pitchFamily="2" charset="-122"/>
                        <a:cs typeface="Calibri" panose="020F0502020204030204" pitchFamily="34" charset="0"/>
                      </a:endParaRPr>
                    </a:p>
                  </a:txBody>
                  <a:tcPr marL="45720" marR="4572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solidFill>
                            <a:schemeClr val="tx1">
                              <a:lumMod val="75000"/>
                              <a:lumOff val="25000"/>
                            </a:schemeClr>
                          </a:solidFill>
                          <a:latin typeface="Calibri" panose="020F0502020204030204" pitchFamily="34" charset="0"/>
                          <a:ea typeface="+mn-ea"/>
                          <a:cs typeface="Calibri" panose="020F0502020204030204" pitchFamily="34" charset="0"/>
                        </a:rPr>
                        <a:t>2ports, 20GHz</a:t>
                      </a:r>
                      <a:r>
                        <a:rPr lang="en-US" altLang="zh-CN" sz="1400" baseline="0" dirty="0">
                          <a:solidFill>
                            <a:schemeClr val="tx1">
                              <a:lumMod val="75000"/>
                              <a:lumOff val="25000"/>
                            </a:schemeClr>
                          </a:solidFill>
                          <a:latin typeface="Calibri" panose="020F0502020204030204" pitchFamily="34" charset="0"/>
                          <a:ea typeface="+mn-ea"/>
                          <a:cs typeface="Calibri" panose="020F0502020204030204" pitchFamily="34" charset="0"/>
                        </a:rPr>
                        <a:t> Vector Network Analyzer</a:t>
                      </a:r>
                      <a:endParaRPr lang="zh-CN" altLang="en-US" sz="1400" dirty="0">
                        <a:solidFill>
                          <a:schemeClr val="tx1">
                            <a:lumMod val="75000"/>
                            <a:lumOff val="25000"/>
                          </a:schemeClr>
                        </a:solidFill>
                        <a:latin typeface="Calibri" panose="020F0502020204030204" pitchFamily="34" charset="0"/>
                        <a:ea typeface="+mn-ea"/>
                        <a:cs typeface="Calibri" panose="020F0502020204030204" pitchFamily="34" charset="0"/>
                      </a:endParaRPr>
                    </a:p>
                  </a:txBody>
                  <a:tcPr marL="45720" marR="4572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11785">
                <a:tc vMerge="1">
                  <a:txBody>
                    <a:bodyPr/>
                    <a:lstStyle/>
                    <a:p>
                      <a:pPr algn="ctr" fontAlgn="ctr">
                        <a:lnSpc>
                          <a:spcPct val="100000"/>
                        </a:lnSpc>
                      </a:pPr>
                      <a:endParaRPr lang="en-US" sz="1100" b="0" i="0" u="none" strike="noStrike" dirty="0">
                        <a:solidFill>
                          <a:schemeClr val="tx1">
                            <a:lumMod val="85000"/>
                            <a:lumOff val="15000"/>
                          </a:schemeClr>
                        </a:solidFill>
                        <a:effectLst/>
                        <a:latin typeface="微软雅黑" panose="020B0503020204020204" pitchFamily="34" charset="-122"/>
                        <a:ea typeface="微软雅黑" panose="020B0503020204020204" pitchFamily="34" charset="-122"/>
                        <a:cs typeface="Calibri" panose="020F050202020403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2D2D2">
                        <a:alpha val="65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lnSpc>
                          <a:spcPct val="100000"/>
                        </a:lnSpc>
                      </a:pPr>
                      <a:r>
                        <a:rPr lang="en-US" sz="1400" b="0" i="0" u="none" strike="noStrike" dirty="0">
                          <a:solidFill>
                            <a:schemeClr val="tx1">
                              <a:lumMod val="75000"/>
                              <a:lumOff val="25000"/>
                            </a:schemeClr>
                          </a:solidFill>
                          <a:effectLst/>
                          <a:latin typeface="Calibri" panose="020F0502020204030204" pitchFamily="34" charset="0"/>
                          <a:ea typeface="宋体" panose="02010600030101010101" pitchFamily="2" charset="-122"/>
                          <a:cs typeface="Calibri" panose="020F0502020204030204" pitchFamily="34" charset="0"/>
                        </a:rPr>
                        <a:t>SHN926A</a:t>
                      </a:r>
                    </a:p>
                  </a:txBody>
                  <a:tcPr marL="45720" marR="4572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solidFill>
                            <a:schemeClr val="tx1">
                              <a:lumMod val="75000"/>
                              <a:lumOff val="25000"/>
                            </a:schemeClr>
                          </a:solidFill>
                          <a:latin typeface="Calibri" panose="020F0502020204030204" pitchFamily="34" charset="0"/>
                          <a:ea typeface="+mn-ea"/>
                          <a:cs typeface="Calibri" panose="020F0502020204030204" pitchFamily="34" charset="0"/>
                        </a:rPr>
                        <a:t>2ports,</a:t>
                      </a:r>
                      <a:r>
                        <a:rPr lang="zh-CN" altLang="en-US" sz="1400" dirty="0">
                          <a:solidFill>
                            <a:schemeClr val="tx1">
                              <a:lumMod val="75000"/>
                              <a:lumOff val="25000"/>
                            </a:schemeClr>
                          </a:solidFill>
                          <a:latin typeface="Calibri" panose="020F0502020204030204" pitchFamily="34" charset="0"/>
                          <a:ea typeface="+mn-ea"/>
                          <a:cs typeface="Calibri" panose="020F0502020204030204" pitchFamily="34" charset="0"/>
                        </a:rPr>
                        <a:t> </a:t>
                      </a:r>
                      <a:r>
                        <a:rPr lang="en-US" altLang="zh-CN" sz="1400" dirty="0">
                          <a:solidFill>
                            <a:schemeClr val="tx1">
                              <a:lumMod val="75000"/>
                              <a:lumOff val="25000"/>
                            </a:schemeClr>
                          </a:solidFill>
                          <a:latin typeface="Calibri" panose="020F0502020204030204" pitchFamily="34" charset="0"/>
                          <a:ea typeface="+mn-ea"/>
                          <a:cs typeface="Calibri" panose="020F0502020204030204" pitchFamily="34" charset="0"/>
                        </a:rPr>
                        <a:t>26.5GHz</a:t>
                      </a:r>
                      <a:r>
                        <a:rPr lang="en-US" altLang="zh-CN" sz="1400" baseline="0" dirty="0">
                          <a:solidFill>
                            <a:schemeClr val="tx1">
                              <a:lumMod val="75000"/>
                              <a:lumOff val="25000"/>
                            </a:schemeClr>
                          </a:solidFill>
                          <a:latin typeface="Calibri" panose="020F0502020204030204" pitchFamily="34" charset="0"/>
                          <a:ea typeface="+mn-ea"/>
                          <a:cs typeface="Calibri" panose="020F0502020204030204" pitchFamily="34" charset="0"/>
                        </a:rPr>
                        <a:t> Vector Network Analyzer</a:t>
                      </a:r>
                      <a:endParaRPr lang="zh-CN" altLang="en-US" sz="1400" dirty="0">
                        <a:solidFill>
                          <a:schemeClr val="tx1">
                            <a:lumMod val="75000"/>
                            <a:lumOff val="25000"/>
                          </a:schemeClr>
                        </a:solidFill>
                        <a:latin typeface="Calibri" panose="020F0502020204030204" pitchFamily="34" charset="0"/>
                        <a:ea typeface="+mn-ea"/>
                        <a:cs typeface="Calibri" panose="020F0502020204030204" pitchFamily="34" charset="0"/>
                      </a:endParaRPr>
                    </a:p>
                  </a:txBody>
                  <a:tcPr marL="45720" marR="4572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extLst>
                  <a:ext uri="{0D108BD9-81ED-4DB2-BD59-A6C34878D82A}">
                    <a16:rowId xmlns:a16="http://schemas.microsoft.com/office/drawing/2014/main" val="10003"/>
                  </a:ext>
                </a:extLst>
              </a:tr>
              <a:tr h="53003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altLang="zh-CN" sz="1400" kern="100" dirty="0">
                          <a:solidFill>
                            <a:schemeClr val="tx1">
                              <a:lumMod val="75000"/>
                              <a:lumOff val="25000"/>
                            </a:schemeClr>
                          </a:solidFill>
                          <a:effectLst/>
                          <a:latin typeface="Calibri" panose="020F0502020204030204" pitchFamily="34" charset="0"/>
                          <a:ea typeface="宋体" panose="02010600030101010101" pitchFamily="2" charset="-122"/>
                          <a:cs typeface="Calibri" panose="020F0502020204030204" pitchFamily="34" charset="0"/>
                        </a:rPr>
                        <a:t>Standard fittings</a:t>
                      </a:r>
                      <a:endParaRPr lang="zh-CN" altLang="en-US" sz="1400" kern="100" dirty="0">
                        <a:solidFill>
                          <a:schemeClr val="tx1">
                            <a:lumMod val="75000"/>
                            <a:lumOff val="25000"/>
                          </a:schemeClr>
                        </a:solidFill>
                        <a:effectLst/>
                        <a:latin typeface="Calibri" panose="020F0502020204030204" pitchFamily="34" charset="0"/>
                        <a:ea typeface="宋体" panose="02010600030101010101" pitchFamily="2" charset="-122"/>
                        <a:cs typeface="Calibri" panose="020F0502020204030204" pitchFamily="34" charset="0"/>
                      </a:endParaRPr>
                    </a:p>
                  </a:txBody>
                  <a:tcPr marL="45720" marR="4572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altLang="zh-CN" sz="1400" kern="1200" dirty="0">
                          <a:solidFill>
                            <a:schemeClr val="tx1">
                              <a:lumMod val="75000"/>
                              <a:lumOff val="25000"/>
                            </a:schemeClr>
                          </a:solidFill>
                          <a:latin typeface="Calibri" panose="020F0502020204030204" pitchFamily="34" charset="0"/>
                          <a:ea typeface="+mn-ea"/>
                          <a:cs typeface="Calibri" panose="020F0502020204030204" pitchFamily="34" charset="0"/>
                        </a:rPr>
                        <a:t>Quick Start, USB Type C Line, Rechargeable lithium battery, AC-DC adapter, Portable bag</a:t>
                      </a:r>
                      <a:endParaRPr lang="zh-CN" altLang="en-US" sz="1400" kern="1200" dirty="0">
                        <a:solidFill>
                          <a:schemeClr val="tx1">
                            <a:lumMod val="75000"/>
                            <a:lumOff val="25000"/>
                          </a:schemeClr>
                        </a:solidFill>
                        <a:latin typeface="Calibri" panose="020F0502020204030204" pitchFamily="34" charset="0"/>
                        <a:ea typeface="+mn-ea"/>
                        <a:cs typeface="Calibri" panose="020F0502020204030204" pitchFamily="34" charset="0"/>
                      </a:endParaRPr>
                    </a:p>
                  </a:txBody>
                  <a:tcPr marL="45720" marR="4572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zh-CN" altLang="en-US" sz="1400" kern="100" dirty="0">
                        <a:solidFill>
                          <a:srgbClr val="000000"/>
                        </a:solidFill>
                        <a:effectLst/>
                        <a:latin typeface="微软雅黑" panose="020B0503020204020204" pitchFamily="34" charset="-122"/>
                        <a:ea typeface="微软雅黑" panose="020B0503020204020204" pitchFamily="34" charset="-122"/>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30154">
                <a:tc rowSpan="3">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b="0" i="0" u="none" strike="noStrike" dirty="0">
                          <a:solidFill>
                            <a:schemeClr val="tx1">
                              <a:lumMod val="75000"/>
                              <a:lumOff val="25000"/>
                            </a:schemeClr>
                          </a:solidFill>
                          <a:effectLst/>
                          <a:latin typeface="Calibri" panose="020F0502020204030204" pitchFamily="34" charset="0"/>
                          <a:ea typeface="宋体" panose="02010600030101010101" pitchFamily="2" charset="-122"/>
                          <a:cs typeface="Calibri" panose="020F0502020204030204" pitchFamily="34" charset="0"/>
                        </a:rPr>
                        <a:t> Software</a:t>
                      </a:r>
                      <a:r>
                        <a:rPr lang="en-US" altLang="zh-CN" sz="1400" b="0" i="0" u="none" strike="noStrike" baseline="0" dirty="0">
                          <a:solidFill>
                            <a:schemeClr val="tx1">
                              <a:lumMod val="75000"/>
                              <a:lumOff val="25000"/>
                            </a:schemeClr>
                          </a:solidFill>
                          <a:effectLst/>
                          <a:latin typeface="Calibri" panose="020F0502020204030204" pitchFamily="34" charset="0"/>
                          <a:ea typeface="宋体" panose="02010600030101010101" pitchFamily="2" charset="-122"/>
                          <a:cs typeface="Calibri" panose="020F0502020204030204" pitchFamily="34" charset="0"/>
                        </a:rPr>
                        <a:t> o</a:t>
                      </a:r>
                      <a:r>
                        <a:rPr lang="en-US" altLang="zh-CN" sz="1400" b="0" i="0" u="none" strike="noStrike" dirty="0">
                          <a:solidFill>
                            <a:schemeClr val="tx1">
                              <a:lumMod val="75000"/>
                              <a:lumOff val="25000"/>
                            </a:schemeClr>
                          </a:solidFill>
                          <a:effectLst/>
                          <a:latin typeface="Calibri" panose="020F0502020204030204" pitchFamily="34" charset="0"/>
                          <a:ea typeface="宋体" panose="02010600030101010101" pitchFamily="2" charset="-122"/>
                          <a:cs typeface="Calibri" panose="020F0502020204030204" pitchFamily="34" charset="0"/>
                        </a:rPr>
                        <a:t>ptions</a:t>
                      </a:r>
                    </a:p>
                  </a:txBody>
                  <a:tcPr marL="45720" marR="4572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b="0" i="0" u="none" strike="noStrike" dirty="0">
                          <a:solidFill>
                            <a:schemeClr val="tx1">
                              <a:lumMod val="75000"/>
                              <a:lumOff val="25000"/>
                            </a:schemeClr>
                          </a:solidFill>
                          <a:effectLst/>
                          <a:latin typeface="Calibri" panose="020F0502020204030204" pitchFamily="34" charset="0"/>
                          <a:ea typeface="+mn-ea"/>
                          <a:cs typeface="Calibri" panose="020F0502020204030204" pitchFamily="34" charset="0"/>
                        </a:rPr>
                        <a:t>SHN900</a:t>
                      </a:r>
                      <a:r>
                        <a:rPr lang="en-US" altLang="zh-CN" sz="1400" b="0" i="0" u="none" strike="noStrike" dirty="0">
                          <a:solidFill>
                            <a:schemeClr val="tx1">
                              <a:lumMod val="75000"/>
                              <a:lumOff val="25000"/>
                            </a:schemeClr>
                          </a:solidFill>
                          <a:effectLst/>
                          <a:latin typeface="Calibri" panose="020F0502020204030204" pitchFamily="34" charset="0"/>
                          <a:ea typeface="宋体" panose="02010600030101010101" pitchFamily="2" charset="-122"/>
                          <a:cs typeface="Calibri" panose="020F0502020204030204" pitchFamily="34" charset="0"/>
                        </a:rPr>
                        <a:t>-TDA</a:t>
                      </a:r>
                    </a:p>
                  </a:txBody>
                  <a:tcPr marL="45720" marR="4572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b="0" i="0" u="none" strike="noStrike" dirty="0">
                          <a:solidFill>
                            <a:schemeClr val="tx1">
                              <a:lumMod val="75000"/>
                              <a:lumOff val="25000"/>
                            </a:schemeClr>
                          </a:solidFill>
                          <a:effectLst/>
                          <a:latin typeface="Calibri" panose="020F0502020204030204" pitchFamily="34" charset="0"/>
                          <a:ea typeface="宋体" panose="02010600030101010101" pitchFamily="2" charset="-122"/>
                          <a:cs typeface="Calibri" panose="020F0502020204030204" pitchFamily="34" charset="0"/>
                        </a:rPr>
                        <a:t>Time Domain Analysis</a:t>
                      </a:r>
                    </a:p>
                  </a:txBody>
                  <a:tcPr marL="45720" marR="4572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311785">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zh-CN" sz="1100" b="0" i="0" u="none" strike="noStrike" dirty="0">
                        <a:solidFill>
                          <a:srgbClr val="004098"/>
                        </a:solidFill>
                        <a:effectLst/>
                        <a:latin typeface="微软雅黑" panose="020B0503020204020204" pitchFamily="34" charset="-122"/>
                        <a:ea typeface="微软雅黑" panose="020B0503020204020204" pitchFamily="34" charset="-122"/>
                        <a:cs typeface="Calibri" panose="020F050202020403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2D2D2">
                        <a:alpha val="65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b="0" i="0" u="none" strike="noStrike" dirty="0">
                          <a:solidFill>
                            <a:schemeClr val="tx1">
                              <a:lumMod val="75000"/>
                              <a:lumOff val="25000"/>
                            </a:schemeClr>
                          </a:solidFill>
                          <a:effectLst/>
                          <a:latin typeface="Calibri" panose="020F0502020204030204" pitchFamily="34" charset="0"/>
                          <a:ea typeface="+mn-ea"/>
                          <a:cs typeface="Calibri" panose="020F0502020204030204" pitchFamily="34" charset="0"/>
                        </a:rPr>
                        <a:t>SHN900</a:t>
                      </a:r>
                      <a:r>
                        <a:rPr lang="en-US" altLang="zh-CN" sz="1400" b="0" i="0" u="none" strike="noStrike" dirty="0">
                          <a:solidFill>
                            <a:schemeClr val="tx1">
                              <a:lumMod val="75000"/>
                              <a:lumOff val="25000"/>
                            </a:schemeClr>
                          </a:solidFill>
                          <a:effectLst/>
                          <a:latin typeface="Calibri" panose="020F0502020204030204" pitchFamily="34" charset="0"/>
                          <a:ea typeface="宋体" panose="02010600030101010101" pitchFamily="2" charset="-122"/>
                          <a:cs typeface="Calibri" panose="020F0502020204030204" pitchFamily="34" charset="0"/>
                        </a:rPr>
                        <a:t>-TDR</a:t>
                      </a:r>
                    </a:p>
                  </a:txBody>
                  <a:tcPr marL="45720" marR="4572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0" i="0" u="none" strike="noStrike" dirty="0">
                          <a:solidFill>
                            <a:schemeClr val="tx1">
                              <a:lumMod val="75000"/>
                              <a:lumOff val="25000"/>
                            </a:schemeClr>
                          </a:solidFill>
                          <a:effectLst/>
                          <a:latin typeface="Calibri" panose="020F0502020204030204" pitchFamily="34" charset="0"/>
                          <a:ea typeface="宋体" panose="02010600030101010101" pitchFamily="2" charset="-122"/>
                          <a:cs typeface="Calibri" panose="020F0502020204030204" pitchFamily="34" charset="0"/>
                        </a:rPr>
                        <a:t>Time Domain Reflectometry </a:t>
                      </a:r>
                      <a:r>
                        <a:rPr lang="zh-CN" altLang="en-US" sz="1400" b="1" i="0" u="none" strike="noStrike" dirty="0">
                          <a:solidFill>
                            <a:srgbClr val="004098"/>
                          </a:solidFill>
                          <a:effectLst/>
                          <a:latin typeface="Calibri" panose="020F0502020204030204" pitchFamily="34" charset="0"/>
                          <a:ea typeface="宋体" panose="02010600030101010101" pitchFamily="2" charset="-122"/>
                          <a:cs typeface="Calibri" panose="020F0502020204030204" pitchFamily="34" charset="0"/>
                        </a:rPr>
                        <a:t>（</a:t>
                      </a:r>
                      <a:r>
                        <a:rPr lang="en-US" altLang="zh-CN" sz="1400" b="1" kern="0" dirty="0">
                          <a:solidFill>
                            <a:srgbClr val="004098"/>
                          </a:solidFill>
                          <a:latin typeface="Calibri" panose="020F0502020204030204" pitchFamily="34" charset="0"/>
                          <a:ea typeface="+mn-ea"/>
                          <a:cs typeface="Calibri" panose="020F0502020204030204" pitchFamily="34" charset="0"/>
                        </a:rPr>
                        <a:t>*Buy TDR and get TDA free </a:t>
                      </a:r>
                      <a:r>
                        <a:rPr lang="zh-CN" altLang="en-US" sz="1400" b="1" kern="0" dirty="0">
                          <a:solidFill>
                            <a:srgbClr val="004098"/>
                          </a:solidFill>
                          <a:latin typeface="Calibri" panose="020F0502020204030204" pitchFamily="34" charset="0"/>
                          <a:ea typeface="+mn-ea"/>
                          <a:cs typeface="Calibri" panose="020F0502020204030204" pitchFamily="34" charset="0"/>
                        </a:rPr>
                        <a:t>！</a:t>
                      </a:r>
                      <a:r>
                        <a:rPr lang="zh-CN" altLang="en-US" sz="1400" b="1" i="0" u="none" strike="noStrike" dirty="0">
                          <a:solidFill>
                            <a:srgbClr val="004098"/>
                          </a:solidFill>
                          <a:effectLst/>
                          <a:latin typeface="Calibri" panose="020F0502020204030204" pitchFamily="34" charset="0"/>
                          <a:ea typeface="宋体" panose="02010600030101010101" pitchFamily="2" charset="-122"/>
                          <a:cs typeface="Calibri" panose="020F0502020204030204" pitchFamily="34" charset="0"/>
                        </a:rPr>
                        <a:t>）</a:t>
                      </a:r>
                      <a:endParaRPr lang="en-US" altLang="zh-CN" sz="1400" b="1" i="0" u="none" strike="noStrike" dirty="0">
                        <a:solidFill>
                          <a:srgbClr val="004098"/>
                        </a:solidFill>
                        <a:effectLst/>
                        <a:latin typeface="Calibri" panose="020F0502020204030204" pitchFamily="34" charset="0"/>
                        <a:ea typeface="宋体" panose="02010600030101010101" pitchFamily="2" charset="-122"/>
                        <a:cs typeface="Calibri" panose="020F0502020204030204" pitchFamily="34" charset="0"/>
                      </a:endParaRPr>
                    </a:p>
                  </a:txBody>
                  <a:tcPr marL="45720" marR="4572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extLst>
                  <a:ext uri="{0D108BD9-81ED-4DB2-BD59-A6C34878D82A}">
                    <a16:rowId xmlns:a16="http://schemas.microsoft.com/office/drawing/2014/main" val="10007"/>
                  </a:ext>
                </a:extLst>
              </a:tr>
              <a:tr h="311785">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zh-CN" sz="1100" b="0"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0" i="0" u="none" strike="noStrike" dirty="0">
                          <a:solidFill>
                            <a:schemeClr val="tx1">
                              <a:lumMod val="75000"/>
                              <a:lumOff val="25000"/>
                            </a:schemeClr>
                          </a:solidFill>
                          <a:effectLst/>
                          <a:latin typeface="Calibri" panose="020F0502020204030204" pitchFamily="34" charset="0"/>
                          <a:ea typeface="+mn-ea"/>
                          <a:cs typeface="Calibri" panose="020F0502020204030204" pitchFamily="34" charset="0"/>
                        </a:rPr>
                        <a:t>SHN900</a:t>
                      </a:r>
                      <a:r>
                        <a:rPr lang="en-US" altLang="zh-CN" sz="1400" b="0" dirty="0">
                          <a:solidFill>
                            <a:schemeClr val="tx1">
                              <a:lumMod val="75000"/>
                              <a:lumOff val="25000"/>
                            </a:schemeClr>
                          </a:solidFill>
                          <a:latin typeface="Calibri" panose="020F0502020204030204" pitchFamily="34" charset="0"/>
                          <a:ea typeface="宋体" panose="02010600030101010101" pitchFamily="2" charset="-122"/>
                          <a:cs typeface="Calibri" panose="020F0502020204030204" pitchFamily="34" charset="0"/>
                        </a:rPr>
                        <a:t>-SA</a:t>
                      </a:r>
                    </a:p>
                  </a:txBody>
                  <a:tcPr marL="45720" marR="4572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0" dirty="0">
                          <a:solidFill>
                            <a:schemeClr val="tx1">
                              <a:lumMod val="75000"/>
                              <a:lumOff val="25000"/>
                            </a:schemeClr>
                          </a:solidFill>
                          <a:latin typeface="Calibri" panose="020F0502020204030204" pitchFamily="34" charset="0"/>
                          <a:ea typeface="宋体" panose="02010600030101010101" pitchFamily="2" charset="-122"/>
                          <a:cs typeface="Calibri" panose="020F0502020204030204" pitchFamily="34" charset="0"/>
                        </a:rPr>
                        <a:t>Spectrum Analysis</a:t>
                      </a:r>
                    </a:p>
                  </a:txBody>
                  <a:tcPr marL="45720" marR="4572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331322">
                <a:tc rowSpan="4">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solidFill>
                            <a:schemeClr val="tx1">
                              <a:lumMod val="75000"/>
                              <a:lumOff val="25000"/>
                            </a:schemeClr>
                          </a:solidFill>
                          <a:latin typeface="Calibri" panose="020F0502020204030204" pitchFamily="34" charset="0"/>
                          <a:ea typeface="宋体" panose="02010600030101010101" pitchFamily="2" charset="-122"/>
                          <a:cs typeface="Calibri" panose="020F0502020204030204" pitchFamily="34" charset="0"/>
                        </a:rPr>
                        <a:t>TDR</a:t>
                      </a:r>
                      <a:r>
                        <a:rPr lang="zh-CN" altLang="en-US" sz="1400" baseline="0" dirty="0">
                          <a:solidFill>
                            <a:schemeClr val="tx1">
                              <a:lumMod val="75000"/>
                              <a:lumOff val="25000"/>
                            </a:schemeClr>
                          </a:solidFill>
                          <a:latin typeface="Calibri" panose="020F0502020204030204" pitchFamily="34" charset="0"/>
                          <a:ea typeface="宋体" panose="02010600030101010101" pitchFamily="2" charset="-122"/>
                          <a:cs typeface="Calibri" panose="020F0502020204030204" pitchFamily="34" charset="0"/>
                        </a:rPr>
                        <a:t> </a:t>
                      </a:r>
                      <a:r>
                        <a:rPr lang="en-US" altLang="zh-CN" sz="1400" baseline="0" dirty="0">
                          <a:solidFill>
                            <a:schemeClr val="tx1">
                              <a:lumMod val="75000"/>
                              <a:lumOff val="25000"/>
                            </a:schemeClr>
                          </a:solidFill>
                          <a:latin typeface="Calibri" panose="020F0502020204030204" pitchFamily="34" charset="0"/>
                          <a:ea typeface="宋体" panose="02010600030101010101" pitchFamily="2" charset="-122"/>
                          <a:cs typeface="Calibri" panose="020F0502020204030204" pitchFamily="34" charset="0"/>
                        </a:rPr>
                        <a:t>Probe</a:t>
                      </a:r>
                      <a:endParaRPr lang="zh-CN" altLang="en-US" sz="1400" dirty="0">
                        <a:solidFill>
                          <a:schemeClr val="tx1">
                            <a:lumMod val="75000"/>
                            <a:lumOff val="25000"/>
                          </a:schemeClr>
                        </a:solidFill>
                        <a:latin typeface="Calibri" panose="020F0502020204030204" pitchFamily="34" charset="0"/>
                        <a:ea typeface="宋体" panose="02010600030101010101" pitchFamily="2" charset="-122"/>
                        <a:cs typeface="Calibri" panose="020F0502020204030204" pitchFamily="34" charset="0"/>
                      </a:endParaRPr>
                    </a:p>
                  </a:txBody>
                  <a:tcPr marL="45720" marR="4572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solidFill>
                            <a:schemeClr val="tx1">
                              <a:lumMod val="75000"/>
                              <a:lumOff val="25000"/>
                            </a:schemeClr>
                          </a:solidFill>
                          <a:latin typeface="Calibri" panose="020F0502020204030204" pitchFamily="34" charset="0"/>
                          <a:ea typeface="宋体" panose="02010600030101010101" pitchFamily="2" charset="-122"/>
                          <a:cs typeface="Calibri" panose="020F0502020204030204" pitchFamily="34" charset="0"/>
                        </a:rPr>
                        <a:t>ADP-18</a:t>
                      </a:r>
                      <a:endParaRPr lang="zh-CN" altLang="en-US" sz="1400" dirty="0">
                        <a:solidFill>
                          <a:schemeClr val="tx1">
                            <a:lumMod val="75000"/>
                            <a:lumOff val="25000"/>
                          </a:schemeClr>
                        </a:solidFill>
                        <a:latin typeface="Calibri" panose="020F0502020204030204" pitchFamily="34" charset="0"/>
                        <a:ea typeface="宋体" panose="02010600030101010101" pitchFamily="2" charset="-122"/>
                        <a:cs typeface="Calibri" panose="020F0502020204030204" pitchFamily="34" charset="0"/>
                      </a:endParaRPr>
                    </a:p>
                  </a:txBody>
                  <a:tcPr marL="45720" marR="4572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solidFill>
                            <a:schemeClr val="tx1">
                              <a:lumMod val="75000"/>
                              <a:lumOff val="25000"/>
                            </a:schemeClr>
                          </a:solidFill>
                          <a:latin typeface="Calibri" panose="020F0502020204030204" pitchFamily="34" charset="0"/>
                          <a:ea typeface="+mn-ea"/>
                          <a:cs typeface="Calibri" panose="020F0502020204030204" pitchFamily="34" charset="0"/>
                        </a:rPr>
                        <a:t>TDR Adjustable Differential Probes</a:t>
                      </a:r>
                      <a:r>
                        <a:rPr lang="en-US" altLang="zh-CN" sz="1400" dirty="0">
                          <a:solidFill>
                            <a:schemeClr val="tx1">
                              <a:lumMod val="75000"/>
                              <a:lumOff val="25000"/>
                            </a:schemeClr>
                          </a:solidFill>
                          <a:latin typeface="Calibri" panose="020F0502020204030204" pitchFamily="34" charset="0"/>
                          <a:ea typeface="宋体" panose="02010600030101010101" pitchFamily="2" charset="-122"/>
                          <a:cs typeface="Calibri" panose="020F0502020204030204" pitchFamily="34" charset="0"/>
                        </a:rPr>
                        <a:t>, DC-18 GHz</a:t>
                      </a:r>
                      <a:endParaRPr lang="zh-CN" altLang="en-US" sz="1400" dirty="0">
                        <a:solidFill>
                          <a:schemeClr val="tx1">
                            <a:lumMod val="75000"/>
                            <a:lumOff val="25000"/>
                          </a:schemeClr>
                        </a:solidFill>
                        <a:latin typeface="Calibri" panose="020F0502020204030204" pitchFamily="34" charset="0"/>
                        <a:ea typeface="宋体" panose="02010600030101010101" pitchFamily="2" charset="-122"/>
                        <a:cs typeface="Calibri" panose="020F0502020204030204" pitchFamily="34" charset="0"/>
                      </a:endParaRPr>
                    </a:p>
                  </a:txBody>
                  <a:tcPr marL="45720" marR="4572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extLst>
                  <a:ext uri="{0D108BD9-81ED-4DB2-BD59-A6C34878D82A}">
                    <a16:rowId xmlns:a16="http://schemas.microsoft.com/office/drawing/2014/main" val="10009"/>
                  </a:ext>
                </a:extLst>
              </a:tr>
              <a:tr h="311785">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zh-CN" sz="1100"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solidFill>
                            <a:schemeClr val="tx1">
                              <a:lumMod val="75000"/>
                              <a:lumOff val="25000"/>
                            </a:schemeClr>
                          </a:solidFill>
                          <a:latin typeface="Calibri" panose="020F0502020204030204" pitchFamily="34" charset="0"/>
                          <a:ea typeface="宋体" panose="02010600030101010101" pitchFamily="2" charset="-122"/>
                          <a:cs typeface="Calibri" panose="020F0502020204030204" pitchFamily="34" charset="0"/>
                        </a:rPr>
                        <a:t>ADP-26</a:t>
                      </a:r>
                    </a:p>
                  </a:txBody>
                  <a:tcPr marL="45720" marR="4572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solidFill>
                            <a:schemeClr val="tx1">
                              <a:lumMod val="75000"/>
                              <a:lumOff val="25000"/>
                            </a:schemeClr>
                          </a:solidFill>
                          <a:latin typeface="Calibri" panose="020F0502020204030204" pitchFamily="34" charset="0"/>
                          <a:ea typeface="+mn-ea"/>
                          <a:cs typeface="Calibri" panose="020F0502020204030204" pitchFamily="34" charset="0"/>
                        </a:rPr>
                        <a:t>TDR Adjustable Differential Probes</a:t>
                      </a:r>
                      <a:r>
                        <a:rPr lang="en-US" altLang="zh-CN" sz="1400" dirty="0">
                          <a:solidFill>
                            <a:schemeClr val="tx1">
                              <a:lumMod val="75000"/>
                              <a:lumOff val="25000"/>
                            </a:schemeClr>
                          </a:solidFill>
                          <a:latin typeface="Calibri" panose="020F0502020204030204" pitchFamily="34" charset="0"/>
                          <a:ea typeface="宋体" panose="02010600030101010101" pitchFamily="2" charset="-122"/>
                          <a:cs typeface="Calibri" panose="020F0502020204030204" pitchFamily="34" charset="0"/>
                        </a:rPr>
                        <a:t>, DC-26.5 GHz</a:t>
                      </a:r>
                    </a:p>
                  </a:txBody>
                  <a:tcPr marL="45720" marR="4572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10"/>
                  </a:ext>
                </a:extLst>
              </a:tr>
              <a:tr h="311785">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CN" altLang="en-US" sz="1100" kern="1200" dirty="0">
                        <a:solidFill>
                          <a:srgbClr val="004098"/>
                        </a:solidFill>
                        <a:latin typeface="微软雅黑" panose="020B0503020204020204" pitchFamily="34" charset="-122"/>
                        <a:ea typeface="微软雅黑" panose="020B0503020204020204" pitchFamily="34" charset="-122"/>
                        <a:cs typeface="Arial" panose="020B060402020202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2D2D2">
                        <a:alpha val="65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kern="1200" dirty="0">
                          <a:solidFill>
                            <a:schemeClr val="tx1">
                              <a:lumMod val="75000"/>
                              <a:lumOff val="25000"/>
                            </a:schemeClr>
                          </a:solidFill>
                          <a:latin typeface="Calibri" panose="020F0502020204030204" pitchFamily="34" charset="0"/>
                          <a:ea typeface="宋体" panose="02010600030101010101" pitchFamily="2" charset="-122"/>
                          <a:cs typeface="Calibri" panose="020F0502020204030204" pitchFamily="34" charset="0"/>
                        </a:rPr>
                        <a:t>ASP-18</a:t>
                      </a:r>
                      <a:endParaRPr lang="zh-CN" altLang="en-US" sz="1400" kern="1200" dirty="0">
                        <a:solidFill>
                          <a:schemeClr val="tx1">
                            <a:lumMod val="75000"/>
                            <a:lumOff val="25000"/>
                          </a:schemeClr>
                        </a:solidFill>
                        <a:latin typeface="Calibri" panose="020F0502020204030204" pitchFamily="34" charset="0"/>
                        <a:ea typeface="宋体" panose="02010600030101010101" pitchFamily="2" charset="-122"/>
                        <a:cs typeface="Calibri" panose="020F0502020204030204" pitchFamily="34" charset="0"/>
                      </a:endParaRPr>
                    </a:p>
                  </a:txBody>
                  <a:tcPr marL="45720" marR="4572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kern="1200" dirty="0">
                          <a:solidFill>
                            <a:schemeClr val="tx1">
                              <a:lumMod val="75000"/>
                              <a:lumOff val="25000"/>
                            </a:schemeClr>
                          </a:solidFill>
                          <a:latin typeface="Calibri" panose="020F0502020204030204" pitchFamily="34" charset="0"/>
                          <a:ea typeface="+mn-ea"/>
                          <a:cs typeface="Calibri" panose="020F0502020204030204" pitchFamily="34" charset="0"/>
                        </a:rPr>
                        <a:t>TDR Adjustable Differential Probes</a:t>
                      </a:r>
                      <a:r>
                        <a:rPr lang="en-US" altLang="zh-CN" sz="1400" kern="1200" dirty="0">
                          <a:solidFill>
                            <a:schemeClr val="tx1">
                              <a:lumMod val="75000"/>
                              <a:lumOff val="25000"/>
                            </a:schemeClr>
                          </a:solidFill>
                          <a:latin typeface="Calibri" panose="020F0502020204030204" pitchFamily="34" charset="0"/>
                          <a:ea typeface="宋体" panose="02010600030101010101" pitchFamily="2" charset="-122"/>
                          <a:cs typeface="Calibri" panose="020F0502020204030204" pitchFamily="34" charset="0"/>
                        </a:rPr>
                        <a:t>, DC-18 GHz</a:t>
                      </a:r>
                      <a:endParaRPr lang="zh-CN" altLang="en-US" sz="1400" kern="1200" dirty="0">
                        <a:solidFill>
                          <a:schemeClr val="tx1">
                            <a:lumMod val="75000"/>
                            <a:lumOff val="25000"/>
                          </a:schemeClr>
                        </a:solidFill>
                        <a:latin typeface="Calibri" panose="020F0502020204030204" pitchFamily="34" charset="0"/>
                        <a:ea typeface="宋体" panose="02010600030101010101" pitchFamily="2" charset="-122"/>
                        <a:cs typeface="Calibri" panose="020F0502020204030204" pitchFamily="34" charset="0"/>
                      </a:endParaRPr>
                    </a:p>
                  </a:txBody>
                  <a:tcPr marL="45720" marR="4572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11"/>
                  </a:ext>
                </a:extLst>
              </a:tr>
              <a:tr h="322444">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CN" altLang="en-US" sz="1100"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solidFill>
                            <a:schemeClr val="tx1">
                              <a:lumMod val="75000"/>
                              <a:lumOff val="25000"/>
                            </a:schemeClr>
                          </a:solidFill>
                          <a:latin typeface="Calibri" panose="020F0502020204030204" pitchFamily="34" charset="0"/>
                          <a:ea typeface="宋体" panose="02010600030101010101" pitchFamily="2" charset="-122"/>
                          <a:cs typeface="Calibri" panose="020F0502020204030204" pitchFamily="34" charset="0"/>
                        </a:rPr>
                        <a:t>ASP-26</a:t>
                      </a:r>
                      <a:endParaRPr lang="zh-CN" altLang="en-US" sz="1400" dirty="0">
                        <a:solidFill>
                          <a:schemeClr val="tx1">
                            <a:lumMod val="75000"/>
                            <a:lumOff val="25000"/>
                          </a:schemeClr>
                        </a:solidFill>
                        <a:latin typeface="Calibri" panose="020F0502020204030204" pitchFamily="34" charset="0"/>
                        <a:ea typeface="宋体" panose="02010600030101010101" pitchFamily="2" charset="-122"/>
                        <a:cs typeface="Calibri" panose="020F0502020204030204" pitchFamily="34" charset="0"/>
                      </a:endParaRPr>
                    </a:p>
                  </a:txBody>
                  <a:tcPr marL="45720" marR="4572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solidFill>
                            <a:schemeClr val="tx1">
                              <a:lumMod val="75000"/>
                              <a:lumOff val="25000"/>
                            </a:schemeClr>
                          </a:solidFill>
                          <a:latin typeface="Calibri" panose="020F0502020204030204" pitchFamily="34" charset="0"/>
                          <a:ea typeface="+mn-ea"/>
                          <a:cs typeface="Calibri" panose="020F0502020204030204" pitchFamily="34" charset="0"/>
                        </a:rPr>
                        <a:t>TDR Adjustable Differential Probes</a:t>
                      </a:r>
                      <a:r>
                        <a:rPr lang="en-US" altLang="zh-CN" sz="1400" dirty="0">
                          <a:solidFill>
                            <a:schemeClr val="tx1">
                              <a:lumMod val="75000"/>
                              <a:lumOff val="25000"/>
                            </a:schemeClr>
                          </a:solidFill>
                          <a:latin typeface="Calibri" panose="020F0502020204030204" pitchFamily="34" charset="0"/>
                          <a:ea typeface="宋体" panose="02010600030101010101" pitchFamily="2" charset="-122"/>
                          <a:cs typeface="Calibri" panose="020F0502020204030204" pitchFamily="34" charset="0"/>
                        </a:rPr>
                        <a:t>, DC-26.5 GHz</a:t>
                      </a:r>
                      <a:endParaRPr lang="zh-CN" altLang="en-US" sz="1400" dirty="0">
                        <a:solidFill>
                          <a:schemeClr val="tx1">
                            <a:lumMod val="75000"/>
                            <a:lumOff val="25000"/>
                          </a:schemeClr>
                        </a:solidFill>
                        <a:latin typeface="Calibri" panose="020F0502020204030204" pitchFamily="34" charset="0"/>
                        <a:ea typeface="宋体" panose="02010600030101010101" pitchFamily="2" charset="-122"/>
                        <a:cs typeface="Calibri" panose="020F0502020204030204" pitchFamily="34" charset="0"/>
                      </a:endParaRPr>
                    </a:p>
                  </a:txBody>
                  <a:tcPr marL="45720" marR="4572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12"/>
                  </a:ext>
                </a:extLst>
              </a:tr>
              <a:tr h="32244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solidFill>
                            <a:schemeClr val="tx1">
                              <a:lumMod val="75000"/>
                              <a:lumOff val="25000"/>
                            </a:schemeClr>
                          </a:solidFill>
                          <a:latin typeface="Calibri" panose="020F0502020204030204" pitchFamily="34" charset="0"/>
                          <a:ea typeface="+mn-ea"/>
                          <a:cs typeface="Calibri" panose="020F0502020204030204" pitchFamily="34" charset="0"/>
                        </a:rPr>
                        <a:t>RF Demo Board</a:t>
                      </a:r>
                      <a:endParaRPr lang="zh-CN" altLang="en-US" sz="1400" dirty="0">
                        <a:solidFill>
                          <a:schemeClr val="tx1">
                            <a:lumMod val="75000"/>
                            <a:lumOff val="25000"/>
                          </a:schemeClr>
                        </a:solidFill>
                        <a:latin typeface="Calibri" panose="020F0502020204030204" pitchFamily="34" charset="0"/>
                        <a:ea typeface="宋体" panose="02010600030101010101" pitchFamily="2" charset="-122"/>
                        <a:cs typeface="Calibri" panose="020F0502020204030204" pitchFamily="34" charset="0"/>
                      </a:endParaRPr>
                    </a:p>
                  </a:txBody>
                  <a:tcPr marL="45720" marR="4572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solidFill>
                            <a:schemeClr val="tx1">
                              <a:lumMod val="75000"/>
                              <a:lumOff val="25000"/>
                            </a:schemeClr>
                          </a:solidFill>
                          <a:latin typeface="Calibri" panose="020F0502020204030204" pitchFamily="34" charset="0"/>
                          <a:ea typeface="+mn-ea"/>
                          <a:cs typeface="Calibri" panose="020F0502020204030204" pitchFamily="34" charset="0"/>
                        </a:rPr>
                        <a:t>SNA-TB01</a:t>
                      </a:r>
                      <a:endParaRPr lang="zh-CN" altLang="en-US" sz="1400" dirty="0">
                        <a:solidFill>
                          <a:schemeClr val="tx1">
                            <a:lumMod val="75000"/>
                            <a:lumOff val="25000"/>
                          </a:schemeClr>
                        </a:solidFill>
                        <a:latin typeface="Calibri" panose="020F0502020204030204" pitchFamily="34" charset="0"/>
                        <a:ea typeface="宋体" panose="02010600030101010101" pitchFamily="2" charset="-122"/>
                        <a:cs typeface="Calibri" panose="020F0502020204030204" pitchFamily="34" charset="0"/>
                      </a:endParaRPr>
                    </a:p>
                  </a:txBody>
                  <a:tcPr marL="45720" marR="4572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solidFill>
                            <a:schemeClr val="tx1">
                              <a:lumMod val="75000"/>
                              <a:lumOff val="25000"/>
                            </a:schemeClr>
                          </a:solidFill>
                          <a:latin typeface="Calibri" panose="020F0502020204030204" pitchFamily="34" charset="0"/>
                          <a:ea typeface="+mn-ea"/>
                          <a:cs typeface="Calibri" panose="020F0502020204030204" pitchFamily="34" charset="0"/>
                        </a:rPr>
                        <a:t>RF Test Demo Board</a:t>
                      </a:r>
                      <a:endParaRPr lang="zh-CN" altLang="en-US" sz="1400" dirty="0">
                        <a:solidFill>
                          <a:schemeClr val="tx1">
                            <a:lumMod val="75000"/>
                            <a:lumOff val="25000"/>
                          </a:schemeClr>
                        </a:solidFill>
                        <a:latin typeface="Calibri" panose="020F0502020204030204" pitchFamily="34" charset="0"/>
                        <a:ea typeface="宋体" panose="02010600030101010101" pitchFamily="2" charset="-122"/>
                        <a:cs typeface="Calibri" panose="020F0502020204030204" pitchFamily="34" charset="0"/>
                      </a:endParaRPr>
                    </a:p>
                  </a:txBody>
                  <a:tcPr marL="45720" marR="4572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90431198"/>
                  </a:ext>
                </a:extLst>
              </a:tr>
              <a:tr h="32244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err="1">
                          <a:solidFill>
                            <a:schemeClr val="tx1">
                              <a:lumMod val="75000"/>
                              <a:lumOff val="25000"/>
                            </a:schemeClr>
                          </a:solidFill>
                          <a:latin typeface="Calibri" panose="020F0502020204030204" pitchFamily="34" charset="0"/>
                          <a:ea typeface="+mn-ea"/>
                          <a:cs typeface="Calibri" panose="020F0502020204030204" pitchFamily="34" charset="0"/>
                        </a:rPr>
                        <a:t>Ecal</a:t>
                      </a:r>
                      <a:endParaRPr lang="zh-CN" altLang="en-US" sz="1400" dirty="0">
                        <a:solidFill>
                          <a:schemeClr val="tx1">
                            <a:lumMod val="75000"/>
                            <a:lumOff val="25000"/>
                          </a:schemeClr>
                        </a:solidFill>
                        <a:latin typeface="Calibri" panose="020F0502020204030204" pitchFamily="34" charset="0"/>
                        <a:ea typeface="宋体" panose="02010600030101010101" pitchFamily="2" charset="-122"/>
                        <a:cs typeface="Calibri" panose="020F0502020204030204" pitchFamily="34" charset="0"/>
                      </a:endParaRPr>
                    </a:p>
                  </a:txBody>
                  <a:tcPr marL="45720" marR="4572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solidFill>
                            <a:schemeClr val="tx1">
                              <a:lumMod val="75000"/>
                              <a:lumOff val="25000"/>
                            </a:schemeClr>
                          </a:solidFill>
                          <a:latin typeface="Calibri" panose="020F0502020204030204" pitchFamily="34" charset="0"/>
                          <a:ea typeface="+mn-ea"/>
                          <a:cs typeface="Calibri" panose="020F0502020204030204" pitchFamily="34" charset="0"/>
                        </a:rPr>
                        <a:t>SEM5000A</a:t>
                      </a:r>
                      <a:endParaRPr lang="zh-CN" altLang="en-US" sz="1400" dirty="0">
                        <a:solidFill>
                          <a:schemeClr val="tx1">
                            <a:lumMod val="75000"/>
                            <a:lumOff val="25000"/>
                          </a:schemeClr>
                        </a:solidFill>
                        <a:latin typeface="Calibri" panose="020F0502020204030204" pitchFamily="34" charset="0"/>
                        <a:ea typeface="宋体" panose="02010600030101010101" pitchFamily="2" charset="-122"/>
                        <a:cs typeface="Calibri" panose="020F0502020204030204" pitchFamily="34" charset="0"/>
                      </a:endParaRPr>
                    </a:p>
                  </a:txBody>
                  <a:tcPr marL="45720" marR="4572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solidFill>
                            <a:schemeClr val="tx1">
                              <a:lumMod val="75000"/>
                              <a:lumOff val="25000"/>
                            </a:schemeClr>
                          </a:solidFill>
                          <a:latin typeface="Calibri" panose="020F0502020204030204" pitchFamily="34" charset="0"/>
                          <a:ea typeface="+mn-ea"/>
                          <a:cs typeface="Calibri" panose="020F0502020204030204" pitchFamily="34" charset="0"/>
                        </a:rPr>
                        <a:t>Electronic Calibration Kit</a:t>
                      </a:r>
                    </a:p>
                  </a:txBody>
                  <a:tcPr marL="45720" marR="4572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34087661"/>
                  </a:ext>
                </a:extLst>
              </a:tr>
              <a:tr h="32244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solidFill>
                            <a:schemeClr val="tx1">
                              <a:lumMod val="75000"/>
                              <a:lumOff val="25000"/>
                            </a:schemeClr>
                          </a:solidFill>
                          <a:latin typeface="Calibri" panose="020F0502020204030204" pitchFamily="34" charset="0"/>
                          <a:ea typeface="+mn-ea"/>
                          <a:cs typeface="Calibri" panose="020F0502020204030204" pitchFamily="34" charset="0"/>
                        </a:rPr>
                        <a:t>Antenna</a:t>
                      </a:r>
                      <a:endParaRPr lang="zh-CN" altLang="en-US" sz="1400" dirty="0">
                        <a:solidFill>
                          <a:schemeClr val="tx1">
                            <a:lumMod val="75000"/>
                            <a:lumOff val="25000"/>
                          </a:schemeClr>
                        </a:solidFill>
                        <a:latin typeface="Calibri" panose="020F0502020204030204" pitchFamily="34" charset="0"/>
                        <a:ea typeface="宋体" panose="02010600030101010101" pitchFamily="2" charset="-122"/>
                        <a:cs typeface="Calibri" panose="020F0502020204030204" pitchFamily="34" charset="0"/>
                      </a:endParaRPr>
                    </a:p>
                  </a:txBody>
                  <a:tcPr marL="45720" marR="4572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solidFill>
                            <a:schemeClr val="tx1">
                              <a:lumMod val="75000"/>
                              <a:lumOff val="25000"/>
                            </a:schemeClr>
                          </a:solidFill>
                          <a:latin typeface="Calibri" panose="020F0502020204030204" pitchFamily="34" charset="0"/>
                          <a:ea typeface="+mn-ea"/>
                          <a:cs typeface="Calibri" panose="020F0502020204030204" pitchFamily="34" charset="0"/>
                        </a:rPr>
                        <a:t>ANT-GPS1</a:t>
                      </a:r>
                      <a:endParaRPr lang="zh-CN" altLang="en-US" sz="1400" dirty="0">
                        <a:solidFill>
                          <a:schemeClr val="tx1">
                            <a:lumMod val="75000"/>
                            <a:lumOff val="25000"/>
                          </a:schemeClr>
                        </a:solidFill>
                        <a:latin typeface="Calibri" panose="020F0502020204030204" pitchFamily="34" charset="0"/>
                        <a:ea typeface="宋体" panose="02010600030101010101" pitchFamily="2" charset="-122"/>
                        <a:cs typeface="Calibri" panose="020F0502020204030204" pitchFamily="34" charset="0"/>
                      </a:endParaRPr>
                    </a:p>
                  </a:txBody>
                  <a:tcPr marL="45720" marR="4572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solidFill>
                            <a:schemeClr val="tx1">
                              <a:lumMod val="75000"/>
                              <a:lumOff val="25000"/>
                            </a:schemeClr>
                          </a:solidFill>
                          <a:latin typeface="Calibri" panose="020F0502020204030204" pitchFamily="34" charset="0"/>
                          <a:ea typeface="+mn-ea"/>
                          <a:cs typeface="Calibri" panose="020F0502020204030204" pitchFamily="34" charset="0"/>
                        </a:rPr>
                        <a:t>GPS antenna, SMA(M), 1000 mm</a:t>
                      </a:r>
                    </a:p>
                  </a:txBody>
                  <a:tcPr marL="45720" marR="4572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45282994"/>
                  </a:ext>
                </a:extLst>
              </a:tr>
            </a:tbl>
          </a:graphicData>
        </a:graphic>
      </p:graphicFrame>
      <p:pic>
        <p:nvPicPr>
          <p:cNvPr id="14" name="图片 13">
            <a:extLst>
              <a:ext uri="{FF2B5EF4-FFF2-40B4-BE49-F238E27FC236}">
                <a16:creationId xmlns:a16="http://schemas.microsoft.com/office/drawing/2014/main" id="{5955B3E2-FF49-A080-F3EF-EE6694D6BF2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570686" y="4558937"/>
            <a:ext cx="3351042" cy="1996896"/>
          </a:xfrm>
          <a:prstGeom prst="rect">
            <a:avLst/>
          </a:prstGeom>
        </p:spPr>
      </p:pic>
      <p:pic>
        <p:nvPicPr>
          <p:cNvPr id="15" name="图片 14">
            <a:extLst>
              <a:ext uri="{FF2B5EF4-FFF2-40B4-BE49-F238E27FC236}">
                <a16:creationId xmlns:a16="http://schemas.microsoft.com/office/drawing/2014/main" id="{97B56CDF-8FE6-CF35-CEAE-013742667EB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813640" y="1323818"/>
            <a:ext cx="1799623" cy="1653328"/>
          </a:xfrm>
          <a:prstGeom prst="rect">
            <a:avLst/>
          </a:prstGeom>
        </p:spPr>
      </p:pic>
      <p:pic>
        <p:nvPicPr>
          <p:cNvPr id="16" name="图片 15">
            <a:extLst>
              <a:ext uri="{FF2B5EF4-FFF2-40B4-BE49-F238E27FC236}">
                <a16:creationId xmlns:a16="http://schemas.microsoft.com/office/drawing/2014/main" id="{7DEF7EA1-C61E-2563-E978-B25B5EB6A37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96212" y="1406114"/>
            <a:ext cx="850015" cy="1571032"/>
          </a:xfrm>
          <a:prstGeom prst="rect">
            <a:avLst/>
          </a:prstGeom>
        </p:spPr>
      </p:pic>
      <p:pic>
        <p:nvPicPr>
          <p:cNvPr id="17" name="图片 16">
            <a:extLst>
              <a:ext uri="{FF2B5EF4-FFF2-40B4-BE49-F238E27FC236}">
                <a16:creationId xmlns:a16="http://schemas.microsoft.com/office/drawing/2014/main" id="{365B54CC-8760-3118-63F5-9768006E3BC5}"/>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9355" t="32850" r="26204" b="39239"/>
          <a:stretch/>
        </p:blipFill>
        <p:spPr>
          <a:xfrm>
            <a:off x="8936504" y="2763295"/>
            <a:ext cx="2509723" cy="857829"/>
          </a:xfrm>
          <a:prstGeom prst="rect">
            <a:avLst/>
          </a:prstGeom>
        </p:spPr>
      </p:pic>
      <p:pic>
        <p:nvPicPr>
          <p:cNvPr id="18" name="图片 17">
            <a:extLst>
              <a:ext uri="{FF2B5EF4-FFF2-40B4-BE49-F238E27FC236}">
                <a16:creationId xmlns:a16="http://schemas.microsoft.com/office/drawing/2014/main" id="{F33B4AC6-6EE5-764B-22D8-E0291D58E76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6200000">
            <a:off x="9749338" y="2918991"/>
            <a:ext cx="993738" cy="2383083"/>
          </a:xfrm>
          <a:prstGeom prst="rect">
            <a:avLst/>
          </a:prstGeom>
        </p:spPr>
      </p:pic>
      <p:sp>
        <p:nvSpPr>
          <p:cNvPr id="19" name="灯片编号占位符 2">
            <a:extLst>
              <a:ext uri="{FF2B5EF4-FFF2-40B4-BE49-F238E27FC236}">
                <a16:creationId xmlns:a16="http://schemas.microsoft.com/office/drawing/2014/main" id="{81803EF5-CE67-137F-1DDE-A9899B49BDAB}"/>
              </a:ext>
            </a:extLst>
          </p:cNvPr>
          <p:cNvSpPr txBox="1">
            <a:spLocks/>
          </p:cNvSpPr>
          <p:nvPr/>
        </p:nvSpPr>
        <p:spPr>
          <a:xfrm>
            <a:off x="8857452" y="6438900"/>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65B630-C7FF-41C0-9923-C5E5E29EED81}" type="slidenum">
              <a:rPr lang="en-US" altLang="zh-CN">
                <a:solidFill>
                  <a:srgbClr val="2F2F2F">
                    <a:lumMod val="50000"/>
                    <a:lumOff val="50000"/>
                  </a:srgbClr>
                </a:solidFill>
                <a:cs typeface="+mn-ea"/>
                <a:sym typeface="+mn-lt"/>
              </a:rPr>
              <a:pPr/>
              <a:t>38</a:t>
            </a:fld>
            <a:endParaRPr dirty="0">
              <a:solidFill>
                <a:srgbClr val="2F2F2F">
                  <a:lumMod val="50000"/>
                  <a:lumOff val="50000"/>
                </a:srgbClr>
              </a:solidFill>
              <a:ea typeface="宋体" panose="02010600030101010101" pitchFamily="2" charset="-122"/>
              <a:cs typeface="+mn-ea"/>
              <a:sym typeface="+mn-lt"/>
            </a:endParaRPr>
          </a:p>
        </p:txBody>
      </p:sp>
      <p:sp>
        <p:nvSpPr>
          <p:cNvPr id="2" name="TextBox 40">
            <a:extLst>
              <a:ext uri="{FF2B5EF4-FFF2-40B4-BE49-F238E27FC236}">
                <a16:creationId xmlns:a16="http://schemas.microsoft.com/office/drawing/2014/main" id="{177A74A6-C3E6-8C82-1D06-FCA83B17755C}"/>
              </a:ext>
            </a:extLst>
          </p:cNvPr>
          <p:cNvSpPr txBox="1"/>
          <p:nvPr/>
        </p:nvSpPr>
        <p:spPr>
          <a:xfrm>
            <a:off x="387254" y="397606"/>
            <a:ext cx="8183432" cy="523220"/>
          </a:xfrm>
          <a:prstGeom prst="rect">
            <a:avLst/>
          </a:prstGeom>
          <a:noFill/>
        </p:spPr>
        <p:txBody>
          <a:bodyPr wrap="square" rtlCol="0">
            <a:spAutoFit/>
          </a:bodyPr>
          <a:lstStyle/>
          <a:p>
            <a:r>
              <a:rPr lang="en-US" altLang="zh-CN" sz="2800" b="1" dirty="0">
                <a:solidFill>
                  <a:srgbClr val="F08300"/>
                </a:solidFill>
                <a:latin typeface="Arial" panose="020B0604020202020204" pitchFamily="34" charset="0"/>
                <a:ea typeface="微软雅黑" panose="020B0503020204020204" pitchFamily="34" charset="-122"/>
                <a:cs typeface="Arial" panose="020B0604020202020204" pitchFamily="34" charset="0"/>
              </a:rPr>
              <a:t>Ordering </a:t>
            </a:r>
            <a:r>
              <a:rPr lang="en-US" altLang="zh-CN" sz="2800"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Information</a:t>
            </a:r>
          </a:p>
        </p:txBody>
      </p:sp>
    </p:spTree>
    <p:extLst>
      <p:ext uri="{BB962C8B-B14F-4D97-AF65-F5344CB8AC3E}">
        <p14:creationId xmlns:p14="http://schemas.microsoft.com/office/powerpoint/2010/main" val="4796851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hteck 18">
            <a:extLst>
              <a:ext uri="{FF2B5EF4-FFF2-40B4-BE49-F238E27FC236}">
                <a16:creationId xmlns:a16="http://schemas.microsoft.com/office/drawing/2014/main" id="{645ACE1F-B0E9-D7CB-1564-96E6FCBAB9B1}"/>
              </a:ext>
            </a:extLst>
          </p:cNvPr>
          <p:cNvSpPr/>
          <p:nvPr/>
        </p:nvSpPr>
        <p:spPr>
          <a:xfrm>
            <a:off x="1588" y="4025348"/>
            <a:ext cx="12188825" cy="2832654"/>
          </a:xfrm>
          <a:prstGeom prst="rect">
            <a:avLst/>
          </a:prstGeom>
          <a:solidFill>
            <a:srgbClr val="003B90"/>
          </a:solidFill>
          <a:ln w="25400" cap="flat" cmpd="sng" algn="ctr">
            <a:noFill/>
            <a:prstDash val="solid"/>
          </a:ln>
          <a:effectLst/>
        </p:spPr>
        <p:txBody>
          <a:bodyPr rtlCol="0" anchor="ctr"/>
          <a:lstStyle/>
          <a:p>
            <a:pPr marL="0" marR="0" lvl="0" indent="0" algn="ctr" defTabSz="228600" eaLnBrk="1" fontAlgn="auto" latinLnBrk="0" hangingPunct="1">
              <a:lnSpc>
                <a:spcPct val="100000"/>
              </a:lnSpc>
              <a:spcBef>
                <a:spcPts val="0"/>
              </a:spcBef>
              <a:spcAft>
                <a:spcPts val="0"/>
              </a:spcAft>
              <a:buClrTx/>
              <a:buSzTx/>
              <a:buFontTx/>
              <a:buNone/>
              <a:tabLst/>
              <a:defRPr/>
            </a:pPr>
            <a:endParaRPr kumimoji="0" lang="de-DE" sz="900" b="0" i="0" u="none" strike="noStrike" kern="0" cap="none" spc="0" normalizeH="0" baseline="0" noProof="0">
              <a:ln>
                <a:noFill/>
              </a:ln>
              <a:solidFill>
                <a:srgbClr val="F9F9F9">
                  <a:lumMod val="50000"/>
                </a:srgbClr>
              </a:solidFill>
              <a:effectLst/>
              <a:uLnTx/>
              <a:uFillTx/>
              <a:latin typeface="Calibri"/>
              <a:cs typeface="+mn-cs"/>
            </a:endParaRPr>
          </a:p>
        </p:txBody>
      </p:sp>
      <p:sp>
        <p:nvSpPr>
          <p:cNvPr id="27" name="Textfeld 47">
            <a:extLst>
              <a:ext uri="{FF2B5EF4-FFF2-40B4-BE49-F238E27FC236}">
                <a16:creationId xmlns:a16="http://schemas.microsoft.com/office/drawing/2014/main" id="{BD7E9F9F-A8B6-6F27-E994-BE16D2887FF9}"/>
              </a:ext>
            </a:extLst>
          </p:cNvPr>
          <p:cNvSpPr txBox="1"/>
          <p:nvPr/>
        </p:nvSpPr>
        <p:spPr>
          <a:xfrm>
            <a:off x="8170760" y="4781450"/>
            <a:ext cx="3244628" cy="110799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100" b="0" i="0" u="none" strike="noStrike" kern="0" cap="none" spc="0" normalizeH="0" baseline="0" noProof="0" dirty="0">
                <a:ln>
                  <a:noFill/>
                </a:ln>
                <a:solidFill>
                  <a:prstClr val="white"/>
                </a:solidFill>
                <a:effectLst/>
                <a:uLnTx/>
                <a:uFillTx/>
              </a:rPr>
              <a:t>SIGLENT TECHNOLOGIES GERMANY GmbH</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100" b="0" i="0" u="none" strike="noStrike" kern="0" cap="none" spc="0" normalizeH="0" baseline="0" noProof="0" dirty="0">
                <a:ln>
                  <a:noFill/>
                </a:ln>
                <a:solidFill>
                  <a:prstClr val="white"/>
                </a:solidFill>
                <a:effectLst/>
                <a:uLnTx/>
                <a:uFillTx/>
              </a:rPr>
              <a:t>Add:  </a:t>
            </a:r>
            <a:r>
              <a:rPr kumimoji="0" lang="de-DE" altLang="zh-CN" sz="1100" b="0" i="0" u="none" strike="noStrike" kern="0" cap="none" spc="0" normalizeH="0" baseline="0" noProof="0" dirty="0">
                <a:ln>
                  <a:noFill/>
                </a:ln>
                <a:solidFill>
                  <a:prstClr val="white"/>
                </a:solidFill>
                <a:effectLst/>
                <a:uLnTx/>
                <a:uFillTx/>
              </a:rPr>
              <a:t>Staetzlinger Str.  70 86165 Augsburg, Germany</a:t>
            </a:r>
            <a:br>
              <a:rPr kumimoji="0" lang="en-US" altLang="zh-CN" sz="1100" b="0" i="0" u="none" strike="noStrike" kern="0" cap="none" spc="0" normalizeH="0" baseline="0" noProof="0" dirty="0">
                <a:ln>
                  <a:noFill/>
                </a:ln>
                <a:solidFill>
                  <a:prstClr val="white"/>
                </a:solidFill>
                <a:effectLst/>
                <a:uLnTx/>
                <a:uFillTx/>
              </a:rPr>
            </a:br>
            <a:r>
              <a:rPr kumimoji="0" lang="en-US" altLang="zh-CN" sz="1100" b="0" i="0" u="none" strike="noStrike" kern="0" cap="none" spc="0" normalizeH="0" baseline="0" noProof="0" dirty="0">
                <a:ln>
                  <a:noFill/>
                </a:ln>
                <a:solidFill>
                  <a:prstClr val="white"/>
                </a:solidFill>
                <a:effectLst/>
                <a:uLnTx/>
                <a:uFillTx/>
              </a:rPr>
              <a:t>Tel: +49(0)-821-666 0 111 0</a:t>
            </a:r>
            <a:br>
              <a:rPr kumimoji="0" lang="en-US" altLang="zh-CN" sz="1100" b="0" i="0" u="none" strike="noStrike" kern="0" cap="none" spc="0" normalizeH="0" baseline="0" noProof="0" dirty="0">
                <a:ln>
                  <a:noFill/>
                </a:ln>
                <a:solidFill>
                  <a:prstClr val="white"/>
                </a:solidFill>
                <a:effectLst/>
                <a:uLnTx/>
                <a:uFillTx/>
              </a:rPr>
            </a:br>
            <a:r>
              <a:rPr kumimoji="0" lang="en-US" altLang="zh-CN" sz="1100" b="0" i="0" u="none" strike="noStrike" kern="0" cap="none" spc="0" normalizeH="0" baseline="0" noProof="0" dirty="0">
                <a:ln>
                  <a:noFill/>
                </a:ln>
                <a:solidFill>
                  <a:prstClr val="white"/>
                </a:solidFill>
                <a:effectLst/>
                <a:uLnTx/>
                <a:uFillTx/>
              </a:rPr>
              <a:t>Fax: +49(0)-821-666 0 111 22</a:t>
            </a:r>
            <a:br>
              <a:rPr kumimoji="0" lang="en-US" altLang="zh-CN" sz="1100" b="0" i="0" u="none" strike="noStrike" kern="0" cap="none" spc="0" normalizeH="0" baseline="0" noProof="0" dirty="0">
                <a:ln>
                  <a:noFill/>
                </a:ln>
                <a:solidFill>
                  <a:prstClr val="white"/>
                </a:solidFill>
                <a:effectLst/>
                <a:uLnTx/>
                <a:uFillTx/>
              </a:rPr>
            </a:br>
            <a:r>
              <a:rPr kumimoji="0" lang="en-US" altLang="zh-CN" sz="1100" b="0" i="0" u="none" strike="noStrike" kern="0" cap="none" spc="0" normalizeH="0" baseline="0" noProof="0" dirty="0">
                <a:ln>
                  <a:noFill/>
                </a:ln>
                <a:solidFill>
                  <a:prstClr val="white"/>
                </a:solidFill>
                <a:effectLst/>
                <a:uLnTx/>
                <a:uFillTx/>
              </a:rPr>
              <a:t>info-eu@siglent.com</a:t>
            </a:r>
            <a:br>
              <a:rPr kumimoji="0" lang="en-US" altLang="zh-CN" sz="1100" b="0" i="0" u="none" strike="noStrike" kern="0" cap="none" spc="0" normalizeH="0" baseline="0" noProof="0" dirty="0">
                <a:ln>
                  <a:noFill/>
                </a:ln>
                <a:solidFill>
                  <a:prstClr val="white"/>
                </a:solidFill>
                <a:effectLst/>
                <a:uLnTx/>
                <a:uFillTx/>
              </a:rPr>
            </a:br>
            <a:r>
              <a:rPr kumimoji="0" lang="en-US" altLang="zh-CN" sz="1100" b="0" i="0" u="none" strike="noStrike" kern="0" cap="none" spc="0" normalizeH="0" baseline="0" noProof="0" dirty="0">
                <a:ln>
                  <a:noFill/>
                </a:ln>
                <a:solidFill>
                  <a:prstClr val="white"/>
                </a:solidFill>
                <a:effectLst/>
                <a:uLnTx/>
                <a:uFillTx/>
              </a:rPr>
              <a:t>www.siglenteu.com</a:t>
            </a:r>
          </a:p>
        </p:txBody>
      </p:sp>
      <p:sp>
        <p:nvSpPr>
          <p:cNvPr id="28" name="Textfeld 46">
            <a:extLst>
              <a:ext uri="{FF2B5EF4-FFF2-40B4-BE49-F238E27FC236}">
                <a16:creationId xmlns:a16="http://schemas.microsoft.com/office/drawing/2014/main" id="{17674CB7-7685-D98E-B8A4-170F5A5D9A20}"/>
              </a:ext>
            </a:extLst>
          </p:cNvPr>
          <p:cNvSpPr txBox="1"/>
          <p:nvPr/>
        </p:nvSpPr>
        <p:spPr>
          <a:xfrm>
            <a:off x="4936295" y="4461946"/>
            <a:ext cx="2850869"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prstClr val="white"/>
                </a:solidFill>
                <a:effectLst/>
                <a:uLnTx/>
                <a:uFillTx/>
              </a:rPr>
              <a:t>NA</a:t>
            </a:r>
          </a:p>
        </p:txBody>
      </p:sp>
      <p:sp>
        <p:nvSpPr>
          <p:cNvPr id="29" name="Textfeld 47">
            <a:extLst>
              <a:ext uri="{FF2B5EF4-FFF2-40B4-BE49-F238E27FC236}">
                <a16:creationId xmlns:a16="http://schemas.microsoft.com/office/drawing/2014/main" id="{B0678524-90F7-92CB-96F7-DB35AB8D8B8B}"/>
              </a:ext>
            </a:extLst>
          </p:cNvPr>
          <p:cNvSpPr txBox="1"/>
          <p:nvPr/>
        </p:nvSpPr>
        <p:spPr>
          <a:xfrm>
            <a:off x="4940271" y="4770898"/>
            <a:ext cx="2158728" cy="144655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100" b="0" i="0" u="none" strike="noStrike" kern="0" cap="none" spc="0" normalizeH="0" baseline="0" noProof="0" dirty="0">
                <a:ln>
                  <a:noFill/>
                </a:ln>
                <a:solidFill>
                  <a:prstClr val="white"/>
                </a:solidFill>
                <a:effectLst/>
                <a:uLnTx/>
                <a:uFillTx/>
              </a:rPr>
              <a:t>SIGLENT Technologies NA, Inc. </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100" b="0" i="0" u="none" strike="noStrike" kern="0" cap="none" spc="0" normalizeH="0" baseline="0" noProof="0" dirty="0">
                <a:ln>
                  <a:noFill/>
                </a:ln>
                <a:solidFill>
                  <a:prstClr val="white"/>
                </a:solidFill>
                <a:effectLst/>
                <a:uLnTx/>
                <a:uFillTx/>
              </a:rPr>
              <a:t>Add: 6557 Cochran Rd Solon, Ohio 44139</a:t>
            </a:r>
            <a:br>
              <a:rPr kumimoji="0" lang="en-US" altLang="zh-CN" sz="1100" b="0" i="0" u="none" strike="noStrike" kern="0" cap="none" spc="0" normalizeH="0" baseline="0" noProof="0" dirty="0">
                <a:ln>
                  <a:noFill/>
                </a:ln>
                <a:solidFill>
                  <a:prstClr val="white"/>
                </a:solidFill>
                <a:effectLst/>
                <a:uLnTx/>
                <a:uFillTx/>
              </a:rPr>
            </a:br>
            <a:r>
              <a:rPr kumimoji="0" lang="en-US" altLang="zh-CN" sz="1100" b="0" i="0" u="none" strike="noStrike" kern="0" cap="none" spc="0" normalizeH="0" baseline="0" noProof="0" dirty="0">
                <a:ln>
                  <a:noFill/>
                </a:ln>
                <a:solidFill>
                  <a:prstClr val="white"/>
                </a:solidFill>
                <a:effectLst/>
                <a:uLnTx/>
                <a:uFillTx/>
              </a:rPr>
              <a:t>Tel: 440-398-5800</a:t>
            </a:r>
            <a:br>
              <a:rPr kumimoji="0" lang="en-US" altLang="zh-CN" sz="1100" b="0" i="0" u="none" strike="noStrike" kern="0" cap="none" spc="0" normalizeH="0" baseline="0" noProof="0" dirty="0">
                <a:ln>
                  <a:noFill/>
                </a:ln>
                <a:solidFill>
                  <a:prstClr val="white"/>
                </a:solidFill>
                <a:effectLst/>
                <a:uLnTx/>
                <a:uFillTx/>
              </a:rPr>
            </a:br>
            <a:r>
              <a:rPr kumimoji="0" lang="en-US" altLang="zh-CN" sz="1100" b="0" i="0" u="none" strike="noStrike" kern="0" cap="none" spc="0" normalizeH="0" baseline="0" noProof="0" dirty="0">
                <a:ln>
                  <a:noFill/>
                </a:ln>
                <a:solidFill>
                  <a:prstClr val="white"/>
                </a:solidFill>
                <a:effectLst/>
                <a:uLnTx/>
                <a:uFillTx/>
              </a:rPr>
              <a:t>Toll Free:877-515-5551</a:t>
            </a:r>
            <a:br>
              <a:rPr kumimoji="0" lang="en-US" altLang="zh-CN" sz="1100" b="0" i="0" u="none" strike="noStrike" kern="0" cap="none" spc="0" normalizeH="0" baseline="0" noProof="0" dirty="0">
                <a:ln>
                  <a:noFill/>
                </a:ln>
                <a:solidFill>
                  <a:prstClr val="white"/>
                </a:solidFill>
                <a:effectLst/>
                <a:uLnTx/>
                <a:uFillTx/>
              </a:rPr>
            </a:br>
            <a:r>
              <a:rPr kumimoji="0" lang="en-US" altLang="zh-CN" sz="1100" b="0" i="0" u="none" strike="noStrike" kern="0" cap="none" spc="0" normalizeH="0" baseline="0" noProof="0" dirty="0">
                <a:ln>
                  <a:noFill/>
                </a:ln>
                <a:solidFill>
                  <a:prstClr val="white"/>
                </a:solidFill>
                <a:effectLst/>
                <a:uLnTx/>
                <a:uFillTx/>
              </a:rPr>
              <a:t>Fax: 440-399-1211</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100" b="0" i="0" u="none" strike="noStrike" kern="0" cap="none" spc="0" normalizeH="0" baseline="0" noProof="0" dirty="0">
                <a:ln>
                  <a:noFill/>
                </a:ln>
                <a:solidFill>
                  <a:prstClr val="white"/>
                </a:solidFill>
                <a:effectLst/>
                <a:uLnTx/>
                <a:uFillTx/>
              </a:rPr>
              <a:t>info@siglent.com</a:t>
            </a:r>
            <a:br>
              <a:rPr kumimoji="0" lang="en-US" altLang="zh-CN" sz="1100" b="0" i="0" u="none" strike="noStrike" kern="0" cap="none" spc="0" normalizeH="0" baseline="0" noProof="0" dirty="0">
                <a:ln>
                  <a:noFill/>
                </a:ln>
                <a:solidFill>
                  <a:prstClr val="white"/>
                </a:solidFill>
                <a:effectLst/>
                <a:uLnTx/>
                <a:uFillTx/>
              </a:rPr>
            </a:br>
            <a:r>
              <a:rPr kumimoji="0" lang="en-US" altLang="zh-CN" sz="1100" b="0" i="0" u="none" strike="noStrike" kern="0" cap="none" spc="0" normalizeH="0" baseline="0" noProof="0" dirty="0">
                <a:ln>
                  <a:noFill/>
                </a:ln>
                <a:solidFill>
                  <a:prstClr val="white"/>
                </a:solidFill>
                <a:effectLst/>
                <a:uLnTx/>
                <a:uFillTx/>
              </a:rPr>
              <a:t>www.siglentna.com</a:t>
            </a:r>
          </a:p>
        </p:txBody>
      </p:sp>
      <p:sp>
        <p:nvSpPr>
          <p:cNvPr id="30" name="Textfeld 50">
            <a:extLst>
              <a:ext uri="{FF2B5EF4-FFF2-40B4-BE49-F238E27FC236}">
                <a16:creationId xmlns:a16="http://schemas.microsoft.com/office/drawing/2014/main" id="{020858FC-1AC6-0C06-90DC-76F96029A689}"/>
              </a:ext>
            </a:extLst>
          </p:cNvPr>
          <p:cNvSpPr txBox="1"/>
          <p:nvPr/>
        </p:nvSpPr>
        <p:spPr>
          <a:xfrm>
            <a:off x="2805208" y="3110753"/>
            <a:ext cx="6428853"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7F7F7F"/>
                </a:solidFill>
                <a:effectLst/>
                <a:uLnTx/>
                <a:uFillTx/>
              </a:rPr>
              <a:t>Every Bench. Every Engineer. Every Day.</a:t>
            </a:r>
            <a:endParaRPr kumimoji="0" lang="zh-CN" altLang="en-US" sz="1800" b="0" i="0" u="none" strike="noStrike" kern="0" cap="none" spc="0" normalizeH="0" baseline="0" noProof="0" dirty="0">
              <a:ln>
                <a:noFill/>
              </a:ln>
              <a:solidFill>
                <a:srgbClr val="7F7F7F"/>
              </a:solidFill>
              <a:effectLst/>
              <a:uLnTx/>
              <a:uFillTx/>
            </a:endParaRPr>
          </a:p>
        </p:txBody>
      </p:sp>
      <p:sp>
        <p:nvSpPr>
          <p:cNvPr id="31" name="Textfeld 46">
            <a:extLst>
              <a:ext uri="{FF2B5EF4-FFF2-40B4-BE49-F238E27FC236}">
                <a16:creationId xmlns:a16="http://schemas.microsoft.com/office/drawing/2014/main" id="{48AFDD4F-471D-3F07-D119-EB7286422E60}"/>
              </a:ext>
            </a:extLst>
          </p:cNvPr>
          <p:cNvSpPr txBox="1"/>
          <p:nvPr/>
        </p:nvSpPr>
        <p:spPr>
          <a:xfrm>
            <a:off x="8166784" y="4453448"/>
            <a:ext cx="2850869"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prstClr val="white"/>
                </a:solidFill>
                <a:effectLst/>
                <a:uLnTx/>
                <a:uFillTx/>
              </a:rPr>
              <a:t>Europe</a:t>
            </a:r>
          </a:p>
        </p:txBody>
      </p:sp>
      <p:sp>
        <p:nvSpPr>
          <p:cNvPr id="32" name="Textfeld 47">
            <a:extLst>
              <a:ext uri="{FF2B5EF4-FFF2-40B4-BE49-F238E27FC236}">
                <a16:creationId xmlns:a16="http://schemas.microsoft.com/office/drawing/2014/main" id="{57BE07AA-C275-0AAC-4906-D15D5096D237}"/>
              </a:ext>
            </a:extLst>
          </p:cNvPr>
          <p:cNvSpPr txBox="1"/>
          <p:nvPr/>
        </p:nvSpPr>
        <p:spPr>
          <a:xfrm>
            <a:off x="788161" y="4770898"/>
            <a:ext cx="3629490" cy="127727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100" b="0" i="0" u="none" strike="noStrike" kern="0" cap="none" spc="0" normalizeH="0" baseline="0" noProof="0" dirty="0">
                <a:ln>
                  <a:noFill/>
                </a:ln>
                <a:solidFill>
                  <a:prstClr val="white"/>
                </a:solidFill>
                <a:effectLst/>
                <a:uLnTx/>
                <a:uFillTx/>
              </a:rPr>
              <a:t>SIGLENT TECHNOLOGIES CO., LTD.</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100" b="0" i="0" u="none" strike="noStrike" kern="0" cap="none" spc="0" normalizeH="0" baseline="0" noProof="0" dirty="0">
                <a:ln>
                  <a:noFill/>
                </a:ln>
                <a:solidFill>
                  <a:prstClr val="white"/>
                </a:solidFill>
                <a:effectLst/>
                <a:uLnTx/>
                <a:uFillTx/>
              </a:rPr>
              <a:t>Add: Blog No.1 &amp; No.4 &amp; No.5, </a:t>
            </a:r>
            <a:r>
              <a:rPr kumimoji="0" lang="en-US" altLang="zh-CN" sz="1100" b="0" i="0" u="none" strike="noStrike" kern="0" cap="none" spc="0" normalizeH="0" baseline="0" noProof="0" dirty="0" err="1">
                <a:ln>
                  <a:noFill/>
                </a:ln>
                <a:solidFill>
                  <a:prstClr val="white"/>
                </a:solidFill>
                <a:effectLst/>
                <a:uLnTx/>
                <a:uFillTx/>
              </a:rPr>
              <a:t>Antongda</a:t>
            </a:r>
            <a:r>
              <a:rPr kumimoji="0" lang="en-US" altLang="zh-CN" sz="1100" b="0" i="0" u="none" strike="noStrike" kern="0" cap="none" spc="0" normalizeH="0" baseline="0" noProof="0" dirty="0">
                <a:ln>
                  <a:noFill/>
                </a:ln>
                <a:solidFill>
                  <a:prstClr val="white"/>
                </a:solidFill>
                <a:effectLst/>
                <a:uLnTx/>
                <a:uFillTx/>
              </a:rPr>
              <a:t> Industrial Zone, 3rd </a:t>
            </a:r>
            <a:r>
              <a:rPr kumimoji="0" lang="en-US" altLang="zh-CN" sz="1100" b="0" i="0" u="none" strike="noStrike" kern="0" cap="none" spc="0" normalizeH="0" baseline="0" noProof="0" dirty="0" err="1">
                <a:ln>
                  <a:noFill/>
                </a:ln>
                <a:solidFill>
                  <a:prstClr val="white"/>
                </a:solidFill>
                <a:effectLst/>
                <a:uLnTx/>
                <a:uFillTx/>
              </a:rPr>
              <a:t>Liuxian</a:t>
            </a:r>
            <a:r>
              <a:rPr kumimoji="0" lang="en-US" altLang="zh-CN" sz="1100" b="0" i="0" u="none" strike="noStrike" kern="0" cap="none" spc="0" normalizeH="0" baseline="0" noProof="0" dirty="0">
                <a:ln>
                  <a:noFill/>
                </a:ln>
                <a:solidFill>
                  <a:prstClr val="white"/>
                </a:solidFill>
                <a:effectLst/>
                <a:uLnTx/>
                <a:uFillTx/>
              </a:rPr>
              <a:t> Road, </a:t>
            </a:r>
            <a:r>
              <a:rPr kumimoji="0" lang="en-US" altLang="zh-CN" sz="1100" b="0" i="0" u="none" strike="noStrike" kern="0" cap="none" spc="0" normalizeH="0" baseline="0" noProof="0" dirty="0" err="1">
                <a:ln>
                  <a:noFill/>
                </a:ln>
                <a:solidFill>
                  <a:prstClr val="white"/>
                </a:solidFill>
                <a:effectLst/>
                <a:uLnTx/>
                <a:uFillTx/>
              </a:rPr>
              <a:t>Bao’an</a:t>
            </a:r>
            <a:r>
              <a:rPr kumimoji="0" lang="en-US" altLang="zh-CN" sz="1100" b="0" i="0" u="none" strike="noStrike" kern="0" cap="none" spc="0" normalizeH="0" baseline="0" noProof="0" dirty="0">
                <a:ln>
                  <a:noFill/>
                </a:ln>
                <a:solidFill>
                  <a:prstClr val="white"/>
                </a:solidFill>
                <a:effectLst/>
                <a:uLnTx/>
                <a:uFillTx/>
              </a:rPr>
              <a:t> District, Shenzhen, 518101, China</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100" b="0" i="0" u="none" strike="noStrike" kern="0" cap="none" spc="0" normalizeH="0" baseline="0" noProof="0" dirty="0">
                <a:ln>
                  <a:noFill/>
                </a:ln>
                <a:solidFill>
                  <a:prstClr val="white"/>
                </a:solidFill>
                <a:effectLst/>
                <a:uLnTx/>
                <a:uFillTx/>
              </a:rPr>
              <a:t>Tel:+ 86 755 3688 7876</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100" b="0" i="0" u="none" strike="noStrike" kern="0" cap="none" spc="0" normalizeH="0" baseline="0" noProof="0" dirty="0">
                <a:ln>
                  <a:noFill/>
                </a:ln>
                <a:solidFill>
                  <a:prstClr val="white"/>
                </a:solidFill>
                <a:effectLst/>
                <a:uLnTx/>
                <a:uFillTx/>
              </a:rPr>
              <a:t>Fax:+ 86 755 3359 1582</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100" b="0" i="0" u="none" strike="noStrike" kern="0" cap="none" spc="0" normalizeH="0" baseline="0" noProof="0" dirty="0">
                <a:ln>
                  <a:noFill/>
                </a:ln>
                <a:solidFill>
                  <a:prstClr val="white"/>
                </a:solidFill>
                <a:effectLst/>
                <a:uLnTx/>
                <a:uFillTx/>
              </a:rPr>
              <a:t>sales@siglent.com</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100" b="0" i="0" u="none" strike="noStrike" kern="0" cap="none" spc="0" normalizeH="0" baseline="0" noProof="0" dirty="0">
                <a:ln>
                  <a:noFill/>
                </a:ln>
                <a:solidFill>
                  <a:prstClr val="white"/>
                </a:solidFill>
                <a:effectLst/>
                <a:uLnTx/>
                <a:uFillTx/>
              </a:rPr>
              <a:t>int.siglent.com</a:t>
            </a:r>
          </a:p>
        </p:txBody>
      </p:sp>
      <p:sp>
        <p:nvSpPr>
          <p:cNvPr id="33" name="Textfeld 46">
            <a:extLst>
              <a:ext uri="{FF2B5EF4-FFF2-40B4-BE49-F238E27FC236}">
                <a16:creationId xmlns:a16="http://schemas.microsoft.com/office/drawing/2014/main" id="{5EACD180-990A-C543-41BA-69545394D086}"/>
              </a:ext>
            </a:extLst>
          </p:cNvPr>
          <p:cNvSpPr txBox="1"/>
          <p:nvPr/>
        </p:nvSpPr>
        <p:spPr>
          <a:xfrm>
            <a:off x="784185" y="4461946"/>
            <a:ext cx="2850869"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prstClr val="white"/>
                </a:solidFill>
                <a:effectLst/>
                <a:uLnTx/>
                <a:uFillTx/>
              </a:rPr>
              <a:t>Headquarters</a:t>
            </a:r>
          </a:p>
        </p:txBody>
      </p:sp>
      <p:sp>
        <p:nvSpPr>
          <p:cNvPr id="34" name="Textfeld 33">
            <a:extLst>
              <a:ext uri="{FF2B5EF4-FFF2-40B4-BE49-F238E27FC236}">
                <a16:creationId xmlns:a16="http://schemas.microsoft.com/office/drawing/2014/main" id="{F020503B-BE96-8076-743D-49121F0BB7B1}"/>
              </a:ext>
            </a:extLst>
          </p:cNvPr>
          <p:cNvSpPr txBox="1"/>
          <p:nvPr/>
        </p:nvSpPr>
        <p:spPr>
          <a:xfrm>
            <a:off x="3038208" y="1622536"/>
            <a:ext cx="6115584" cy="1323439"/>
          </a:xfrm>
          <a:prstGeom prst="rect">
            <a:avLst/>
          </a:prstGeom>
          <a:noFill/>
        </p:spPr>
        <p:txBody>
          <a:bodyPr wrap="square" rtlCol="0">
            <a:spAutoFit/>
          </a:bodyPr>
          <a:lstStyle/>
          <a:p>
            <a:pPr defTabSz="228600">
              <a:defRPr/>
            </a:pPr>
            <a:endParaRPr lang="de-DE" sz="4000" dirty="0">
              <a:solidFill>
                <a:srgbClr val="0065FA"/>
              </a:solidFill>
              <a:latin typeface="Century Gothic" panose="020B0502020202020204" pitchFamily="34" charset="0"/>
            </a:endParaRPr>
          </a:p>
          <a:p>
            <a:pPr algn="ctr" defTabSz="228600">
              <a:defRPr/>
            </a:pPr>
            <a:r>
              <a:rPr lang="de-DE" sz="4000" b="1" dirty="0">
                <a:solidFill>
                  <a:srgbClr val="003B90"/>
                </a:solidFill>
                <a:latin typeface="Century Gothic" panose="020B0502020202020204" pitchFamily="34" charset="0"/>
              </a:rPr>
              <a:t>Thank You</a:t>
            </a:r>
            <a:endParaRPr lang="de-DE" sz="4000" dirty="0">
              <a:solidFill>
                <a:srgbClr val="003B90"/>
              </a:solidFill>
              <a:latin typeface="Century Gothic" panose="020B0502020202020204" pitchFamily="34" charset="0"/>
            </a:endParaRPr>
          </a:p>
        </p:txBody>
      </p:sp>
    </p:spTree>
    <p:extLst>
      <p:ext uri="{BB962C8B-B14F-4D97-AF65-F5344CB8AC3E}">
        <p14:creationId xmlns:p14="http://schemas.microsoft.com/office/powerpoint/2010/main" val="16084478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CC5D622A-58CA-4F13-E40C-FB2C7F0DC384}"/>
              </a:ext>
            </a:extLst>
          </p:cNvPr>
          <p:cNvGrpSpPr/>
          <p:nvPr/>
        </p:nvGrpSpPr>
        <p:grpSpPr>
          <a:xfrm>
            <a:off x="673100" y="437898"/>
            <a:ext cx="10788531" cy="6216902"/>
            <a:chOff x="730369" y="641098"/>
            <a:chExt cx="10788531" cy="6216902"/>
          </a:xfrm>
        </p:grpSpPr>
        <p:grpSp>
          <p:nvGrpSpPr>
            <p:cNvPr id="4" name="组合 3">
              <a:extLst>
                <a:ext uri="{FF2B5EF4-FFF2-40B4-BE49-F238E27FC236}">
                  <a16:creationId xmlns:a16="http://schemas.microsoft.com/office/drawing/2014/main" id="{698D869B-6F5F-95E5-3485-8FED63FBE8E1}"/>
                </a:ext>
              </a:extLst>
            </p:cNvPr>
            <p:cNvGrpSpPr/>
            <p:nvPr/>
          </p:nvGrpSpPr>
          <p:grpSpPr>
            <a:xfrm>
              <a:off x="733882" y="1907673"/>
              <a:ext cx="10727749" cy="3300397"/>
              <a:chOff x="733882" y="1907673"/>
              <a:chExt cx="10727749" cy="3300397"/>
            </a:xfrm>
          </p:grpSpPr>
          <p:sp>
            <p:nvSpPr>
              <p:cNvPr id="19" name="文本框 18">
                <a:extLst>
                  <a:ext uri="{FF2B5EF4-FFF2-40B4-BE49-F238E27FC236}">
                    <a16:creationId xmlns:a16="http://schemas.microsoft.com/office/drawing/2014/main" id="{222E0524-7869-27C7-520E-DC95B9C43051}"/>
                  </a:ext>
                </a:extLst>
              </p:cNvPr>
              <p:cNvSpPr txBox="1"/>
              <p:nvPr/>
            </p:nvSpPr>
            <p:spPr>
              <a:xfrm flipH="1">
                <a:off x="4624712" y="1995713"/>
                <a:ext cx="2910693" cy="3212357"/>
              </a:xfrm>
              <a:prstGeom prst="rect">
                <a:avLst/>
              </a:prstGeom>
              <a:solidFill>
                <a:schemeClr val="tx1">
                  <a:lumMod val="50000"/>
                  <a:lumOff val="50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46800" rIns="180000" bIns="46800" numCol="1" spcCol="0" rtlCol="0" fromWordArt="0" anchor="b" anchorCtr="0" forceAA="0" compatLnSpc="1">
                <a:prstTxWarp prst="textNoShape">
                  <a:avLst/>
                </a:prstTxWarp>
                <a:noAutofit/>
              </a:bodyPr>
              <a:lstStyle>
                <a:defPPr>
                  <a:defRPr lang="zh-CN"/>
                </a:defPPr>
                <a:lvl1pPr algn="ctr">
                  <a:defRPr sz="1400" b="1"/>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altLang="zh-CN" b="0" dirty="0">
                  <a:solidFill>
                    <a:schemeClr val="tx1"/>
                  </a:solidFill>
                </a:endParaRPr>
              </a:p>
            </p:txBody>
          </p:sp>
          <p:sp>
            <p:nvSpPr>
              <p:cNvPr id="20" name="文本框 19">
                <a:extLst>
                  <a:ext uri="{FF2B5EF4-FFF2-40B4-BE49-F238E27FC236}">
                    <a16:creationId xmlns:a16="http://schemas.microsoft.com/office/drawing/2014/main" id="{137E50C0-719A-0610-AD43-A3A794625D04}"/>
                  </a:ext>
                </a:extLst>
              </p:cNvPr>
              <p:cNvSpPr txBox="1"/>
              <p:nvPr/>
            </p:nvSpPr>
            <p:spPr>
              <a:xfrm flipH="1">
                <a:off x="8608207" y="1954728"/>
                <a:ext cx="2853424" cy="3212357"/>
              </a:xfrm>
              <a:prstGeom prst="rect">
                <a:avLst/>
              </a:prstGeom>
              <a:solidFill>
                <a:schemeClr val="tx1">
                  <a:lumMod val="50000"/>
                  <a:lumOff val="50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46800" rIns="180000" bIns="46800" numCol="1" spcCol="0" rtlCol="0" fromWordArt="0" anchor="b" anchorCtr="0" forceAA="0" compatLnSpc="1">
                <a:prstTxWarp prst="textNoShape">
                  <a:avLst/>
                </a:prstTxWarp>
                <a:noAutofit/>
              </a:bodyPr>
              <a:lstStyle>
                <a:defPPr>
                  <a:defRPr lang="zh-CN"/>
                </a:defPPr>
                <a:lvl1pPr algn="ctr">
                  <a:defRPr sz="1400" b="1"/>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altLang="zh-CN" b="0" dirty="0">
                  <a:solidFill>
                    <a:schemeClr val="tx1"/>
                  </a:solidFill>
                </a:endParaRPr>
              </a:p>
            </p:txBody>
          </p:sp>
          <p:sp>
            <p:nvSpPr>
              <p:cNvPr id="21" name="文本框 20">
                <a:extLst>
                  <a:ext uri="{FF2B5EF4-FFF2-40B4-BE49-F238E27FC236}">
                    <a16:creationId xmlns:a16="http://schemas.microsoft.com/office/drawing/2014/main" id="{DAE055C8-0101-90E6-6247-D2F202F0B002}"/>
                  </a:ext>
                </a:extLst>
              </p:cNvPr>
              <p:cNvSpPr txBox="1"/>
              <p:nvPr/>
            </p:nvSpPr>
            <p:spPr>
              <a:xfrm flipH="1">
                <a:off x="733882" y="1907673"/>
                <a:ext cx="2876485" cy="3212357"/>
              </a:xfrm>
              <a:prstGeom prst="rect">
                <a:avLst/>
              </a:prstGeom>
              <a:solidFill>
                <a:schemeClr val="tx1">
                  <a:lumMod val="50000"/>
                  <a:lumOff val="50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46800" rIns="180000" bIns="46800" numCol="1" spcCol="0" rtlCol="0" fromWordArt="0" anchor="b" anchorCtr="0" forceAA="0" compatLnSpc="1">
                <a:prstTxWarp prst="textNoShape">
                  <a:avLst/>
                </a:prstTxWarp>
                <a:noAutofit/>
              </a:bodyPr>
              <a:lstStyle>
                <a:defPPr>
                  <a:defRPr lang="zh-CN"/>
                </a:defPPr>
                <a:lvl1pPr algn="ctr">
                  <a:defRPr sz="1400" b="1"/>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altLang="zh-CN" b="0" dirty="0">
                  <a:solidFill>
                    <a:schemeClr val="tx1"/>
                  </a:solidFill>
                </a:endParaRPr>
              </a:p>
            </p:txBody>
          </p:sp>
        </p:grpSp>
        <p:grpSp>
          <p:nvGrpSpPr>
            <p:cNvPr id="2" name="组合 1">
              <a:extLst>
                <a:ext uri="{FF2B5EF4-FFF2-40B4-BE49-F238E27FC236}">
                  <a16:creationId xmlns:a16="http://schemas.microsoft.com/office/drawing/2014/main" id="{5E7A3F4B-3820-02E4-780B-31F45837E42B}"/>
                </a:ext>
              </a:extLst>
            </p:cNvPr>
            <p:cNvGrpSpPr/>
            <p:nvPr/>
          </p:nvGrpSpPr>
          <p:grpSpPr>
            <a:xfrm>
              <a:off x="730369" y="641098"/>
              <a:ext cx="10788531" cy="6216902"/>
              <a:chOff x="753880" y="641098"/>
              <a:chExt cx="10788531" cy="6216902"/>
            </a:xfrm>
          </p:grpSpPr>
          <p:pic>
            <p:nvPicPr>
              <p:cNvPr id="3" name="图片 19">
                <a:extLst>
                  <a:ext uri="{FF2B5EF4-FFF2-40B4-BE49-F238E27FC236}">
                    <a16:creationId xmlns:a16="http://schemas.microsoft.com/office/drawing/2014/main" id="{A705780D-A83D-76B9-9874-667F790A8E9B}"/>
                  </a:ext>
                </a:extLst>
              </p:cNvPr>
              <p:cNvPicPr>
                <a:picLocks noChangeAspect="1"/>
              </p:cNvPicPr>
              <p:nvPr/>
            </p:nvPicPr>
            <p:blipFill rotWithShape="1">
              <a:blip r:embed="rId2">
                <a:alphaModFix amt="30000"/>
              </a:blip>
              <a:srcRect r="50000"/>
              <a:stretch/>
            </p:blipFill>
            <p:spPr>
              <a:xfrm>
                <a:off x="7902085" y="641098"/>
                <a:ext cx="229337" cy="6216901"/>
              </a:xfrm>
              <a:prstGeom prst="rect">
                <a:avLst/>
              </a:prstGeom>
            </p:spPr>
          </p:pic>
          <p:sp>
            <p:nvSpPr>
              <p:cNvPr id="5" name="矩形: 圆角 4">
                <a:extLst>
                  <a:ext uri="{FF2B5EF4-FFF2-40B4-BE49-F238E27FC236}">
                    <a16:creationId xmlns:a16="http://schemas.microsoft.com/office/drawing/2014/main" id="{C229227D-5DD8-461F-0986-BBFE69063B85}"/>
                  </a:ext>
                </a:extLst>
              </p:cNvPr>
              <p:cNvSpPr/>
              <p:nvPr/>
            </p:nvSpPr>
            <p:spPr>
              <a:xfrm>
                <a:off x="753880" y="1543169"/>
                <a:ext cx="2876485" cy="471583"/>
              </a:xfrm>
              <a:prstGeom prst="roundRect">
                <a:avLst>
                  <a:gd name="adj" fmla="val 7998"/>
                </a:avLst>
              </a:prstGeom>
              <a:gradFill flip="none" rotWithShape="1">
                <a:gsLst>
                  <a:gs pos="100000">
                    <a:schemeClr val="bg1"/>
                  </a:gs>
                  <a:gs pos="0">
                    <a:schemeClr val="accent1">
                      <a:lumMod val="10000"/>
                      <a:lumOff val="90000"/>
                    </a:schemeClr>
                  </a:gs>
                </a:gsLst>
                <a:lin ang="0" scaled="1"/>
                <a:tileRect/>
              </a:gradFill>
              <a:ln>
                <a:noFill/>
              </a:ln>
              <a:effectLst>
                <a:outerShdw blurRad="254000" dist="38100" dir="2700000" algn="tl"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pitchFamily="34" charset="0"/>
                  <a:ea typeface="阿里巴巴普惠体 R" panose="00020600040101010101" pitchFamily="18" charset="-122"/>
                  <a:cs typeface="Arial" panose="020B0604020202020204" pitchFamily="34" charset="0"/>
                </a:endParaRPr>
              </a:p>
            </p:txBody>
          </p:sp>
          <p:pic>
            <p:nvPicPr>
              <p:cNvPr id="6" name="图片 22">
                <a:extLst>
                  <a:ext uri="{FF2B5EF4-FFF2-40B4-BE49-F238E27FC236}">
                    <a16:creationId xmlns:a16="http://schemas.microsoft.com/office/drawing/2014/main" id="{CAA44802-3809-408E-72CE-BD5178374640}"/>
                  </a:ext>
                </a:extLst>
              </p:cNvPr>
              <p:cNvPicPr>
                <a:picLocks noChangeAspect="1"/>
              </p:cNvPicPr>
              <p:nvPr/>
            </p:nvPicPr>
            <p:blipFill rotWithShape="1">
              <a:blip r:embed="rId2">
                <a:alphaModFix amt="30000"/>
              </a:blip>
              <a:srcRect r="50000"/>
              <a:stretch/>
            </p:blipFill>
            <p:spPr>
              <a:xfrm>
                <a:off x="3771665" y="641099"/>
                <a:ext cx="229337" cy="6216901"/>
              </a:xfrm>
              <a:prstGeom prst="rect">
                <a:avLst/>
              </a:prstGeom>
            </p:spPr>
          </p:pic>
          <p:sp>
            <p:nvSpPr>
              <p:cNvPr id="7" name="文本框 23">
                <a:extLst>
                  <a:ext uri="{FF2B5EF4-FFF2-40B4-BE49-F238E27FC236}">
                    <a16:creationId xmlns:a16="http://schemas.microsoft.com/office/drawing/2014/main" id="{8639C9FD-CD6A-D32F-469A-DB4836912504}"/>
                  </a:ext>
                </a:extLst>
              </p:cNvPr>
              <p:cNvSpPr txBox="1"/>
              <p:nvPr/>
            </p:nvSpPr>
            <p:spPr>
              <a:xfrm>
                <a:off x="753880" y="2103125"/>
                <a:ext cx="3002409" cy="2251065"/>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altLang="zh-CN" sz="1200" dirty="0">
                    <a:solidFill>
                      <a:schemeClr val="tx1">
                        <a:lumMod val="75000"/>
                        <a:lumOff val="25000"/>
                      </a:schemeClr>
                    </a:solidFill>
                    <a:latin typeface="Arial" panose="020B0604020202020204" pitchFamily="34" charset="0"/>
                    <a:ea typeface="阿里巴巴普惠体 R" panose="00020600040101010101" pitchFamily="18" charset="-122"/>
                    <a:cs typeface="Arial" panose="020B0604020202020204" pitchFamily="34" charset="0"/>
                  </a:rPr>
                  <a:t>High dynamic range</a:t>
                </a:r>
              </a:p>
              <a:p>
                <a:pPr marL="285750" indent="-285750">
                  <a:lnSpc>
                    <a:spcPct val="200000"/>
                  </a:lnSpc>
                  <a:buFont typeface="Arial" panose="020B0604020202020204" pitchFamily="34" charset="0"/>
                  <a:buChar char="•"/>
                </a:pPr>
                <a:r>
                  <a:rPr lang="en-US" altLang="zh-CN" sz="1200" dirty="0">
                    <a:solidFill>
                      <a:schemeClr val="tx1">
                        <a:lumMod val="75000"/>
                        <a:lumOff val="25000"/>
                      </a:schemeClr>
                    </a:solidFill>
                    <a:latin typeface="Arial" panose="020B0604020202020204" pitchFamily="34" charset="0"/>
                    <a:ea typeface="阿里巴巴普惠体 R" panose="00020600040101010101" pitchFamily="18" charset="-122"/>
                    <a:cs typeface="Arial" panose="020B0604020202020204" pitchFamily="34" charset="0"/>
                  </a:rPr>
                  <a:t>Low trace noise</a:t>
                </a:r>
              </a:p>
              <a:p>
                <a:pPr marL="285750" indent="-285750">
                  <a:lnSpc>
                    <a:spcPct val="200000"/>
                  </a:lnSpc>
                  <a:buFont typeface="Arial" panose="020B0604020202020204" pitchFamily="34" charset="0"/>
                  <a:buChar char="•"/>
                </a:pPr>
                <a:r>
                  <a:rPr lang="en-US" altLang="zh-CN" sz="1200" dirty="0">
                    <a:solidFill>
                      <a:schemeClr val="tx1">
                        <a:lumMod val="75000"/>
                        <a:lumOff val="25000"/>
                      </a:schemeClr>
                    </a:solidFill>
                    <a:latin typeface="Arial" panose="020B0604020202020204" pitchFamily="34" charset="0"/>
                    <a:ea typeface="阿里巴巴普惠体 R" panose="00020600040101010101" pitchFamily="18" charset="-122"/>
                    <a:cs typeface="Arial" panose="020B0604020202020204" pitchFamily="34" charset="0"/>
                  </a:rPr>
                  <a:t>High accuracy</a:t>
                </a:r>
              </a:p>
              <a:p>
                <a:pPr marL="285750" indent="-285750">
                  <a:lnSpc>
                    <a:spcPct val="200000"/>
                  </a:lnSpc>
                  <a:buFont typeface="Arial" panose="020B0604020202020204" pitchFamily="34" charset="0"/>
                  <a:buChar char="•"/>
                </a:pPr>
                <a:r>
                  <a:rPr lang="en-US" altLang="zh-CN" sz="1200" dirty="0">
                    <a:solidFill>
                      <a:schemeClr val="tx1">
                        <a:lumMod val="75000"/>
                        <a:lumOff val="25000"/>
                      </a:schemeClr>
                    </a:solidFill>
                    <a:latin typeface="Arial" panose="020B0604020202020204" pitchFamily="34" charset="0"/>
                    <a:ea typeface="阿里巴巴普惠体 R" panose="00020600040101010101" pitchFamily="18" charset="-122"/>
                    <a:cs typeface="Arial" panose="020B0604020202020204" pitchFamily="34" charset="0"/>
                  </a:rPr>
                  <a:t>Large output power range</a:t>
                </a:r>
              </a:p>
              <a:p>
                <a:pPr marL="285750" indent="-285750">
                  <a:lnSpc>
                    <a:spcPct val="200000"/>
                  </a:lnSpc>
                  <a:buFont typeface="Arial" panose="020B0604020202020204" pitchFamily="34" charset="0"/>
                  <a:buChar char="•"/>
                </a:pPr>
                <a:r>
                  <a:rPr lang="en-US" altLang="zh-CN" sz="1200" dirty="0">
                    <a:solidFill>
                      <a:schemeClr val="tx1">
                        <a:lumMod val="75000"/>
                        <a:lumOff val="25000"/>
                      </a:schemeClr>
                    </a:solidFill>
                    <a:latin typeface="Arial" panose="020B0604020202020204" pitchFamily="34" charset="0"/>
                    <a:ea typeface="阿里巴巴普惠体 R" panose="00020600040101010101" pitchFamily="18" charset="-122"/>
                    <a:cs typeface="Arial" panose="020B0604020202020204" pitchFamily="34" charset="0"/>
                  </a:rPr>
                  <a:t>Output frequency up to 26.5GHz</a:t>
                </a:r>
              </a:p>
              <a:p>
                <a:pPr marL="285750" indent="-285750">
                  <a:lnSpc>
                    <a:spcPct val="200000"/>
                  </a:lnSpc>
                  <a:buFont typeface="Arial" panose="020B0604020202020204" pitchFamily="34" charset="0"/>
                  <a:buChar char="•"/>
                </a:pPr>
                <a:r>
                  <a:rPr lang="en-US" altLang="zh-CN" sz="1200" dirty="0">
                    <a:solidFill>
                      <a:schemeClr val="tx1">
                        <a:lumMod val="75000"/>
                        <a:lumOff val="25000"/>
                      </a:schemeClr>
                    </a:solidFill>
                    <a:latin typeface="Arial" panose="020B0604020202020204" pitchFamily="34" charset="0"/>
                    <a:ea typeface="阿里巴巴普惠体 R" panose="00020600040101010101" pitchFamily="18" charset="-122"/>
                    <a:cs typeface="Arial" panose="020B0604020202020204" pitchFamily="34" charset="0"/>
                  </a:rPr>
                  <a:t>···</a:t>
                </a:r>
              </a:p>
            </p:txBody>
          </p:sp>
          <p:pic>
            <p:nvPicPr>
              <p:cNvPr id="8" name="图片 24">
                <a:extLst>
                  <a:ext uri="{FF2B5EF4-FFF2-40B4-BE49-F238E27FC236}">
                    <a16:creationId xmlns:a16="http://schemas.microsoft.com/office/drawing/2014/main" id="{8F25EC54-27D5-85B0-C9DE-2D9F338995CA}"/>
                  </a:ext>
                </a:extLst>
              </p:cNvPr>
              <p:cNvPicPr>
                <a:picLocks/>
              </p:cNvPicPr>
              <p:nvPr/>
            </p:nvPicPr>
            <p:blipFill>
              <a:blip r:embed="rId3">
                <a:extLst>
                  <a:ext uri="{28A0092B-C50C-407E-A947-70E740481C1C}">
                    <a14:useLocalDpi xmlns:a14="http://schemas.microsoft.com/office/drawing/2010/main" val="0"/>
                  </a:ext>
                </a:extLst>
              </a:blip>
              <a:srcRect t="5688" b="5688"/>
              <a:stretch/>
            </p:blipFill>
            <p:spPr>
              <a:xfrm>
                <a:off x="753880" y="4416624"/>
                <a:ext cx="2880000" cy="1936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图片 25">
                <a:extLst>
                  <a:ext uri="{FF2B5EF4-FFF2-40B4-BE49-F238E27FC236}">
                    <a16:creationId xmlns:a16="http://schemas.microsoft.com/office/drawing/2014/main" id="{4D02AF24-4134-A88E-6A82-0AF031EE152A}"/>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8610507" y="4416624"/>
                <a:ext cx="2880000" cy="1936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图片 26">
                <a:extLst>
                  <a:ext uri="{FF2B5EF4-FFF2-40B4-BE49-F238E27FC236}">
                    <a16:creationId xmlns:a16="http://schemas.microsoft.com/office/drawing/2014/main" id="{B1D8F640-93D7-DBE9-044B-E6F26CA270F1}"/>
                  </a:ext>
                </a:extLst>
              </p:cNvPr>
              <p:cNvPicPr>
                <a:picLocks noChangeAspect="1"/>
              </p:cNvPicPr>
              <p:nvPr/>
            </p:nvPicPr>
            <p:blipFill>
              <a:blip r:embed="rId5">
                <a:extLst>
                  <a:ext uri="{28A0092B-C50C-407E-A947-70E740481C1C}">
                    <a14:useLocalDpi xmlns:a14="http://schemas.microsoft.com/office/drawing/2010/main" val="0"/>
                  </a:ext>
                </a:extLst>
              </a:blip>
              <a:srcRect t="5688" b="5688"/>
              <a:stretch/>
            </p:blipFill>
            <p:spPr>
              <a:xfrm>
                <a:off x="4653631" y="4416624"/>
                <a:ext cx="2905286" cy="19353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文本框 27">
                <a:extLst>
                  <a:ext uri="{FF2B5EF4-FFF2-40B4-BE49-F238E27FC236}">
                    <a16:creationId xmlns:a16="http://schemas.microsoft.com/office/drawing/2014/main" id="{9D50EB7D-D8C8-694E-EA74-4DCF13201C27}"/>
                  </a:ext>
                </a:extLst>
              </p:cNvPr>
              <p:cNvSpPr txBox="1"/>
              <p:nvPr/>
            </p:nvSpPr>
            <p:spPr>
              <a:xfrm>
                <a:off x="753880" y="1619368"/>
                <a:ext cx="2876485" cy="338554"/>
              </a:xfrm>
              <a:prstGeom prst="rect">
                <a:avLst/>
              </a:prstGeom>
              <a:noFill/>
            </p:spPr>
            <p:txBody>
              <a:bodyPr wrap="square">
                <a:spAutoFit/>
              </a:bodyPr>
              <a:lstStyle/>
              <a:p>
                <a:pPr lvl="0" algn="ctr">
                  <a:defRPr/>
                </a:pPr>
                <a:r>
                  <a:rPr lang="en-US" altLang="zh-CN" sz="1600" b="1" dirty="0">
                    <a:gradFill>
                      <a:gsLst>
                        <a:gs pos="22000">
                          <a:srgbClr val="4472C4">
                            <a:lumMod val="100000"/>
                          </a:srgbClr>
                        </a:gs>
                        <a:gs pos="100000">
                          <a:srgbClr val="71D7E6"/>
                        </a:gs>
                      </a:gsLst>
                      <a:path path="circle">
                        <a:fillToRect r="100000" b="100000"/>
                      </a:path>
                    </a:gradFill>
                    <a:latin typeface="Arial" panose="020B0604020202020204" pitchFamily="34" charset="0"/>
                    <a:ea typeface="阿里巴巴普惠体 R" panose="00020600040101010101" pitchFamily="18" charset="-122"/>
                    <a:cs typeface="Arial" panose="020B0604020202020204" pitchFamily="34" charset="0"/>
                  </a:rPr>
                  <a:t>Excellent Performance</a:t>
                </a:r>
                <a:endParaRPr kumimoji="0" lang="zh-CN" altLang="en-US" sz="1600" b="1" i="0" u="none" strike="noStrike" kern="1200" cap="none" spc="0" normalizeH="0" baseline="0" noProof="0" dirty="0">
                  <a:ln>
                    <a:noFill/>
                  </a:ln>
                  <a:gradFill>
                    <a:gsLst>
                      <a:gs pos="22000">
                        <a:srgbClr val="4472C4">
                          <a:lumMod val="100000"/>
                        </a:srgbClr>
                      </a:gs>
                      <a:gs pos="100000">
                        <a:srgbClr val="71D7E6"/>
                      </a:gs>
                    </a:gsLst>
                    <a:path path="circle">
                      <a:fillToRect r="100000" b="100000"/>
                    </a:path>
                  </a:gradFill>
                  <a:effectLst/>
                  <a:uLnTx/>
                  <a:uFillTx/>
                  <a:latin typeface="Arial" panose="020B0604020202020204" pitchFamily="34" charset="0"/>
                  <a:ea typeface="阿里巴巴普惠体 R" panose="00020600040101010101" pitchFamily="18" charset="-122"/>
                  <a:cs typeface="Arial" panose="020B0604020202020204" pitchFamily="34" charset="0"/>
                </a:endParaRPr>
              </a:p>
            </p:txBody>
          </p:sp>
          <p:sp>
            <p:nvSpPr>
              <p:cNvPr id="12" name="文本框 28">
                <a:extLst>
                  <a:ext uri="{FF2B5EF4-FFF2-40B4-BE49-F238E27FC236}">
                    <a16:creationId xmlns:a16="http://schemas.microsoft.com/office/drawing/2014/main" id="{9CF2213A-3C13-D332-05E2-70FBFC974E2B}"/>
                  </a:ext>
                </a:extLst>
              </p:cNvPr>
              <p:cNvSpPr txBox="1"/>
              <p:nvPr/>
            </p:nvSpPr>
            <p:spPr>
              <a:xfrm>
                <a:off x="4654963" y="2122106"/>
                <a:ext cx="3240383" cy="2251065"/>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altLang="zh-CN" sz="1200" dirty="0">
                    <a:solidFill>
                      <a:schemeClr val="tx1">
                        <a:lumMod val="75000"/>
                        <a:lumOff val="25000"/>
                      </a:schemeClr>
                    </a:solidFill>
                    <a:latin typeface="Arial" panose="020B0604020202020204" pitchFamily="34" charset="0"/>
                    <a:ea typeface="阿里巴巴普惠体 R" panose="00020600040101010101" pitchFamily="18" charset="-122"/>
                    <a:cs typeface="Arial" panose="020B0604020202020204" pitchFamily="34" charset="0"/>
                  </a:rPr>
                  <a:t>Spectrum analysis (SA)</a:t>
                </a:r>
              </a:p>
              <a:p>
                <a:pPr marL="285750" indent="-285750">
                  <a:lnSpc>
                    <a:spcPct val="200000"/>
                  </a:lnSpc>
                  <a:buFont typeface="Arial" panose="020B0604020202020204" pitchFamily="34" charset="0"/>
                  <a:buChar char="•"/>
                </a:pPr>
                <a:r>
                  <a:rPr lang="en-US" altLang="zh-CN" sz="1200" dirty="0">
                    <a:solidFill>
                      <a:schemeClr val="tx1">
                        <a:lumMod val="75000"/>
                        <a:lumOff val="25000"/>
                      </a:schemeClr>
                    </a:solidFill>
                    <a:latin typeface="Arial" panose="020B0604020202020204" pitchFamily="34" charset="0"/>
                    <a:ea typeface="阿里巴巴普惠体 R" panose="00020600040101010101" pitchFamily="18" charset="-122"/>
                    <a:cs typeface="Arial" panose="020B0604020202020204" pitchFamily="34" charset="0"/>
                  </a:rPr>
                  <a:t>Impedance conversion</a:t>
                </a:r>
              </a:p>
              <a:p>
                <a:pPr marL="285750" indent="-285750">
                  <a:lnSpc>
                    <a:spcPct val="200000"/>
                  </a:lnSpc>
                  <a:buFont typeface="Arial" panose="020B0604020202020204" pitchFamily="34" charset="0"/>
                  <a:buChar char="•"/>
                </a:pPr>
                <a:r>
                  <a:rPr lang="en-US" altLang="zh-CN" sz="1200" dirty="0">
                    <a:solidFill>
                      <a:schemeClr val="tx1">
                        <a:lumMod val="75000"/>
                        <a:lumOff val="25000"/>
                      </a:schemeClr>
                    </a:solidFill>
                    <a:latin typeface="Arial" panose="020B0604020202020204" pitchFamily="34" charset="0"/>
                    <a:ea typeface="阿里巴巴普惠体 R" panose="00020600040101010101" pitchFamily="18" charset="-122"/>
                    <a:cs typeface="Arial" panose="020B0604020202020204" pitchFamily="34" charset="0"/>
                  </a:rPr>
                  <a:t>Time domain analysis (TDA)</a:t>
                </a:r>
              </a:p>
              <a:p>
                <a:pPr marL="285750" indent="-285750">
                  <a:lnSpc>
                    <a:spcPct val="200000"/>
                  </a:lnSpc>
                  <a:buFont typeface="Arial" panose="020B0604020202020204" pitchFamily="34" charset="0"/>
                  <a:buChar char="•"/>
                </a:pPr>
                <a:r>
                  <a:rPr lang="en-US" altLang="zh-CN" sz="1200" dirty="0">
                    <a:solidFill>
                      <a:schemeClr val="tx1">
                        <a:lumMod val="75000"/>
                        <a:lumOff val="25000"/>
                      </a:schemeClr>
                    </a:solidFill>
                    <a:latin typeface="Arial" panose="020B0604020202020204" pitchFamily="34" charset="0"/>
                    <a:ea typeface="阿里巴巴普惠体 R" panose="00020600040101010101" pitchFamily="18" charset="-122"/>
                    <a:cs typeface="Arial" panose="020B0604020202020204" pitchFamily="34" charset="0"/>
                  </a:rPr>
                  <a:t>Enhanced Time-Domain analysis</a:t>
                </a:r>
              </a:p>
              <a:p>
                <a:pPr marL="285750" indent="-285750">
                  <a:lnSpc>
                    <a:spcPct val="200000"/>
                  </a:lnSpc>
                  <a:buFont typeface="Arial" panose="020B0604020202020204" pitchFamily="34" charset="0"/>
                  <a:buChar char="•"/>
                </a:pPr>
                <a:r>
                  <a:rPr lang="en-US" altLang="zh-CN" sz="1200" dirty="0">
                    <a:solidFill>
                      <a:schemeClr val="tx1">
                        <a:lumMod val="75000"/>
                        <a:lumOff val="25000"/>
                      </a:schemeClr>
                    </a:solidFill>
                    <a:latin typeface="Arial" panose="020B0604020202020204" pitchFamily="34" charset="0"/>
                    <a:ea typeface="阿里巴巴普惠体 R" panose="00020600040101010101" pitchFamily="18" charset="-122"/>
                    <a:cs typeface="Arial" panose="020B0604020202020204" pitchFamily="34" charset="0"/>
                  </a:rPr>
                  <a:t>CAT/DTF measurement (Standard)</a:t>
                </a:r>
              </a:p>
              <a:p>
                <a:pPr marL="285750" indent="-285750">
                  <a:lnSpc>
                    <a:spcPct val="200000"/>
                  </a:lnSpc>
                  <a:buFont typeface="Arial" panose="020B0604020202020204" pitchFamily="34" charset="0"/>
                  <a:buChar char="•"/>
                </a:pPr>
                <a:r>
                  <a:rPr lang="en-US" altLang="zh-CN" sz="1200" dirty="0">
                    <a:solidFill>
                      <a:schemeClr val="tx1">
                        <a:lumMod val="75000"/>
                        <a:lumOff val="25000"/>
                      </a:schemeClr>
                    </a:solidFill>
                    <a:latin typeface="Arial" panose="020B0604020202020204" pitchFamily="34" charset="0"/>
                    <a:ea typeface="阿里巴巴普惠体 R" panose="00020600040101010101" pitchFamily="18" charset="-122"/>
                    <a:cs typeface="Arial" panose="020B0604020202020204" pitchFamily="34" charset="0"/>
                  </a:rPr>
                  <a:t>···</a:t>
                </a:r>
              </a:p>
            </p:txBody>
          </p:sp>
          <p:sp>
            <p:nvSpPr>
              <p:cNvPr id="13" name="文本框 29">
                <a:extLst>
                  <a:ext uri="{FF2B5EF4-FFF2-40B4-BE49-F238E27FC236}">
                    <a16:creationId xmlns:a16="http://schemas.microsoft.com/office/drawing/2014/main" id="{612EBE2B-F1F1-6F8A-3A28-8929E50A8CE9}"/>
                  </a:ext>
                </a:extLst>
              </p:cNvPr>
              <p:cNvSpPr txBox="1"/>
              <p:nvPr/>
            </p:nvSpPr>
            <p:spPr>
              <a:xfrm>
                <a:off x="8610506" y="2122106"/>
                <a:ext cx="2931905" cy="2251065"/>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altLang="zh-CN" sz="1200" dirty="0">
                    <a:solidFill>
                      <a:schemeClr val="tx1">
                        <a:lumMod val="75000"/>
                        <a:lumOff val="25000"/>
                      </a:schemeClr>
                    </a:solidFill>
                    <a:latin typeface="Arial" panose="020B0604020202020204" pitchFamily="34" charset="0"/>
                    <a:ea typeface="阿里巴巴普惠体 R" panose="00020600040101010101" pitchFamily="18" charset="-122"/>
                    <a:cs typeface="Arial" panose="020B0604020202020204" pitchFamily="34" charset="0"/>
                  </a:rPr>
                  <a:t>Better UI</a:t>
                </a:r>
              </a:p>
              <a:p>
                <a:pPr marL="285750" indent="-285750">
                  <a:lnSpc>
                    <a:spcPct val="200000"/>
                  </a:lnSpc>
                  <a:buFont typeface="Arial" panose="020B0604020202020204" pitchFamily="34" charset="0"/>
                  <a:buChar char="•"/>
                </a:pPr>
                <a:r>
                  <a:rPr lang="en-US" altLang="zh-CN" sz="1200" dirty="0">
                    <a:solidFill>
                      <a:schemeClr val="tx1">
                        <a:lumMod val="75000"/>
                        <a:lumOff val="25000"/>
                      </a:schemeClr>
                    </a:solidFill>
                    <a:latin typeface="Arial" panose="020B0604020202020204" pitchFamily="34" charset="0"/>
                    <a:ea typeface="阿里巴巴普惠体 R" panose="00020600040101010101" pitchFamily="18" charset="-122"/>
                    <a:cs typeface="Arial" panose="020B0604020202020204" pitchFamily="34" charset="0"/>
                  </a:rPr>
                  <a:t>Remote control</a:t>
                </a:r>
              </a:p>
              <a:p>
                <a:pPr marL="285750" indent="-285750">
                  <a:lnSpc>
                    <a:spcPct val="200000"/>
                  </a:lnSpc>
                  <a:buFont typeface="Arial" panose="020B0604020202020204" pitchFamily="34" charset="0"/>
                  <a:buChar char="•"/>
                </a:pPr>
                <a:r>
                  <a:rPr lang="en-US" altLang="zh-CN" sz="1200" dirty="0">
                    <a:solidFill>
                      <a:schemeClr val="tx1">
                        <a:lumMod val="75000"/>
                        <a:lumOff val="25000"/>
                      </a:schemeClr>
                    </a:solidFill>
                    <a:latin typeface="Arial" panose="020B0604020202020204" pitchFamily="34" charset="0"/>
                    <a:ea typeface="阿里巴巴普惠体 R" panose="00020600040101010101" pitchFamily="18" charset="-122"/>
                    <a:cs typeface="Arial" panose="020B0604020202020204" pitchFamily="34" charset="0"/>
                  </a:rPr>
                  <a:t>Compact design</a:t>
                </a:r>
              </a:p>
              <a:p>
                <a:pPr marL="285750" indent="-285750">
                  <a:lnSpc>
                    <a:spcPct val="200000"/>
                  </a:lnSpc>
                  <a:buFont typeface="Arial" panose="020B0604020202020204" pitchFamily="34" charset="0"/>
                  <a:buChar char="•"/>
                </a:pPr>
                <a:r>
                  <a:rPr lang="en-US" altLang="zh-CN" sz="1200" dirty="0">
                    <a:solidFill>
                      <a:schemeClr val="tx1">
                        <a:lumMod val="75000"/>
                        <a:lumOff val="25000"/>
                      </a:schemeClr>
                    </a:solidFill>
                    <a:latin typeface="Arial" panose="020B0604020202020204" pitchFamily="34" charset="0"/>
                    <a:ea typeface="阿里巴巴普惠体 R" panose="00020600040101010101" pitchFamily="18" charset="-122"/>
                    <a:cs typeface="Arial" panose="020B0604020202020204" pitchFamily="34" charset="0"/>
                  </a:rPr>
                  <a:t>Large operating screen</a:t>
                </a:r>
              </a:p>
              <a:p>
                <a:pPr marL="285750" indent="-285750">
                  <a:lnSpc>
                    <a:spcPct val="200000"/>
                  </a:lnSpc>
                  <a:buFont typeface="Arial" panose="020B0604020202020204" pitchFamily="34" charset="0"/>
                  <a:buChar char="•"/>
                </a:pPr>
                <a:r>
                  <a:rPr lang="en-US" altLang="zh-CN" sz="1200" dirty="0">
                    <a:solidFill>
                      <a:schemeClr val="tx1">
                        <a:lumMod val="75000"/>
                        <a:lumOff val="25000"/>
                      </a:schemeClr>
                    </a:solidFill>
                    <a:latin typeface="Arial" panose="020B0604020202020204" pitchFamily="34" charset="0"/>
                    <a:ea typeface="阿里巴巴普惠体 R" panose="00020600040101010101" pitchFamily="18" charset="-122"/>
                    <a:cs typeface="Arial" panose="020B0604020202020204" pitchFamily="34" charset="0"/>
                  </a:rPr>
                  <a:t>Rich communication interface</a:t>
                </a:r>
              </a:p>
              <a:p>
                <a:pPr marL="285750" indent="-285750">
                  <a:lnSpc>
                    <a:spcPct val="200000"/>
                  </a:lnSpc>
                  <a:buFont typeface="Arial" panose="020B0604020202020204" pitchFamily="34" charset="0"/>
                  <a:buChar char="•"/>
                </a:pPr>
                <a:r>
                  <a:rPr lang="en-US" altLang="zh-CN" sz="1200" dirty="0">
                    <a:solidFill>
                      <a:schemeClr val="tx1">
                        <a:lumMod val="75000"/>
                        <a:lumOff val="25000"/>
                      </a:schemeClr>
                    </a:solidFill>
                    <a:latin typeface="Arial" panose="020B0604020202020204" pitchFamily="34" charset="0"/>
                    <a:ea typeface="阿里巴巴普惠体 R" panose="00020600040101010101" pitchFamily="18" charset="-122"/>
                    <a:cs typeface="Arial" panose="020B0604020202020204" pitchFamily="34" charset="0"/>
                  </a:rPr>
                  <a:t>···</a:t>
                </a:r>
              </a:p>
            </p:txBody>
          </p:sp>
          <p:sp>
            <p:nvSpPr>
              <p:cNvPr id="14" name="矩形: 圆角 13">
                <a:extLst>
                  <a:ext uri="{FF2B5EF4-FFF2-40B4-BE49-F238E27FC236}">
                    <a16:creationId xmlns:a16="http://schemas.microsoft.com/office/drawing/2014/main" id="{88191093-B227-281D-ACFE-5BF0A5891153}"/>
                  </a:ext>
                </a:extLst>
              </p:cNvPr>
              <p:cNvSpPr/>
              <p:nvPr/>
            </p:nvSpPr>
            <p:spPr>
              <a:xfrm>
                <a:off x="4654963" y="1539976"/>
                <a:ext cx="2910693" cy="471583"/>
              </a:xfrm>
              <a:prstGeom prst="roundRect">
                <a:avLst>
                  <a:gd name="adj" fmla="val 7998"/>
                </a:avLst>
              </a:prstGeom>
              <a:gradFill flip="none" rotWithShape="1">
                <a:gsLst>
                  <a:gs pos="100000">
                    <a:schemeClr val="bg1"/>
                  </a:gs>
                  <a:gs pos="0">
                    <a:schemeClr val="accent1">
                      <a:lumMod val="10000"/>
                      <a:lumOff val="90000"/>
                    </a:schemeClr>
                  </a:gs>
                </a:gsLst>
                <a:lin ang="0" scaled="1"/>
                <a:tileRect/>
              </a:gradFill>
              <a:ln>
                <a:noFill/>
              </a:ln>
              <a:effectLst>
                <a:outerShdw blurRad="254000" dist="38100" dir="2700000" algn="tl"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pitchFamily="34" charset="0"/>
                  <a:ea typeface="阿里巴巴普惠体 R" panose="00020600040101010101" pitchFamily="18" charset="-122"/>
                  <a:cs typeface="Arial" panose="020B0604020202020204" pitchFamily="34" charset="0"/>
                </a:endParaRPr>
              </a:p>
            </p:txBody>
          </p:sp>
          <p:sp>
            <p:nvSpPr>
              <p:cNvPr id="15" name="文本框 31">
                <a:extLst>
                  <a:ext uri="{FF2B5EF4-FFF2-40B4-BE49-F238E27FC236}">
                    <a16:creationId xmlns:a16="http://schemas.microsoft.com/office/drawing/2014/main" id="{653E36E2-3969-0DB3-1E87-A65642C300E6}"/>
                  </a:ext>
                </a:extLst>
              </p:cNvPr>
              <p:cNvSpPr txBox="1"/>
              <p:nvPr/>
            </p:nvSpPr>
            <p:spPr>
              <a:xfrm>
                <a:off x="4654963" y="1616175"/>
                <a:ext cx="2903954"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gradFill>
                      <a:gsLst>
                        <a:gs pos="22000">
                          <a:srgbClr val="4472C4">
                            <a:lumMod val="100000"/>
                          </a:srgbClr>
                        </a:gs>
                        <a:gs pos="100000">
                          <a:srgbClr val="71D7E6"/>
                        </a:gs>
                      </a:gsLst>
                      <a:path path="circle">
                        <a:fillToRect r="100000" b="100000"/>
                      </a:path>
                    </a:gradFill>
                    <a:effectLst/>
                    <a:uLnTx/>
                    <a:uFillTx/>
                    <a:latin typeface="Arial" panose="020B0604020202020204" pitchFamily="34" charset="0"/>
                    <a:ea typeface="阿里巴巴普惠体 R" panose="00020600040101010101" pitchFamily="18" charset="-122"/>
                    <a:cs typeface="Arial" panose="020B0604020202020204" pitchFamily="34" charset="0"/>
                  </a:rPr>
                  <a:t>Exceptional Functionality</a:t>
                </a:r>
              </a:p>
            </p:txBody>
          </p:sp>
          <p:sp>
            <p:nvSpPr>
              <p:cNvPr id="16" name="矩形: 圆角 15">
                <a:extLst>
                  <a:ext uri="{FF2B5EF4-FFF2-40B4-BE49-F238E27FC236}">
                    <a16:creationId xmlns:a16="http://schemas.microsoft.com/office/drawing/2014/main" id="{6AB041B1-DB84-1608-D2FC-2050BCDDEF4F}"/>
                  </a:ext>
                </a:extLst>
              </p:cNvPr>
              <p:cNvSpPr/>
              <p:nvPr/>
            </p:nvSpPr>
            <p:spPr>
              <a:xfrm>
                <a:off x="8628562" y="1502606"/>
                <a:ext cx="2859418" cy="471583"/>
              </a:xfrm>
              <a:prstGeom prst="roundRect">
                <a:avLst>
                  <a:gd name="adj" fmla="val 7998"/>
                </a:avLst>
              </a:prstGeom>
              <a:gradFill flip="none" rotWithShape="1">
                <a:gsLst>
                  <a:gs pos="100000">
                    <a:schemeClr val="bg1"/>
                  </a:gs>
                  <a:gs pos="0">
                    <a:schemeClr val="accent1">
                      <a:lumMod val="10000"/>
                      <a:lumOff val="90000"/>
                    </a:schemeClr>
                  </a:gs>
                </a:gsLst>
                <a:lin ang="0" scaled="1"/>
                <a:tileRect/>
              </a:gradFill>
              <a:ln>
                <a:noFill/>
              </a:ln>
              <a:effectLst>
                <a:outerShdw blurRad="254000" dist="38100" dir="2700000" algn="tl"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rgbClr val="FFFFFF"/>
                  </a:solidFill>
                  <a:effectLst/>
                  <a:uLnTx/>
                  <a:uFillTx/>
                  <a:latin typeface="Arial" panose="020B0604020202020204" pitchFamily="34" charset="0"/>
                  <a:ea typeface="阿里巴巴普惠体 R" panose="00020600040101010101" pitchFamily="18" charset="-122"/>
                  <a:cs typeface="Arial" panose="020B0604020202020204" pitchFamily="34" charset="0"/>
                </a:endParaRPr>
              </a:p>
            </p:txBody>
          </p:sp>
          <p:sp>
            <p:nvSpPr>
              <p:cNvPr id="17" name="文本框 33">
                <a:extLst>
                  <a:ext uri="{FF2B5EF4-FFF2-40B4-BE49-F238E27FC236}">
                    <a16:creationId xmlns:a16="http://schemas.microsoft.com/office/drawing/2014/main" id="{7A325764-E03D-CF1F-91BF-748413C45BB6}"/>
                  </a:ext>
                </a:extLst>
              </p:cNvPr>
              <p:cNvSpPr txBox="1"/>
              <p:nvPr/>
            </p:nvSpPr>
            <p:spPr>
              <a:xfrm>
                <a:off x="8626353" y="1569120"/>
                <a:ext cx="2864154" cy="338554"/>
              </a:xfrm>
              <a:prstGeom prst="rect">
                <a:avLst/>
              </a:prstGeom>
              <a:noFill/>
            </p:spPr>
            <p:txBody>
              <a:bodyPr wrap="square">
                <a:spAutoFit/>
              </a:bodyPr>
              <a:lstStyle/>
              <a:p>
                <a:pPr lvl="0" algn="ctr">
                  <a:defRPr/>
                </a:pPr>
                <a:r>
                  <a:rPr lang="en-US" altLang="zh-CN" sz="1600" b="1" dirty="0">
                    <a:gradFill>
                      <a:gsLst>
                        <a:gs pos="22000">
                          <a:srgbClr val="4472C4">
                            <a:lumMod val="100000"/>
                          </a:srgbClr>
                        </a:gs>
                        <a:gs pos="100000">
                          <a:srgbClr val="71D7E6"/>
                        </a:gs>
                      </a:gsLst>
                      <a:path path="circle">
                        <a:fillToRect r="100000" b="100000"/>
                      </a:path>
                    </a:gradFill>
                    <a:latin typeface="Arial" panose="020B0604020202020204" pitchFamily="34" charset="0"/>
                    <a:ea typeface="阿里巴巴普惠体 R" panose="00020600040101010101" pitchFamily="18" charset="-122"/>
                    <a:cs typeface="Arial" panose="020B0604020202020204" pitchFamily="34" charset="0"/>
                  </a:rPr>
                  <a:t>Exquisite Design</a:t>
                </a:r>
              </a:p>
            </p:txBody>
          </p:sp>
        </p:grpSp>
      </p:grpSp>
      <p:sp>
        <p:nvSpPr>
          <p:cNvPr id="18" name="灯片编号占位符 2">
            <a:extLst>
              <a:ext uri="{FF2B5EF4-FFF2-40B4-BE49-F238E27FC236}">
                <a16:creationId xmlns:a16="http://schemas.microsoft.com/office/drawing/2014/main" id="{08975B73-EA4D-3901-63D6-1AC9BE3754CA}"/>
              </a:ext>
            </a:extLst>
          </p:cNvPr>
          <p:cNvSpPr txBox="1">
            <a:spLocks/>
          </p:cNvSpPr>
          <p:nvPr/>
        </p:nvSpPr>
        <p:spPr>
          <a:xfrm>
            <a:off x="8857452" y="6438900"/>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65B630-C7FF-41C0-9923-C5E5E29EED81}" type="slidenum">
              <a:rPr lang="en-US" altLang="zh-CN" smtClean="0">
                <a:solidFill>
                  <a:srgbClr val="2F2F2F">
                    <a:lumMod val="50000"/>
                    <a:lumOff val="50000"/>
                  </a:srgbClr>
                </a:solidFill>
                <a:cs typeface="+mn-ea"/>
                <a:sym typeface="+mn-lt"/>
              </a:rPr>
              <a:pPr/>
              <a:t>4</a:t>
            </a:fld>
            <a:endParaRPr lang="zh-CN" altLang="en-US" dirty="0">
              <a:solidFill>
                <a:srgbClr val="2F2F2F">
                  <a:lumMod val="50000"/>
                  <a:lumOff val="50000"/>
                </a:srgbClr>
              </a:solidFill>
              <a:cs typeface="+mn-ea"/>
              <a:sym typeface="+mn-lt"/>
            </a:endParaRPr>
          </a:p>
        </p:txBody>
      </p:sp>
    </p:spTree>
    <p:extLst>
      <p:ext uri="{BB962C8B-B14F-4D97-AF65-F5344CB8AC3E}">
        <p14:creationId xmlns:p14="http://schemas.microsoft.com/office/powerpoint/2010/main" val="11571074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23481" y="683288"/>
            <a:ext cx="2502040" cy="5084466"/>
          </a:xfrm>
          <a:prstGeom prst="rect">
            <a:avLst/>
          </a:prstGeom>
          <a:solidFill>
            <a:srgbClr val="003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1133170" y="2533944"/>
            <a:ext cx="2092351" cy="523220"/>
          </a:xfrm>
          <a:prstGeom prst="rect">
            <a:avLst/>
          </a:prstGeom>
          <a:noFill/>
        </p:spPr>
        <p:txBody>
          <a:bodyPr wrap="square" rtlCol="0">
            <a:spAutoFit/>
          </a:bodyPr>
          <a:lstStyle/>
          <a:p>
            <a:r>
              <a:rPr lang="en-US" altLang="zh-CN" sz="2800" dirty="0">
                <a:solidFill>
                  <a:schemeClr val="bg1"/>
                </a:solidFill>
                <a:latin typeface="Arial" panose="020B0604020202020204" pitchFamily="34" charset="0"/>
                <a:cs typeface="Arial" panose="020B0604020202020204" pitchFamily="34" charset="0"/>
              </a:rPr>
              <a:t>PART  ONE</a:t>
            </a:r>
            <a:endParaRPr lang="zh-CN" altLang="en-US" sz="2800" dirty="0">
              <a:solidFill>
                <a:schemeClr val="bg1"/>
              </a:solidFill>
              <a:latin typeface="Arial" panose="020B0604020202020204" pitchFamily="34" charset="0"/>
              <a:cs typeface="Arial" panose="020B0604020202020204" pitchFamily="34" charset="0"/>
            </a:endParaRPr>
          </a:p>
        </p:txBody>
      </p:sp>
      <p:sp>
        <p:nvSpPr>
          <p:cNvPr id="9" name="文本框 8"/>
          <p:cNvSpPr txBox="1"/>
          <p:nvPr/>
        </p:nvSpPr>
        <p:spPr>
          <a:xfrm>
            <a:off x="1974501" y="3170255"/>
            <a:ext cx="1657978" cy="1200329"/>
          </a:xfrm>
          <a:prstGeom prst="rect">
            <a:avLst/>
          </a:prstGeom>
          <a:noFill/>
        </p:spPr>
        <p:txBody>
          <a:bodyPr wrap="square" rtlCol="0">
            <a:spAutoFit/>
          </a:bodyPr>
          <a:lstStyle/>
          <a:p>
            <a:r>
              <a:rPr lang="en-US" altLang="zh-CN" sz="7200" dirty="0">
                <a:solidFill>
                  <a:schemeClr val="bg1"/>
                </a:solidFill>
                <a:latin typeface="Gadugi" panose="020B0502040204020203" pitchFamily="34" charset="0"/>
                <a:ea typeface="Gadugi" panose="020B0502040204020203" pitchFamily="34" charset="0"/>
              </a:rPr>
              <a:t>01</a:t>
            </a:r>
            <a:endParaRPr lang="zh-CN" altLang="en-US" sz="7200" dirty="0">
              <a:solidFill>
                <a:schemeClr val="bg1"/>
              </a:solidFill>
              <a:latin typeface="Gadugi" panose="020B0502040204020203" pitchFamily="34" charset="0"/>
            </a:endParaRPr>
          </a:p>
        </p:txBody>
      </p:sp>
      <p:sp>
        <p:nvSpPr>
          <p:cNvPr id="3" name="矩形 2"/>
          <p:cNvSpPr/>
          <p:nvPr/>
        </p:nvSpPr>
        <p:spPr>
          <a:xfrm flipV="1">
            <a:off x="2057400" y="4207220"/>
            <a:ext cx="9144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BB07DEEF-7157-F93F-090B-A1D2C9AEC842}"/>
              </a:ext>
            </a:extLst>
          </p:cNvPr>
          <p:cNvSpPr/>
          <p:nvPr/>
        </p:nvSpPr>
        <p:spPr>
          <a:xfrm flipV="1">
            <a:off x="4371033" y="3356898"/>
            <a:ext cx="512466"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11" name="文本框 10">
            <a:extLst>
              <a:ext uri="{FF2B5EF4-FFF2-40B4-BE49-F238E27FC236}">
                <a16:creationId xmlns:a16="http://schemas.microsoft.com/office/drawing/2014/main" id="{B24BE7C7-FE29-B991-FF3C-041348575625}"/>
              </a:ext>
            </a:extLst>
          </p:cNvPr>
          <p:cNvSpPr txBox="1"/>
          <p:nvPr/>
        </p:nvSpPr>
        <p:spPr>
          <a:xfrm>
            <a:off x="4310742" y="4732702"/>
            <a:ext cx="6494277" cy="369332"/>
          </a:xfrm>
          <a:prstGeom prst="rect">
            <a:avLst/>
          </a:prstGeom>
          <a:noFill/>
        </p:spPr>
        <p:txBody>
          <a:bodyPr wrap="square" rtlCol="0">
            <a:spAutoFit/>
          </a:bodyPr>
          <a:lstStyle/>
          <a:p>
            <a:r>
              <a:rPr lang="en-US" altLang="zh-CN" dirty="0">
                <a:solidFill>
                  <a:schemeClr val="bg1">
                    <a:lumMod val="50000"/>
                  </a:schemeClr>
                </a:solidFill>
                <a:latin typeface="Arial" panose="020B0604020202020204" pitchFamily="34" charset="0"/>
                <a:cs typeface="Arial" panose="020B0604020202020204" pitchFamily="34" charset="0"/>
              </a:rPr>
              <a:t>Instrument Tour / User friendly in every detail</a:t>
            </a:r>
            <a:endParaRPr lang="zh-CN" altLang="en-US" dirty="0">
              <a:solidFill>
                <a:schemeClr val="bg1">
                  <a:lumMod val="50000"/>
                </a:schemeClr>
              </a:solidFill>
              <a:latin typeface="Arial" panose="020B0604020202020204" pitchFamily="34" charset="0"/>
              <a:cs typeface="Arial" panose="020B0604020202020204" pitchFamily="34" charset="0"/>
            </a:endParaRPr>
          </a:p>
        </p:txBody>
      </p:sp>
      <p:sp>
        <p:nvSpPr>
          <p:cNvPr id="2" name="TextBox 11">
            <a:extLst>
              <a:ext uri="{FF2B5EF4-FFF2-40B4-BE49-F238E27FC236}">
                <a16:creationId xmlns:a16="http://schemas.microsoft.com/office/drawing/2014/main" id="{96CC5518-B462-71BC-2E1A-9381C11889AD}"/>
              </a:ext>
            </a:extLst>
          </p:cNvPr>
          <p:cNvSpPr txBox="1"/>
          <p:nvPr/>
        </p:nvSpPr>
        <p:spPr>
          <a:xfrm>
            <a:off x="4252019" y="3662698"/>
            <a:ext cx="7367736" cy="830997"/>
          </a:xfrm>
          <a:prstGeom prst="rect">
            <a:avLst/>
          </a:prstGeom>
          <a:noFill/>
        </p:spPr>
        <p:txBody>
          <a:bodyPr wrap="square" rtlCol="0">
            <a:spAutoFit/>
          </a:bodyPr>
          <a:lstStyle/>
          <a:p>
            <a:r>
              <a:rPr lang="en-US" altLang="zh-CN" sz="4800" b="1"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Brief </a:t>
            </a:r>
            <a:r>
              <a:rPr lang="en-US" altLang="zh-CN" sz="4800" b="1" dirty="0">
                <a:solidFill>
                  <a:srgbClr val="F08300"/>
                </a:solidFill>
                <a:latin typeface="Arial" panose="020B0604020202020204" pitchFamily="34" charset="0"/>
                <a:ea typeface="微软雅黑" panose="020B0503020204020204" pitchFamily="34" charset="-122"/>
                <a:cs typeface="Arial" panose="020B0604020202020204" pitchFamily="34" charset="0"/>
              </a:rPr>
              <a:t>Intro</a:t>
            </a:r>
            <a:r>
              <a:rPr lang="en-US" altLang="zh-CN" sz="4800" b="1"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duction</a:t>
            </a:r>
          </a:p>
        </p:txBody>
      </p:sp>
    </p:spTree>
    <p:extLst>
      <p:ext uri="{BB962C8B-B14F-4D97-AF65-F5344CB8AC3E}">
        <p14:creationId xmlns:p14="http://schemas.microsoft.com/office/powerpoint/2010/main" val="38031448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DC65C32C-C2D9-A752-6629-CC40DDDFF395}"/>
              </a:ext>
            </a:extLst>
          </p:cNvPr>
          <p:cNvSpPr/>
          <p:nvPr/>
        </p:nvSpPr>
        <p:spPr>
          <a:xfrm>
            <a:off x="387255" y="1400627"/>
            <a:ext cx="8812574" cy="5150751"/>
          </a:xfrm>
          <a:prstGeom prst="rect">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aphicFrame>
        <p:nvGraphicFramePr>
          <p:cNvPr id="8" name="表格 2">
            <a:extLst>
              <a:ext uri="{FF2B5EF4-FFF2-40B4-BE49-F238E27FC236}">
                <a16:creationId xmlns:a16="http://schemas.microsoft.com/office/drawing/2014/main" id="{7775FC73-BCE3-5DD1-A856-A25C40043D68}"/>
              </a:ext>
            </a:extLst>
          </p:cNvPr>
          <p:cNvGraphicFramePr>
            <a:graphicFrameLocks noGrp="1"/>
          </p:cNvGraphicFramePr>
          <p:nvPr>
            <p:extLst>
              <p:ext uri="{D42A27DB-BD31-4B8C-83A1-F6EECF244321}">
                <p14:modId xmlns:p14="http://schemas.microsoft.com/office/powerpoint/2010/main" val="1296814863"/>
              </p:ext>
            </p:extLst>
          </p:nvPr>
        </p:nvGraphicFramePr>
        <p:xfrm>
          <a:off x="387254" y="1036410"/>
          <a:ext cx="8812574" cy="5514969"/>
        </p:xfrm>
        <a:graphic>
          <a:graphicData uri="http://schemas.openxmlformats.org/drawingml/2006/table">
            <a:tbl>
              <a:tblPr firstRow="1" bandRow="1">
                <a:effectLst/>
              </a:tblPr>
              <a:tblGrid>
                <a:gridCol w="2232596">
                  <a:extLst>
                    <a:ext uri="{9D8B030D-6E8A-4147-A177-3AD203B41FA5}">
                      <a16:colId xmlns:a16="http://schemas.microsoft.com/office/drawing/2014/main" val="3464276049"/>
                    </a:ext>
                  </a:extLst>
                </a:gridCol>
                <a:gridCol w="2193326">
                  <a:extLst>
                    <a:ext uri="{9D8B030D-6E8A-4147-A177-3AD203B41FA5}">
                      <a16:colId xmlns:a16="http://schemas.microsoft.com/office/drawing/2014/main" val="688025695"/>
                    </a:ext>
                  </a:extLst>
                </a:gridCol>
                <a:gridCol w="2193326">
                  <a:extLst>
                    <a:ext uri="{9D8B030D-6E8A-4147-A177-3AD203B41FA5}">
                      <a16:colId xmlns:a16="http://schemas.microsoft.com/office/drawing/2014/main" val="1851381377"/>
                    </a:ext>
                  </a:extLst>
                </a:gridCol>
                <a:gridCol w="2193326">
                  <a:extLst>
                    <a:ext uri="{9D8B030D-6E8A-4147-A177-3AD203B41FA5}">
                      <a16:colId xmlns:a16="http://schemas.microsoft.com/office/drawing/2014/main" val="3077959629"/>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400"/>
                        </a:lnSpc>
                      </a:pPr>
                      <a:r>
                        <a:rPr lang="en-US" altLang="zh-CN" sz="1400" b="1" kern="100" dirty="0">
                          <a:solidFill>
                            <a:schemeClr val="bg1"/>
                          </a:solidFill>
                          <a:effectLst/>
                          <a:latin typeface="Arial" panose="020B0604020202020204" pitchFamily="34" charset="0"/>
                          <a:ea typeface="+mn-ea"/>
                          <a:cs typeface="Arial" panose="020B0604020202020204" pitchFamily="34" charset="0"/>
                        </a:rPr>
                        <a:t>Model</a:t>
                      </a:r>
                      <a:endParaRPr lang="zh-CN" sz="1400" b="1" kern="100" dirty="0">
                        <a:solidFill>
                          <a:schemeClr val="bg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4098"/>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400"/>
                        </a:lnSpc>
                      </a:pPr>
                      <a:r>
                        <a:rPr lang="en-US" sz="1400" b="1" kern="100" dirty="0">
                          <a:solidFill>
                            <a:schemeClr val="bg1"/>
                          </a:solidFill>
                          <a:effectLst/>
                          <a:latin typeface="Arial" panose="020B0604020202020204" pitchFamily="34" charset="0"/>
                          <a:ea typeface="+mn-ea"/>
                          <a:cs typeface="Arial" panose="020B0604020202020204" pitchFamily="34" charset="0"/>
                        </a:rPr>
                        <a:t>SHN914A</a:t>
                      </a:r>
                      <a:endParaRPr lang="zh-CN" sz="1400" b="1" kern="100" dirty="0">
                        <a:solidFill>
                          <a:schemeClr val="bg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4098"/>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400"/>
                        </a:lnSpc>
                      </a:pPr>
                      <a:r>
                        <a:rPr lang="en-US" sz="1400" b="1" kern="100" dirty="0">
                          <a:solidFill>
                            <a:schemeClr val="bg1"/>
                          </a:solidFill>
                          <a:effectLst/>
                          <a:latin typeface="Arial" panose="020B0604020202020204" pitchFamily="34" charset="0"/>
                          <a:ea typeface="+mn-ea"/>
                          <a:cs typeface="Arial" panose="020B0604020202020204" pitchFamily="34" charset="0"/>
                        </a:rPr>
                        <a:t>SHN920A</a:t>
                      </a:r>
                      <a:endParaRPr lang="zh-CN" sz="1400" b="1" kern="100" dirty="0">
                        <a:solidFill>
                          <a:schemeClr val="bg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4098"/>
                    </a:solidFill>
                  </a:tcPr>
                </a:tc>
                <a:tc>
                  <a:txBody>
                    <a:bodyPr/>
                    <a:lstStyle/>
                    <a:p>
                      <a:pPr algn="ctr">
                        <a:lnSpc>
                          <a:spcPts val="1400"/>
                        </a:lnSpc>
                      </a:pPr>
                      <a:r>
                        <a:rPr lang="en-US" altLang="zh-CN" sz="1400" b="1" kern="100" dirty="0">
                          <a:solidFill>
                            <a:schemeClr val="bg1"/>
                          </a:solidFill>
                          <a:effectLst/>
                          <a:latin typeface="Arial" panose="020B0604020202020204" pitchFamily="34" charset="0"/>
                          <a:ea typeface="+mn-ea"/>
                          <a:cs typeface="Arial" panose="020B0604020202020204" pitchFamily="34" charset="0"/>
                        </a:rPr>
                        <a:t>SHN926A</a:t>
                      </a:r>
                      <a:endParaRPr lang="zh-CN" sz="1400" b="1" kern="100" dirty="0">
                        <a:solidFill>
                          <a:schemeClr val="bg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4098"/>
                    </a:solidFill>
                  </a:tcPr>
                </a:tc>
                <a:extLst>
                  <a:ext uri="{0D108BD9-81ED-4DB2-BD59-A6C34878D82A}">
                    <a16:rowId xmlns:a16="http://schemas.microsoft.com/office/drawing/2014/main" val="2678503533"/>
                  </a:ext>
                </a:extLst>
              </a:tr>
              <a:tr h="36048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400"/>
                        </a:lnSpc>
                      </a:pPr>
                      <a:r>
                        <a:rPr lang="en-US" altLang="zh-CN" sz="1200" kern="100" dirty="0">
                          <a:solidFill>
                            <a:schemeClr val="tx1">
                              <a:lumMod val="75000"/>
                              <a:lumOff val="25000"/>
                            </a:schemeClr>
                          </a:solidFill>
                          <a:effectLst/>
                          <a:latin typeface="Arial" panose="020B0604020202020204" pitchFamily="34" charset="0"/>
                          <a:ea typeface="+mn-ea"/>
                          <a:cs typeface="Arial" panose="020B0604020202020204" pitchFamily="34" charset="0"/>
                        </a:rPr>
                        <a:t>Frequency range</a:t>
                      </a:r>
                      <a:endParaRPr lang="zh-CN" sz="1200" kern="10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400"/>
                        </a:lnSpc>
                      </a:pPr>
                      <a:r>
                        <a:rPr lang="en-US" sz="1200" kern="100" dirty="0">
                          <a:solidFill>
                            <a:schemeClr val="tx1">
                              <a:lumMod val="75000"/>
                              <a:lumOff val="25000"/>
                            </a:schemeClr>
                          </a:solidFill>
                          <a:effectLst/>
                          <a:latin typeface="Arial" panose="020B0604020202020204" pitchFamily="34" charset="0"/>
                          <a:ea typeface="+mn-ea"/>
                          <a:cs typeface="Arial" panose="020B0604020202020204" pitchFamily="34" charset="0"/>
                        </a:rPr>
                        <a:t>30</a:t>
                      </a:r>
                      <a:r>
                        <a:rPr lang="en-US" altLang="zh-CN" sz="1200" kern="100" dirty="0">
                          <a:solidFill>
                            <a:schemeClr val="tx1">
                              <a:lumMod val="75000"/>
                              <a:lumOff val="25000"/>
                            </a:schemeClr>
                          </a:solidFill>
                          <a:effectLst/>
                          <a:latin typeface="Arial" panose="020B0604020202020204" pitchFamily="34" charset="0"/>
                          <a:ea typeface="+mn-ea"/>
                          <a:cs typeface="Arial" panose="020B0604020202020204" pitchFamily="34" charset="0"/>
                        </a:rPr>
                        <a:t>k</a:t>
                      </a:r>
                      <a:r>
                        <a:rPr lang="en-US" sz="1200" kern="100" dirty="0">
                          <a:solidFill>
                            <a:schemeClr val="tx1">
                              <a:lumMod val="75000"/>
                              <a:lumOff val="25000"/>
                            </a:schemeClr>
                          </a:solidFill>
                          <a:effectLst/>
                          <a:latin typeface="Arial" panose="020B0604020202020204" pitchFamily="34" charset="0"/>
                          <a:ea typeface="+mn-ea"/>
                          <a:cs typeface="Arial" panose="020B0604020202020204" pitchFamily="34" charset="0"/>
                        </a:rPr>
                        <a:t>Hz</a:t>
                      </a:r>
                      <a:r>
                        <a:rPr lang="en-US" altLang="zh-CN" sz="1200" kern="100" dirty="0">
                          <a:solidFill>
                            <a:schemeClr val="tx1">
                              <a:lumMod val="75000"/>
                              <a:lumOff val="25000"/>
                            </a:schemeClr>
                          </a:solidFill>
                          <a:effectLst/>
                          <a:latin typeface="Arial" panose="020B0604020202020204" pitchFamily="34" charset="0"/>
                          <a:ea typeface="+mn-ea"/>
                          <a:cs typeface="Arial" panose="020B0604020202020204" pitchFamily="34" charset="0"/>
                        </a:rPr>
                        <a:t>-</a:t>
                      </a:r>
                      <a:r>
                        <a:rPr lang="en-US" sz="1200" kern="100" dirty="0">
                          <a:solidFill>
                            <a:schemeClr val="tx1">
                              <a:lumMod val="75000"/>
                              <a:lumOff val="25000"/>
                            </a:schemeClr>
                          </a:solidFill>
                          <a:effectLst/>
                          <a:latin typeface="Arial" panose="020B0604020202020204" pitchFamily="34" charset="0"/>
                          <a:ea typeface="+mn-ea"/>
                          <a:cs typeface="Arial" panose="020B0604020202020204" pitchFamily="34" charset="0"/>
                        </a:rPr>
                        <a:t>14GHz</a:t>
                      </a:r>
                      <a:endParaRPr lang="zh-CN" sz="1200" kern="10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400"/>
                        </a:lnSpc>
                      </a:pPr>
                      <a:r>
                        <a:rPr lang="en-US" sz="1200" kern="100" dirty="0">
                          <a:solidFill>
                            <a:schemeClr val="tx1">
                              <a:lumMod val="75000"/>
                              <a:lumOff val="25000"/>
                            </a:schemeClr>
                          </a:solidFill>
                          <a:effectLst/>
                          <a:latin typeface="Arial" panose="020B0604020202020204" pitchFamily="34" charset="0"/>
                          <a:ea typeface="+mn-ea"/>
                          <a:cs typeface="Arial" panose="020B0604020202020204" pitchFamily="34" charset="0"/>
                        </a:rPr>
                        <a:t>30</a:t>
                      </a:r>
                      <a:r>
                        <a:rPr lang="en-US" altLang="zh-CN" sz="1200" kern="100" dirty="0">
                          <a:solidFill>
                            <a:schemeClr val="tx1">
                              <a:lumMod val="75000"/>
                              <a:lumOff val="25000"/>
                            </a:schemeClr>
                          </a:solidFill>
                          <a:effectLst/>
                          <a:latin typeface="Arial" panose="020B0604020202020204" pitchFamily="34" charset="0"/>
                          <a:ea typeface="+mn-ea"/>
                          <a:cs typeface="Arial" panose="020B0604020202020204" pitchFamily="34" charset="0"/>
                        </a:rPr>
                        <a:t>k</a:t>
                      </a:r>
                      <a:r>
                        <a:rPr lang="en-US" sz="1200" kern="100" dirty="0">
                          <a:solidFill>
                            <a:schemeClr val="tx1">
                              <a:lumMod val="75000"/>
                              <a:lumOff val="25000"/>
                            </a:schemeClr>
                          </a:solidFill>
                          <a:effectLst/>
                          <a:latin typeface="Arial" panose="020B0604020202020204" pitchFamily="34" charset="0"/>
                          <a:ea typeface="+mn-ea"/>
                          <a:cs typeface="Arial" panose="020B0604020202020204" pitchFamily="34" charset="0"/>
                        </a:rPr>
                        <a:t>Hz-20GHz</a:t>
                      </a:r>
                      <a:endParaRPr lang="zh-CN" sz="1200" kern="10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ts val="1400"/>
                        </a:lnSpc>
                      </a:pPr>
                      <a:r>
                        <a:rPr lang="en-US" altLang="zh-CN" sz="1200" kern="100" dirty="0">
                          <a:solidFill>
                            <a:schemeClr val="tx1">
                              <a:lumMod val="75000"/>
                              <a:lumOff val="25000"/>
                            </a:schemeClr>
                          </a:solidFill>
                          <a:effectLst/>
                          <a:latin typeface="Arial" panose="020B0604020202020204" pitchFamily="34" charset="0"/>
                          <a:ea typeface="+mn-ea"/>
                          <a:cs typeface="Arial" panose="020B0604020202020204" pitchFamily="34" charset="0"/>
                        </a:rPr>
                        <a:t>30kHz-26.5GHz</a:t>
                      </a:r>
                      <a:endParaRPr lang="zh-CN" sz="1200" kern="10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50134641"/>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400"/>
                        </a:lnSpc>
                      </a:pPr>
                      <a:r>
                        <a:rPr lang="en-US" altLang="zh-CN" sz="1200" kern="100" dirty="0">
                          <a:solidFill>
                            <a:schemeClr val="tx1">
                              <a:lumMod val="75000"/>
                              <a:lumOff val="25000"/>
                            </a:schemeClr>
                          </a:solidFill>
                          <a:effectLst/>
                          <a:latin typeface="Arial" panose="020B0604020202020204" pitchFamily="34" charset="0"/>
                          <a:ea typeface="+mn-ea"/>
                          <a:cs typeface="Arial" panose="020B0604020202020204" pitchFamily="34" charset="0"/>
                        </a:rPr>
                        <a:t>Ports</a:t>
                      </a:r>
                      <a:endParaRPr lang="zh-CN" sz="1200" kern="10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400"/>
                        </a:lnSpc>
                      </a:pPr>
                      <a:r>
                        <a:rPr lang="en-US" sz="1200" kern="100" dirty="0">
                          <a:solidFill>
                            <a:schemeClr val="tx1">
                              <a:lumMod val="75000"/>
                              <a:lumOff val="25000"/>
                            </a:schemeClr>
                          </a:solidFill>
                          <a:effectLst/>
                          <a:latin typeface="Arial" panose="020B0604020202020204" pitchFamily="34" charset="0"/>
                          <a:ea typeface="+mn-ea"/>
                          <a:cs typeface="Arial" panose="020B0604020202020204" pitchFamily="34" charset="0"/>
                        </a:rPr>
                        <a:t>2</a:t>
                      </a:r>
                      <a:endParaRPr lang="zh-CN" sz="1200" kern="10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400"/>
                        </a:lnSpc>
                      </a:pPr>
                      <a:r>
                        <a:rPr lang="en-US" sz="1200" kern="100" dirty="0">
                          <a:solidFill>
                            <a:schemeClr val="tx1">
                              <a:lumMod val="75000"/>
                              <a:lumOff val="25000"/>
                            </a:schemeClr>
                          </a:solidFill>
                          <a:effectLst/>
                          <a:latin typeface="Arial" panose="020B0604020202020204" pitchFamily="34" charset="0"/>
                          <a:ea typeface="+mn-ea"/>
                          <a:cs typeface="Arial" panose="020B0604020202020204" pitchFamily="34" charset="0"/>
                        </a:rPr>
                        <a:t>2</a:t>
                      </a:r>
                      <a:endParaRPr lang="zh-CN" sz="1200" kern="10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400"/>
                        </a:lnSpc>
                      </a:pPr>
                      <a:r>
                        <a:rPr lang="en-US" altLang="zh-CN" sz="1200" kern="100" dirty="0">
                          <a:solidFill>
                            <a:schemeClr val="tx1">
                              <a:lumMod val="75000"/>
                              <a:lumOff val="25000"/>
                            </a:schemeClr>
                          </a:solidFill>
                          <a:effectLst/>
                          <a:latin typeface="Arial" panose="020B0604020202020204" pitchFamily="34" charset="0"/>
                          <a:ea typeface="+mn-ea"/>
                          <a:cs typeface="Arial" panose="020B0604020202020204" pitchFamily="34" charset="0"/>
                        </a:rPr>
                        <a:t>2</a:t>
                      </a:r>
                      <a:endParaRPr lang="zh-CN" sz="1200" kern="10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24321374"/>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400"/>
                        </a:lnSpc>
                      </a:pPr>
                      <a:r>
                        <a:rPr lang="en-US" altLang="zh-CN" sz="1200" kern="100" dirty="0">
                          <a:solidFill>
                            <a:schemeClr val="tx1">
                              <a:lumMod val="75000"/>
                              <a:lumOff val="25000"/>
                            </a:schemeClr>
                          </a:solidFill>
                          <a:effectLst/>
                          <a:latin typeface="Arial" panose="020B0604020202020204" pitchFamily="34" charset="0"/>
                          <a:ea typeface="+mn-ea"/>
                          <a:cs typeface="Arial" panose="020B0604020202020204" pitchFamily="34" charset="0"/>
                        </a:rPr>
                        <a:t>Frequency resolution</a:t>
                      </a:r>
                      <a:endParaRPr lang="zh-CN" sz="1200" kern="10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3">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altLang="zh-CN" sz="1200" dirty="0">
                          <a:solidFill>
                            <a:schemeClr val="tx1">
                              <a:lumMod val="75000"/>
                              <a:lumOff val="25000"/>
                            </a:schemeClr>
                          </a:solidFill>
                          <a:latin typeface="Arial" panose="020B0604020202020204" pitchFamily="34" charset="0"/>
                          <a:ea typeface="+mn-ea"/>
                          <a:cs typeface="Arial" panose="020B0604020202020204" pitchFamily="34" charset="0"/>
                        </a:rPr>
                        <a:t>1Hz</a:t>
                      </a:r>
                      <a:endParaRPr lang="zh-CN" altLang="en-US" sz="1200" dirty="0">
                        <a:solidFill>
                          <a:schemeClr val="tx1">
                            <a:lumMod val="75000"/>
                            <a:lumOff val="25000"/>
                          </a:schemeClr>
                        </a:solidFill>
                        <a:latin typeface="Arial" panose="020B0604020202020204" pitchFamily="34" charset="0"/>
                        <a:ea typeface="+mn-ea"/>
                        <a:cs typeface="Arial" panose="020B0604020202020204" pitchFamily="34"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l"/>
                      <a:endParaRPr lang="zh-CN" altLang="en-US" sz="1400" dirty="0">
                        <a:latin typeface="宋体" panose="02010600030101010101" pitchFamily="2" charset="-122"/>
                        <a:ea typeface="宋体" panose="02010600030101010101" pitchFamily="2" charset="-122"/>
                      </a:endParaRPr>
                    </a:p>
                  </a:txBody>
                  <a:tcPr anchor="ctr"/>
                </a:tc>
                <a:tc hMerge="1">
                  <a:txBody>
                    <a:bodyPr/>
                    <a:lstStyle/>
                    <a:p>
                      <a:pPr algn="ctr"/>
                      <a:endParaRPr lang="zh-CN" altLang="en-US" sz="1400" dirty="0">
                        <a:solidFill>
                          <a:schemeClr val="tx1">
                            <a:lumMod val="95000"/>
                            <a:lumOff val="5000"/>
                          </a:schemeClr>
                        </a:solidFill>
                        <a:latin typeface="+mn-lt"/>
                        <a:ea typeface="+mn-ea"/>
                        <a:cs typeface="Calibri" panose="020F0502020204030204" pitchFamily="34" charset="0"/>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7331628"/>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400"/>
                        </a:lnSpc>
                      </a:pPr>
                      <a:r>
                        <a:rPr lang="en-US" altLang="zh-CN" sz="1200" kern="100" dirty="0">
                          <a:solidFill>
                            <a:schemeClr val="tx1">
                              <a:lumMod val="75000"/>
                              <a:lumOff val="25000"/>
                            </a:schemeClr>
                          </a:solidFill>
                          <a:effectLst/>
                          <a:latin typeface="Arial" panose="020B0604020202020204" pitchFamily="34" charset="0"/>
                          <a:ea typeface="+mn-ea"/>
                          <a:cs typeface="Arial" panose="020B0604020202020204" pitchFamily="34" charset="0"/>
                        </a:rPr>
                        <a:t>Level resolution</a:t>
                      </a:r>
                      <a:endParaRPr lang="zh-CN" sz="1200" kern="10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3">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altLang="zh-CN" sz="1200" kern="1200" dirty="0">
                          <a:solidFill>
                            <a:schemeClr val="tx1">
                              <a:lumMod val="75000"/>
                              <a:lumOff val="25000"/>
                            </a:schemeClr>
                          </a:solidFill>
                          <a:effectLst/>
                          <a:latin typeface="Arial" panose="020B0604020202020204" pitchFamily="34" charset="0"/>
                          <a:ea typeface="+mn-ea"/>
                          <a:cs typeface="Arial" panose="020B0604020202020204" pitchFamily="34" charset="0"/>
                        </a:rPr>
                        <a:t>0.01dB</a:t>
                      </a:r>
                      <a:endParaRPr lang="zh-CN" altLang="en-US" sz="1200" dirty="0">
                        <a:solidFill>
                          <a:schemeClr val="tx1">
                            <a:lumMod val="75000"/>
                            <a:lumOff val="25000"/>
                          </a:schemeClr>
                        </a:solidFill>
                        <a:latin typeface="Arial" panose="020B0604020202020204" pitchFamily="34" charset="0"/>
                        <a:ea typeface="+mn-ea"/>
                        <a:cs typeface="Arial" panose="020B0604020202020204" pitchFamily="34"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l"/>
                      <a:endParaRPr lang="zh-CN" altLang="en-US" sz="1400" dirty="0">
                        <a:latin typeface="宋体" panose="02010600030101010101" pitchFamily="2" charset="-122"/>
                        <a:ea typeface="宋体" panose="02010600030101010101" pitchFamily="2" charset="-122"/>
                      </a:endParaRPr>
                    </a:p>
                  </a:txBody>
                  <a:tcPr anchor="ctr"/>
                </a:tc>
                <a:tc hMerge="1">
                  <a:txBody>
                    <a:bodyPr/>
                    <a:lstStyle/>
                    <a:p>
                      <a:pPr algn="ctr"/>
                      <a:endParaRPr lang="zh-CN" altLang="en-US" sz="1400" dirty="0">
                        <a:solidFill>
                          <a:schemeClr val="tx1">
                            <a:lumMod val="95000"/>
                            <a:lumOff val="5000"/>
                          </a:schemeClr>
                        </a:solidFill>
                        <a:latin typeface="+mn-lt"/>
                        <a:ea typeface="+mn-ea"/>
                        <a:cs typeface="Calibri" panose="020F0502020204030204" pitchFamily="34" charset="0"/>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2E2E2"/>
                    </a:solidFill>
                  </a:tcPr>
                </a:tc>
                <a:extLst>
                  <a:ext uri="{0D108BD9-81ED-4DB2-BD59-A6C34878D82A}">
                    <a16:rowId xmlns:a16="http://schemas.microsoft.com/office/drawing/2014/main" val="2201245403"/>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400"/>
                        </a:lnSpc>
                      </a:pPr>
                      <a:r>
                        <a:rPr lang="en-US" altLang="zh-CN" sz="1200" kern="100" dirty="0">
                          <a:solidFill>
                            <a:schemeClr val="tx1">
                              <a:lumMod val="75000"/>
                              <a:lumOff val="25000"/>
                            </a:schemeClr>
                          </a:solidFill>
                          <a:effectLst/>
                          <a:latin typeface="Arial" panose="020B0604020202020204" pitchFamily="34" charset="0"/>
                          <a:ea typeface="+mn-ea"/>
                          <a:cs typeface="Arial" panose="020B0604020202020204" pitchFamily="34" charset="0"/>
                        </a:rPr>
                        <a:t>Range of IFBW</a:t>
                      </a:r>
                      <a:endParaRPr lang="zh-CN" sz="1200" kern="10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3">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altLang="zh-CN" sz="1200" kern="1200" dirty="0">
                          <a:solidFill>
                            <a:schemeClr val="tx1">
                              <a:lumMod val="75000"/>
                              <a:lumOff val="25000"/>
                            </a:schemeClr>
                          </a:solidFill>
                          <a:effectLst/>
                          <a:latin typeface="Arial" panose="020B0604020202020204" pitchFamily="34" charset="0"/>
                          <a:ea typeface="+mn-ea"/>
                          <a:cs typeface="Arial" panose="020B0604020202020204" pitchFamily="34" charset="0"/>
                        </a:rPr>
                        <a:t>10 Hz ~ 3 MHz</a:t>
                      </a:r>
                      <a:endParaRPr lang="zh-CN" altLang="en-US" sz="1200" dirty="0">
                        <a:solidFill>
                          <a:schemeClr val="tx1">
                            <a:lumMod val="75000"/>
                            <a:lumOff val="25000"/>
                          </a:schemeClr>
                        </a:solidFill>
                        <a:latin typeface="Arial" panose="020B0604020202020204" pitchFamily="34" charset="0"/>
                        <a:ea typeface="+mn-ea"/>
                        <a:cs typeface="Arial" panose="020B0604020202020204" pitchFamily="34"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l"/>
                      <a:endParaRPr lang="zh-CN" altLang="en-US" sz="1400" dirty="0">
                        <a:latin typeface="宋体" panose="02010600030101010101" pitchFamily="2" charset="-122"/>
                        <a:ea typeface="宋体" panose="02010600030101010101" pitchFamily="2" charset="-122"/>
                      </a:endParaRPr>
                    </a:p>
                  </a:txBody>
                  <a:tcPr anchor="ctr"/>
                </a:tc>
                <a:tc hMerge="1">
                  <a:txBody>
                    <a:bodyPr/>
                    <a:lstStyle/>
                    <a:p>
                      <a:pPr algn="ctr"/>
                      <a:endParaRPr lang="zh-CN" altLang="en-US" sz="1400" dirty="0">
                        <a:solidFill>
                          <a:schemeClr val="tx1">
                            <a:lumMod val="95000"/>
                            <a:lumOff val="5000"/>
                          </a:schemeClr>
                        </a:solidFill>
                        <a:latin typeface="+mn-lt"/>
                        <a:ea typeface="+mn-ea"/>
                        <a:cs typeface="Calibri" panose="020F0502020204030204" pitchFamily="34" charset="0"/>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3318505"/>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400"/>
                        </a:lnSpc>
                      </a:pPr>
                      <a:r>
                        <a:rPr lang="en-US" altLang="zh-CN" sz="1200" kern="100" dirty="0">
                          <a:solidFill>
                            <a:schemeClr val="tx1">
                              <a:lumMod val="75000"/>
                              <a:lumOff val="25000"/>
                            </a:schemeClr>
                          </a:solidFill>
                          <a:effectLst/>
                          <a:latin typeface="Arial" panose="020B0604020202020204" pitchFamily="34" charset="0"/>
                          <a:ea typeface="+mn-ea"/>
                          <a:cs typeface="Arial" panose="020B0604020202020204" pitchFamily="34" charset="0"/>
                        </a:rPr>
                        <a:t>Setting range of output level</a:t>
                      </a:r>
                      <a:endParaRPr lang="zh-CN" sz="1200" kern="10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3">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altLang="zh-CN" sz="1200" kern="1200" dirty="0">
                          <a:solidFill>
                            <a:schemeClr val="tx1">
                              <a:lumMod val="75000"/>
                              <a:lumOff val="25000"/>
                            </a:schemeClr>
                          </a:solidFill>
                          <a:effectLst/>
                          <a:latin typeface="Arial" panose="020B0604020202020204" pitchFamily="34" charset="0"/>
                          <a:ea typeface="+mn-ea"/>
                          <a:cs typeface="Arial" panose="020B0604020202020204" pitchFamily="34" charset="0"/>
                        </a:rPr>
                        <a:t>-45 dBm ~ + 10 dBm</a:t>
                      </a:r>
                      <a:endParaRPr lang="zh-CN" altLang="en-US" sz="1200" dirty="0">
                        <a:solidFill>
                          <a:schemeClr val="tx1">
                            <a:lumMod val="75000"/>
                            <a:lumOff val="25000"/>
                          </a:schemeClr>
                        </a:solidFill>
                        <a:latin typeface="Arial" panose="020B0604020202020204" pitchFamily="34" charset="0"/>
                        <a:ea typeface="+mn-ea"/>
                        <a:cs typeface="Arial" panose="020B0604020202020204" pitchFamily="34"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l"/>
                      <a:endParaRPr lang="zh-CN" altLang="en-US" sz="1400" dirty="0">
                        <a:latin typeface="宋体" panose="02010600030101010101" pitchFamily="2" charset="-122"/>
                        <a:ea typeface="宋体" panose="02010600030101010101" pitchFamily="2" charset="-122"/>
                      </a:endParaRPr>
                    </a:p>
                  </a:txBody>
                  <a:tcPr anchor="ctr"/>
                </a:tc>
                <a:tc hMerge="1">
                  <a:txBody>
                    <a:bodyPr/>
                    <a:lstStyle/>
                    <a:p>
                      <a:pPr algn="ctr"/>
                      <a:endParaRPr lang="zh-CN" altLang="en-US" sz="1400" dirty="0">
                        <a:solidFill>
                          <a:schemeClr val="tx1">
                            <a:lumMod val="95000"/>
                            <a:lumOff val="5000"/>
                          </a:schemeClr>
                        </a:solidFill>
                        <a:latin typeface="+mn-lt"/>
                        <a:ea typeface="+mn-ea"/>
                        <a:cs typeface="Calibri" panose="020F0502020204030204" pitchFamily="34" charset="0"/>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2E2E2"/>
                    </a:solidFill>
                  </a:tcPr>
                </a:tc>
                <a:extLst>
                  <a:ext uri="{0D108BD9-81ED-4DB2-BD59-A6C34878D82A}">
                    <a16:rowId xmlns:a16="http://schemas.microsoft.com/office/drawing/2014/main" val="2486509346"/>
                  </a:ext>
                </a:extLst>
              </a:tr>
              <a:tr h="33537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400"/>
                        </a:lnSpc>
                      </a:pPr>
                      <a:r>
                        <a:rPr lang="en-US" altLang="zh-CN" sz="1200" kern="100" dirty="0">
                          <a:solidFill>
                            <a:schemeClr val="tx1">
                              <a:lumMod val="75000"/>
                              <a:lumOff val="25000"/>
                            </a:schemeClr>
                          </a:solidFill>
                          <a:effectLst/>
                          <a:latin typeface="Arial" panose="020B0604020202020204" pitchFamily="34" charset="0"/>
                          <a:ea typeface="+mn-ea"/>
                          <a:cs typeface="Arial" panose="020B0604020202020204" pitchFamily="34" charset="0"/>
                        </a:rPr>
                        <a:t>Dynamic range</a:t>
                      </a:r>
                      <a:endParaRPr lang="zh-CN" sz="1200" kern="10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3">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lumMod val="75000"/>
                              <a:lumOff val="25000"/>
                            </a:schemeClr>
                          </a:solidFill>
                          <a:effectLst/>
                          <a:latin typeface="Arial" panose="020B0604020202020204" pitchFamily="34" charset="0"/>
                          <a:ea typeface="+mn-ea"/>
                          <a:cs typeface="Arial" panose="020B0604020202020204" pitchFamily="34" charset="0"/>
                        </a:rPr>
                        <a:t>100dB</a:t>
                      </a:r>
                      <a:r>
                        <a:rPr lang="zh-CN" altLang="zh-CN" sz="1200" kern="1200" dirty="0">
                          <a:solidFill>
                            <a:schemeClr val="tx1">
                              <a:lumMod val="75000"/>
                              <a:lumOff val="25000"/>
                            </a:schemeClr>
                          </a:solidFill>
                          <a:effectLst/>
                          <a:latin typeface="Arial" panose="020B0604020202020204" pitchFamily="34" charset="0"/>
                          <a:ea typeface="+mn-ea"/>
                          <a:cs typeface="Arial" panose="020B0604020202020204" pitchFamily="34" charset="0"/>
                        </a:rPr>
                        <a:t>（</a:t>
                      </a:r>
                      <a:r>
                        <a:rPr lang="en-US" altLang="zh-CN" sz="1200" kern="1200" dirty="0">
                          <a:solidFill>
                            <a:schemeClr val="tx1">
                              <a:lumMod val="75000"/>
                              <a:lumOff val="25000"/>
                            </a:schemeClr>
                          </a:solidFill>
                          <a:effectLst/>
                          <a:latin typeface="Arial" panose="020B0604020202020204" pitchFamily="34" charset="0"/>
                          <a:ea typeface="+mn-ea"/>
                          <a:cs typeface="Arial" panose="020B0604020202020204" pitchFamily="34" charset="0"/>
                        </a:rPr>
                        <a:t>Specification</a:t>
                      </a:r>
                      <a:r>
                        <a:rPr lang="zh-CN" altLang="zh-CN" sz="1200" kern="1200" dirty="0">
                          <a:solidFill>
                            <a:schemeClr val="tx1">
                              <a:lumMod val="75000"/>
                              <a:lumOff val="25000"/>
                            </a:schemeClr>
                          </a:solidFill>
                          <a:effectLst/>
                          <a:latin typeface="Arial" panose="020B0604020202020204" pitchFamily="34" charset="0"/>
                          <a:ea typeface="+mn-ea"/>
                          <a:cs typeface="Arial" panose="020B0604020202020204" pitchFamily="34" charset="0"/>
                        </a:rPr>
                        <a:t>）</a:t>
                      </a:r>
                      <a:endParaRPr lang="zh-CN" altLang="en-US" sz="1200" kern="1200" dirty="0">
                        <a:solidFill>
                          <a:schemeClr val="tx1">
                            <a:lumMod val="75000"/>
                            <a:lumOff val="25000"/>
                          </a:schemeClr>
                        </a:solidFill>
                        <a:latin typeface="Arial" panose="020B0604020202020204" pitchFamily="34" charset="0"/>
                        <a:ea typeface="+mn-ea"/>
                        <a:cs typeface="Arial" panose="020B0604020202020204" pitchFamily="34" charset="0"/>
                      </a:endParaRPr>
                    </a:p>
                    <a:p>
                      <a:pPr algn="ctr"/>
                      <a:r>
                        <a:rPr lang="en-US" altLang="zh-CN" sz="1200" kern="1200" dirty="0">
                          <a:solidFill>
                            <a:schemeClr val="tx1">
                              <a:lumMod val="75000"/>
                              <a:lumOff val="25000"/>
                            </a:schemeClr>
                          </a:solidFill>
                          <a:effectLst/>
                          <a:latin typeface="Arial" panose="020B0604020202020204" pitchFamily="34" charset="0"/>
                          <a:ea typeface="+mn-ea"/>
                          <a:cs typeface="Arial" panose="020B0604020202020204" pitchFamily="34" charset="0"/>
                        </a:rPr>
                        <a:t>110dB</a:t>
                      </a:r>
                      <a:r>
                        <a:rPr lang="zh-CN" altLang="zh-CN" sz="1200" kern="1200" dirty="0">
                          <a:solidFill>
                            <a:schemeClr val="tx1">
                              <a:lumMod val="75000"/>
                              <a:lumOff val="25000"/>
                            </a:schemeClr>
                          </a:solidFill>
                          <a:effectLst/>
                          <a:latin typeface="Arial" panose="020B0604020202020204" pitchFamily="34" charset="0"/>
                          <a:ea typeface="+mn-ea"/>
                          <a:cs typeface="Arial" panose="020B0604020202020204" pitchFamily="34" charset="0"/>
                        </a:rPr>
                        <a:t>（</a:t>
                      </a:r>
                      <a:r>
                        <a:rPr lang="en-US" altLang="zh-CN" sz="1200" kern="1200" dirty="0">
                          <a:solidFill>
                            <a:schemeClr val="tx1">
                              <a:lumMod val="75000"/>
                              <a:lumOff val="25000"/>
                            </a:schemeClr>
                          </a:solidFill>
                          <a:effectLst/>
                          <a:latin typeface="Arial" panose="020B0604020202020204" pitchFamily="34" charset="0"/>
                          <a:ea typeface="+mn-ea"/>
                          <a:cs typeface="Arial" panose="020B0604020202020204" pitchFamily="34" charset="0"/>
                        </a:rPr>
                        <a:t>Typical</a:t>
                      </a:r>
                      <a:r>
                        <a:rPr lang="zh-CN" altLang="zh-CN" sz="1200" kern="1200" dirty="0">
                          <a:solidFill>
                            <a:schemeClr val="tx1">
                              <a:lumMod val="75000"/>
                              <a:lumOff val="25000"/>
                            </a:schemeClr>
                          </a:solidFill>
                          <a:effectLst/>
                          <a:latin typeface="Arial" panose="020B0604020202020204" pitchFamily="34" charset="0"/>
                          <a:ea typeface="+mn-ea"/>
                          <a:cs typeface="Arial" panose="020B0604020202020204" pitchFamily="34" charset="0"/>
                        </a:rPr>
                        <a:t>）</a:t>
                      </a:r>
                      <a:endParaRPr lang="zh-CN" altLang="en-US" sz="1200" dirty="0">
                        <a:solidFill>
                          <a:schemeClr val="tx1">
                            <a:lumMod val="75000"/>
                            <a:lumOff val="25000"/>
                          </a:schemeClr>
                        </a:solidFill>
                        <a:latin typeface="Arial" panose="020B0604020202020204" pitchFamily="34" charset="0"/>
                        <a:ea typeface="+mn-ea"/>
                        <a:cs typeface="Arial" panose="020B0604020202020204" pitchFamily="34"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l"/>
                      <a:endParaRPr lang="zh-CN" altLang="en-US" sz="1400" dirty="0">
                        <a:latin typeface="宋体" panose="02010600030101010101" pitchFamily="2" charset="-122"/>
                        <a:ea typeface="宋体" panose="02010600030101010101" pitchFamily="2" charset="-122"/>
                      </a:endParaRPr>
                    </a:p>
                  </a:txBody>
                  <a:tcPr anchor="ctr"/>
                </a:tc>
                <a:tc hMerge="1">
                  <a:txBody>
                    <a:bodyPr/>
                    <a:lstStyle/>
                    <a:p>
                      <a:pPr algn="ctr"/>
                      <a:endParaRPr lang="zh-CN" altLang="en-US" sz="1400" dirty="0">
                        <a:solidFill>
                          <a:schemeClr val="tx1">
                            <a:lumMod val="95000"/>
                            <a:lumOff val="5000"/>
                          </a:schemeClr>
                        </a:solidFill>
                        <a:latin typeface="+mn-lt"/>
                        <a:ea typeface="+mn-ea"/>
                        <a:cs typeface="Calibri" panose="020F0502020204030204" pitchFamily="34" charset="0"/>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38072786"/>
                  </a:ext>
                </a:extLst>
              </a:tr>
              <a:tr h="33537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400"/>
                        </a:lnSpc>
                      </a:pPr>
                      <a:r>
                        <a:rPr lang="en-US" altLang="zh-CN" sz="1200" kern="100" dirty="0">
                          <a:solidFill>
                            <a:schemeClr val="tx1">
                              <a:lumMod val="75000"/>
                              <a:lumOff val="25000"/>
                            </a:schemeClr>
                          </a:solidFill>
                          <a:effectLst/>
                          <a:latin typeface="Arial" panose="020B0604020202020204" pitchFamily="34" charset="0"/>
                          <a:ea typeface="+mn-ea"/>
                          <a:cs typeface="Arial" panose="020B0604020202020204" pitchFamily="34" charset="0"/>
                        </a:rPr>
                        <a:t>Types</a:t>
                      </a:r>
                      <a:r>
                        <a:rPr lang="en-US" altLang="zh-CN" sz="1200" kern="100" baseline="0" dirty="0">
                          <a:solidFill>
                            <a:schemeClr val="tx1">
                              <a:lumMod val="75000"/>
                              <a:lumOff val="25000"/>
                            </a:schemeClr>
                          </a:solidFill>
                          <a:effectLst/>
                          <a:latin typeface="Arial" panose="020B0604020202020204" pitchFamily="34" charset="0"/>
                          <a:ea typeface="+mn-ea"/>
                          <a:cs typeface="Arial" panose="020B0604020202020204" pitchFamily="34" charset="0"/>
                        </a:rPr>
                        <a:t> of calibration</a:t>
                      </a:r>
                      <a:endParaRPr lang="zh-CN" sz="1200" kern="10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3">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altLang="zh-CN" sz="1200" kern="1200" dirty="0">
                          <a:solidFill>
                            <a:schemeClr val="tx1">
                              <a:lumMod val="75000"/>
                              <a:lumOff val="25000"/>
                            </a:schemeClr>
                          </a:solidFill>
                          <a:effectLst/>
                          <a:latin typeface="Arial" panose="020B0604020202020204" pitchFamily="34" charset="0"/>
                          <a:ea typeface="+mn-ea"/>
                          <a:cs typeface="Arial" panose="020B0604020202020204" pitchFamily="34" charset="0"/>
                        </a:rPr>
                        <a:t>Response calibration,</a:t>
                      </a:r>
                      <a:r>
                        <a:rPr lang="en-US" altLang="zh-CN" sz="1200" kern="1200" baseline="0" dirty="0">
                          <a:solidFill>
                            <a:schemeClr val="tx1">
                              <a:lumMod val="75000"/>
                              <a:lumOff val="25000"/>
                            </a:schemeClr>
                          </a:solidFill>
                          <a:effectLst/>
                          <a:latin typeface="Arial" panose="020B0604020202020204" pitchFamily="34" charset="0"/>
                          <a:ea typeface="+mn-ea"/>
                          <a:cs typeface="Arial" panose="020B0604020202020204" pitchFamily="34" charset="0"/>
                        </a:rPr>
                        <a:t> Enhanced Response calibration, Full-one port calibration, Full-two port calibration, TRL calibration</a:t>
                      </a:r>
                      <a:endParaRPr lang="zh-CN" altLang="en-US" sz="1200" dirty="0">
                        <a:solidFill>
                          <a:schemeClr val="tx1">
                            <a:lumMod val="75000"/>
                            <a:lumOff val="25000"/>
                          </a:schemeClr>
                        </a:solidFill>
                        <a:latin typeface="Arial" panose="020B0604020202020204" pitchFamily="34" charset="0"/>
                        <a:ea typeface="+mn-ea"/>
                        <a:cs typeface="Arial" panose="020B0604020202020204" pitchFamily="34"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l"/>
                      <a:endParaRPr lang="zh-CN" altLang="en-US" sz="1400" dirty="0">
                        <a:latin typeface="宋体" panose="02010600030101010101" pitchFamily="2" charset="-122"/>
                        <a:ea typeface="宋体" panose="02010600030101010101" pitchFamily="2" charset="-122"/>
                      </a:endParaRPr>
                    </a:p>
                  </a:txBody>
                  <a:tcPr anchor="ctr"/>
                </a:tc>
                <a:tc hMerge="1">
                  <a:txBody>
                    <a:bodyPr/>
                    <a:lstStyle/>
                    <a:p>
                      <a:pPr algn="ctr"/>
                      <a:endParaRPr lang="zh-CN" altLang="en-US" sz="1400" dirty="0">
                        <a:solidFill>
                          <a:schemeClr val="tx1">
                            <a:lumMod val="95000"/>
                            <a:lumOff val="5000"/>
                          </a:schemeClr>
                        </a:solidFill>
                        <a:latin typeface="+mn-lt"/>
                        <a:ea typeface="+mn-ea"/>
                        <a:cs typeface="Calibri" panose="020F0502020204030204" pitchFamily="34" charset="0"/>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2E2E2"/>
                    </a:solidFill>
                  </a:tcPr>
                </a:tc>
                <a:extLst>
                  <a:ext uri="{0D108BD9-81ED-4DB2-BD59-A6C34878D82A}">
                    <a16:rowId xmlns:a16="http://schemas.microsoft.com/office/drawing/2014/main" val="2280815091"/>
                  </a:ext>
                </a:extLst>
              </a:tr>
              <a:tr h="57013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400"/>
                        </a:lnSpc>
                      </a:pPr>
                      <a:r>
                        <a:rPr lang="en-US" altLang="zh-CN" sz="1200" kern="100" dirty="0">
                          <a:solidFill>
                            <a:schemeClr val="tx1">
                              <a:lumMod val="75000"/>
                              <a:lumOff val="25000"/>
                            </a:schemeClr>
                          </a:solidFill>
                          <a:effectLst/>
                          <a:latin typeface="Arial" panose="020B0604020202020204" pitchFamily="34" charset="0"/>
                          <a:ea typeface="+mn-ea"/>
                          <a:cs typeface="Arial" panose="020B0604020202020204" pitchFamily="34" charset="0"/>
                        </a:rPr>
                        <a:t>Types</a:t>
                      </a:r>
                      <a:r>
                        <a:rPr lang="en-US" altLang="zh-CN" sz="1200" kern="100" baseline="0" dirty="0">
                          <a:solidFill>
                            <a:schemeClr val="tx1">
                              <a:lumMod val="75000"/>
                              <a:lumOff val="25000"/>
                            </a:schemeClr>
                          </a:solidFill>
                          <a:effectLst/>
                          <a:latin typeface="Arial" panose="020B0604020202020204" pitchFamily="34" charset="0"/>
                          <a:ea typeface="+mn-ea"/>
                          <a:cs typeface="Arial" panose="020B0604020202020204" pitchFamily="34" charset="0"/>
                        </a:rPr>
                        <a:t> of measurement</a:t>
                      </a:r>
                      <a:endParaRPr lang="zh-CN" sz="1200" kern="10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3">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altLang="zh-CN" sz="1200" kern="1200" dirty="0">
                          <a:solidFill>
                            <a:schemeClr val="tx1">
                              <a:lumMod val="75000"/>
                              <a:lumOff val="25000"/>
                            </a:schemeClr>
                          </a:solidFill>
                          <a:effectLst/>
                          <a:latin typeface="Arial" panose="020B0604020202020204" pitchFamily="34" charset="0"/>
                          <a:ea typeface="+mn-ea"/>
                          <a:cs typeface="Arial" panose="020B0604020202020204" pitchFamily="34" charset="0"/>
                        </a:rPr>
                        <a:t>Scattering-</a:t>
                      </a:r>
                      <a:r>
                        <a:rPr lang="en-US" altLang="zh-CN" sz="1200" kern="1200" baseline="0" dirty="0">
                          <a:solidFill>
                            <a:schemeClr val="tx1">
                              <a:lumMod val="75000"/>
                              <a:lumOff val="25000"/>
                            </a:schemeClr>
                          </a:solidFill>
                          <a:effectLst/>
                          <a:latin typeface="Arial" panose="020B0604020202020204" pitchFamily="34" charset="0"/>
                          <a:ea typeface="+mn-ea"/>
                          <a:cs typeface="Arial" panose="020B0604020202020204" pitchFamily="34" charset="0"/>
                        </a:rPr>
                        <a:t> parameter measurement, differential-parameter measurement, receiver measurement, time-domain parameter analysis, TDR, limit test, impedance conversion, adapter removal/insertion, spectrum analysis, ripple test, </a:t>
                      </a:r>
                      <a:r>
                        <a:rPr lang="en-US" altLang="zh-CN" sz="1200" kern="1200" dirty="0">
                          <a:solidFill>
                            <a:schemeClr val="tx1">
                              <a:lumMod val="75000"/>
                              <a:lumOff val="25000"/>
                            </a:schemeClr>
                          </a:solidFill>
                          <a:effectLst/>
                          <a:latin typeface="Arial" panose="020B0604020202020204" pitchFamily="34" charset="0"/>
                          <a:ea typeface="+mn-ea"/>
                          <a:cs typeface="Arial" panose="020B0604020202020204" pitchFamily="34" charset="0"/>
                        </a:rPr>
                        <a:t>Bandwidth analysis</a:t>
                      </a:r>
                      <a:endParaRPr lang="zh-CN" altLang="en-US" sz="1200" dirty="0">
                        <a:solidFill>
                          <a:schemeClr val="tx1">
                            <a:lumMod val="75000"/>
                            <a:lumOff val="25000"/>
                          </a:schemeClr>
                        </a:solidFill>
                        <a:latin typeface="Arial" panose="020B0604020202020204" pitchFamily="34" charset="0"/>
                        <a:ea typeface="+mn-ea"/>
                        <a:cs typeface="Arial" panose="020B0604020202020204" pitchFamily="34"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l"/>
                      <a:endParaRPr lang="zh-CN" altLang="en-US" sz="1400" dirty="0">
                        <a:latin typeface="宋体" panose="02010600030101010101" pitchFamily="2" charset="-122"/>
                        <a:ea typeface="宋体" panose="02010600030101010101" pitchFamily="2" charset="-122"/>
                      </a:endParaRPr>
                    </a:p>
                  </a:txBody>
                  <a:tcPr anchor="ctr"/>
                </a:tc>
                <a:tc hMerge="1">
                  <a:txBody>
                    <a:bodyPr/>
                    <a:lstStyle/>
                    <a:p>
                      <a:pPr algn="ctr"/>
                      <a:endParaRPr lang="zh-CN" altLang="en-US" sz="1400" dirty="0">
                        <a:solidFill>
                          <a:schemeClr val="tx1">
                            <a:lumMod val="95000"/>
                            <a:lumOff val="5000"/>
                          </a:schemeClr>
                        </a:solidFill>
                        <a:latin typeface="+mn-lt"/>
                        <a:ea typeface="+mn-ea"/>
                        <a:cs typeface="Calibri" panose="020F0502020204030204" pitchFamily="34" charset="0"/>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89869237"/>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400"/>
                        </a:lnSpc>
                      </a:pPr>
                      <a:r>
                        <a:rPr lang="en-US" altLang="zh-CN" sz="1200" kern="100" dirty="0">
                          <a:solidFill>
                            <a:schemeClr val="tx1">
                              <a:lumMod val="75000"/>
                              <a:lumOff val="25000"/>
                            </a:schemeClr>
                          </a:solidFill>
                          <a:effectLst/>
                          <a:latin typeface="Arial" panose="020B0604020202020204" pitchFamily="34" charset="0"/>
                          <a:ea typeface="+mn-ea"/>
                          <a:cs typeface="Arial" panose="020B0604020202020204" pitchFamily="34" charset="0"/>
                        </a:rPr>
                        <a:t>Bias-Tees</a:t>
                      </a:r>
                      <a:endParaRPr lang="zh-CN" sz="1200" kern="10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3">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altLang="zh-CN" sz="1200" kern="1200" dirty="0">
                          <a:solidFill>
                            <a:schemeClr val="tx1">
                              <a:lumMod val="75000"/>
                              <a:lumOff val="25000"/>
                            </a:schemeClr>
                          </a:solidFill>
                          <a:effectLst/>
                          <a:latin typeface="Arial" panose="020B0604020202020204" pitchFamily="34" charset="0"/>
                          <a:ea typeface="+mn-ea"/>
                          <a:cs typeface="Arial" panose="020B0604020202020204" pitchFamily="34" charset="0"/>
                        </a:rPr>
                        <a:t>Standard </a:t>
                      </a:r>
                      <a:endParaRPr lang="zh-CN" altLang="en-US" sz="1200" dirty="0">
                        <a:solidFill>
                          <a:schemeClr val="tx1">
                            <a:lumMod val="75000"/>
                            <a:lumOff val="25000"/>
                          </a:schemeClr>
                        </a:solidFill>
                        <a:latin typeface="Arial" panose="020B0604020202020204" pitchFamily="34" charset="0"/>
                        <a:ea typeface="+mn-ea"/>
                        <a:cs typeface="Arial" panose="020B0604020202020204" pitchFamily="34"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l"/>
                      <a:endParaRPr lang="zh-CN" altLang="en-US" sz="1400" dirty="0">
                        <a:latin typeface="宋体" panose="02010600030101010101" pitchFamily="2" charset="-122"/>
                        <a:ea typeface="宋体" panose="02010600030101010101" pitchFamily="2" charset="-122"/>
                      </a:endParaRPr>
                    </a:p>
                  </a:txBody>
                  <a:tcPr anchor="ctr"/>
                </a:tc>
                <a:tc hMerge="1">
                  <a:txBody>
                    <a:bodyPr/>
                    <a:lstStyle/>
                    <a:p>
                      <a:pPr algn="ctr"/>
                      <a:endParaRPr lang="zh-CN" altLang="en-US" sz="1400" dirty="0">
                        <a:solidFill>
                          <a:schemeClr val="tx1">
                            <a:lumMod val="95000"/>
                            <a:lumOff val="5000"/>
                          </a:schemeClr>
                        </a:solidFill>
                        <a:latin typeface="+mn-lt"/>
                        <a:ea typeface="+mn-ea"/>
                        <a:cs typeface="Calibri" panose="020F0502020204030204" pitchFamily="34" charset="0"/>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2E2E2"/>
                    </a:solidFill>
                  </a:tcPr>
                </a:tc>
                <a:extLst>
                  <a:ext uri="{0D108BD9-81ED-4DB2-BD59-A6C34878D82A}">
                    <a16:rowId xmlns:a16="http://schemas.microsoft.com/office/drawing/2014/main" val="898890596"/>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400"/>
                        </a:lnSpc>
                      </a:pPr>
                      <a:r>
                        <a:rPr lang="en-US" altLang="zh-CN" sz="1200" kern="100" dirty="0">
                          <a:solidFill>
                            <a:schemeClr val="tx1">
                              <a:lumMod val="75000"/>
                              <a:lumOff val="25000"/>
                            </a:schemeClr>
                          </a:solidFill>
                          <a:effectLst/>
                          <a:latin typeface="Arial" panose="020B0604020202020204" pitchFamily="34" charset="0"/>
                          <a:ea typeface="+mn-ea"/>
                          <a:cs typeface="Arial" panose="020B0604020202020204" pitchFamily="34" charset="0"/>
                        </a:rPr>
                        <a:t>Interface </a:t>
                      </a:r>
                      <a:endParaRPr lang="zh-CN" sz="1200" kern="10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3">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altLang="zh-CN" sz="1200" kern="1200" dirty="0">
                          <a:solidFill>
                            <a:schemeClr val="tx1">
                              <a:lumMod val="75000"/>
                              <a:lumOff val="25000"/>
                            </a:schemeClr>
                          </a:solidFill>
                          <a:effectLst/>
                          <a:latin typeface="Arial" panose="020B0604020202020204" pitchFamily="34" charset="0"/>
                          <a:ea typeface="+mn-ea"/>
                          <a:cs typeface="Arial" panose="020B0604020202020204" pitchFamily="34" charset="0"/>
                        </a:rPr>
                        <a:t>LAN, USB Device, USB Host(USB-GPIB)</a:t>
                      </a:r>
                      <a:endParaRPr lang="zh-CN" altLang="en-US" sz="1200" dirty="0">
                        <a:solidFill>
                          <a:schemeClr val="tx1">
                            <a:lumMod val="75000"/>
                            <a:lumOff val="25000"/>
                          </a:schemeClr>
                        </a:solidFill>
                        <a:latin typeface="Arial" panose="020B0604020202020204" pitchFamily="34" charset="0"/>
                        <a:ea typeface="+mn-ea"/>
                        <a:cs typeface="Arial" panose="020B0604020202020204" pitchFamily="34"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l"/>
                      <a:endParaRPr lang="zh-CN" altLang="en-US" sz="1400" dirty="0">
                        <a:latin typeface="宋体" panose="02010600030101010101" pitchFamily="2" charset="-122"/>
                        <a:ea typeface="宋体" panose="02010600030101010101" pitchFamily="2" charset="-122"/>
                      </a:endParaRPr>
                    </a:p>
                  </a:txBody>
                  <a:tcPr anchor="ctr"/>
                </a:tc>
                <a:tc hMerge="1">
                  <a:txBody>
                    <a:bodyPr/>
                    <a:lstStyle/>
                    <a:p>
                      <a:pPr algn="ctr"/>
                      <a:endParaRPr lang="zh-CN" altLang="en-US" sz="1400" dirty="0">
                        <a:solidFill>
                          <a:schemeClr val="tx1">
                            <a:lumMod val="95000"/>
                            <a:lumOff val="5000"/>
                          </a:schemeClr>
                        </a:solidFill>
                        <a:latin typeface="+mn-lt"/>
                        <a:ea typeface="+mn-ea"/>
                        <a:cs typeface="Calibri" panose="020F0502020204030204" pitchFamily="34" charset="0"/>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27994876"/>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400"/>
                        </a:lnSpc>
                      </a:pPr>
                      <a:r>
                        <a:rPr lang="en-US" altLang="zh-CN" sz="1200" kern="100" dirty="0">
                          <a:solidFill>
                            <a:schemeClr val="tx1">
                              <a:lumMod val="75000"/>
                              <a:lumOff val="25000"/>
                            </a:schemeClr>
                          </a:solidFill>
                          <a:effectLst/>
                          <a:latin typeface="Arial" panose="020B0604020202020204" pitchFamily="34" charset="0"/>
                          <a:ea typeface="+mn-ea"/>
                          <a:cs typeface="Arial" panose="020B0604020202020204" pitchFamily="34" charset="0"/>
                        </a:rPr>
                        <a:t>Remote control</a:t>
                      </a:r>
                      <a:endParaRPr lang="zh-CN" sz="1200" kern="10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3">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400"/>
                        </a:lnSpc>
                      </a:pPr>
                      <a:r>
                        <a:rPr lang="en-US" sz="1200" kern="100" dirty="0">
                          <a:solidFill>
                            <a:schemeClr val="tx1">
                              <a:lumMod val="75000"/>
                              <a:lumOff val="25000"/>
                            </a:schemeClr>
                          </a:solidFill>
                          <a:effectLst/>
                          <a:latin typeface="Arial" panose="020B0604020202020204" pitchFamily="34" charset="0"/>
                          <a:ea typeface="+mn-ea"/>
                          <a:cs typeface="Arial" panose="020B0604020202020204" pitchFamily="34" charset="0"/>
                        </a:rPr>
                        <a:t>SCPI / LabVIEW / IVI based on USB-TMC / VXI-11 / Socket / Telnet / </a:t>
                      </a:r>
                      <a:r>
                        <a:rPr lang="en-US" sz="1200" kern="100" dirty="0" err="1">
                          <a:solidFill>
                            <a:schemeClr val="tx1">
                              <a:lumMod val="75000"/>
                              <a:lumOff val="25000"/>
                            </a:schemeClr>
                          </a:solidFill>
                          <a:effectLst/>
                          <a:latin typeface="Arial" panose="020B0604020202020204" pitchFamily="34" charset="0"/>
                          <a:ea typeface="+mn-ea"/>
                          <a:cs typeface="Arial" panose="020B0604020202020204" pitchFamily="34" charset="0"/>
                        </a:rPr>
                        <a:t>WebServer</a:t>
                      </a:r>
                      <a:endParaRPr lang="en-US" sz="1200" kern="10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nSpc>
                          <a:spcPts val="1400"/>
                        </a:lnSpc>
                      </a:pPr>
                      <a:r>
                        <a:rPr lang="en-US" sz="1050" kern="100" dirty="0">
                          <a:solidFill>
                            <a:srgbClr val="000000"/>
                          </a:solidFill>
                          <a:effectLst/>
                          <a:latin typeface="Arial" panose="020B0604020202020204" pitchFamily="34" charset="0"/>
                          <a:ea typeface="阿里巴巴普惠体 R"/>
                          <a:cs typeface="黑体" panose="02010609060101010101" pitchFamily="49" charset="-122"/>
                        </a:rPr>
                        <a:t>SCPI / </a:t>
                      </a:r>
                      <a:r>
                        <a:rPr lang="en-US" sz="1050" kern="100" dirty="0" err="1">
                          <a:solidFill>
                            <a:srgbClr val="000000"/>
                          </a:solidFill>
                          <a:effectLst/>
                          <a:latin typeface="Arial" panose="020B0604020202020204" pitchFamily="34" charset="0"/>
                          <a:ea typeface="阿里巴巴普惠体 R"/>
                          <a:cs typeface="黑体" panose="02010609060101010101" pitchFamily="49" charset="-122"/>
                        </a:rPr>
                        <a:t>Labview</a:t>
                      </a:r>
                      <a:r>
                        <a:rPr lang="en-US" sz="1050" kern="100" dirty="0">
                          <a:solidFill>
                            <a:srgbClr val="000000"/>
                          </a:solidFill>
                          <a:effectLst/>
                          <a:latin typeface="Arial" panose="020B0604020202020204" pitchFamily="34" charset="0"/>
                          <a:ea typeface="阿里巴巴普惠体 R"/>
                          <a:cs typeface="黑体" panose="02010609060101010101" pitchFamily="49" charset="-122"/>
                        </a:rPr>
                        <a:t> / IVI based on USB-TMC / VXI-11 / Socket / Telnet / </a:t>
                      </a:r>
                      <a:r>
                        <a:rPr lang="en-US" sz="1050" kern="100" dirty="0" err="1">
                          <a:solidFill>
                            <a:srgbClr val="000000"/>
                          </a:solidFill>
                          <a:effectLst/>
                          <a:latin typeface="Arial" panose="020B0604020202020204" pitchFamily="34" charset="0"/>
                          <a:ea typeface="阿里巴巴普惠体 R"/>
                          <a:cs typeface="黑体" panose="02010609060101010101" pitchFamily="49" charset="-122"/>
                        </a:rPr>
                        <a:t>WebServer</a:t>
                      </a:r>
                      <a:endParaRPr lang="zh-CN" sz="1050" kern="100" dirty="0">
                        <a:solidFill>
                          <a:srgbClr val="000000"/>
                        </a:solidFill>
                        <a:effectLst/>
                        <a:latin typeface="Arial" panose="020B0604020202020204" pitchFamily="34" charset="0"/>
                        <a:ea typeface="阿里巴巴普惠体 R"/>
                        <a:cs typeface="黑体" panose="02010609060101010101" pitchFamily="49" charset="-122"/>
                      </a:endParaRPr>
                    </a:p>
                  </a:txBody>
                  <a:tcPr marL="68580" marR="68580" marT="0" marB="0" anchor="ctr"/>
                </a:tc>
                <a:tc hMerge="1">
                  <a:txBody>
                    <a:bodyPr/>
                    <a:lstStyle/>
                    <a:p>
                      <a:pPr algn="ctr">
                        <a:lnSpc>
                          <a:spcPts val="1400"/>
                        </a:lnSpc>
                      </a:pPr>
                      <a:endParaRPr lang="en-US" sz="1400" kern="100" dirty="0">
                        <a:solidFill>
                          <a:schemeClr val="tx1">
                            <a:lumMod val="95000"/>
                            <a:lumOff val="5000"/>
                          </a:schemeClr>
                        </a:solidFill>
                        <a:effectLst/>
                        <a:latin typeface="+mn-lt"/>
                        <a:ea typeface="+mn-ea"/>
                        <a:cs typeface="Calibri" panose="020F0502020204030204" pitchFamily="34"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2E2E2"/>
                    </a:solidFill>
                  </a:tcPr>
                </a:tc>
                <a:extLst>
                  <a:ext uri="{0D108BD9-81ED-4DB2-BD59-A6C34878D82A}">
                    <a16:rowId xmlns:a16="http://schemas.microsoft.com/office/drawing/2014/main" val="2978384088"/>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400"/>
                        </a:lnSpc>
                      </a:pPr>
                      <a:r>
                        <a:rPr lang="en-US" altLang="zh-CN" sz="1200" kern="100" dirty="0">
                          <a:solidFill>
                            <a:schemeClr val="tx1">
                              <a:lumMod val="75000"/>
                              <a:lumOff val="25000"/>
                            </a:schemeClr>
                          </a:solidFill>
                          <a:effectLst/>
                          <a:latin typeface="Arial" panose="020B0604020202020204" pitchFamily="34" charset="0"/>
                          <a:ea typeface="+mn-ea"/>
                          <a:cs typeface="Arial" panose="020B0604020202020204" pitchFamily="34" charset="0"/>
                        </a:rPr>
                        <a:t>Display</a:t>
                      </a:r>
                      <a:endParaRPr lang="zh-CN" sz="1200" kern="10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3">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altLang="zh-CN" sz="1200" kern="1200" dirty="0">
                          <a:solidFill>
                            <a:schemeClr val="tx1">
                              <a:lumMod val="75000"/>
                              <a:lumOff val="25000"/>
                            </a:schemeClr>
                          </a:solidFill>
                          <a:effectLst/>
                          <a:latin typeface="Arial" panose="020B0604020202020204" pitchFamily="34" charset="0"/>
                          <a:ea typeface="+mn-ea"/>
                          <a:cs typeface="Arial" panose="020B0604020202020204" pitchFamily="34" charset="0"/>
                        </a:rPr>
                        <a:t>8.4-inch</a:t>
                      </a:r>
                      <a:r>
                        <a:rPr lang="en-US" altLang="zh-CN" sz="1200" kern="1200" baseline="0" dirty="0">
                          <a:solidFill>
                            <a:schemeClr val="tx1">
                              <a:lumMod val="75000"/>
                              <a:lumOff val="25000"/>
                            </a:schemeClr>
                          </a:solidFill>
                          <a:effectLst/>
                          <a:latin typeface="Arial" panose="020B0604020202020204" pitchFamily="34" charset="0"/>
                          <a:ea typeface="+mn-ea"/>
                          <a:cs typeface="Arial" panose="020B0604020202020204" pitchFamily="34" charset="0"/>
                        </a:rPr>
                        <a:t> touch screen</a:t>
                      </a:r>
                      <a:endParaRPr lang="zh-CN" altLang="en-US" sz="1200" dirty="0">
                        <a:solidFill>
                          <a:schemeClr val="tx1">
                            <a:lumMod val="75000"/>
                            <a:lumOff val="25000"/>
                          </a:schemeClr>
                        </a:solidFill>
                        <a:latin typeface="Arial" panose="020B0604020202020204" pitchFamily="34" charset="0"/>
                        <a:ea typeface="+mn-ea"/>
                        <a:cs typeface="Arial" panose="020B0604020202020204" pitchFamily="34"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l"/>
                      <a:endParaRPr lang="zh-CN" altLang="en-US" sz="1400" dirty="0">
                        <a:latin typeface="宋体" panose="02010600030101010101" pitchFamily="2" charset="-122"/>
                        <a:ea typeface="宋体" panose="02010600030101010101" pitchFamily="2" charset="-122"/>
                      </a:endParaRPr>
                    </a:p>
                  </a:txBody>
                  <a:tcPr anchor="ctr"/>
                </a:tc>
                <a:tc hMerge="1">
                  <a:txBody>
                    <a:bodyPr/>
                    <a:lstStyle/>
                    <a:p>
                      <a:pPr algn="ctr"/>
                      <a:endParaRPr lang="zh-CN" altLang="en-US" sz="1400" dirty="0">
                        <a:solidFill>
                          <a:schemeClr val="tx1">
                            <a:lumMod val="95000"/>
                            <a:lumOff val="5000"/>
                          </a:schemeClr>
                        </a:solidFill>
                        <a:latin typeface="+mn-lt"/>
                        <a:ea typeface="+mn-ea"/>
                        <a:cs typeface="Calibri" panose="020F0502020204030204" pitchFamily="34" charset="0"/>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5647407"/>
                  </a:ext>
                </a:extLst>
              </a:tr>
            </a:tbl>
          </a:graphicData>
        </a:graphic>
      </p:graphicFrame>
      <p:sp>
        <p:nvSpPr>
          <p:cNvPr id="9" name="TextBox 40">
            <a:extLst>
              <a:ext uri="{FF2B5EF4-FFF2-40B4-BE49-F238E27FC236}">
                <a16:creationId xmlns:a16="http://schemas.microsoft.com/office/drawing/2014/main" id="{141826A1-E305-5EE9-5222-CD208A0ADDD7}"/>
              </a:ext>
            </a:extLst>
          </p:cNvPr>
          <p:cNvSpPr txBox="1"/>
          <p:nvPr/>
        </p:nvSpPr>
        <p:spPr>
          <a:xfrm>
            <a:off x="387254" y="397606"/>
            <a:ext cx="10824916" cy="523220"/>
          </a:xfrm>
          <a:prstGeom prst="rect">
            <a:avLst/>
          </a:prstGeom>
          <a:noFill/>
        </p:spPr>
        <p:txBody>
          <a:bodyPr wrap="square" rtlCol="0">
            <a:spAutoFit/>
          </a:bodyPr>
          <a:lstStyle/>
          <a:p>
            <a:r>
              <a:rPr lang="en-US" altLang="zh-CN" sz="2800" b="1" dirty="0">
                <a:solidFill>
                  <a:srgbClr val="F08300"/>
                </a:solidFill>
                <a:latin typeface="Arial" panose="020B0604020202020204" pitchFamily="34" charset="0"/>
                <a:ea typeface="微软雅黑" panose="020B0503020204020204" pitchFamily="34" charset="-122"/>
                <a:cs typeface="Arial" panose="020B0604020202020204" pitchFamily="34" charset="0"/>
              </a:rPr>
              <a:t>26.5GHz </a:t>
            </a:r>
            <a:r>
              <a:rPr lang="en-US" altLang="zh-CN" sz="2800" b="1" dirty="0">
                <a:solidFill>
                  <a:prstClr val="black">
                    <a:lumMod val="50000"/>
                    <a:lumOff val="50000"/>
                  </a:prstClr>
                </a:solidFill>
                <a:latin typeface="Arial" panose="020B0604020202020204" pitchFamily="34" charset="0"/>
                <a:ea typeface="微软雅黑" panose="020B0503020204020204" pitchFamily="34" charset="-122"/>
                <a:cs typeface="Arial" panose="020B0604020202020204" pitchFamily="34" charset="0"/>
              </a:rPr>
              <a:t>Portable Vector Network Analyzer</a:t>
            </a:r>
            <a:endParaRPr lang="zh-CN" altLang="en-US" sz="2800" b="1" dirty="0">
              <a:solidFill>
                <a:prstClr val="black">
                  <a:lumMod val="50000"/>
                  <a:lumOff val="50000"/>
                </a:prst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1" name="灯片编号占位符 2">
            <a:extLst>
              <a:ext uri="{FF2B5EF4-FFF2-40B4-BE49-F238E27FC236}">
                <a16:creationId xmlns:a16="http://schemas.microsoft.com/office/drawing/2014/main" id="{17E970F6-8E1A-6EEC-F8C5-FB21BFF66789}"/>
              </a:ext>
            </a:extLst>
          </p:cNvPr>
          <p:cNvSpPr txBox="1">
            <a:spLocks/>
          </p:cNvSpPr>
          <p:nvPr/>
        </p:nvSpPr>
        <p:spPr>
          <a:xfrm>
            <a:off x="8857452" y="6438900"/>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65B630-C7FF-41C0-9923-C5E5E29EED81}" type="slidenum">
              <a:rPr lang="en-US" altLang="zh-CN">
                <a:solidFill>
                  <a:srgbClr val="2F2F2F">
                    <a:lumMod val="50000"/>
                    <a:lumOff val="50000"/>
                  </a:srgbClr>
                </a:solidFill>
                <a:cs typeface="+mn-ea"/>
                <a:sym typeface="+mn-lt"/>
              </a:rPr>
              <a:pPr/>
              <a:t>6</a:t>
            </a:fld>
            <a:endParaRPr dirty="0">
              <a:solidFill>
                <a:srgbClr val="2F2F2F">
                  <a:lumMod val="50000"/>
                  <a:lumOff val="50000"/>
                </a:srgbClr>
              </a:solidFill>
              <a:ea typeface="宋体" panose="02010600030101010101" pitchFamily="2" charset="-122"/>
              <a:cs typeface="+mn-ea"/>
              <a:sym typeface="+mn-lt"/>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73760" y="4838794"/>
            <a:ext cx="2800995" cy="2115685"/>
          </a:xfrm>
          <a:prstGeom prst="rect">
            <a:avLst/>
          </a:prstGeom>
        </p:spPr>
      </p:pic>
    </p:spTree>
    <p:extLst>
      <p:ext uri="{BB962C8B-B14F-4D97-AF65-F5344CB8AC3E}">
        <p14:creationId xmlns:p14="http://schemas.microsoft.com/office/powerpoint/2010/main" val="366206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F8FFC375-9C63-A74F-5B3C-122125E3F6E2}"/>
              </a:ext>
            </a:extLst>
          </p:cNvPr>
          <p:cNvSpPr/>
          <p:nvPr/>
        </p:nvSpPr>
        <p:spPr>
          <a:xfrm rot="10800000">
            <a:off x="-14" y="1400173"/>
            <a:ext cx="12192003" cy="4761834"/>
          </a:xfrm>
          <a:prstGeom prst="rect">
            <a:avLst/>
          </a:prstGeom>
          <a:gradFill flip="none" rotWithShape="1">
            <a:gsLst>
              <a:gs pos="0">
                <a:schemeClr val="bg1">
                  <a:lumMod val="95000"/>
                  <a:alpha val="10000"/>
                </a:schemeClr>
              </a:gs>
              <a:gs pos="98000">
                <a:schemeClr val="bg1">
                  <a:lumMod val="75000"/>
                  <a:alpha val="50000"/>
                </a:scheme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35" dirty="0"/>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0041" y="1322957"/>
            <a:ext cx="7058928" cy="5331843"/>
          </a:xfrm>
          <a:prstGeom prst="rect">
            <a:avLst/>
          </a:prstGeom>
        </p:spPr>
      </p:pic>
      <p:sp>
        <p:nvSpPr>
          <p:cNvPr id="24" name="Freeform 20" hidden="1">
            <a:extLst>
              <a:ext uri="{FF2B5EF4-FFF2-40B4-BE49-F238E27FC236}">
                <a16:creationId xmlns:a16="http://schemas.microsoft.com/office/drawing/2014/main" id="{180005D0-8218-0CF7-CA9A-7F06801A1758}"/>
              </a:ext>
            </a:extLst>
          </p:cNvPr>
          <p:cNvSpPr/>
          <p:nvPr/>
        </p:nvSpPr>
        <p:spPr>
          <a:xfrm>
            <a:off x="2417206" y="2271910"/>
            <a:ext cx="1966097" cy="234952"/>
          </a:xfrm>
          <a:custGeom>
            <a:avLst/>
            <a:gdLst>
              <a:gd name="connsiteX0" fmla="*/ 0 w 1226497"/>
              <a:gd name="connsiteY0" fmla="*/ 0 h 1525097"/>
              <a:gd name="connsiteX1" fmla="*/ 1226497 w 1226497"/>
              <a:gd name="connsiteY1" fmla="*/ 54645 h 1525097"/>
              <a:gd name="connsiteX2" fmla="*/ 1220008 w 1226497"/>
              <a:gd name="connsiteY2" fmla="*/ 1525097 h 1525097"/>
              <a:gd name="connsiteX3" fmla="*/ 0 w 1226497"/>
              <a:gd name="connsiteY3" fmla="*/ 1525097 h 1525097"/>
              <a:gd name="connsiteX4" fmla="*/ 0 w 1226497"/>
              <a:gd name="connsiteY4" fmla="*/ 0 h 1525097"/>
              <a:gd name="connsiteX0" fmla="*/ 0 w 1236231"/>
              <a:gd name="connsiteY0" fmla="*/ 0 h 1540000"/>
              <a:gd name="connsiteX1" fmla="*/ 1236231 w 1236231"/>
              <a:gd name="connsiteY1" fmla="*/ 69548 h 1540000"/>
              <a:gd name="connsiteX2" fmla="*/ 1229742 w 1236231"/>
              <a:gd name="connsiteY2" fmla="*/ 1540000 h 1540000"/>
              <a:gd name="connsiteX3" fmla="*/ 9734 w 1236231"/>
              <a:gd name="connsiteY3" fmla="*/ 1540000 h 1540000"/>
              <a:gd name="connsiteX4" fmla="*/ 0 w 1236231"/>
              <a:gd name="connsiteY4" fmla="*/ 0 h 1540000"/>
              <a:gd name="connsiteX0" fmla="*/ 13345 w 1249576"/>
              <a:gd name="connsiteY0" fmla="*/ 0 h 1599613"/>
              <a:gd name="connsiteX1" fmla="*/ 1249576 w 1249576"/>
              <a:gd name="connsiteY1" fmla="*/ 69548 h 1599613"/>
              <a:gd name="connsiteX2" fmla="*/ 1243087 w 1249576"/>
              <a:gd name="connsiteY2" fmla="*/ 1540000 h 1599613"/>
              <a:gd name="connsiteX3" fmla="*/ 366 w 1249576"/>
              <a:gd name="connsiteY3" fmla="*/ 1599613 h 1599613"/>
              <a:gd name="connsiteX4" fmla="*/ 13345 w 1249576"/>
              <a:gd name="connsiteY4" fmla="*/ 0 h 1599613"/>
              <a:gd name="connsiteX0" fmla="*/ 13345 w 1249576"/>
              <a:gd name="connsiteY0" fmla="*/ 0 h 1599613"/>
              <a:gd name="connsiteX1" fmla="*/ 1249576 w 1249576"/>
              <a:gd name="connsiteY1" fmla="*/ 69548 h 1599613"/>
              <a:gd name="connsiteX2" fmla="*/ 1243087 w 1249576"/>
              <a:gd name="connsiteY2" fmla="*/ 1540000 h 1599613"/>
              <a:gd name="connsiteX3" fmla="*/ 366 w 1249576"/>
              <a:gd name="connsiteY3" fmla="*/ 1599613 h 1599613"/>
              <a:gd name="connsiteX4" fmla="*/ 13345 w 1249576"/>
              <a:gd name="connsiteY4" fmla="*/ 0 h 1599613"/>
              <a:gd name="connsiteX0" fmla="*/ 10165 w 1249641"/>
              <a:gd name="connsiteY0" fmla="*/ 0 h 1634387"/>
              <a:gd name="connsiteX1" fmla="*/ 1249641 w 1249641"/>
              <a:gd name="connsiteY1" fmla="*/ 104322 h 1634387"/>
              <a:gd name="connsiteX2" fmla="*/ 1243152 w 1249641"/>
              <a:gd name="connsiteY2" fmla="*/ 1574774 h 1634387"/>
              <a:gd name="connsiteX3" fmla="*/ 431 w 1249641"/>
              <a:gd name="connsiteY3" fmla="*/ 1634387 h 1634387"/>
              <a:gd name="connsiteX4" fmla="*/ 10165 w 1249641"/>
              <a:gd name="connsiteY4" fmla="*/ 0 h 1634387"/>
              <a:gd name="connsiteX0" fmla="*/ 10165 w 1249641"/>
              <a:gd name="connsiteY0" fmla="*/ 0 h 1649290"/>
              <a:gd name="connsiteX1" fmla="*/ 1249641 w 1249641"/>
              <a:gd name="connsiteY1" fmla="*/ 104322 h 1649290"/>
              <a:gd name="connsiteX2" fmla="*/ 1243152 w 1249641"/>
              <a:gd name="connsiteY2" fmla="*/ 1574774 h 1649290"/>
              <a:gd name="connsiteX3" fmla="*/ 431 w 1249641"/>
              <a:gd name="connsiteY3" fmla="*/ 1649290 h 1649290"/>
              <a:gd name="connsiteX4" fmla="*/ 10165 w 1249641"/>
              <a:gd name="connsiteY4" fmla="*/ 0 h 1649290"/>
              <a:gd name="connsiteX0" fmla="*/ 10165 w 1249641"/>
              <a:gd name="connsiteY0" fmla="*/ 0 h 1679096"/>
              <a:gd name="connsiteX1" fmla="*/ 1249641 w 1249641"/>
              <a:gd name="connsiteY1" fmla="*/ 104322 h 1679096"/>
              <a:gd name="connsiteX2" fmla="*/ 1243152 w 1249641"/>
              <a:gd name="connsiteY2" fmla="*/ 1574774 h 1679096"/>
              <a:gd name="connsiteX3" fmla="*/ 431 w 1249641"/>
              <a:gd name="connsiteY3" fmla="*/ 1679096 h 1679096"/>
              <a:gd name="connsiteX4" fmla="*/ 10165 w 1249641"/>
              <a:gd name="connsiteY4" fmla="*/ 0 h 1679096"/>
              <a:gd name="connsiteX0" fmla="*/ 10165 w 1252886"/>
              <a:gd name="connsiteY0" fmla="*/ 0 h 1679096"/>
              <a:gd name="connsiteX1" fmla="*/ 1249641 w 1252886"/>
              <a:gd name="connsiteY1" fmla="*/ 104322 h 1679096"/>
              <a:gd name="connsiteX2" fmla="*/ 1252886 w 1252886"/>
              <a:gd name="connsiteY2" fmla="*/ 1604580 h 1679096"/>
              <a:gd name="connsiteX3" fmla="*/ 431 w 1252886"/>
              <a:gd name="connsiteY3" fmla="*/ 1679096 h 1679096"/>
              <a:gd name="connsiteX4" fmla="*/ 10165 w 1252886"/>
              <a:gd name="connsiteY4" fmla="*/ 0 h 1679096"/>
              <a:gd name="connsiteX0" fmla="*/ 74723 w 1252550"/>
              <a:gd name="connsiteY0" fmla="*/ 0 h 1893517"/>
              <a:gd name="connsiteX1" fmla="*/ 1249305 w 1252550"/>
              <a:gd name="connsiteY1" fmla="*/ 318743 h 1893517"/>
              <a:gd name="connsiteX2" fmla="*/ 1252550 w 1252550"/>
              <a:gd name="connsiteY2" fmla="*/ 1819001 h 1893517"/>
              <a:gd name="connsiteX3" fmla="*/ 95 w 1252550"/>
              <a:gd name="connsiteY3" fmla="*/ 1893517 h 1893517"/>
              <a:gd name="connsiteX4" fmla="*/ 74723 w 1252550"/>
              <a:gd name="connsiteY4" fmla="*/ 0 h 1893517"/>
              <a:gd name="connsiteX0" fmla="*/ 115792 w 1252519"/>
              <a:gd name="connsiteY0" fmla="*/ 0 h 1625491"/>
              <a:gd name="connsiteX1" fmla="*/ 1249274 w 1252519"/>
              <a:gd name="connsiteY1" fmla="*/ 50717 h 1625491"/>
              <a:gd name="connsiteX2" fmla="*/ 1252519 w 1252519"/>
              <a:gd name="connsiteY2" fmla="*/ 1550975 h 1625491"/>
              <a:gd name="connsiteX3" fmla="*/ 64 w 1252519"/>
              <a:gd name="connsiteY3" fmla="*/ 1625491 h 1625491"/>
              <a:gd name="connsiteX4" fmla="*/ 115792 w 1252519"/>
              <a:gd name="connsiteY4" fmla="*/ 0 h 1625491"/>
              <a:gd name="connsiteX0" fmla="*/ 5975 w 1142702"/>
              <a:gd name="connsiteY0" fmla="*/ 0 h 1550973"/>
              <a:gd name="connsiteX1" fmla="*/ 1139457 w 1142702"/>
              <a:gd name="connsiteY1" fmla="*/ 50717 h 1550973"/>
              <a:gd name="connsiteX2" fmla="*/ 1142702 w 1142702"/>
              <a:gd name="connsiteY2" fmla="*/ 1550975 h 1550973"/>
              <a:gd name="connsiteX3" fmla="*/ 567 w 1142702"/>
              <a:gd name="connsiteY3" fmla="*/ 1160912 h 1550973"/>
              <a:gd name="connsiteX4" fmla="*/ 5975 w 1142702"/>
              <a:gd name="connsiteY4" fmla="*/ 0 h 1550973"/>
              <a:gd name="connsiteX0" fmla="*/ 5975 w 1142702"/>
              <a:gd name="connsiteY0" fmla="*/ 0 h 1550973"/>
              <a:gd name="connsiteX1" fmla="*/ 684117 w 1142702"/>
              <a:gd name="connsiteY1" fmla="*/ 551034 h 1550973"/>
              <a:gd name="connsiteX2" fmla="*/ 1142702 w 1142702"/>
              <a:gd name="connsiteY2" fmla="*/ 1550975 h 1550973"/>
              <a:gd name="connsiteX3" fmla="*/ 567 w 1142702"/>
              <a:gd name="connsiteY3" fmla="*/ 1160912 h 1550973"/>
              <a:gd name="connsiteX4" fmla="*/ 5975 w 1142702"/>
              <a:gd name="connsiteY4" fmla="*/ 0 h 1550973"/>
              <a:gd name="connsiteX0" fmla="*/ 5975 w 684260"/>
              <a:gd name="connsiteY0" fmla="*/ 0 h 1443762"/>
              <a:gd name="connsiteX1" fmla="*/ 684117 w 684260"/>
              <a:gd name="connsiteY1" fmla="*/ 551034 h 1443762"/>
              <a:gd name="connsiteX2" fmla="*/ 680873 w 684260"/>
              <a:gd name="connsiteY2" fmla="*/ 1443762 h 1443762"/>
              <a:gd name="connsiteX3" fmla="*/ 567 w 684260"/>
              <a:gd name="connsiteY3" fmla="*/ 1160912 h 1443762"/>
              <a:gd name="connsiteX4" fmla="*/ 5975 w 684260"/>
              <a:gd name="connsiteY4" fmla="*/ 0 h 1443762"/>
              <a:gd name="connsiteX0" fmla="*/ 2873 w 681158"/>
              <a:gd name="connsiteY0" fmla="*/ 0 h 1443762"/>
              <a:gd name="connsiteX1" fmla="*/ 681015 w 681158"/>
              <a:gd name="connsiteY1" fmla="*/ 551034 h 1443762"/>
              <a:gd name="connsiteX2" fmla="*/ 677771 w 681158"/>
              <a:gd name="connsiteY2" fmla="*/ 1443762 h 1443762"/>
              <a:gd name="connsiteX3" fmla="*/ 744 w 681158"/>
              <a:gd name="connsiteY3" fmla="*/ 1160910 h 1443762"/>
              <a:gd name="connsiteX4" fmla="*/ 2873 w 681158"/>
              <a:gd name="connsiteY4" fmla="*/ 0 h 1443762"/>
              <a:gd name="connsiteX0" fmla="*/ 0 w 683750"/>
              <a:gd name="connsiteY0" fmla="*/ 0 h 1237511"/>
              <a:gd name="connsiteX1" fmla="*/ 683607 w 683750"/>
              <a:gd name="connsiteY1" fmla="*/ 344783 h 1237511"/>
              <a:gd name="connsiteX2" fmla="*/ 680363 w 683750"/>
              <a:gd name="connsiteY2" fmla="*/ 1237511 h 1237511"/>
              <a:gd name="connsiteX3" fmla="*/ 3336 w 683750"/>
              <a:gd name="connsiteY3" fmla="*/ 954659 h 1237511"/>
              <a:gd name="connsiteX4" fmla="*/ 0 w 683750"/>
              <a:gd name="connsiteY4" fmla="*/ 0 h 1237511"/>
              <a:gd name="connsiteX0" fmla="*/ 0 w 683750"/>
              <a:gd name="connsiteY0" fmla="*/ 0 h 1237511"/>
              <a:gd name="connsiteX1" fmla="*/ 683607 w 683750"/>
              <a:gd name="connsiteY1" fmla="*/ 344783 h 1237511"/>
              <a:gd name="connsiteX2" fmla="*/ 680363 w 683750"/>
              <a:gd name="connsiteY2" fmla="*/ 1237511 h 1237511"/>
              <a:gd name="connsiteX3" fmla="*/ 3336 w 683750"/>
              <a:gd name="connsiteY3" fmla="*/ 954659 h 1237511"/>
              <a:gd name="connsiteX4" fmla="*/ 0 w 683750"/>
              <a:gd name="connsiteY4" fmla="*/ 0 h 1237511"/>
              <a:gd name="connsiteX0" fmla="*/ 0 w 683832"/>
              <a:gd name="connsiteY0" fmla="*/ 0 h 1350011"/>
              <a:gd name="connsiteX1" fmla="*/ 683607 w 683832"/>
              <a:gd name="connsiteY1" fmla="*/ 344783 h 1350011"/>
              <a:gd name="connsiteX2" fmla="*/ 682549 w 683832"/>
              <a:gd name="connsiteY2" fmla="*/ 1350011 h 1350011"/>
              <a:gd name="connsiteX3" fmla="*/ 3336 w 683832"/>
              <a:gd name="connsiteY3" fmla="*/ 954659 h 1350011"/>
              <a:gd name="connsiteX4" fmla="*/ 0 w 683832"/>
              <a:gd name="connsiteY4" fmla="*/ 0 h 1350011"/>
              <a:gd name="connsiteX0" fmla="*/ 0 w 682830"/>
              <a:gd name="connsiteY0" fmla="*/ 0 h 1350011"/>
              <a:gd name="connsiteX1" fmla="*/ 682514 w 682830"/>
              <a:gd name="connsiteY1" fmla="*/ 457283 h 1350011"/>
              <a:gd name="connsiteX2" fmla="*/ 682549 w 682830"/>
              <a:gd name="connsiteY2" fmla="*/ 1350011 h 1350011"/>
              <a:gd name="connsiteX3" fmla="*/ 3336 w 682830"/>
              <a:gd name="connsiteY3" fmla="*/ 954659 h 1350011"/>
              <a:gd name="connsiteX4" fmla="*/ 0 w 682830"/>
              <a:gd name="connsiteY4" fmla="*/ 0 h 1350011"/>
              <a:gd name="connsiteX0" fmla="*/ 0 w 681191"/>
              <a:gd name="connsiteY0" fmla="*/ 0 h 1350011"/>
              <a:gd name="connsiteX1" fmla="*/ 680875 w 681191"/>
              <a:gd name="connsiteY1" fmla="*/ 457283 h 1350011"/>
              <a:gd name="connsiteX2" fmla="*/ 680910 w 681191"/>
              <a:gd name="connsiteY2" fmla="*/ 1350011 h 1350011"/>
              <a:gd name="connsiteX3" fmla="*/ 1697 w 681191"/>
              <a:gd name="connsiteY3" fmla="*/ 954659 h 1350011"/>
              <a:gd name="connsiteX4" fmla="*/ 0 w 681191"/>
              <a:gd name="connsiteY4" fmla="*/ 0 h 1350011"/>
              <a:gd name="connsiteX0" fmla="*/ 4411 w 685602"/>
              <a:gd name="connsiteY0" fmla="*/ 0 h 1350011"/>
              <a:gd name="connsiteX1" fmla="*/ 685286 w 685602"/>
              <a:gd name="connsiteY1" fmla="*/ 457283 h 1350011"/>
              <a:gd name="connsiteX2" fmla="*/ 685321 w 685602"/>
              <a:gd name="connsiteY2" fmla="*/ 1350011 h 1350011"/>
              <a:gd name="connsiteX3" fmla="*/ 643 w 685602"/>
              <a:gd name="connsiteY3" fmla="*/ 1001531 h 1350011"/>
              <a:gd name="connsiteX4" fmla="*/ 4411 w 685602"/>
              <a:gd name="connsiteY4" fmla="*/ 0 h 1350011"/>
              <a:gd name="connsiteX0" fmla="*/ 4411 w 685602"/>
              <a:gd name="connsiteY0" fmla="*/ 0 h 1340639"/>
              <a:gd name="connsiteX1" fmla="*/ 685286 w 685602"/>
              <a:gd name="connsiteY1" fmla="*/ 447911 h 1340639"/>
              <a:gd name="connsiteX2" fmla="*/ 685321 w 685602"/>
              <a:gd name="connsiteY2" fmla="*/ 1340639 h 1340639"/>
              <a:gd name="connsiteX3" fmla="*/ 643 w 685602"/>
              <a:gd name="connsiteY3" fmla="*/ 992159 h 1340639"/>
              <a:gd name="connsiteX4" fmla="*/ 4411 w 685602"/>
              <a:gd name="connsiteY4" fmla="*/ 0 h 1340639"/>
              <a:gd name="connsiteX0" fmla="*/ 4862 w 686053"/>
              <a:gd name="connsiteY0" fmla="*/ 0 h 1340639"/>
              <a:gd name="connsiteX1" fmla="*/ 685737 w 686053"/>
              <a:gd name="connsiteY1" fmla="*/ 447911 h 1340639"/>
              <a:gd name="connsiteX2" fmla="*/ 685772 w 686053"/>
              <a:gd name="connsiteY2" fmla="*/ 1340639 h 1340639"/>
              <a:gd name="connsiteX3" fmla="*/ 1094 w 686053"/>
              <a:gd name="connsiteY3" fmla="*/ 992159 h 1340639"/>
              <a:gd name="connsiteX4" fmla="*/ 4862 w 686053"/>
              <a:gd name="connsiteY4" fmla="*/ 0 h 1340639"/>
              <a:gd name="connsiteX0" fmla="*/ 4862 w 686053"/>
              <a:gd name="connsiteY0" fmla="*/ 0 h 1387517"/>
              <a:gd name="connsiteX1" fmla="*/ 685737 w 686053"/>
              <a:gd name="connsiteY1" fmla="*/ 447911 h 1387517"/>
              <a:gd name="connsiteX2" fmla="*/ 685772 w 686053"/>
              <a:gd name="connsiteY2" fmla="*/ 1387517 h 1387517"/>
              <a:gd name="connsiteX3" fmla="*/ 1094 w 686053"/>
              <a:gd name="connsiteY3" fmla="*/ 992159 h 1387517"/>
              <a:gd name="connsiteX4" fmla="*/ 4862 w 686053"/>
              <a:gd name="connsiteY4" fmla="*/ 0 h 1387517"/>
              <a:gd name="connsiteX0" fmla="*/ 4862 w 686547"/>
              <a:gd name="connsiteY0" fmla="*/ 0 h 1387517"/>
              <a:gd name="connsiteX1" fmla="*/ 686284 w 686547"/>
              <a:gd name="connsiteY1" fmla="*/ 569790 h 1387517"/>
              <a:gd name="connsiteX2" fmla="*/ 685772 w 686547"/>
              <a:gd name="connsiteY2" fmla="*/ 1387517 h 1387517"/>
              <a:gd name="connsiteX3" fmla="*/ 1094 w 686547"/>
              <a:gd name="connsiteY3" fmla="*/ 992159 h 1387517"/>
              <a:gd name="connsiteX4" fmla="*/ 4862 w 686547"/>
              <a:gd name="connsiteY4" fmla="*/ 0 h 1387517"/>
              <a:gd name="connsiteX0" fmla="*/ 2359 w 687323"/>
              <a:gd name="connsiteY0" fmla="*/ 0 h 1387517"/>
              <a:gd name="connsiteX1" fmla="*/ 687060 w 687323"/>
              <a:gd name="connsiteY1" fmla="*/ 569790 h 1387517"/>
              <a:gd name="connsiteX2" fmla="*/ 686548 w 687323"/>
              <a:gd name="connsiteY2" fmla="*/ 1387517 h 1387517"/>
              <a:gd name="connsiteX3" fmla="*/ 1870 w 687323"/>
              <a:gd name="connsiteY3" fmla="*/ 992159 h 1387517"/>
              <a:gd name="connsiteX4" fmla="*/ 2359 w 687323"/>
              <a:gd name="connsiteY4" fmla="*/ 0 h 1387517"/>
              <a:gd name="connsiteX0" fmla="*/ 1489 w 686453"/>
              <a:gd name="connsiteY0" fmla="*/ 0 h 1387517"/>
              <a:gd name="connsiteX1" fmla="*/ 686190 w 686453"/>
              <a:gd name="connsiteY1" fmla="*/ 569790 h 1387517"/>
              <a:gd name="connsiteX2" fmla="*/ 685678 w 686453"/>
              <a:gd name="connsiteY2" fmla="*/ 1387517 h 1387517"/>
              <a:gd name="connsiteX3" fmla="*/ 1000 w 686453"/>
              <a:gd name="connsiteY3" fmla="*/ 992159 h 1387517"/>
              <a:gd name="connsiteX4" fmla="*/ 1489 w 686453"/>
              <a:gd name="connsiteY4" fmla="*/ 0 h 1387517"/>
              <a:gd name="connsiteX0" fmla="*/ 1489 w 686453"/>
              <a:gd name="connsiteY0" fmla="*/ 0 h 1387517"/>
              <a:gd name="connsiteX1" fmla="*/ 686190 w 686453"/>
              <a:gd name="connsiteY1" fmla="*/ 569790 h 1387517"/>
              <a:gd name="connsiteX2" fmla="*/ 685678 w 686453"/>
              <a:gd name="connsiteY2" fmla="*/ 1387517 h 1387517"/>
              <a:gd name="connsiteX3" fmla="*/ 1000 w 686453"/>
              <a:gd name="connsiteY3" fmla="*/ 992159 h 1387517"/>
              <a:gd name="connsiteX4" fmla="*/ 1489 w 686453"/>
              <a:gd name="connsiteY4" fmla="*/ 0 h 1387517"/>
              <a:gd name="connsiteX0" fmla="*/ 489 w 685453"/>
              <a:gd name="connsiteY0" fmla="*/ 0 h 1387517"/>
              <a:gd name="connsiteX1" fmla="*/ 685190 w 685453"/>
              <a:gd name="connsiteY1" fmla="*/ 569790 h 1387517"/>
              <a:gd name="connsiteX2" fmla="*/ 684678 w 685453"/>
              <a:gd name="connsiteY2" fmla="*/ 1387517 h 1387517"/>
              <a:gd name="connsiteX3" fmla="*/ 0 w 685453"/>
              <a:gd name="connsiteY3" fmla="*/ 992159 h 1387517"/>
              <a:gd name="connsiteX4" fmla="*/ 489 w 685453"/>
              <a:gd name="connsiteY4" fmla="*/ 0 h 1387517"/>
              <a:gd name="connsiteX0" fmla="*/ 0 w 684964"/>
              <a:gd name="connsiteY0" fmla="*/ 0 h 1387517"/>
              <a:gd name="connsiteX1" fmla="*/ 684701 w 684964"/>
              <a:gd name="connsiteY1" fmla="*/ 569790 h 1387517"/>
              <a:gd name="connsiteX2" fmla="*/ 684189 w 684964"/>
              <a:gd name="connsiteY2" fmla="*/ 1387517 h 1387517"/>
              <a:gd name="connsiteX3" fmla="*/ 2790 w 684964"/>
              <a:gd name="connsiteY3" fmla="*/ 889031 h 1387517"/>
              <a:gd name="connsiteX4" fmla="*/ 0 w 684964"/>
              <a:gd name="connsiteY4" fmla="*/ 0 h 1387517"/>
              <a:gd name="connsiteX0" fmla="*/ 0 w 684964"/>
              <a:gd name="connsiteY0" fmla="*/ 0 h 1387517"/>
              <a:gd name="connsiteX1" fmla="*/ 684701 w 684964"/>
              <a:gd name="connsiteY1" fmla="*/ 569790 h 1387517"/>
              <a:gd name="connsiteX2" fmla="*/ 684189 w 684964"/>
              <a:gd name="connsiteY2" fmla="*/ 1387517 h 1387517"/>
              <a:gd name="connsiteX3" fmla="*/ 6616 w 684964"/>
              <a:gd name="connsiteY3" fmla="*/ 889031 h 1387517"/>
              <a:gd name="connsiteX4" fmla="*/ 0 w 684964"/>
              <a:gd name="connsiteY4" fmla="*/ 0 h 1387517"/>
              <a:gd name="connsiteX0" fmla="*/ 0 w 684964"/>
              <a:gd name="connsiteY0" fmla="*/ 0 h 1387517"/>
              <a:gd name="connsiteX1" fmla="*/ 684701 w 684964"/>
              <a:gd name="connsiteY1" fmla="*/ 569790 h 1387517"/>
              <a:gd name="connsiteX2" fmla="*/ 684189 w 684964"/>
              <a:gd name="connsiteY2" fmla="*/ 1387517 h 1387517"/>
              <a:gd name="connsiteX3" fmla="*/ 6616 w 684964"/>
              <a:gd name="connsiteY3" fmla="*/ 889031 h 1387517"/>
              <a:gd name="connsiteX4" fmla="*/ 0 w 684964"/>
              <a:gd name="connsiteY4" fmla="*/ 0 h 1387517"/>
              <a:gd name="connsiteX0" fmla="*/ 0 w 684964"/>
              <a:gd name="connsiteY0" fmla="*/ 0 h 1387517"/>
              <a:gd name="connsiteX1" fmla="*/ 684701 w 684964"/>
              <a:gd name="connsiteY1" fmla="*/ 569790 h 1387517"/>
              <a:gd name="connsiteX2" fmla="*/ 684189 w 684964"/>
              <a:gd name="connsiteY2" fmla="*/ 1387517 h 1387517"/>
              <a:gd name="connsiteX3" fmla="*/ 6616 w 684964"/>
              <a:gd name="connsiteY3" fmla="*/ 889031 h 1387517"/>
              <a:gd name="connsiteX4" fmla="*/ 0 w 684964"/>
              <a:gd name="connsiteY4" fmla="*/ 0 h 1387517"/>
              <a:gd name="connsiteX0" fmla="*/ 0 w 684964"/>
              <a:gd name="connsiteY0" fmla="*/ 0 h 1387517"/>
              <a:gd name="connsiteX1" fmla="*/ 684701 w 684964"/>
              <a:gd name="connsiteY1" fmla="*/ 569790 h 1387517"/>
              <a:gd name="connsiteX2" fmla="*/ 684189 w 684964"/>
              <a:gd name="connsiteY2" fmla="*/ 1387517 h 1387517"/>
              <a:gd name="connsiteX3" fmla="*/ 9349 w 684964"/>
              <a:gd name="connsiteY3" fmla="*/ 889031 h 1387517"/>
              <a:gd name="connsiteX4" fmla="*/ 0 w 684964"/>
              <a:gd name="connsiteY4" fmla="*/ 0 h 1387517"/>
              <a:gd name="connsiteX0" fmla="*/ 0 w 684964"/>
              <a:gd name="connsiteY0" fmla="*/ 0 h 1387517"/>
              <a:gd name="connsiteX1" fmla="*/ 684701 w 684964"/>
              <a:gd name="connsiteY1" fmla="*/ 569790 h 1387517"/>
              <a:gd name="connsiteX2" fmla="*/ 684189 w 684964"/>
              <a:gd name="connsiteY2" fmla="*/ 1387517 h 1387517"/>
              <a:gd name="connsiteX3" fmla="*/ 9349 w 684964"/>
              <a:gd name="connsiteY3" fmla="*/ 889031 h 1387517"/>
              <a:gd name="connsiteX4" fmla="*/ 0 w 684964"/>
              <a:gd name="connsiteY4" fmla="*/ 0 h 1387517"/>
              <a:gd name="connsiteX0" fmla="*/ 122 w 676888"/>
              <a:gd name="connsiteY0" fmla="*/ 0 h 1387517"/>
              <a:gd name="connsiteX1" fmla="*/ 676625 w 676888"/>
              <a:gd name="connsiteY1" fmla="*/ 569790 h 1387517"/>
              <a:gd name="connsiteX2" fmla="*/ 676113 w 676888"/>
              <a:gd name="connsiteY2" fmla="*/ 1387517 h 1387517"/>
              <a:gd name="connsiteX3" fmla="*/ 1273 w 676888"/>
              <a:gd name="connsiteY3" fmla="*/ 889031 h 1387517"/>
              <a:gd name="connsiteX4" fmla="*/ 122 w 676888"/>
              <a:gd name="connsiteY4" fmla="*/ 0 h 1387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888" h="1387517">
                <a:moveTo>
                  <a:pt x="122" y="0"/>
                </a:moveTo>
                <a:lnTo>
                  <a:pt x="676625" y="569790"/>
                </a:lnTo>
                <a:cubicBezTo>
                  <a:pt x="677707" y="1069876"/>
                  <a:pt x="675031" y="887431"/>
                  <a:pt x="676113" y="1387517"/>
                </a:cubicBezTo>
                <a:lnTo>
                  <a:pt x="1273" y="889031"/>
                </a:lnTo>
                <a:cubicBezTo>
                  <a:pt x="-1972" y="497577"/>
                  <a:pt x="2274" y="541461"/>
                  <a:pt x="122" y="0"/>
                </a:cubicBezTo>
                <a:close/>
              </a:path>
            </a:pathLst>
          </a:custGeom>
          <a:solidFill>
            <a:srgbClr val="000000">
              <a:alpha val="0"/>
            </a:srgbClr>
          </a:solidFill>
          <a:ln w="19050">
            <a:solidFill>
              <a:srgbClr val="013A91"/>
            </a:solidFill>
          </a:ln>
        </p:spPr>
        <p:txBody>
          <a:bodyPr/>
          <a:lstStyle/>
          <a:p>
            <a:endParaRPr lang="zh-CN" altLang="en-US"/>
          </a:p>
        </p:txBody>
      </p:sp>
      <p:sp>
        <p:nvSpPr>
          <p:cNvPr id="2" name="文本框 1">
            <a:extLst>
              <a:ext uri="{FF2B5EF4-FFF2-40B4-BE49-F238E27FC236}">
                <a16:creationId xmlns:a16="http://schemas.microsoft.com/office/drawing/2014/main" id="{E638B8AC-51B9-BA17-1476-24529AA0F615}"/>
              </a:ext>
            </a:extLst>
          </p:cNvPr>
          <p:cNvSpPr txBox="1"/>
          <p:nvPr/>
        </p:nvSpPr>
        <p:spPr>
          <a:xfrm>
            <a:off x="1647371" y="3512457"/>
            <a:ext cx="31496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white"/>
                </a:solidFill>
                <a:effectLst/>
                <a:uLnTx/>
                <a:uFillTx/>
                <a:latin typeface="Arial" panose="020B0604020202020204" pitchFamily="34" charset="0"/>
                <a:ea typeface="Arial Unicode MS" panose="020B0604020202020204" pitchFamily="34" charset="-122"/>
                <a:cs typeface="Arial" panose="020B0604020202020204" pitchFamily="34" charset="0"/>
              </a:rPr>
              <a:t>8.4 inch Big Touch Screen</a:t>
            </a:r>
            <a:endParaRPr kumimoji="0" lang="zh-CN" altLang="en-US" sz="1600" b="1" i="0" u="none" strike="noStrike" kern="1200" cap="none" spc="0" normalizeH="0" baseline="0" noProof="0" dirty="0">
              <a:ln>
                <a:noFill/>
              </a:ln>
              <a:solidFill>
                <a:prstClr val="white"/>
              </a:solidFill>
              <a:effectLst/>
              <a:uLnTx/>
              <a:uFillTx/>
              <a:latin typeface="Arial" panose="020B0604020202020204" pitchFamily="34" charset="0"/>
              <a:ea typeface="Arial Unicode MS" panose="020B0604020202020204" pitchFamily="34" charset="-122"/>
              <a:cs typeface="Arial" panose="020B0604020202020204" pitchFamily="34" charset="0"/>
            </a:endParaRPr>
          </a:p>
        </p:txBody>
      </p:sp>
      <p:sp>
        <p:nvSpPr>
          <p:cNvPr id="5" name="Freeform 20" hidden="1">
            <a:extLst>
              <a:ext uri="{FF2B5EF4-FFF2-40B4-BE49-F238E27FC236}">
                <a16:creationId xmlns:a16="http://schemas.microsoft.com/office/drawing/2014/main" id="{91BC90CE-0687-1B1B-0E6E-4DE9452E29C3}"/>
              </a:ext>
            </a:extLst>
          </p:cNvPr>
          <p:cNvSpPr/>
          <p:nvPr/>
        </p:nvSpPr>
        <p:spPr>
          <a:xfrm>
            <a:off x="5839636" y="4010828"/>
            <a:ext cx="1022731" cy="1446995"/>
          </a:xfrm>
          <a:custGeom>
            <a:avLst/>
            <a:gdLst>
              <a:gd name="connsiteX0" fmla="*/ 0 w 1226497"/>
              <a:gd name="connsiteY0" fmla="*/ 0 h 1525097"/>
              <a:gd name="connsiteX1" fmla="*/ 1226497 w 1226497"/>
              <a:gd name="connsiteY1" fmla="*/ 54645 h 1525097"/>
              <a:gd name="connsiteX2" fmla="*/ 1220008 w 1226497"/>
              <a:gd name="connsiteY2" fmla="*/ 1525097 h 1525097"/>
              <a:gd name="connsiteX3" fmla="*/ 0 w 1226497"/>
              <a:gd name="connsiteY3" fmla="*/ 1525097 h 1525097"/>
              <a:gd name="connsiteX4" fmla="*/ 0 w 1226497"/>
              <a:gd name="connsiteY4" fmla="*/ 0 h 1525097"/>
              <a:gd name="connsiteX0" fmla="*/ 0 w 1236231"/>
              <a:gd name="connsiteY0" fmla="*/ 0 h 1540000"/>
              <a:gd name="connsiteX1" fmla="*/ 1236231 w 1236231"/>
              <a:gd name="connsiteY1" fmla="*/ 69548 h 1540000"/>
              <a:gd name="connsiteX2" fmla="*/ 1229742 w 1236231"/>
              <a:gd name="connsiteY2" fmla="*/ 1540000 h 1540000"/>
              <a:gd name="connsiteX3" fmla="*/ 9734 w 1236231"/>
              <a:gd name="connsiteY3" fmla="*/ 1540000 h 1540000"/>
              <a:gd name="connsiteX4" fmla="*/ 0 w 1236231"/>
              <a:gd name="connsiteY4" fmla="*/ 0 h 1540000"/>
              <a:gd name="connsiteX0" fmla="*/ 13345 w 1249576"/>
              <a:gd name="connsiteY0" fmla="*/ 0 h 1599613"/>
              <a:gd name="connsiteX1" fmla="*/ 1249576 w 1249576"/>
              <a:gd name="connsiteY1" fmla="*/ 69548 h 1599613"/>
              <a:gd name="connsiteX2" fmla="*/ 1243087 w 1249576"/>
              <a:gd name="connsiteY2" fmla="*/ 1540000 h 1599613"/>
              <a:gd name="connsiteX3" fmla="*/ 366 w 1249576"/>
              <a:gd name="connsiteY3" fmla="*/ 1599613 h 1599613"/>
              <a:gd name="connsiteX4" fmla="*/ 13345 w 1249576"/>
              <a:gd name="connsiteY4" fmla="*/ 0 h 1599613"/>
              <a:gd name="connsiteX0" fmla="*/ 13345 w 1249576"/>
              <a:gd name="connsiteY0" fmla="*/ 0 h 1599613"/>
              <a:gd name="connsiteX1" fmla="*/ 1249576 w 1249576"/>
              <a:gd name="connsiteY1" fmla="*/ 69548 h 1599613"/>
              <a:gd name="connsiteX2" fmla="*/ 1243087 w 1249576"/>
              <a:gd name="connsiteY2" fmla="*/ 1540000 h 1599613"/>
              <a:gd name="connsiteX3" fmla="*/ 366 w 1249576"/>
              <a:gd name="connsiteY3" fmla="*/ 1599613 h 1599613"/>
              <a:gd name="connsiteX4" fmla="*/ 13345 w 1249576"/>
              <a:gd name="connsiteY4" fmla="*/ 0 h 1599613"/>
              <a:gd name="connsiteX0" fmla="*/ 10165 w 1249641"/>
              <a:gd name="connsiteY0" fmla="*/ 0 h 1634387"/>
              <a:gd name="connsiteX1" fmla="*/ 1249641 w 1249641"/>
              <a:gd name="connsiteY1" fmla="*/ 104322 h 1634387"/>
              <a:gd name="connsiteX2" fmla="*/ 1243152 w 1249641"/>
              <a:gd name="connsiteY2" fmla="*/ 1574774 h 1634387"/>
              <a:gd name="connsiteX3" fmla="*/ 431 w 1249641"/>
              <a:gd name="connsiteY3" fmla="*/ 1634387 h 1634387"/>
              <a:gd name="connsiteX4" fmla="*/ 10165 w 1249641"/>
              <a:gd name="connsiteY4" fmla="*/ 0 h 1634387"/>
              <a:gd name="connsiteX0" fmla="*/ 10165 w 1249641"/>
              <a:gd name="connsiteY0" fmla="*/ 0 h 1649290"/>
              <a:gd name="connsiteX1" fmla="*/ 1249641 w 1249641"/>
              <a:gd name="connsiteY1" fmla="*/ 104322 h 1649290"/>
              <a:gd name="connsiteX2" fmla="*/ 1243152 w 1249641"/>
              <a:gd name="connsiteY2" fmla="*/ 1574774 h 1649290"/>
              <a:gd name="connsiteX3" fmla="*/ 431 w 1249641"/>
              <a:gd name="connsiteY3" fmla="*/ 1649290 h 1649290"/>
              <a:gd name="connsiteX4" fmla="*/ 10165 w 1249641"/>
              <a:gd name="connsiteY4" fmla="*/ 0 h 1649290"/>
              <a:gd name="connsiteX0" fmla="*/ 10165 w 1249641"/>
              <a:gd name="connsiteY0" fmla="*/ 0 h 1679096"/>
              <a:gd name="connsiteX1" fmla="*/ 1249641 w 1249641"/>
              <a:gd name="connsiteY1" fmla="*/ 104322 h 1679096"/>
              <a:gd name="connsiteX2" fmla="*/ 1243152 w 1249641"/>
              <a:gd name="connsiteY2" fmla="*/ 1574774 h 1679096"/>
              <a:gd name="connsiteX3" fmla="*/ 431 w 1249641"/>
              <a:gd name="connsiteY3" fmla="*/ 1679096 h 1679096"/>
              <a:gd name="connsiteX4" fmla="*/ 10165 w 1249641"/>
              <a:gd name="connsiteY4" fmla="*/ 0 h 1679096"/>
              <a:gd name="connsiteX0" fmla="*/ 10165 w 1252886"/>
              <a:gd name="connsiteY0" fmla="*/ 0 h 1679096"/>
              <a:gd name="connsiteX1" fmla="*/ 1249641 w 1252886"/>
              <a:gd name="connsiteY1" fmla="*/ 104322 h 1679096"/>
              <a:gd name="connsiteX2" fmla="*/ 1252886 w 1252886"/>
              <a:gd name="connsiteY2" fmla="*/ 1604580 h 1679096"/>
              <a:gd name="connsiteX3" fmla="*/ 431 w 1252886"/>
              <a:gd name="connsiteY3" fmla="*/ 1679096 h 1679096"/>
              <a:gd name="connsiteX4" fmla="*/ 10165 w 1252886"/>
              <a:gd name="connsiteY4" fmla="*/ 0 h 1679096"/>
              <a:gd name="connsiteX0" fmla="*/ 10165 w 1252886"/>
              <a:gd name="connsiteY0" fmla="*/ 0 h 1679096"/>
              <a:gd name="connsiteX1" fmla="*/ 1117895 w 1252886"/>
              <a:gd name="connsiteY1" fmla="*/ 47262 h 1679096"/>
              <a:gd name="connsiteX2" fmla="*/ 1252886 w 1252886"/>
              <a:gd name="connsiteY2" fmla="*/ 1604580 h 1679096"/>
              <a:gd name="connsiteX3" fmla="*/ 431 w 1252886"/>
              <a:gd name="connsiteY3" fmla="*/ 1679096 h 1679096"/>
              <a:gd name="connsiteX4" fmla="*/ 10165 w 1252886"/>
              <a:gd name="connsiteY4" fmla="*/ 0 h 1679096"/>
              <a:gd name="connsiteX0" fmla="*/ 14955 w 1252796"/>
              <a:gd name="connsiteY0" fmla="*/ 0 h 1643773"/>
              <a:gd name="connsiteX1" fmla="*/ 1117805 w 1252796"/>
              <a:gd name="connsiteY1" fmla="*/ 11939 h 1643773"/>
              <a:gd name="connsiteX2" fmla="*/ 1252796 w 1252796"/>
              <a:gd name="connsiteY2" fmla="*/ 1569257 h 1643773"/>
              <a:gd name="connsiteX3" fmla="*/ 341 w 1252796"/>
              <a:gd name="connsiteY3" fmla="*/ 1643773 h 1643773"/>
              <a:gd name="connsiteX4" fmla="*/ 14955 w 1252796"/>
              <a:gd name="connsiteY4" fmla="*/ 0 h 1643773"/>
              <a:gd name="connsiteX0" fmla="*/ 14955 w 1252796"/>
              <a:gd name="connsiteY0" fmla="*/ 1974 h 1645747"/>
              <a:gd name="connsiteX1" fmla="*/ 1117805 w 1252796"/>
              <a:gd name="connsiteY1" fmla="*/ 13913 h 1645747"/>
              <a:gd name="connsiteX2" fmla="*/ 1252796 w 1252796"/>
              <a:gd name="connsiteY2" fmla="*/ 1571231 h 1645747"/>
              <a:gd name="connsiteX3" fmla="*/ 341 w 1252796"/>
              <a:gd name="connsiteY3" fmla="*/ 1645747 h 1645747"/>
              <a:gd name="connsiteX4" fmla="*/ 14955 w 1252796"/>
              <a:gd name="connsiteY4" fmla="*/ 1974 h 1645747"/>
              <a:gd name="connsiteX0" fmla="*/ 14955 w 1117817"/>
              <a:gd name="connsiteY0" fmla="*/ 1974 h 1645747"/>
              <a:gd name="connsiteX1" fmla="*/ 1117805 w 1117817"/>
              <a:gd name="connsiteY1" fmla="*/ 13913 h 1645747"/>
              <a:gd name="connsiteX2" fmla="*/ 1047857 w 1117817"/>
              <a:gd name="connsiteY2" fmla="*/ 1592969 h 1645747"/>
              <a:gd name="connsiteX3" fmla="*/ 341 w 1117817"/>
              <a:gd name="connsiteY3" fmla="*/ 1645747 h 1645747"/>
              <a:gd name="connsiteX4" fmla="*/ 14955 w 1117817"/>
              <a:gd name="connsiteY4" fmla="*/ 1974 h 1645747"/>
              <a:gd name="connsiteX0" fmla="*/ 14955 w 1047857"/>
              <a:gd name="connsiteY0" fmla="*/ 0 h 1643773"/>
              <a:gd name="connsiteX1" fmla="*/ 1032413 w 1047857"/>
              <a:gd name="connsiteY1" fmla="*/ 17373 h 1643773"/>
              <a:gd name="connsiteX2" fmla="*/ 1047857 w 1047857"/>
              <a:gd name="connsiteY2" fmla="*/ 1590995 h 1643773"/>
              <a:gd name="connsiteX3" fmla="*/ 341 w 1047857"/>
              <a:gd name="connsiteY3" fmla="*/ 1643773 h 1643773"/>
              <a:gd name="connsiteX4" fmla="*/ 14955 w 1047857"/>
              <a:gd name="connsiteY4" fmla="*/ 0 h 1643773"/>
              <a:gd name="connsiteX0" fmla="*/ 14955 w 1047857"/>
              <a:gd name="connsiteY0" fmla="*/ 8523 h 1652296"/>
              <a:gd name="connsiteX1" fmla="*/ 1044611 w 1047857"/>
              <a:gd name="connsiteY1" fmla="*/ 12310 h 1652296"/>
              <a:gd name="connsiteX2" fmla="*/ 1047857 w 1047857"/>
              <a:gd name="connsiteY2" fmla="*/ 1599518 h 1652296"/>
              <a:gd name="connsiteX3" fmla="*/ 341 w 1047857"/>
              <a:gd name="connsiteY3" fmla="*/ 1652296 h 1652296"/>
              <a:gd name="connsiteX4" fmla="*/ 14955 w 1047857"/>
              <a:gd name="connsiteY4" fmla="*/ 8523 h 1652296"/>
              <a:gd name="connsiteX0" fmla="*/ 14955 w 1047857"/>
              <a:gd name="connsiteY0" fmla="*/ 0 h 1643773"/>
              <a:gd name="connsiteX1" fmla="*/ 1044611 w 1047857"/>
              <a:gd name="connsiteY1" fmla="*/ 3787 h 1643773"/>
              <a:gd name="connsiteX2" fmla="*/ 1047857 w 1047857"/>
              <a:gd name="connsiteY2" fmla="*/ 1590995 h 1643773"/>
              <a:gd name="connsiteX3" fmla="*/ 341 w 1047857"/>
              <a:gd name="connsiteY3" fmla="*/ 1643773 h 1643773"/>
              <a:gd name="connsiteX4" fmla="*/ 14955 w 1047857"/>
              <a:gd name="connsiteY4" fmla="*/ 0 h 1643773"/>
              <a:gd name="connsiteX0" fmla="*/ 14955 w 1047857"/>
              <a:gd name="connsiteY0" fmla="*/ 2899 h 1641238"/>
              <a:gd name="connsiteX1" fmla="*/ 1044611 w 1047857"/>
              <a:gd name="connsiteY1" fmla="*/ 1252 h 1641238"/>
              <a:gd name="connsiteX2" fmla="*/ 1047857 w 1047857"/>
              <a:gd name="connsiteY2" fmla="*/ 1588460 h 1641238"/>
              <a:gd name="connsiteX3" fmla="*/ 341 w 1047857"/>
              <a:gd name="connsiteY3" fmla="*/ 1641238 h 1641238"/>
              <a:gd name="connsiteX4" fmla="*/ 14955 w 1047857"/>
              <a:gd name="connsiteY4" fmla="*/ 2899 h 1641238"/>
              <a:gd name="connsiteX0" fmla="*/ 14955 w 1047857"/>
              <a:gd name="connsiteY0" fmla="*/ 5336 h 1643675"/>
              <a:gd name="connsiteX1" fmla="*/ 1044611 w 1047857"/>
              <a:gd name="connsiteY1" fmla="*/ 3689 h 1643675"/>
              <a:gd name="connsiteX2" fmla="*/ 1047857 w 1047857"/>
              <a:gd name="connsiteY2" fmla="*/ 1590897 h 1643675"/>
              <a:gd name="connsiteX3" fmla="*/ 341 w 1047857"/>
              <a:gd name="connsiteY3" fmla="*/ 1643675 h 1643675"/>
              <a:gd name="connsiteX4" fmla="*/ 14955 w 1047857"/>
              <a:gd name="connsiteY4" fmla="*/ 5336 h 1643675"/>
              <a:gd name="connsiteX0" fmla="*/ 14955 w 1047857"/>
              <a:gd name="connsiteY0" fmla="*/ 14466 h 1652805"/>
              <a:gd name="connsiteX1" fmla="*/ 1044611 w 1047857"/>
              <a:gd name="connsiteY1" fmla="*/ 1950 h 1652805"/>
              <a:gd name="connsiteX2" fmla="*/ 1047857 w 1047857"/>
              <a:gd name="connsiteY2" fmla="*/ 1600027 h 1652805"/>
              <a:gd name="connsiteX3" fmla="*/ 341 w 1047857"/>
              <a:gd name="connsiteY3" fmla="*/ 1652805 h 1652805"/>
              <a:gd name="connsiteX4" fmla="*/ 14955 w 1047857"/>
              <a:gd name="connsiteY4" fmla="*/ 14466 h 1652805"/>
              <a:gd name="connsiteX0" fmla="*/ 14955 w 1047857"/>
              <a:gd name="connsiteY0" fmla="*/ 12787 h 1651126"/>
              <a:gd name="connsiteX1" fmla="*/ 1044611 w 1047857"/>
              <a:gd name="connsiteY1" fmla="*/ 271 h 1651126"/>
              <a:gd name="connsiteX2" fmla="*/ 1047857 w 1047857"/>
              <a:gd name="connsiteY2" fmla="*/ 1598348 h 1651126"/>
              <a:gd name="connsiteX3" fmla="*/ 341 w 1047857"/>
              <a:gd name="connsiteY3" fmla="*/ 1651126 h 1651126"/>
              <a:gd name="connsiteX4" fmla="*/ 14955 w 1047857"/>
              <a:gd name="connsiteY4" fmla="*/ 12787 h 1651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857" h="1651126">
                <a:moveTo>
                  <a:pt x="14955" y="12787"/>
                </a:moveTo>
                <a:cubicBezTo>
                  <a:pt x="420796" y="9521"/>
                  <a:pt x="631452" y="-1898"/>
                  <a:pt x="1044611" y="271"/>
                </a:cubicBezTo>
                <a:cubicBezTo>
                  <a:pt x="1045693" y="500357"/>
                  <a:pt x="1046775" y="1098262"/>
                  <a:pt x="1047857" y="1598348"/>
                </a:cubicBezTo>
                <a:lnTo>
                  <a:pt x="341" y="1651126"/>
                </a:lnTo>
                <a:cubicBezTo>
                  <a:pt x="-2904" y="1137793"/>
                  <a:pt x="18200" y="526120"/>
                  <a:pt x="14955" y="12787"/>
                </a:cubicBezTo>
                <a:close/>
              </a:path>
            </a:pathLst>
          </a:custGeom>
          <a:solidFill>
            <a:srgbClr val="000000">
              <a:alpha val="0"/>
            </a:srgbClr>
          </a:solidFill>
          <a:ln w="19050">
            <a:solidFill>
              <a:srgbClr val="013A91"/>
            </a:solidFill>
          </a:ln>
        </p:spPr>
        <p:txBody>
          <a:bodyPr/>
          <a:lstStyle/>
          <a:p>
            <a:endParaRPr lang="zh-CN" altLang="en-US"/>
          </a:p>
        </p:txBody>
      </p:sp>
      <p:sp>
        <p:nvSpPr>
          <p:cNvPr id="6" name="Freeform 20" hidden="1">
            <a:extLst>
              <a:ext uri="{FF2B5EF4-FFF2-40B4-BE49-F238E27FC236}">
                <a16:creationId xmlns:a16="http://schemas.microsoft.com/office/drawing/2014/main" id="{8D3DE1C3-5D4B-A7C9-DF65-C2B79A5EA240}"/>
              </a:ext>
            </a:extLst>
          </p:cNvPr>
          <p:cNvSpPr/>
          <p:nvPr/>
        </p:nvSpPr>
        <p:spPr>
          <a:xfrm>
            <a:off x="5846760" y="2473773"/>
            <a:ext cx="349254" cy="1467299"/>
          </a:xfrm>
          <a:custGeom>
            <a:avLst/>
            <a:gdLst>
              <a:gd name="connsiteX0" fmla="*/ 0 w 1226497"/>
              <a:gd name="connsiteY0" fmla="*/ 0 h 1525097"/>
              <a:gd name="connsiteX1" fmla="*/ 1226497 w 1226497"/>
              <a:gd name="connsiteY1" fmla="*/ 54645 h 1525097"/>
              <a:gd name="connsiteX2" fmla="*/ 1220008 w 1226497"/>
              <a:gd name="connsiteY2" fmla="*/ 1525097 h 1525097"/>
              <a:gd name="connsiteX3" fmla="*/ 0 w 1226497"/>
              <a:gd name="connsiteY3" fmla="*/ 1525097 h 1525097"/>
              <a:gd name="connsiteX4" fmla="*/ 0 w 1226497"/>
              <a:gd name="connsiteY4" fmla="*/ 0 h 1525097"/>
              <a:gd name="connsiteX0" fmla="*/ 0 w 1236231"/>
              <a:gd name="connsiteY0" fmla="*/ 0 h 1540000"/>
              <a:gd name="connsiteX1" fmla="*/ 1236231 w 1236231"/>
              <a:gd name="connsiteY1" fmla="*/ 69548 h 1540000"/>
              <a:gd name="connsiteX2" fmla="*/ 1229742 w 1236231"/>
              <a:gd name="connsiteY2" fmla="*/ 1540000 h 1540000"/>
              <a:gd name="connsiteX3" fmla="*/ 9734 w 1236231"/>
              <a:gd name="connsiteY3" fmla="*/ 1540000 h 1540000"/>
              <a:gd name="connsiteX4" fmla="*/ 0 w 1236231"/>
              <a:gd name="connsiteY4" fmla="*/ 0 h 1540000"/>
              <a:gd name="connsiteX0" fmla="*/ 13345 w 1249576"/>
              <a:gd name="connsiteY0" fmla="*/ 0 h 1599613"/>
              <a:gd name="connsiteX1" fmla="*/ 1249576 w 1249576"/>
              <a:gd name="connsiteY1" fmla="*/ 69548 h 1599613"/>
              <a:gd name="connsiteX2" fmla="*/ 1243087 w 1249576"/>
              <a:gd name="connsiteY2" fmla="*/ 1540000 h 1599613"/>
              <a:gd name="connsiteX3" fmla="*/ 366 w 1249576"/>
              <a:gd name="connsiteY3" fmla="*/ 1599613 h 1599613"/>
              <a:gd name="connsiteX4" fmla="*/ 13345 w 1249576"/>
              <a:gd name="connsiteY4" fmla="*/ 0 h 1599613"/>
              <a:gd name="connsiteX0" fmla="*/ 13345 w 1249576"/>
              <a:gd name="connsiteY0" fmla="*/ 0 h 1599613"/>
              <a:gd name="connsiteX1" fmla="*/ 1249576 w 1249576"/>
              <a:gd name="connsiteY1" fmla="*/ 69548 h 1599613"/>
              <a:gd name="connsiteX2" fmla="*/ 1243087 w 1249576"/>
              <a:gd name="connsiteY2" fmla="*/ 1540000 h 1599613"/>
              <a:gd name="connsiteX3" fmla="*/ 366 w 1249576"/>
              <a:gd name="connsiteY3" fmla="*/ 1599613 h 1599613"/>
              <a:gd name="connsiteX4" fmla="*/ 13345 w 1249576"/>
              <a:gd name="connsiteY4" fmla="*/ 0 h 1599613"/>
              <a:gd name="connsiteX0" fmla="*/ 10165 w 1249641"/>
              <a:gd name="connsiteY0" fmla="*/ 0 h 1634387"/>
              <a:gd name="connsiteX1" fmla="*/ 1249641 w 1249641"/>
              <a:gd name="connsiteY1" fmla="*/ 104322 h 1634387"/>
              <a:gd name="connsiteX2" fmla="*/ 1243152 w 1249641"/>
              <a:gd name="connsiteY2" fmla="*/ 1574774 h 1634387"/>
              <a:gd name="connsiteX3" fmla="*/ 431 w 1249641"/>
              <a:gd name="connsiteY3" fmla="*/ 1634387 h 1634387"/>
              <a:gd name="connsiteX4" fmla="*/ 10165 w 1249641"/>
              <a:gd name="connsiteY4" fmla="*/ 0 h 1634387"/>
              <a:gd name="connsiteX0" fmla="*/ 10165 w 1249641"/>
              <a:gd name="connsiteY0" fmla="*/ 0 h 1649290"/>
              <a:gd name="connsiteX1" fmla="*/ 1249641 w 1249641"/>
              <a:gd name="connsiteY1" fmla="*/ 104322 h 1649290"/>
              <a:gd name="connsiteX2" fmla="*/ 1243152 w 1249641"/>
              <a:gd name="connsiteY2" fmla="*/ 1574774 h 1649290"/>
              <a:gd name="connsiteX3" fmla="*/ 431 w 1249641"/>
              <a:gd name="connsiteY3" fmla="*/ 1649290 h 1649290"/>
              <a:gd name="connsiteX4" fmla="*/ 10165 w 1249641"/>
              <a:gd name="connsiteY4" fmla="*/ 0 h 1649290"/>
              <a:gd name="connsiteX0" fmla="*/ 10165 w 1249641"/>
              <a:gd name="connsiteY0" fmla="*/ 0 h 1679096"/>
              <a:gd name="connsiteX1" fmla="*/ 1249641 w 1249641"/>
              <a:gd name="connsiteY1" fmla="*/ 104322 h 1679096"/>
              <a:gd name="connsiteX2" fmla="*/ 1243152 w 1249641"/>
              <a:gd name="connsiteY2" fmla="*/ 1574774 h 1679096"/>
              <a:gd name="connsiteX3" fmla="*/ 431 w 1249641"/>
              <a:gd name="connsiteY3" fmla="*/ 1679096 h 1679096"/>
              <a:gd name="connsiteX4" fmla="*/ 10165 w 1249641"/>
              <a:gd name="connsiteY4" fmla="*/ 0 h 1679096"/>
              <a:gd name="connsiteX0" fmla="*/ 10165 w 1252886"/>
              <a:gd name="connsiteY0" fmla="*/ 0 h 1679096"/>
              <a:gd name="connsiteX1" fmla="*/ 1249641 w 1252886"/>
              <a:gd name="connsiteY1" fmla="*/ 104322 h 1679096"/>
              <a:gd name="connsiteX2" fmla="*/ 1252886 w 1252886"/>
              <a:gd name="connsiteY2" fmla="*/ 1604580 h 1679096"/>
              <a:gd name="connsiteX3" fmla="*/ 431 w 1252886"/>
              <a:gd name="connsiteY3" fmla="*/ 1679096 h 1679096"/>
              <a:gd name="connsiteX4" fmla="*/ 10165 w 1252886"/>
              <a:gd name="connsiteY4" fmla="*/ 0 h 1679096"/>
              <a:gd name="connsiteX0" fmla="*/ 10165 w 1252886"/>
              <a:gd name="connsiteY0" fmla="*/ 0 h 1679096"/>
              <a:gd name="connsiteX1" fmla="*/ 1117895 w 1252886"/>
              <a:gd name="connsiteY1" fmla="*/ 47262 h 1679096"/>
              <a:gd name="connsiteX2" fmla="*/ 1252886 w 1252886"/>
              <a:gd name="connsiteY2" fmla="*/ 1604580 h 1679096"/>
              <a:gd name="connsiteX3" fmla="*/ 431 w 1252886"/>
              <a:gd name="connsiteY3" fmla="*/ 1679096 h 1679096"/>
              <a:gd name="connsiteX4" fmla="*/ 10165 w 1252886"/>
              <a:gd name="connsiteY4" fmla="*/ 0 h 1679096"/>
              <a:gd name="connsiteX0" fmla="*/ 14955 w 1252796"/>
              <a:gd name="connsiteY0" fmla="*/ 0 h 1643773"/>
              <a:gd name="connsiteX1" fmla="*/ 1117805 w 1252796"/>
              <a:gd name="connsiteY1" fmla="*/ 11939 h 1643773"/>
              <a:gd name="connsiteX2" fmla="*/ 1252796 w 1252796"/>
              <a:gd name="connsiteY2" fmla="*/ 1569257 h 1643773"/>
              <a:gd name="connsiteX3" fmla="*/ 341 w 1252796"/>
              <a:gd name="connsiteY3" fmla="*/ 1643773 h 1643773"/>
              <a:gd name="connsiteX4" fmla="*/ 14955 w 1252796"/>
              <a:gd name="connsiteY4" fmla="*/ 0 h 1643773"/>
              <a:gd name="connsiteX0" fmla="*/ 14955 w 1252796"/>
              <a:gd name="connsiteY0" fmla="*/ 1974 h 1645747"/>
              <a:gd name="connsiteX1" fmla="*/ 1117805 w 1252796"/>
              <a:gd name="connsiteY1" fmla="*/ 13913 h 1645747"/>
              <a:gd name="connsiteX2" fmla="*/ 1252796 w 1252796"/>
              <a:gd name="connsiteY2" fmla="*/ 1571231 h 1645747"/>
              <a:gd name="connsiteX3" fmla="*/ 341 w 1252796"/>
              <a:gd name="connsiteY3" fmla="*/ 1645747 h 1645747"/>
              <a:gd name="connsiteX4" fmla="*/ 14955 w 1252796"/>
              <a:gd name="connsiteY4" fmla="*/ 1974 h 1645747"/>
              <a:gd name="connsiteX0" fmla="*/ 14955 w 1117817"/>
              <a:gd name="connsiteY0" fmla="*/ 1974 h 1645747"/>
              <a:gd name="connsiteX1" fmla="*/ 1117805 w 1117817"/>
              <a:gd name="connsiteY1" fmla="*/ 13913 h 1645747"/>
              <a:gd name="connsiteX2" fmla="*/ 1047857 w 1117817"/>
              <a:gd name="connsiteY2" fmla="*/ 1592969 h 1645747"/>
              <a:gd name="connsiteX3" fmla="*/ 341 w 1117817"/>
              <a:gd name="connsiteY3" fmla="*/ 1645747 h 1645747"/>
              <a:gd name="connsiteX4" fmla="*/ 14955 w 1117817"/>
              <a:gd name="connsiteY4" fmla="*/ 1974 h 1645747"/>
              <a:gd name="connsiteX0" fmla="*/ 14955 w 1047857"/>
              <a:gd name="connsiteY0" fmla="*/ 0 h 1643773"/>
              <a:gd name="connsiteX1" fmla="*/ 1032413 w 1047857"/>
              <a:gd name="connsiteY1" fmla="*/ 17373 h 1643773"/>
              <a:gd name="connsiteX2" fmla="*/ 1047857 w 1047857"/>
              <a:gd name="connsiteY2" fmla="*/ 1590995 h 1643773"/>
              <a:gd name="connsiteX3" fmla="*/ 341 w 1047857"/>
              <a:gd name="connsiteY3" fmla="*/ 1643773 h 1643773"/>
              <a:gd name="connsiteX4" fmla="*/ 14955 w 1047857"/>
              <a:gd name="connsiteY4" fmla="*/ 0 h 1643773"/>
              <a:gd name="connsiteX0" fmla="*/ 14955 w 1047857"/>
              <a:gd name="connsiteY0" fmla="*/ 8523 h 1652296"/>
              <a:gd name="connsiteX1" fmla="*/ 1044611 w 1047857"/>
              <a:gd name="connsiteY1" fmla="*/ 12310 h 1652296"/>
              <a:gd name="connsiteX2" fmla="*/ 1047857 w 1047857"/>
              <a:gd name="connsiteY2" fmla="*/ 1599518 h 1652296"/>
              <a:gd name="connsiteX3" fmla="*/ 341 w 1047857"/>
              <a:gd name="connsiteY3" fmla="*/ 1652296 h 1652296"/>
              <a:gd name="connsiteX4" fmla="*/ 14955 w 1047857"/>
              <a:gd name="connsiteY4" fmla="*/ 8523 h 1652296"/>
              <a:gd name="connsiteX0" fmla="*/ 14955 w 1047857"/>
              <a:gd name="connsiteY0" fmla="*/ 0 h 1643773"/>
              <a:gd name="connsiteX1" fmla="*/ 1044611 w 1047857"/>
              <a:gd name="connsiteY1" fmla="*/ 3787 h 1643773"/>
              <a:gd name="connsiteX2" fmla="*/ 1047857 w 1047857"/>
              <a:gd name="connsiteY2" fmla="*/ 1590995 h 1643773"/>
              <a:gd name="connsiteX3" fmla="*/ 341 w 1047857"/>
              <a:gd name="connsiteY3" fmla="*/ 1643773 h 1643773"/>
              <a:gd name="connsiteX4" fmla="*/ 14955 w 1047857"/>
              <a:gd name="connsiteY4" fmla="*/ 0 h 1643773"/>
              <a:gd name="connsiteX0" fmla="*/ 14955 w 1047857"/>
              <a:gd name="connsiteY0" fmla="*/ 2899 h 1641238"/>
              <a:gd name="connsiteX1" fmla="*/ 1044611 w 1047857"/>
              <a:gd name="connsiteY1" fmla="*/ 1252 h 1641238"/>
              <a:gd name="connsiteX2" fmla="*/ 1047857 w 1047857"/>
              <a:gd name="connsiteY2" fmla="*/ 1588460 h 1641238"/>
              <a:gd name="connsiteX3" fmla="*/ 341 w 1047857"/>
              <a:gd name="connsiteY3" fmla="*/ 1641238 h 1641238"/>
              <a:gd name="connsiteX4" fmla="*/ 14955 w 1047857"/>
              <a:gd name="connsiteY4" fmla="*/ 2899 h 1641238"/>
              <a:gd name="connsiteX0" fmla="*/ 14955 w 1047857"/>
              <a:gd name="connsiteY0" fmla="*/ 5336 h 1643675"/>
              <a:gd name="connsiteX1" fmla="*/ 1044611 w 1047857"/>
              <a:gd name="connsiteY1" fmla="*/ 3689 h 1643675"/>
              <a:gd name="connsiteX2" fmla="*/ 1047857 w 1047857"/>
              <a:gd name="connsiteY2" fmla="*/ 1590897 h 1643675"/>
              <a:gd name="connsiteX3" fmla="*/ 341 w 1047857"/>
              <a:gd name="connsiteY3" fmla="*/ 1643675 h 1643675"/>
              <a:gd name="connsiteX4" fmla="*/ 14955 w 1047857"/>
              <a:gd name="connsiteY4" fmla="*/ 5336 h 1643675"/>
              <a:gd name="connsiteX0" fmla="*/ 14955 w 1047857"/>
              <a:gd name="connsiteY0" fmla="*/ 14466 h 1652805"/>
              <a:gd name="connsiteX1" fmla="*/ 1044611 w 1047857"/>
              <a:gd name="connsiteY1" fmla="*/ 1950 h 1652805"/>
              <a:gd name="connsiteX2" fmla="*/ 1047857 w 1047857"/>
              <a:gd name="connsiteY2" fmla="*/ 1600027 h 1652805"/>
              <a:gd name="connsiteX3" fmla="*/ 341 w 1047857"/>
              <a:gd name="connsiteY3" fmla="*/ 1652805 h 1652805"/>
              <a:gd name="connsiteX4" fmla="*/ 14955 w 1047857"/>
              <a:gd name="connsiteY4" fmla="*/ 14466 h 1652805"/>
              <a:gd name="connsiteX0" fmla="*/ 14955 w 1047857"/>
              <a:gd name="connsiteY0" fmla="*/ 12787 h 1651126"/>
              <a:gd name="connsiteX1" fmla="*/ 1044611 w 1047857"/>
              <a:gd name="connsiteY1" fmla="*/ 271 h 1651126"/>
              <a:gd name="connsiteX2" fmla="*/ 1047857 w 1047857"/>
              <a:gd name="connsiteY2" fmla="*/ 1598348 h 1651126"/>
              <a:gd name="connsiteX3" fmla="*/ 341 w 1047857"/>
              <a:gd name="connsiteY3" fmla="*/ 1651126 h 1651126"/>
              <a:gd name="connsiteX4" fmla="*/ 14955 w 1047857"/>
              <a:gd name="connsiteY4" fmla="*/ 12787 h 1651126"/>
              <a:gd name="connsiteX0" fmla="*/ 36668 w 1069570"/>
              <a:gd name="connsiteY0" fmla="*/ 12787 h 1601900"/>
              <a:gd name="connsiteX1" fmla="*/ 1066324 w 1069570"/>
              <a:gd name="connsiteY1" fmla="*/ 271 h 1601900"/>
              <a:gd name="connsiteX2" fmla="*/ 1069570 w 1069570"/>
              <a:gd name="connsiteY2" fmla="*/ 1598348 h 1601900"/>
              <a:gd name="connsiteX3" fmla="*/ 175 w 1069570"/>
              <a:gd name="connsiteY3" fmla="*/ 1601900 h 1601900"/>
              <a:gd name="connsiteX4" fmla="*/ 36668 w 1069570"/>
              <a:gd name="connsiteY4" fmla="*/ 12787 h 1601900"/>
              <a:gd name="connsiteX0" fmla="*/ 36668 w 1069570"/>
              <a:gd name="connsiteY0" fmla="*/ 7335 h 1596448"/>
              <a:gd name="connsiteX1" fmla="*/ 1044446 w 1069570"/>
              <a:gd name="connsiteY1" fmla="*/ 0 h 1596448"/>
              <a:gd name="connsiteX2" fmla="*/ 1069570 w 1069570"/>
              <a:gd name="connsiteY2" fmla="*/ 1592896 h 1596448"/>
              <a:gd name="connsiteX3" fmla="*/ 175 w 1069570"/>
              <a:gd name="connsiteY3" fmla="*/ 1596448 h 1596448"/>
              <a:gd name="connsiteX4" fmla="*/ 36668 w 1069570"/>
              <a:gd name="connsiteY4" fmla="*/ 7335 h 1596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9570" h="1596448">
                <a:moveTo>
                  <a:pt x="36668" y="7335"/>
                </a:moveTo>
                <a:lnTo>
                  <a:pt x="1044446" y="0"/>
                </a:lnTo>
                <a:cubicBezTo>
                  <a:pt x="1045528" y="500086"/>
                  <a:pt x="1068488" y="1092810"/>
                  <a:pt x="1069570" y="1592896"/>
                </a:cubicBezTo>
                <a:lnTo>
                  <a:pt x="175" y="1596448"/>
                </a:lnTo>
                <a:cubicBezTo>
                  <a:pt x="-3070" y="1083115"/>
                  <a:pt x="39913" y="520668"/>
                  <a:pt x="36668" y="7335"/>
                </a:cubicBezTo>
                <a:close/>
              </a:path>
            </a:pathLst>
          </a:custGeom>
          <a:solidFill>
            <a:srgbClr val="000000">
              <a:alpha val="0"/>
            </a:srgbClr>
          </a:solidFill>
          <a:ln w="19050">
            <a:solidFill>
              <a:srgbClr val="013A91"/>
            </a:solidFill>
          </a:ln>
        </p:spPr>
        <p:txBody>
          <a:bodyPr/>
          <a:lstStyle/>
          <a:p>
            <a:endParaRPr lang="zh-CN" altLang="en-US"/>
          </a:p>
        </p:txBody>
      </p:sp>
      <p:sp>
        <p:nvSpPr>
          <p:cNvPr id="7" name="Freeform 20" hidden="1">
            <a:extLst>
              <a:ext uri="{FF2B5EF4-FFF2-40B4-BE49-F238E27FC236}">
                <a16:creationId xmlns:a16="http://schemas.microsoft.com/office/drawing/2014/main" id="{22BDCBFE-908E-13E0-C45E-5A7DC0674A77}"/>
              </a:ext>
            </a:extLst>
          </p:cNvPr>
          <p:cNvSpPr/>
          <p:nvPr/>
        </p:nvSpPr>
        <p:spPr>
          <a:xfrm>
            <a:off x="6307931" y="2468760"/>
            <a:ext cx="554436" cy="1484113"/>
          </a:xfrm>
          <a:custGeom>
            <a:avLst/>
            <a:gdLst>
              <a:gd name="connsiteX0" fmla="*/ 0 w 1226497"/>
              <a:gd name="connsiteY0" fmla="*/ 0 h 1525097"/>
              <a:gd name="connsiteX1" fmla="*/ 1226497 w 1226497"/>
              <a:gd name="connsiteY1" fmla="*/ 54645 h 1525097"/>
              <a:gd name="connsiteX2" fmla="*/ 1220008 w 1226497"/>
              <a:gd name="connsiteY2" fmla="*/ 1525097 h 1525097"/>
              <a:gd name="connsiteX3" fmla="*/ 0 w 1226497"/>
              <a:gd name="connsiteY3" fmla="*/ 1525097 h 1525097"/>
              <a:gd name="connsiteX4" fmla="*/ 0 w 1226497"/>
              <a:gd name="connsiteY4" fmla="*/ 0 h 1525097"/>
              <a:gd name="connsiteX0" fmla="*/ 0 w 1236231"/>
              <a:gd name="connsiteY0" fmla="*/ 0 h 1540000"/>
              <a:gd name="connsiteX1" fmla="*/ 1236231 w 1236231"/>
              <a:gd name="connsiteY1" fmla="*/ 69548 h 1540000"/>
              <a:gd name="connsiteX2" fmla="*/ 1229742 w 1236231"/>
              <a:gd name="connsiteY2" fmla="*/ 1540000 h 1540000"/>
              <a:gd name="connsiteX3" fmla="*/ 9734 w 1236231"/>
              <a:gd name="connsiteY3" fmla="*/ 1540000 h 1540000"/>
              <a:gd name="connsiteX4" fmla="*/ 0 w 1236231"/>
              <a:gd name="connsiteY4" fmla="*/ 0 h 1540000"/>
              <a:gd name="connsiteX0" fmla="*/ 13345 w 1249576"/>
              <a:gd name="connsiteY0" fmla="*/ 0 h 1599613"/>
              <a:gd name="connsiteX1" fmla="*/ 1249576 w 1249576"/>
              <a:gd name="connsiteY1" fmla="*/ 69548 h 1599613"/>
              <a:gd name="connsiteX2" fmla="*/ 1243087 w 1249576"/>
              <a:gd name="connsiteY2" fmla="*/ 1540000 h 1599613"/>
              <a:gd name="connsiteX3" fmla="*/ 366 w 1249576"/>
              <a:gd name="connsiteY3" fmla="*/ 1599613 h 1599613"/>
              <a:gd name="connsiteX4" fmla="*/ 13345 w 1249576"/>
              <a:gd name="connsiteY4" fmla="*/ 0 h 1599613"/>
              <a:gd name="connsiteX0" fmla="*/ 13345 w 1249576"/>
              <a:gd name="connsiteY0" fmla="*/ 0 h 1599613"/>
              <a:gd name="connsiteX1" fmla="*/ 1249576 w 1249576"/>
              <a:gd name="connsiteY1" fmla="*/ 69548 h 1599613"/>
              <a:gd name="connsiteX2" fmla="*/ 1243087 w 1249576"/>
              <a:gd name="connsiteY2" fmla="*/ 1540000 h 1599613"/>
              <a:gd name="connsiteX3" fmla="*/ 366 w 1249576"/>
              <a:gd name="connsiteY3" fmla="*/ 1599613 h 1599613"/>
              <a:gd name="connsiteX4" fmla="*/ 13345 w 1249576"/>
              <a:gd name="connsiteY4" fmla="*/ 0 h 1599613"/>
              <a:gd name="connsiteX0" fmla="*/ 10165 w 1249641"/>
              <a:gd name="connsiteY0" fmla="*/ 0 h 1634387"/>
              <a:gd name="connsiteX1" fmla="*/ 1249641 w 1249641"/>
              <a:gd name="connsiteY1" fmla="*/ 104322 h 1634387"/>
              <a:gd name="connsiteX2" fmla="*/ 1243152 w 1249641"/>
              <a:gd name="connsiteY2" fmla="*/ 1574774 h 1634387"/>
              <a:gd name="connsiteX3" fmla="*/ 431 w 1249641"/>
              <a:gd name="connsiteY3" fmla="*/ 1634387 h 1634387"/>
              <a:gd name="connsiteX4" fmla="*/ 10165 w 1249641"/>
              <a:gd name="connsiteY4" fmla="*/ 0 h 1634387"/>
              <a:gd name="connsiteX0" fmla="*/ 10165 w 1249641"/>
              <a:gd name="connsiteY0" fmla="*/ 0 h 1649290"/>
              <a:gd name="connsiteX1" fmla="*/ 1249641 w 1249641"/>
              <a:gd name="connsiteY1" fmla="*/ 104322 h 1649290"/>
              <a:gd name="connsiteX2" fmla="*/ 1243152 w 1249641"/>
              <a:gd name="connsiteY2" fmla="*/ 1574774 h 1649290"/>
              <a:gd name="connsiteX3" fmla="*/ 431 w 1249641"/>
              <a:gd name="connsiteY3" fmla="*/ 1649290 h 1649290"/>
              <a:gd name="connsiteX4" fmla="*/ 10165 w 1249641"/>
              <a:gd name="connsiteY4" fmla="*/ 0 h 1649290"/>
              <a:gd name="connsiteX0" fmla="*/ 10165 w 1249641"/>
              <a:gd name="connsiteY0" fmla="*/ 0 h 1679096"/>
              <a:gd name="connsiteX1" fmla="*/ 1249641 w 1249641"/>
              <a:gd name="connsiteY1" fmla="*/ 104322 h 1679096"/>
              <a:gd name="connsiteX2" fmla="*/ 1243152 w 1249641"/>
              <a:gd name="connsiteY2" fmla="*/ 1574774 h 1679096"/>
              <a:gd name="connsiteX3" fmla="*/ 431 w 1249641"/>
              <a:gd name="connsiteY3" fmla="*/ 1679096 h 1679096"/>
              <a:gd name="connsiteX4" fmla="*/ 10165 w 1249641"/>
              <a:gd name="connsiteY4" fmla="*/ 0 h 1679096"/>
              <a:gd name="connsiteX0" fmla="*/ 10165 w 1252886"/>
              <a:gd name="connsiteY0" fmla="*/ 0 h 1679096"/>
              <a:gd name="connsiteX1" fmla="*/ 1249641 w 1252886"/>
              <a:gd name="connsiteY1" fmla="*/ 104322 h 1679096"/>
              <a:gd name="connsiteX2" fmla="*/ 1252886 w 1252886"/>
              <a:gd name="connsiteY2" fmla="*/ 1604580 h 1679096"/>
              <a:gd name="connsiteX3" fmla="*/ 431 w 1252886"/>
              <a:gd name="connsiteY3" fmla="*/ 1679096 h 1679096"/>
              <a:gd name="connsiteX4" fmla="*/ 10165 w 1252886"/>
              <a:gd name="connsiteY4" fmla="*/ 0 h 1679096"/>
              <a:gd name="connsiteX0" fmla="*/ 10165 w 1252886"/>
              <a:gd name="connsiteY0" fmla="*/ 0 h 1679096"/>
              <a:gd name="connsiteX1" fmla="*/ 1117895 w 1252886"/>
              <a:gd name="connsiteY1" fmla="*/ 47262 h 1679096"/>
              <a:gd name="connsiteX2" fmla="*/ 1252886 w 1252886"/>
              <a:gd name="connsiteY2" fmla="*/ 1604580 h 1679096"/>
              <a:gd name="connsiteX3" fmla="*/ 431 w 1252886"/>
              <a:gd name="connsiteY3" fmla="*/ 1679096 h 1679096"/>
              <a:gd name="connsiteX4" fmla="*/ 10165 w 1252886"/>
              <a:gd name="connsiteY4" fmla="*/ 0 h 1679096"/>
              <a:gd name="connsiteX0" fmla="*/ 14955 w 1252796"/>
              <a:gd name="connsiteY0" fmla="*/ 0 h 1643773"/>
              <a:gd name="connsiteX1" fmla="*/ 1117805 w 1252796"/>
              <a:gd name="connsiteY1" fmla="*/ 11939 h 1643773"/>
              <a:gd name="connsiteX2" fmla="*/ 1252796 w 1252796"/>
              <a:gd name="connsiteY2" fmla="*/ 1569257 h 1643773"/>
              <a:gd name="connsiteX3" fmla="*/ 341 w 1252796"/>
              <a:gd name="connsiteY3" fmla="*/ 1643773 h 1643773"/>
              <a:gd name="connsiteX4" fmla="*/ 14955 w 1252796"/>
              <a:gd name="connsiteY4" fmla="*/ 0 h 1643773"/>
              <a:gd name="connsiteX0" fmla="*/ 14955 w 1252796"/>
              <a:gd name="connsiteY0" fmla="*/ 1974 h 1645747"/>
              <a:gd name="connsiteX1" fmla="*/ 1117805 w 1252796"/>
              <a:gd name="connsiteY1" fmla="*/ 13913 h 1645747"/>
              <a:gd name="connsiteX2" fmla="*/ 1252796 w 1252796"/>
              <a:gd name="connsiteY2" fmla="*/ 1571231 h 1645747"/>
              <a:gd name="connsiteX3" fmla="*/ 341 w 1252796"/>
              <a:gd name="connsiteY3" fmla="*/ 1645747 h 1645747"/>
              <a:gd name="connsiteX4" fmla="*/ 14955 w 1252796"/>
              <a:gd name="connsiteY4" fmla="*/ 1974 h 1645747"/>
              <a:gd name="connsiteX0" fmla="*/ 14955 w 1117817"/>
              <a:gd name="connsiteY0" fmla="*/ 1974 h 1645747"/>
              <a:gd name="connsiteX1" fmla="*/ 1117805 w 1117817"/>
              <a:gd name="connsiteY1" fmla="*/ 13913 h 1645747"/>
              <a:gd name="connsiteX2" fmla="*/ 1047857 w 1117817"/>
              <a:gd name="connsiteY2" fmla="*/ 1592969 h 1645747"/>
              <a:gd name="connsiteX3" fmla="*/ 341 w 1117817"/>
              <a:gd name="connsiteY3" fmla="*/ 1645747 h 1645747"/>
              <a:gd name="connsiteX4" fmla="*/ 14955 w 1117817"/>
              <a:gd name="connsiteY4" fmla="*/ 1974 h 1645747"/>
              <a:gd name="connsiteX0" fmla="*/ 14955 w 1047857"/>
              <a:gd name="connsiteY0" fmla="*/ 0 h 1643773"/>
              <a:gd name="connsiteX1" fmla="*/ 1032413 w 1047857"/>
              <a:gd name="connsiteY1" fmla="*/ 17373 h 1643773"/>
              <a:gd name="connsiteX2" fmla="*/ 1047857 w 1047857"/>
              <a:gd name="connsiteY2" fmla="*/ 1590995 h 1643773"/>
              <a:gd name="connsiteX3" fmla="*/ 341 w 1047857"/>
              <a:gd name="connsiteY3" fmla="*/ 1643773 h 1643773"/>
              <a:gd name="connsiteX4" fmla="*/ 14955 w 1047857"/>
              <a:gd name="connsiteY4" fmla="*/ 0 h 1643773"/>
              <a:gd name="connsiteX0" fmla="*/ 14955 w 1047857"/>
              <a:gd name="connsiteY0" fmla="*/ 8523 h 1652296"/>
              <a:gd name="connsiteX1" fmla="*/ 1044611 w 1047857"/>
              <a:gd name="connsiteY1" fmla="*/ 12310 h 1652296"/>
              <a:gd name="connsiteX2" fmla="*/ 1047857 w 1047857"/>
              <a:gd name="connsiteY2" fmla="*/ 1599518 h 1652296"/>
              <a:gd name="connsiteX3" fmla="*/ 341 w 1047857"/>
              <a:gd name="connsiteY3" fmla="*/ 1652296 h 1652296"/>
              <a:gd name="connsiteX4" fmla="*/ 14955 w 1047857"/>
              <a:gd name="connsiteY4" fmla="*/ 8523 h 1652296"/>
              <a:gd name="connsiteX0" fmla="*/ 14955 w 1047857"/>
              <a:gd name="connsiteY0" fmla="*/ 0 h 1643773"/>
              <a:gd name="connsiteX1" fmla="*/ 1044611 w 1047857"/>
              <a:gd name="connsiteY1" fmla="*/ 3787 h 1643773"/>
              <a:gd name="connsiteX2" fmla="*/ 1047857 w 1047857"/>
              <a:gd name="connsiteY2" fmla="*/ 1590995 h 1643773"/>
              <a:gd name="connsiteX3" fmla="*/ 341 w 1047857"/>
              <a:gd name="connsiteY3" fmla="*/ 1643773 h 1643773"/>
              <a:gd name="connsiteX4" fmla="*/ 14955 w 1047857"/>
              <a:gd name="connsiteY4" fmla="*/ 0 h 1643773"/>
              <a:gd name="connsiteX0" fmla="*/ 14955 w 1047857"/>
              <a:gd name="connsiteY0" fmla="*/ 2899 h 1641238"/>
              <a:gd name="connsiteX1" fmla="*/ 1044611 w 1047857"/>
              <a:gd name="connsiteY1" fmla="*/ 1252 h 1641238"/>
              <a:gd name="connsiteX2" fmla="*/ 1047857 w 1047857"/>
              <a:gd name="connsiteY2" fmla="*/ 1588460 h 1641238"/>
              <a:gd name="connsiteX3" fmla="*/ 341 w 1047857"/>
              <a:gd name="connsiteY3" fmla="*/ 1641238 h 1641238"/>
              <a:gd name="connsiteX4" fmla="*/ 14955 w 1047857"/>
              <a:gd name="connsiteY4" fmla="*/ 2899 h 1641238"/>
              <a:gd name="connsiteX0" fmla="*/ 14955 w 1047857"/>
              <a:gd name="connsiteY0" fmla="*/ 5336 h 1643675"/>
              <a:gd name="connsiteX1" fmla="*/ 1044611 w 1047857"/>
              <a:gd name="connsiteY1" fmla="*/ 3689 h 1643675"/>
              <a:gd name="connsiteX2" fmla="*/ 1047857 w 1047857"/>
              <a:gd name="connsiteY2" fmla="*/ 1590897 h 1643675"/>
              <a:gd name="connsiteX3" fmla="*/ 341 w 1047857"/>
              <a:gd name="connsiteY3" fmla="*/ 1643675 h 1643675"/>
              <a:gd name="connsiteX4" fmla="*/ 14955 w 1047857"/>
              <a:gd name="connsiteY4" fmla="*/ 5336 h 1643675"/>
              <a:gd name="connsiteX0" fmla="*/ 14955 w 1047857"/>
              <a:gd name="connsiteY0" fmla="*/ 14466 h 1652805"/>
              <a:gd name="connsiteX1" fmla="*/ 1044611 w 1047857"/>
              <a:gd name="connsiteY1" fmla="*/ 1950 h 1652805"/>
              <a:gd name="connsiteX2" fmla="*/ 1047857 w 1047857"/>
              <a:gd name="connsiteY2" fmla="*/ 1600027 h 1652805"/>
              <a:gd name="connsiteX3" fmla="*/ 341 w 1047857"/>
              <a:gd name="connsiteY3" fmla="*/ 1652805 h 1652805"/>
              <a:gd name="connsiteX4" fmla="*/ 14955 w 1047857"/>
              <a:gd name="connsiteY4" fmla="*/ 14466 h 1652805"/>
              <a:gd name="connsiteX0" fmla="*/ 14955 w 1047857"/>
              <a:gd name="connsiteY0" fmla="*/ 12787 h 1651126"/>
              <a:gd name="connsiteX1" fmla="*/ 1044611 w 1047857"/>
              <a:gd name="connsiteY1" fmla="*/ 271 h 1651126"/>
              <a:gd name="connsiteX2" fmla="*/ 1047857 w 1047857"/>
              <a:gd name="connsiteY2" fmla="*/ 1598348 h 1651126"/>
              <a:gd name="connsiteX3" fmla="*/ 341 w 1047857"/>
              <a:gd name="connsiteY3" fmla="*/ 1651126 h 1651126"/>
              <a:gd name="connsiteX4" fmla="*/ 14955 w 1047857"/>
              <a:gd name="connsiteY4" fmla="*/ 12787 h 1651126"/>
              <a:gd name="connsiteX0" fmla="*/ 11912 w 1044814"/>
              <a:gd name="connsiteY0" fmla="*/ 12787 h 1612264"/>
              <a:gd name="connsiteX1" fmla="*/ 1041568 w 1044814"/>
              <a:gd name="connsiteY1" fmla="*/ 271 h 1612264"/>
              <a:gd name="connsiteX2" fmla="*/ 1044814 w 1044814"/>
              <a:gd name="connsiteY2" fmla="*/ 1598348 h 1612264"/>
              <a:gd name="connsiteX3" fmla="*/ 394 w 1044814"/>
              <a:gd name="connsiteY3" fmla="*/ 1612264 h 1612264"/>
              <a:gd name="connsiteX4" fmla="*/ 11912 w 1044814"/>
              <a:gd name="connsiteY4" fmla="*/ 12787 h 1612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814" h="1612264">
                <a:moveTo>
                  <a:pt x="11912" y="12787"/>
                </a:moveTo>
                <a:cubicBezTo>
                  <a:pt x="417753" y="9521"/>
                  <a:pt x="628409" y="-1898"/>
                  <a:pt x="1041568" y="271"/>
                </a:cubicBezTo>
                <a:cubicBezTo>
                  <a:pt x="1042650" y="500357"/>
                  <a:pt x="1043732" y="1098262"/>
                  <a:pt x="1044814" y="1598348"/>
                </a:cubicBezTo>
                <a:lnTo>
                  <a:pt x="394" y="1612264"/>
                </a:lnTo>
                <a:cubicBezTo>
                  <a:pt x="-2851" y="1098931"/>
                  <a:pt x="15157" y="526120"/>
                  <a:pt x="11912" y="12787"/>
                </a:cubicBezTo>
                <a:close/>
              </a:path>
            </a:pathLst>
          </a:custGeom>
          <a:solidFill>
            <a:srgbClr val="000000">
              <a:alpha val="0"/>
            </a:srgbClr>
          </a:solidFill>
          <a:ln w="19050">
            <a:solidFill>
              <a:srgbClr val="013A91"/>
            </a:solidFill>
          </a:ln>
        </p:spPr>
        <p:txBody>
          <a:bodyPr/>
          <a:lstStyle/>
          <a:p>
            <a:endParaRPr lang="zh-CN" altLang="en-US"/>
          </a:p>
        </p:txBody>
      </p:sp>
      <p:sp>
        <p:nvSpPr>
          <p:cNvPr id="4" name="灯片编号占位符 2">
            <a:extLst>
              <a:ext uri="{FF2B5EF4-FFF2-40B4-BE49-F238E27FC236}">
                <a16:creationId xmlns:a16="http://schemas.microsoft.com/office/drawing/2014/main" id="{4BEDB348-C0B1-E209-2225-E98F3ECD4B08}"/>
              </a:ext>
            </a:extLst>
          </p:cNvPr>
          <p:cNvSpPr txBox="1">
            <a:spLocks/>
          </p:cNvSpPr>
          <p:nvPr/>
        </p:nvSpPr>
        <p:spPr>
          <a:xfrm>
            <a:off x="8857452" y="6438900"/>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65B630-C7FF-41C0-9923-C5E5E29EED81}" type="slidenum">
              <a:rPr lang="en-US" altLang="zh-CN">
                <a:solidFill>
                  <a:srgbClr val="2F2F2F">
                    <a:lumMod val="50000"/>
                    <a:lumOff val="50000"/>
                  </a:srgbClr>
                </a:solidFill>
                <a:cs typeface="+mn-ea"/>
                <a:sym typeface="+mn-lt"/>
              </a:rPr>
              <a:pPr/>
              <a:t>7</a:t>
            </a:fld>
            <a:endParaRPr dirty="0">
              <a:solidFill>
                <a:srgbClr val="2F2F2F">
                  <a:lumMod val="50000"/>
                  <a:lumOff val="50000"/>
                </a:srgbClr>
              </a:solidFill>
              <a:ea typeface="宋体" panose="02010600030101010101" pitchFamily="2" charset="-122"/>
              <a:cs typeface="+mn-ea"/>
              <a:sym typeface="+mn-lt"/>
            </a:endParaRPr>
          </a:p>
        </p:txBody>
      </p:sp>
      <p:sp>
        <p:nvSpPr>
          <p:cNvPr id="10" name="TextBox 40">
            <a:extLst>
              <a:ext uri="{FF2B5EF4-FFF2-40B4-BE49-F238E27FC236}">
                <a16:creationId xmlns:a16="http://schemas.microsoft.com/office/drawing/2014/main" id="{4D78FBE7-371D-A5A8-00F6-E7E0A28F56F7}"/>
              </a:ext>
            </a:extLst>
          </p:cNvPr>
          <p:cNvSpPr txBox="1"/>
          <p:nvPr/>
        </p:nvSpPr>
        <p:spPr>
          <a:xfrm>
            <a:off x="387254" y="397606"/>
            <a:ext cx="10824916" cy="769441"/>
          </a:xfrm>
          <a:prstGeom prst="rect">
            <a:avLst/>
          </a:prstGeom>
          <a:noFill/>
        </p:spPr>
        <p:txBody>
          <a:bodyPr wrap="square" rtlCol="0">
            <a:spAutoFit/>
          </a:bodyPr>
          <a:lstStyle/>
          <a:p>
            <a:r>
              <a:rPr lang="en-US" altLang="zh-CN" sz="2800"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SHN900A </a:t>
            </a:r>
            <a:r>
              <a:rPr lang="en-US" altLang="zh-CN" sz="2800" b="1" dirty="0">
                <a:solidFill>
                  <a:srgbClr val="F08300"/>
                </a:solidFill>
                <a:latin typeface="Arial" panose="020B0604020202020204" pitchFamily="34" charset="0"/>
                <a:ea typeface="微软雅黑" panose="020B0503020204020204" pitchFamily="34" charset="-122"/>
                <a:cs typeface="Arial" panose="020B0604020202020204" pitchFamily="34" charset="0"/>
              </a:rPr>
              <a:t>Front</a:t>
            </a:r>
            <a:r>
              <a:rPr lang="en-US" altLang="zh-CN" sz="2800" b="1" dirty="0">
                <a:solidFill>
                  <a:prstClr val="black">
                    <a:lumMod val="50000"/>
                    <a:lumOff val="50000"/>
                  </a:prstClr>
                </a:solidFill>
                <a:latin typeface="Arial" panose="020B0604020202020204" pitchFamily="34" charset="0"/>
                <a:ea typeface="微软雅黑" panose="020B0503020204020204" pitchFamily="34" charset="-122"/>
                <a:cs typeface="Arial" panose="020B0604020202020204" pitchFamily="34" charset="0"/>
              </a:rPr>
              <a:t> Panel Tour</a:t>
            </a:r>
            <a:br>
              <a:rPr lang="en-US" altLang="zh-CN" sz="2800" b="1" dirty="0">
                <a:solidFill>
                  <a:prstClr val="black">
                    <a:lumMod val="50000"/>
                    <a:lumOff val="50000"/>
                  </a:prstClr>
                </a:solidFill>
                <a:latin typeface="Arial" panose="020B0604020202020204" pitchFamily="34" charset="0"/>
                <a:ea typeface="微软雅黑" panose="020B0503020204020204" pitchFamily="34" charset="-122"/>
                <a:cs typeface="Arial" panose="020B0604020202020204" pitchFamily="34" charset="0"/>
              </a:rPr>
            </a:br>
            <a:r>
              <a:rPr lang="en-US" altLang="zh-CN"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Flexible large screen touch operation</a:t>
            </a:r>
            <a:endParaRPr lang="en-US" altLang="zh-CN" sz="28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0" name="Freeform 20">
            <a:extLst>
              <a:ext uri="{FF2B5EF4-FFF2-40B4-BE49-F238E27FC236}">
                <a16:creationId xmlns:a16="http://schemas.microsoft.com/office/drawing/2014/main" id="{EF799639-26CD-568E-9919-2F5710F8ADF1}"/>
              </a:ext>
            </a:extLst>
          </p:cNvPr>
          <p:cNvSpPr/>
          <p:nvPr/>
        </p:nvSpPr>
        <p:spPr>
          <a:xfrm>
            <a:off x="4796971" y="2738893"/>
            <a:ext cx="292100" cy="1152750"/>
          </a:xfrm>
          <a:custGeom>
            <a:avLst/>
            <a:gdLst>
              <a:gd name="connsiteX0" fmla="*/ 0 w 1226497"/>
              <a:gd name="connsiteY0" fmla="*/ 0 h 1525097"/>
              <a:gd name="connsiteX1" fmla="*/ 1226497 w 1226497"/>
              <a:gd name="connsiteY1" fmla="*/ 54645 h 1525097"/>
              <a:gd name="connsiteX2" fmla="*/ 1220008 w 1226497"/>
              <a:gd name="connsiteY2" fmla="*/ 1525097 h 1525097"/>
              <a:gd name="connsiteX3" fmla="*/ 0 w 1226497"/>
              <a:gd name="connsiteY3" fmla="*/ 1525097 h 1525097"/>
              <a:gd name="connsiteX4" fmla="*/ 0 w 1226497"/>
              <a:gd name="connsiteY4" fmla="*/ 0 h 1525097"/>
              <a:gd name="connsiteX0" fmla="*/ 0 w 1236231"/>
              <a:gd name="connsiteY0" fmla="*/ 0 h 1540000"/>
              <a:gd name="connsiteX1" fmla="*/ 1236231 w 1236231"/>
              <a:gd name="connsiteY1" fmla="*/ 69548 h 1540000"/>
              <a:gd name="connsiteX2" fmla="*/ 1229742 w 1236231"/>
              <a:gd name="connsiteY2" fmla="*/ 1540000 h 1540000"/>
              <a:gd name="connsiteX3" fmla="*/ 9734 w 1236231"/>
              <a:gd name="connsiteY3" fmla="*/ 1540000 h 1540000"/>
              <a:gd name="connsiteX4" fmla="*/ 0 w 1236231"/>
              <a:gd name="connsiteY4" fmla="*/ 0 h 1540000"/>
              <a:gd name="connsiteX0" fmla="*/ 13345 w 1249576"/>
              <a:gd name="connsiteY0" fmla="*/ 0 h 1599613"/>
              <a:gd name="connsiteX1" fmla="*/ 1249576 w 1249576"/>
              <a:gd name="connsiteY1" fmla="*/ 69548 h 1599613"/>
              <a:gd name="connsiteX2" fmla="*/ 1243087 w 1249576"/>
              <a:gd name="connsiteY2" fmla="*/ 1540000 h 1599613"/>
              <a:gd name="connsiteX3" fmla="*/ 366 w 1249576"/>
              <a:gd name="connsiteY3" fmla="*/ 1599613 h 1599613"/>
              <a:gd name="connsiteX4" fmla="*/ 13345 w 1249576"/>
              <a:gd name="connsiteY4" fmla="*/ 0 h 1599613"/>
              <a:gd name="connsiteX0" fmla="*/ 13345 w 1249576"/>
              <a:gd name="connsiteY0" fmla="*/ 0 h 1599613"/>
              <a:gd name="connsiteX1" fmla="*/ 1249576 w 1249576"/>
              <a:gd name="connsiteY1" fmla="*/ 69548 h 1599613"/>
              <a:gd name="connsiteX2" fmla="*/ 1243087 w 1249576"/>
              <a:gd name="connsiteY2" fmla="*/ 1540000 h 1599613"/>
              <a:gd name="connsiteX3" fmla="*/ 366 w 1249576"/>
              <a:gd name="connsiteY3" fmla="*/ 1599613 h 1599613"/>
              <a:gd name="connsiteX4" fmla="*/ 13345 w 1249576"/>
              <a:gd name="connsiteY4" fmla="*/ 0 h 1599613"/>
              <a:gd name="connsiteX0" fmla="*/ 10165 w 1249641"/>
              <a:gd name="connsiteY0" fmla="*/ 0 h 1634387"/>
              <a:gd name="connsiteX1" fmla="*/ 1249641 w 1249641"/>
              <a:gd name="connsiteY1" fmla="*/ 104322 h 1634387"/>
              <a:gd name="connsiteX2" fmla="*/ 1243152 w 1249641"/>
              <a:gd name="connsiteY2" fmla="*/ 1574774 h 1634387"/>
              <a:gd name="connsiteX3" fmla="*/ 431 w 1249641"/>
              <a:gd name="connsiteY3" fmla="*/ 1634387 h 1634387"/>
              <a:gd name="connsiteX4" fmla="*/ 10165 w 1249641"/>
              <a:gd name="connsiteY4" fmla="*/ 0 h 1634387"/>
              <a:gd name="connsiteX0" fmla="*/ 10165 w 1249641"/>
              <a:gd name="connsiteY0" fmla="*/ 0 h 1649290"/>
              <a:gd name="connsiteX1" fmla="*/ 1249641 w 1249641"/>
              <a:gd name="connsiteY1" fmla="*/ 104322 h 1649290"/>
              <a:gd name="connsiteX2" fmla="*/ 1243152 w 1249641"/>
              <a:gd name="connsiteY2" fmla="*/ 1574774 h 1649290"/>
              <a:gd name="connsiteX3" fmla="*/ 431 w 1249641"/>
              <a:gd name="connsiteY3" fmla="*/ 1649290 h 1649290"/>
              <a:gd name="connsiteX4" fmla="*/ 10165 w 1249641"/>
              <a:gd name="connsiteY4" fmla="*/ 0 h 1649290"/>
              <a:gd name="connsiteX0" fmla="*/ 10165 w 1249641"/>
              <a:gd name="connsiteY0" fmla="*/ 0 h 1679096"/>
              <a:gd name="connsiteX1" fmla="*/ 1249641 w 1249641"/>
              <a:gd name="connsiteY1" fmla="*/ 104322 h 1679096"/>
              <a:gd name="connsiteX2" fmla="*/ 1243152 w 1249641"/>
              <a:gd name="connsiteY2" fmla="*/ 1574774 h 1679096"/>
              <a:gd name="connsiteX3" fmla="*/ 431 w 1249641"/>
              <a:gd name="connsiteY3" fmla="*/ 1679096 h 1679096"/>
              <a:gd name="connsiteX4" fmla="*/ 10165 w 1249641"/>
              <a:gd name="connsiteY4" fmla="*/ 0 h 1679096"/>
              <a:gd name="connsiteX0" fmla="*/ 10165 w 1252886"/>
              <a:gd name="connsiteY0" fmla="*/ 0 h 1679096"/>
              <a:gd name="connsiteX1" fmla="*/ 1249641 w 1252886"/>
              <a:gd name="connsiteY1" fmla="*/ 104322 h 1679096"/>
              <a:gd name="connsiteX2" fmla="*/ 1252886 w 1252886"/>
              <a:gd name="connsiteY2" fmla="*/ 1604580 h 1679096"/>
              <a:gd name="connsiteX3" fmla="*/ 431 w 1252886"/>
              <a:gd name="connsiteY3" fmla="*/ 1679096 h 1679096"/>
              <a:gd name="connsiteX4" fmla="*/ 10165 w 1252886"/>
              <a:gd name="connsiteY4" fmla="*/ 0 h 1679096"/>
              <a:gd name="connsiteX0" fmla="*/ 10165 w 1252886"/>
              <a:gd name="connsiteY0" fmla="*/ 0 h 1679096"/>
              <a:gd name="connsiteX1" fmla="*/ 1117895 w 1252886"/>
              <a:gd name="connsiteY1" fmla="*/ 47262 h 1679096"/>
              <a:gd name="connsiteX2" fmla="*/ 1252886 w 1252886"/>
              <a:gd name="connsiteY2" fmla="*/ 1604580 h 1679096"/>
              <a:gd name="connsiteX3" fmla="*/ 431 w 1252886"/>
              <a:gd name="connsiteY3" fmla="*/ 1679096 h 1679096"/>
              <a:gd name="connsiteX4" fmla="*/ 10165 w 1252886"/>
              <a:gd name="connsiteY4" fmla="*/ 0 h 1679096"/>
              <a:gd name="connsiteX0" fmla="*/ 14955 w 1252796"/>
              <a:gd name="connsiteY0" fmla="*/ 0 h 1643773"/>
              <a:gd name="connsiteX1" fmla="*/ 1117805 w 1252796"/>
              <a:gd name="connsiteY1" fmla="*/ 11939 h 1643773"/>
              <a:gd name="connsiteX2" fmla="*/ 1252796 w 1252796"/>
              <a:gd name="connsiteY2" fmla="*/ 1569257 h 1643773"/>
              <a:gd name="connsiteX3" fmla="*/ 341 w 1252796"/>
              <a:gd name="connsiteY3" fmla="*/ 1643773 h 1643773"/>
              <a:gd name="connsiteX4" fmla="*/ 14955 w 1252796"/>
              <a:gd name="connsiteY4" fmla="*/ 0 h 1643773"/>
              <a:gd name="connsiteX0" fmla="*/ 14955 w 1252796"/>
              <a:gd name="connsiteY0" fmla="*/ 1974 h 1645747"/>
              <a:gd name="connsiteX1" fmla="*/ 1117805 w 1252796"/>
              <a:gd name="connsiteY1" fmla="*/ 13913 h 1645747"/>
              <a:gd name="connsiteX2" fmla="*/ 1252796 w 1252796"/>
              <a:gd name="connsiteY2" fmla="*/ 1571231 h 1645747"/>
              <a:gd name="connsiteX3" fmla="*/ 341 w 1252796"/>
              <a:gd name="connsiteY3" fmla="*/ 1645747 h 1645747"/>
              <a:gd name="connsiteX4" fmla="*/ 14955 w 1252796"/>
              <a:gd name="connsiteY4" fmla="*/ 1974 h 1645747"/>
              <a:gd name="connsiteX0" fmla="*/ 14955 w 1117817"/>
              <a:gd name="connsiteY0" fmla="*/ 1974 h 1645747"/>
              <a:gd name="connsiteX1" fmla="*/ 1117805 w 1117817"/>
              <a:gd name="connsiteY1" fmla="*/ 13913 h 1645747"/>
              <a:gd name="connsiteX2" fmla="*/ 1047857 w 1117817"/>
              <a:gd name="connsiteY2" fmla="*/ 1592969 h 1645747"/>
              <a:gd name="connsiteX3" fmla="*/ 341 w 1117817"/>
              <a:gd name="connsiteY3" fmla="*/ 1645747 h 1645747"/>
              <a:gd name="connsiteX4" fmla="*/ 14955 w 1117817"/>
              <a:gd name="connsiteY4" fmla="*/ 1974 h 1645747"/>
              <a:gd name="connsiteX0" fmla="*/ 14955 w 1047857"/>
              <a:gd name="connsiteY0" fmla="*/ 0 h 1643773"/>
              <a:gd name="connsiteX1" fmla="*/ 1032413 w 1047857"/>
              <a:gd name="connsiteY1" fmla="*/ 17373 h 1643773"/>
              <a:gd name="connsiteX2" fmla="*/ 1047857 w 1047857"/>
              <a:gd name="connsiteY2" fmla="*/ 1590995 h 1643773"/>
              <a:gd name="connsiteX3" fmla="*/ 341 w 1047857"/>
              <a:gd name="connsiteY3" fmla="*/ 1643773 h 1643773"/>
              <a:gd name="connsiteX4" fmla="*/ 14955 w 1047857"/>
              <a:gd name="connsiteY4" fmla="*/ 0 h 1643773"/>
              <a:gd name="connsiteX0" fmla="*/ 14955 w 1047857"/>
              <a:gd name="connsiteY0" fmla="*/ 8523 h 1652296"/>
              <a:gd name="connsiteX1" fmla="*/ 1044611 w 1047857"/>
              <a:gd name="connsiteY1" fmla="*/ 12310 h 1652296"/>
              <a:gd name="connsiteX2" fmla="*/ 1047857 w 1047857"/>
              <a:gd name="connsiteY2" fmla="*/ 1599518 h 1652296"/>
              <a:gd name="connsiteX3" fmla="*/ 341 w 1047857"/>
              <a:gd name="connsiteY3" fmla="*/ 1652296 h 1652296"/>
              <a:gd name="connsiteX4" fmla="*/ 14955 w 1047857"/>
              <a:gd name="connsiteY4" fmla="*/ 8523 h 1652296"/>
              <a:gd name="connsiteX0" fmla="*/ 14955 w 1047857"/>
              <a:gd name="connsiteY0" fmla="*/ 0 h 1643773"/>
              <a:gd name="connsiteX1" fmla="*/ 1044611 w 1047857"/>
              <a:gd name="connsiteY1" fmla="*/ 3787 h 1643773"/>
              <a:gd name="connsiteX2" fmla="*/ 1047857 w 1047857"/>
              <a:gd name="connsiteY2" fmla="*/ 1590995 h 1643773"/>
              <a:gd name="connsiteX3" fmla="*/ 341 w 1047857"/>
              <a:gd name="connsiteY3" fmla="*/ 1643773 h 1643773"/>
              <a:gd name="connsiteX4" fmla="*/ 14955 w 1047857"/>
              <a:gd name="connsiteY4" fmla="*/ 0 h 1643773"/>
              <a:gd name="connsiteX0" fmla="*/ 14955 w 1047857"/>
              <a:gd name="connsiteY0" fmla="*/ 2899 h 1641238"/>
              <a:gd name="connsiteX1" fmla="*/ 1044611 w 1047857"/>
              <a:gd name="connsiteY1" fmla="*/ 1252 h 1641238"/>
              <a:gd name="connsiteX2" fmla="*/ 1047857 w 1047857"/>
              <a:gd name="connsiteY2" fmla="*/ 1588460 h 1641238"/>
              <a:gd name="connsiteX3" fmla="*/ 341 w 1047857"/>
              <a:gd name="connsiteY3" fmla="*/ 1641238 h 1641238"/>
              <a:gd name="connsiteX4" fmla="*/ 14955 w 1047857"/>
              <a:gd name="connsiteY4" fmla="*/ 2899 h 1641238"/>
              <a:gd name="connsiteX0" fmla="*/ 14955 w 1047857"/>
              <a:gd name="connsiteY0" fmla="*/ 5336 h 1643675"/>
              <a:gd name="connsiteX1" fmla="*/ 1044611 w 1047857"/>
              <a:gd name="connsiteY1" fmla="*/ 3689 h 1643675"/>
              <a:gd name="connsiteX2" fmla="*/ 1047857 w 1047857"/>
              <a:gd name="connsiteY2" fmla="*/ 1590897 h 1643675"/>
              <a:gd name="connsiteX3" fmla="*/ 341 w 1047857"/>
              <a:gd name="connsiteY3" fmla="*/ 1643675 h 1643675"/>
              <a:gd name="connsiteX4" fmla="*/ 14955 w 1047857"/>
              <a:gd name="connsiteY4" fmla="*/ 5336 h 1643675"/>
              <a:gd name="connsiteX0" fmla="*/ 14955 w 1047857"/>
              <a:gd name="connsiteY0" fmla="*/ 14466 h 1652805"/>
              <a:gd name="connsiteX1" fmla="*/ 1044611 w 1047857"/>
              <a:gd name="connsiteY1" fmla="*/ 1950 h 1652805"/>
              <a:gd name="connsiteX2" fmla="*/ 1047857 w 1047857"/>
              <a:gd name="connsiteY2" fmla="*/ 1600027 h 1652805"/>
              <a:gd name="connsiteX3" fmla="*/ 341 w 1047857"/>
              <a:gd name="connsiteY3" fmla="*/ 1652805 h 1652805"/>
              <a:gd name="connsiteX4" fmla="*/ 14955 w 1047857"/>
              <a:gd name="connsiteY4" fmla="*/ 14466 h 1652805"/>
              <a:gd name="connsiteX0" fmla="*/ 14955 w 1047857"/>
              <a:gd name="connsiteY0" fmla="*/ 12787 h 1651126"/>
              <a:gd name="connsiteX1" fmla="*/ 1044611 w 1047857"/>
              <a:gd name="connsiteY1" fmla="*/ 271 h 1651126"/>
              <a:gd name="connsiteX2" fmla="*/ 1047857 w 1047857"/>
              <a:gd name="connsiteY2" fmla="*/ 1598348 h 1651126"/>
              <a:gd name="connsiteX3" fmla="*/ 341 w 1047857"/>
              <a:gd name="connsiteY3" fmla="*/ 1651126 h 1651126"/>
              <a:gd name="connsiteX4" fmla="*/ 14955 w 1047857"/>
              <a:gd name="connsiteY4" fmla="*/ 12787 h 1651126"/>
              <a:gd name="connsiteX0" fmla="*/ 36668 w 1069570"/>
              <a:gd name="connsiteY0" fmla="*/ 12787 h 1601900"/>
              <a:gd name="connsiteX1" fmla="*/ 1066324 w 1069570"/>
              <a:gd name="connsiteY1" fmla="*/ 271 h 1601900"/>
              <a:gd name="connsiteX2" fmla="*/ 1069570 w 1069570"/>
              <a:gd name="connsiteY2" fmla="*/ 1598348 h 1601900"/>
              <a:gd name="connsiteX3" fmla="*/ 175 w 1069570"/>
              <a:gd name="connsiteY3" fmla="*/ 1601900 h 1601900"/>
              <a:gd name="connsiteX4" fmla="*/ 36668 w 1069570"/>
              <a:gd name="connsiteY4" fmla="*/ 12787 h 1601900"/>
              <a:gd name="connsiteX0" fmla="*/ 36668 w 1069570"/>
              <a:gd name="connsiteY0" fmla="*/ 7335 h 1596448"/>
              <a:gd name="connsiteX1" fmla="*/ 1044446 w 1069570"/>
              <a:gd name="connsiteY1" fmla="*/ 0 h 1596448"/>
              <a:gd name="connsiteX2" fmla="*/ 1069570 w 1069570"/>
              <a:gd name="connsiteY2" fmla="*/ 1592896 h 1596448"/>
              <a:gd name="connsiteX3" fmla="*/ 175 w 1069570"/>
              <a:gd name="connsiteY3" fmla="*/ 1596448 h 1596448"/>
              <a:gd name="connsiteX4" fmla="*/ 36668 w 1069570"/>
              <a:gd name="connsiteY4" fmla="*/ 7335 h 1596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9570" h="1596448">
                <a:moveTo>
                  <a:pt x="36668" y="7335"/>
                </a:moveTo>
                <a:lnTo>
                  <a:pt x="1044446" y="0"/>
                </a:lnTo>
                <a:cubicBezTo>
                  <a:pt x="1045528" y="500086"/>
                  <a:pt x="1068488" y="1092810"/>
                  <a:pt x="1069570" y="1592896"/>
                </a:cubicBezTo>
                <a:lnTo>
                  <a:pt x="175" y="1596448"/>
                </a:lnTo>
                <a:cubicBezTo>
                  <a:pt x="-3070" y="1083115"/>
                  <a:pt x="39913" y="520668"/>
                  <a:pt x="36668" y="7335"/>
                </a:cubicBezTo>
                <a:close/>
              </a:path>
            </a:pathLst>
          </a:custGeom>
          <a:solidFill>
            <a:srgbClr val="000000">
              <a:alpha val="0"/>
            </a:srgbClr>
          </a:solidFill>
          <a:ln w="19050">
            <a:solidFill>
              <a:srgbClr val="013A91"/>
            </a:solidFill>
          </a:ln>
        </p:spPr>
        <p:txBody>
          <a:bodyPr/>
          <a:lstStyle/>
          <a:p>
            <a:endParaRPr lang="zh-CN" altLang="en-US"/>
          </a:p>
        </p:txBody>
      </p:sp>
      <p:sp>
        <p:nvSpPr>
          <p:cNvPr id="44" name="内容占位符 2">
            <a:extLst>
              <a:ext uri="{FF2B5EF4-FFF2-40B4-BE49-F238E27FC236}">
                <a16:creationId xmlns:a16="http://schemas.microsoft.com/office/drawing/2014/main" id="{0B97F9EB-EE5E-68DD-1A18-B2D2503E98CD}"/>
              </a:ext>
            </a:extLst>
          </p:cNvPr>
          <p:cNvSpPr txBox="1">
            <a:spLocks/>
          </p:cNvSpPr>
          <p:nvPr/>
        </p:nvSpPr>
        <p:spPr bwMode="auto">
          <a:xfrm>
            <a:off x="6482805" y="3074209"/>
            <a:ext cx="5104973" cy="476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4"/>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4"/>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4"/>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5"/>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5"/>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457051" marR="0" lvl="0" indent="-457051" defTabSz="914400" rtl="0" eaLnBrk="0" fontAlgn="base" latinLnBrk="0" hangingPunct="0">
              <a:lnSpc>
                <a:spcPct val="150000"/>
              </a:lnSpc>
              <a:spcBef>
                <a:spcPct val="20000"/>
              </a:spcBef>
              <a:spcAft>
                <a:spcPct val="0"/>
              </a:spcAft>
              <a:buClrTx/>
              <a:buSzTx/>
              <a:buFontTx/>
              <a:buBlip>
                <a:blip r:embed="rId4"/>
              </a:buBlip>
              <a:tabLst/>
              <a:defRPr/>
            </a:pPr>
            <a:r>
              <a:rPr kumimoji="0" lang="en-US" altLang="zh-CN" sz="14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rPr>
              <a:t>8.4 inch multi-touch screen, resolution 800*600</a:t>
            </a:r>
          </a:p>
          <a:p>
            <a:pPr marL="0" marR="0" lvl="0" indent="0" defTabSz="914400" rtl="0" eaLnBrk="0" fontAlgn="base" latinLnBrk="0" hangingPunct="0">
              <a:lnSpc>
                <a:spcPct val="150000"/>
              </a:lnSpc>
              <a:spcBef>
                <a:spcPct val="20000"/>
              </a:spcBef>
              <a:spcAft>
                <a:spcPct val="0"/>
              </a:spcAft>
              <a:buClrTx/>
              <a:buSzTx/>
              <a:buFontTx/>
              <a:buNone/>
              <a:tabLst/>
              <a:defRPr/>
            </a:pPr>
            <a:endParaRPr kumimoji="0" lang="en-US" altLang="zh-CN" sz="14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a:p>
            <a:pPr marL="0" marR="0" lvl="0" indent="0" defTabSz="914400" rtl="0" eaLnBrk="0" fontAlgn="base" latinLnBrk="0" hangingPunct="0">
              <a:lnSpc>
                <a:spcPct val="150000"/>
              </a:lnSpc>
              <a:spcBef>
                <a:spcPct val="20000"/>
              </a:spcBef>
              <a:spcAft>
                <a:spcPct val="0"/>
              </a:spcAft>
              <a:buClrTx/>
              <a:buSzTx/>
              <a:buFontTx/>
              <a:buNone/>
              <a:tabLst/>
              <a:defRPr/>
            </a:pPr>
            <a:endParaRPr kumimoji="0" lang="en-US" altLang="zh-CN" sz="14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p:txBody>
      </p:sp>
      <p:sp>
        <p:nvSpPr>
          <p:cNvPr id="31" name="Freeform 20">
            <a:extLst>
              <a:ext uri="{FF2B5EF4-FFF2-40B4-BE49-F238E27FC236}">
                <a16:creationId xmlns:a16="http://schemas.microsoft.com/office/drawing/2014/main" id="{3CD02F87-308E-A385-E018-163FA0D6E903}"/>
              </a:ext>
            </a:extLst>
          </p:cNvPr>
          <p:cNvSpPr/>
          <p:nvPr/>
        </p:nvSpPr>
        <p:spPr>
          <a:xfrm>
            <a:off x="2280919" y="2558143"/>
            <a:ext cx="1306285" cy="180750"/>
          </a:xfrm>
          <a:custGeom>
            <a:avLst/>
            <a:gdLst>
              <a:gd name="connsiteX0" fmla="*/ 0 w 1226497"/>
              <a:gd name="connsiteY0" fmla="*/ 0 h 1525097"/>
              <a:gd name="connsiteX1" fmla="*/ 1226497 w 1226497"/>
              <a:gd name="connsiteY1" fmla="*/ 54645 h 1525097"/>
              <a:gd name="connsiteX2" fmla="*/ 1220008 w 1226497"/>
              <a:gd name="connsiteY2" fmla="*/ 1525097 h 1525097"/>
              <a:gd name="connsiteX3" fmla="*/ 0 w 1226497"/>
              <a:gd name="connsiteY3" fmla="*/ 1525097 h 1525097"/>
              <a:gd name="connsiteX4" fmla="*/ 0 w 1226497"/>
              <a:gd name="connsiteY4" fmla="*/ 0 h 1525097"/>
              <a:gd name="connsiteX0" fmla="*/ 0 w 1236231"/>
              <a:gd name="connsiteY0" fmla="*/ 0 h 1540000"/>
              <a:gd name="connsiteX1" fmla="*/ 1236231 w 1236231"/>
              <a:gd name="connsiteY1" fmla="*/ 69548 h 1540000"/>
              <a:gd name="connsiteX2" fmla="*/ 1229742 w 1236231"/>
              <a:gd name="connsiteY2" fmla="*/ 1540000 h 1540000"/>
              <a:gd name="connsiteX3" fmla="*/ 9734 w 1236231"/>
              <a:gd name="connsiteY3" fmla="*/ 1540000 h 1540000"/>
              <a:gd name="connsiteX4" fmla="*/ 0 w 1236231"/>
              <a:gd name="connsiteY4" fmla="*/ 0 h 1540000"/>
              <a:gd name="connsiteX0" fmla="*/ 13345 w 1249576"/>
              <a:gd name="connsiteY0" fmla="*/ 0 h 1599613"/>
              <a:gd name="connsiteX1" fmla="*/ 1249576 w 1249576"/>
              <a:gd name="connsiteY1" fmla="*/ 69548 h 1599613"/>
              <a:gd name="connsiteX2" fmla="*/ 1243087 w 1249576"/>
              <a:gd name="connsiteY2" fmla="*/ 1540000 h 1599613"/>
              <a:gd name="connsiteX3" fmla="*/ 366 w 1249576"/>
              <a:gd name="connsiteY3" fmla="*/ 1599613 h 1599613"/>
              <a:gd name="connsiteX4" fmla="*/ 13345 w 1249576"/>
              <a:gd name="connsiteY4" fmla="*/ 0 h 1599613"/>
              <a:gd name="connsiteX0" fmla="*/ 13345 w 1249576"/>
              <a:gd name="connsiteY0" fmla="*/ 0 h 1599613"/>
              <a:gd name="connsiteX1" fmla="*/ 1249576 w 1249576"/>
              <a:gd name="connsiteY1" fmla="*/ 69548 h 1599613"/>
              <a:gd name="connsiteX2" fmla="*/ 1243087 w 1249576"/>
              <a:gd name="connsiteY2" fmla="*/ 1540000 h 1599613"/>
              <a:gd name="connsiteX3" fmla="*/ 366 w 1249576"/>
              <a:gd name="connsiteY3" fmla="*/ 1599613 h 1599613"/>
              <a:gd name="connsiteX4" fmla="*/ 13345 w 1249576"/>
              <a:gd name="connsiteY4" fmla="*/ 0 h 1599613"/>
              <a:gd name="connsiteX0" fmla="*/ 10165 w 1249641"/>
              <a:gd name="connsiteY0" fmla="*/ 0 h 1634387"/>
              <a:gd name="connsiteX1" fmla="*/ 1249641 w 1249641"/>
              <a:gd name="connsiteY1" fmla="*/ 104322 h 1634387"/>
              <a:gd name="connsiteX2" fmla="*/ 1243152 w 1249641"/>
              <a:gd name="connsiteY2" fmla="*/ 1574774 h 1634387"/>
              <a:gd name="connsiteX3" fmla="*/ 431 w 1249641"/>
              <a:gd name="connsiteY3" fmla="*/ 1634387 h 1634387"/>
              <a:gd name="connsiteX4" fmla="*/ 10165 w 1249641"/>
              <a:gd name="connsiteY4" fmla="*/ 0 h 1634387"/>
              <a:gd name="connsiteX0" fmla="*/ 10165 w 1249641"/>
              <a:gd name="connsiteY0" fmla="*/ 0 h 1649290"/>
              <a:gd name="connsiteX1" fmla="*/ 1249641 w 1249641"/>
              <a:gd name="connsiteY1" fmla="*/ 104322 h 1649290"/>
              <a:gd name="connsiteX2" fmla="*/ 1243152 w 1249641"/>
              <a:gd name="connsiteY2" fmla="*/ 1574774 h 1649290"/>
              <a:gd name="connsiteX3" fmla="*/ 431 w 1249641"/>
              <a:gd name="connsiteY3" fmla="*/ 1649290 h 1649290"/>
              <a:gd name="connsiteX4" fmla="*/ 10165 w 1249641"/>
              <a:gd name="connsiteY4" fmla="*/ 0 h 1649290"/>
              <a:gd name="connsiteX0" fmla="*/ 10165 w 1249641"/>
              <a:gd name="connsiteY0" fmla="*/ 0 h 1679096"/>
              <a:gd name="connsiteX1" fmla="*/ 1249641 w 1249641"/>
              <a:gd name="connsiteY1" fmla="*/ 104322 h 1679096"/>
              <a:gd name="connsiteX2" fmla="*/ 1243152 w 1249641"/>
              <a:gd name="connsiteY2" fmla="*/ 1574774 h 1679096"/>
              <a:gd name="connsiteX3" fmla="*/ 431 w 1249641"/>
              <a:gd name="connsiteY3" fmla="*/ 1679096 h 1679096"/>
              <a:gd name="connsiteX4" fmla="*/ 10165 w 1249641"/>
              <a:gd name="connsiteY4" fmla="*/ 0 h 1679096"/>
              <a:gd name="connsiteX0" fmla="*/ 10165 w 1252886"/>
              <a:gd name="connsiteY0" fmla="*/ 0 h 1679096"/>
              <a:gd name="connsiteX1" fmla="*/ 1249641 w 1252886"/>
              <a:gd name="connsiteY1" fmla="*/ 104322 h 1679096"/>
              <a:gd name="connsiteX2" fmla="*/ 1252886 w 1252886"/>
              <a:gd name="connsiteY2" fmla="*/ 1604580 h 1679096"/>
              <a:gd name="connsiteX3" fmla="*/ 431 w 1252886"/>
              <a:gd name="connsiteY3" fmla="*/ 1679096 h 1679096"/>
              <a:gd name="connsiteX4" fmla="*/ 10165 w 1252886"/>
              <a:gd name="connsiteY4" fmla="*/ 0 h 1679096"/>
              <a:gd name="connsiteX0" fmla="*/ 74723 w 1252550"/>
              <a:gd name="connsiteY0" fmla="*/ 0 h 1893517"/>
              <a:gd name="connsiteX1" fmla="*/ 1249305 w 1252550"/>
              <a:gd name="connsiteY1" fmla="*/ 318743 h 1893517"/>
              <a:gd name="connsiteX2" fmla="*/ 1252550 w 1252550"/>
              <a:gd name="connsiteY2" fmla="*/ 1819001 h 1893517"/>
              <a:gd name="connsiteX3" fmla="*/ 95 w 1252550"/>
              <a:gd name="connsiteY3" fmla="*/ 1893517 h 1893517"/>
              <a:gd name="connsiteX4" fmla="*/ 74723 w 1252550"/>
              <a:gd name="connsiteY4" fmla="*/ 0 h 1893517"/>
              <a:gd name="connsiteX0" fmla="*/ 115792 w 1252519"/>
              <a:gd name="connsiteY0" fmla="*/ 0 h 1625491"/>
              <a:gd name="connsiteX1" fmla="*/ 1249274 w 1252519"/>
              <a:gd name="connsiteY1" fmla="*/ 50717 h 1625491"/>
              <a:gd name="connsiteX2" fmla="*/ 1252519 w 1252519"/>
              <a:gd name="connsiteY2" fmla="*/ 1550975 h 1625491"/>
              <a:gd name="connsiteX3" fmla="*/ 64 w 1252519"/>
              <a:gd name="connsiteY3" fmla="*/ 1625491 h 1625491"/>
              <a:gd name="connsiteX4" fmla="*/ 115792 w 1252519"/>
              <a:gd name="connsiteY4" fmla="*/ 0 h 1625491"/>
              <a:gd name="connsiteX0" fmla="*/ 5975 w 1142702"/>
              <a:gd name="connsiteY0" fmla="*/ 0 h 1550973"/>
              <a:gd name="connsiteX1" fmla="*/ 1139457 w 1142702"/>
              <a:gd name="connsiteY1" fmla="*/ 50717 h 1550973"/>
              <a:gd name="connsiteX2" fmla="*/ 1142702 w 1142702"/>
              <a:gd name="connsiteY2" fmla="*/ 1550975 h 1550973"/>
              <a:gd name="connsiteX3" fmla="*/ 567 w 1142702"/>
              <a:gd name="connsiteY3" fmla="*/ 1160912 h 1550973"/>
              <a:gd name="connsiteX4" fmla="*/ 5975 w 1142702"/>
              <a:gd name="connsiteY4" fmla="*/ 0 h 1550973"/>
              <a:gd name="connsiteX0" fmla="*/ 5975 w 1142702"/>
              <a:gd name="connsiteY0" fmla="*/ 0 h 1550973"/>
              <a:gd name="connsiteX1" fmla="*/ 684117 w 1142702"/>
              <a:gd name="connsiteY1" fmla="*/ 551034 h 1550973"/>
              <a:gd name="connsiteX2" fmla="*/ 1142702 w 1142702"/>
              <a:gd name="connsiteY2" fmla="*/ 1550975 h 1550973"/>
              <a:gd name="connsiteX3" fmla="*/ 567 w 1142702"/>
              <a:gd name="connsiteY3" fmla="*/ 1160912 h 1550973"/>
              <a:gd name="connsiteX4" fmla="*/ 5975 w 1142702"/>
              <a:gd name="connsiteY4" fmla="*/ 0 h 1550973"/>
              <a:gd name="connsiteX0" fmla="*/ 5975 w 684260"/>
              <a:gd name="connsiteY0" fmla="*/ 0 h 1443762"/>
              <a:gd name="connsiteX1" fmla="*/ 684117 w 684260"/>
              <a:gd name="connsiteY1" fmla="*/ 551034 h 1443762"/>
              <a:gd name="connsiteX2" fmla="*/ 680873 w 684260"/>
              <a:gd name="connsiteY2" fmla="*/ 1443762 h 1443762"/>
              <a:gd name="connsiteX3" fmla="*/ 567 w 684260"/>
              <a:gd name="connsiteY3" fmla="*/ 1160912 h 1443762"/>
              <a:gd name="connsiteX4" fmla="*/ 5975 w 684260"/>
              <a:gd name="connsiteY4" fmla="*/ 0 h 1443762"/>
              <a:gd name="connsiteX0" fmla="*/ 2873 w 681158"/>
              <a:gd name="connsiteY0" fmla="*/ 0 h 1443762"/>
              <a:gd name="connsiteX1" fmla="*/ 681015 w 681158"/>
              <a:gd name="connsiteY1" fmla="*/ 551034 h 1443762"/>
              <a:gd name="connsiteX2" fmla="*/ 677771 w 681158"/>
              <a:gd name="connsiteY2" fmla="*/ 1443762 h 1443762"/>
              <a:gd name="connsiteX3" fmla="*/ 744 w 681158"/>
              <a:gd name="connsiteY3" fmla="*/ 1160910 h 1443762"/>
              <a:gd name="connsiteX4" fmla="*/ 2873 w 681158"/>
              <a:gd name="connsiteY4" fmla="*/ 0 h 1443762"/>
              <a:gd name="connsiteX0" fmla="*/ 0 w 683750"/>
              <a:gd name="connsiteY0" fmla="*/ 0 h 1237511"/>
              <a:gd name="connsiteX1" fmla="*/ 683607 w 683750"/>
              <a:gd name="connsiteY1" fmla="*/ 344783 h 1237511"/>
              <a:gd name="connsiteX2" fmla="*/ 680363 w 683750"/>
              <a:gd name="connsiteY2" fmla="*/ 1237511 h 1237511"/>
              <a:gd name="connsiteX3" fmla="*/ 3336 w 683750"/>
              <a:gd name="connsiteY3" fmla="*/ 954659 h 1237511"/>
              <a:gd name="connsiteX4" fmla="*/ 0 w 683750"/>
              <a:gd name="connsiteY4" fmla="*/ 0 h 1237511"/>
              <a:gd name="connsiteX0" fmla="*/ 0 w 683750"/>
              <a:gd name="connsiteY0" fmla="*/ 0 h 1237511"/>
              <a:gd name="connsiteX1" fmla="*/ 683607 w 683750"/>
              <a:gd name="connsiteY1" fmla="*/ 344783 h 1237511"/>
              <a:gd name="connsiteX2" fmla="*/ 680363 w 683750"/>
              <a:gd name="connsiteY2" fmla="*/ 1237511 h 1237511"/>
              <a:gd name="connsiteX3" fmla="*/ 3336 w 683750"/>
              <a:gd name="connsiteY3" fmla="*/ 954659 h 1237511"/>
              <a:gd name="connsiteX4" fmla="*/ 0 w 683750"/>
              <a:gd name="connsiteY4" fmla="*/ 0 h 1237511"/>
              <a:gd name="connsiteX0" fmla="*/ 0 w 683832"/>
              <a:gd name="connsiteY0" fmla="*/ 0 h 1350011"/>
              <a:gd name="connsiteX1" fmla="*/ 683607 w 683832"/>
              <a:gd name="connsiteY1" fmla="*/ 344783 h 1350011"/>
              <a:gd name="connsiteX2" fmla="*/ 682549 w 683832"/>
              <a:gd name="connsiteY2" fmla="*/ 1350011 h 1350011"/>
              <a:gd name="connsiteX3" fmla="*/ 3336 w 683832"/>
              <a:gd name="connsiteY3" fmla="*/ 954659 h 1350011"/>
              <a:gd name="connsiteX4" fmla="*/ 0 w 683832"/>
              <a:gd name="connsiteY4" fmla="*/ 0 h 1350011"/>
              <a:gd name="connsiteX0" fmla="*/ 0 w 682830"/>
              <a:gd name="connsiteY0" fmla="*/ 0 h 1350011"/>
              <a:gd name="connsiteX1" fmla="*/ 682514 w 682830"/>
              <a:gd name="connsiteY1" fmla="*/ 457283 h 1350011"/>
              <a:gd name="connsiteX2" fmla="*/ 682549 w 682830"/>
              <a:gd name="connsiteY2" fmla="*/ 1350011 h 1350011"/>
              <a:gd name="connsiteX3" fmla="*/ 3336 w 682830"/>
              <a:gd name="connsiteY3" fmla="*/ 954659 h 1350011"/>
              <a:gd name="connsiteX4" fmla="*/ 0 w 682830"/>
              <a:gd name="connsiteY4" fmla="*/ 0 h 1350011"/>
              <a:gd name="connsiteX0" fmla="*/ 0 w 681191"/>
              <a:gd name="connsiteY0" fmla="*/ 0 h 1350011"/>
              <a:gd name="connsiteX1" fmla="*/ 680875 w 681191"/>
              <a:gd name="connsiteY1" fmla="*/ 457283 h 1350011"/>
              <a:gd name="connsiteX2" fmla="*/ 680910 w 681191"/>
              <a:gd name="connsiteY2" fmla="*/ 1350011 h 1350011"/>
              <a:gd name="connsiteX3" fmla="*/ 1697 w 681191"/>
              <a:gd name="connsiteY3" fmla="*/ 954659 h 1350011"/>
              <a:gd name="connsiteX4" fmla="*/ 0 w 681191"/>
              <a:gd name="connsiteY4" fmla="*/ 0 h 1350011"/>
              <a:gd name="connsiteX0" fmla="*/ 4411 w 685602"/>
              <a:gd name="connsiteY0" fmla="*/ 0 h 1350011"/>
              <a:gd name="connsiteX1" fmla="*/ 685286 w 685602"/>
              <a:gd name="connsiteY1" fmla="*/ 457283 h 1350011"/>
              <a:gd name="connsiteX2" fmla="*/ 685321 w 685602"/>
              <a:gd name="connsiteY2" fmla="*/ 1350011 h 1350011"/>
              <a:gd name="connsiteX3" fmla="*/ 643 w 685602"/>
              <a:gd name="connsiteY3" fmla="*/ 1001531 h 1350011"/>
              <a:gd name="connsiteX4" fmla="*/ 4411 w 685602"/>
              <a:gd name="connsiteY4" fmla="*/ 0 h 1350011"/>
              <a:gd name="connsiteX0" fmla="*/ 4411 w 685602"/>
              <a:gd name="connsiteY0" fmla="*/ 0 h 1340639"/>
              <a:gd name="connsiteX1" fmla="*/ 685286 w 685602"/>
              <a:gd name="connsiteY1" fmla="*/ 447911 h 1340639"/>
              <a:gd name="connsiteX2" fmla="*/ 685321 w 685602"/>
              <a:gd name="connsiteY2" fmla="*/ 1340639 h 1340639"/>
              <a:gd name="connsiteX3" fmla="*/ 643 w 685602"/>
              <a:gd name="connsiteY3" fmla="*/ 992159 h 1340639"/>
              <a:gd name="connsiteX4" fmla="*/ 4411 w 685602"/>
              <a:gd name="connsiteY4" fmla="*/ 0 h 1340639"/>
              <a:gd name="connsiteX0" fmla="*/ 4862 w 686053"/>
              <a:gd name="connsiteY0" fmla="*/ 0 h 1340639"/>
              <a:gd name="connsiteX1" fmla="*/ 685737 w 686053"/>
              <a:gd name="connsiteY1" fmla="*/ 447911 h 1340639"/>
              <a:gd name="connsiteX2" fmla="*/ 685772 w 686053"/>
              <a:gd name="connsiteY2" fmla="*/ 1340639 h 1340639"/>
              <a:gd name="connsiteX3" fmla="*/ 1094 w 686053"/>
              <a:gd name="connsiteY3" fmla="*/ 992159 h 1340639"/>
              <a:gd name="connsiteX4" fmla="*/ 4862 w 686053"/>
              <a:gd name="connsiteY4" fmla="*/ 0 h 1340639"/>
              <a:gd name="connsiteX0" fmla="*/ 4862 w 686053"/>
              <a:gd name="connsiteY0" fmla="*/ 0 h 1387517"/>
              <a:gd name="connsiteX1" fmla="*/ 685737 w 686053"/>
              <a:gd name="connsiteY1" fmla="*/ 447911 h 1387517"/>
              <a:gd name="connsiteX2" fmla="*/ 685772 w 686053"/>
              <a:gd name="connsiteY2" fmla="*/ 1387517 h 1387517"/>
              <a:gd name="connsiteX3" fmla="*/ 1094 w 686053"/>
              <a:gd name="connsiteY3" fmla="*/ 992159 h 1387517"/>
              <a:gd name="connsiteX4" fmla="*/ 4862 w 686053"/>
              <a:gd name="connsiteY4" fmla="*/ 0 h 1387517"/>
              <a:gd name="connsiteX0" fmla="*/ 4862 w 686547"/>
              <a:gd name="connsiteY0" fmla="*/ 0 h 1387517"/>
              <a:gd name="connsiteX1" fmla="*/ 686284 w 686547"/>
              <a:gd name="connsiteY1" fmla="*/ 569790 h 1387517"/>
              <a:gd name="connsiteX2" fmla="*/ 685772 w 686547"/>
              <a:gd name="connsiteY2" fmla="*/ 1387517 h 1387517"/>
              <a:gd name="connsiteX3" fmla="*/ 1094 w 686547"/>
              <a:gd name="connsiteY3" fmla="*/ 992159 h 1387517"/>
              <a:gd name="connsiteX4" fmla="*/ 4862 w 686547"/>
              <a:gd name="connsiteY4" fmla="*/ 0 h 1387517"/>
              <a:gd name="connsiteX0" fmla="*/ 2359 w 687323"/>
              <a:gd name="connsiteY0" fmla="*/ 0 h 1387517"/>
              <a:gd name="connsiteX1" fmla="*/ 687060 w 687323"/>
              <a:gd name="connsiteY1" fmla="*/ 569790 h 1387517"/>
              <a:gd name="connsiteX2" fmla="*/ 686548 w 687323"/>
              <a:gd name="connsiteY2" fmla="*/ 1387517 h 1387517"/>
              <a:gd name="connsiteX3" fmla="*/ 1870 w 687323"/>
              <a:gd name="connsiteY3" fmla="*/ 992159 h 1387517"/>
              <a:gd name="connsiteX4" fmla="*/ 2359 w 687323"/>
              <a:gd name="connsiteY4" fmla="*/ 0 h 1387517"/>
              <a:gd name="connsiteX0" fmla="*/ 1489 w 686453"/>
              <a:gd name="connsiteY0" fmla="*/ 0 h 1387517"/>
              <a:gd name="connsiteX1" fmla="*/ 686190 w 686453"/>
              <a:gd name="connsiteY1" fmla="*/ 569790 h 1387517"/>
              <a:gd name="connsiteX2" fmla="*/ 685678 w 686453"/>
              <a:gd name="connsiteY2" fmla="*/ 1387517 h 1387517"/>
              <a:gd name="connsiteX3" fmla="*/ 1000 w 686453"/>
              <a:gd name="connsiteY3" fmla="*/ 992159 h 1387517"/>
              <a:gd name="connsiteX4" fmla="*/ 1489 w 686453"/>
              <a:gd name="connsiteY4" fmla="*/ 0 h 1387517"/>
              <a:gd name="connsiteX0" fmla="*/ 1489 w 686453"/>
              <a:gd name="connsiteY0" fmla="*/ 0 h 1387517"/>
              <a:gd name="connsiteX1" fmla="*/ 686190 w 686453"/>
              <a:gd name="connsiteY1" fmla="*/ 569790 h 1387517"/>
              <a:gd name="connsiteX2" fmla="*/ 685678 w 686453"/>
              <a:gd name="connsiteY2" fmla="*/ 1387517 h 1387517"/>
              <a:gd name="connsiteX3" fmla="*/ 1000 w 686453"/>
              <a:gd name="connsiteY3" fmla="*/ 992159 h 1387517"/>
              <a:gd name="connsiteX4" fmla="*/ 1489 w 686453"/>
              <a:gd name="connsiteY4" fmla="*/ 0 h 1387517"/>
              <a:gd name="connsiteX0" fmla="*/ 489 w 685453"/>
              <a:gd name="connsiteY0" fmla="*/ 0 h 1387517"/>
              <a:gd name="connsiteX1" fmla="*/ 685190 w 685453"/>
              <a:gd name="connsiteY1" fmla="*/ 569790 h 1387517"/>
              <a:gd name="connsiteX2" fmla="*/ 684678 w 685453"/>
              <a:gd name="connsiteY2" fmla="*/ 1387517 h 1387517"/>
              <a:gd name="connsiteX3" fmla="*/ 0 w 685453"/>
              <a:gd name="connsiteY3" fmla="*/ 992159 h 1387517"/>
              <a:gd name="connsiteX4" fmla="*/ 489 w 685453"/>
              <a:gd name="connsiteY4" fmla="*/ 0 h 1387517"/>
              <a:gd name="connsiteX0" fmla="*/ 0 w 684964"/>
              <a:gd name="connsiteY0" fmla="*/ 0 h 1387517"/>
              <a:gd name="connsiteX1" fmla="*/ 684701 w 684964"/>
              <a:gd name="connsiteY1" fmla="*/ 569790 h 1387517"/>
              <a:gd name="connsiteX2" fmla="*/ 684189 w 684964"/>
              <a:gd name="connsiteY2" fmla="*/ 1387517 h 1387517"/>
              <a:gd name="connsiteX3" fmla="*/ 2790 w 684964"/>
              <a:gd name="connsiteY3" fmla="*/ 889031 h 1387517"/>
              <a:gd name="connsiteX4" fmla="*/ 0 w 684964"/>
              <a:gd name="connsiteY4" fmla="*/ 0 h 1387517"/>
              <a:gd name="connsiteX0" fmla="*/ 0 w 684964"/>
              <a:gd name="connsiteY0" fmla="*/ 0 h 1387517"/>
              <a:gd name="connsiteX1" fmla="*/ 684701 w 684964"/>
              <a:gd name="connsiteY1" fmla="*/ 569790 h 1387517"/>
              <a:gd name="connsiteX2" fmla="*/ 684189 w 684964"/>
              <a:gd name="connsiteY2" fmla="*/ 1387517 h 1387517"/>
              <a:gd name="connsiteX3" fmla="*/ 6616 w 684964"/>
              <a:gd name="connsiteY3" fmla="*/ 889031 h 1387517"/>
              <a:gd name="connsiteX4" fmla="*/ 0 w 684964"/>
              <a:gd name="connsiteY4" fmla="*/ 0 h 1387517"/>
              <a:gd name="connsiteX0" fmla="*/ 0 w 684964"/>
              <a:gd name="connsiteY0" fmla="*/ 0 h 1387517"/>
              <a:gd name="connsiteX1" fmla="*/ 684701 w 684964"/>
              <a:gd name="connsiteY1" fmla="*/ 569790 h 1387517"/>
              <a:gd name="connsiteX2" fmla="*/ 684189 w 684964"/>
              <a:gd name="connsiteY2" fmla="*/ 1387517 h 1387517"/>
              <a:gd name="connsiteX3" fmla="*/ 6616 w 684964"/>
              <a:gd name="connsiteY3" fmla="*/ 889031 h 1387517"/>
              <a:gd name="connsiteX4" fmla="*/ 0 w 684964"/>
              <a:gd name="connsiteY4" fmla="*/ 0 h 1387517"/>
              <a:gd name="connsiteX0" fmla="*/ 0 w 684964"/>
              <a:gd name="connsiteY0" fmla="*/ 0 h 1387517"/>
              <a:gd name="connsiteX1" fmla="*/ 684701 w 684964"/>
              <a:gd name="connsiteY1" fmla="*/ 569790 h 1387517"/>
              <a:gd name="connsiteX2" fmla="*/ 684189 w 684964"/>
              <a:gd name="connsiteY2" fmla="*/ 1387517 h 1387517"/>
              <a:gd name="connsiteX3" fmla="*/ 6616 w 684964"/>
              <a:gd name="connsiteY3" fmla="*/ 889031 h 1387517"/>
              <a:gd name="connsiteX4" fmla="*/ 0 w 684964"/>
              <a:gd name="connsiteY4" fmla="*/ 0 h 1387517"/>
              <a:gd name="connsiteX0" fmla="*/ 0 w 684964"/>
              <a:gd name="connsiteY0" fmla="*/ 0 h 1387517"/>
              <a:gd name="connsiteX1" fmla="*/ 684701 w 684964"/>
              <a:gd name="connsiteY1" fmla="*/ 569790 h 1387517"/>
              <a:gd name="connsiteX2" fmla="*/ 684189 w 684964"/>
              <a:gd name="connsiteY2" fmla="*/ 1387517 h 1387517"/>
              <a:gd name="connsiteX3" fmla="*/ 9349 w 684964"/>
              <a:gd name="connsiteY3" fmla="*/ 889031 h 1387517"/>
              <a:gd name="connsiteX4" fmla="*/ 0 w 684964"/>
              <a:gd name="connsiteY4" fmla="*/ 0 h 1387517"/>
              <a:gd name="connsiteX0" fmla="*/ 0 w 684964"/>
              <a:gd name="connsiteY0" fmla="*/ 0 h 1387517"/>
              <a:gd name="connsiteX1" fmla="*/ 684701 w 684964"/>
              <a:gd name="connsiteY1" fmla="*/ 569790 h 1387517"/>
              <a:gd name="connsiteX2" fmla="*/ 684189 w 684964"/>
              <a:gd name="connsiteY2" fmla="*/ 1387517 h 1387517"/>
              <a:gd name="connsiteX3" fmla="*/ 9349 w 684964"/>
              <a:gd name="connsiteY3" fmla="*/ 889031 h 1387517"/>
              <a:gd name="connsiteX4" fmla="*/ 0 w 684964"/>
              <a:gd name="connsiteY4" fmla="*/ 0 h 1387517"/>
              <a:gd name="connsiteX0" fmla="*/ 122 w 676888"/>
              <a:gd name="connsiteY0" fmla="*/ 0 h 1387517"/>
              <a:gd name="connsiteX1" fmla="*/ 676625 w 676888"/>
              <a:gd name="connsiteY1" fmla="*/ 569790 h 1387517"/>
              <a:gd name="connsiteX2" fmla="*/ 676113 w 676888"/>
              <a:gd name="connsiteY2" fmla="*/ 1387517 h 1387517"/>
              <a:gd name="connsiteX3" fmla="*/ 1273 w 676888"/>
              <a:gd name="connsiteY3" fmla="*/ 889031 h 1387517"/>
              <a:gd name="connsiteX4" fmla="*/ 122 w 676888"/>
              <a:gd name="connsiteY4" fmla="*/ 0 h 1387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888" h="1387517">
                <a:moveTo>
                  <a:pt x="122" y="0"/>
                </a:moveTo>
                <a:lnTo>
                  <a:pt x="676625" y="569790"/>
                </a:lnTo>
                <a:cubicBezTo>
                  <a:pt x="677707" y="1069876"/>
                  <a:pt x="675031" y="887431"/>
                  <a:pt x="676113" y="1387517"/>
                </a:cubicBezTo>
                <a:lnTo>
                  <a:pt x="1273" y="889031"/>
                </a:lnTo>
                <a:cubicBezTo>
                  <a:pt x="-1972" y="497577"/>
                  <a:pt x="2274" y="541461"/>
                  <a:pt x="122" y="0"/>
                </a:cubicBezTo>
                <a:close/>
              </a:path>
            </a:pathLst>
          </a:custGeom>
          <a:solidFill>
            <a:srgbClr val="000000">
              <a:alpha val="0"/>
            </a:srgbClr>
          </a:solidFill>
          <a:ln w="19050">
            <a:solidFill>
              <a:srgbClr val="013A91"/>
            </a:solidFill>
          </a:ln>
        </p:spPr>
        <p:txBody>
          <a:bodyPr/>
          <a:lstStyle/>
          <a:p>
            <a:endParaRPr lang="zh-CN" altLang="en-US"/>
          </a:p>
        </p:txBody>
      </p:sp>
      <p:cxnSp>
        <p:nvCxnSpPr>
          <p:cNvPr id="32" name="直接连接符 31">
            <a:extLst>
              <a:ext uri="{FF2B5EF4-FFF2-40B4-BE49-F238E27FC236}">
                <a16:creationId xmlns:a16="http://schemas.microsoft.com/office/drawing/2014/main" id="{0B84738C-ACFB-1907-F20B-0B7271FDA872}"/>
              </a:ext>
            </a:extLst>
          </p:cNvPr>
          <p:cNvCxnSpPr>
            <a:cxnSpLocks/>
          </p:cNvCxnSpPr>
          <p:nvPr/>
        </p:nvCxnSpPr>
        <p:spPr>
          <a:xfrm flipH="1">
            <a:off x="3587204" y="2625148"/>
            <a:ext cx="2710850" cy="46739"/>
          </a:xfrm>
          <a:prstGeom prst="line">
            <a:avLst/>
          </a:prstGeom>
          <a:noFill/>
          <a:ln w="19050" cap="flat" cmpd="sng" algn="ctr">
            <a:solidFill>
              <a:srgbClr val="004098"/>
            </a:solidFill>
            <a:prstDash val="solid"/>
            <a:miter lim="800000"/>
            <a:headEnd type="none" w="med" len="med"/>
            <a:tailEnd type="none" w="med" len="med"/>
          </a:ln>
          <a:effectLst/>
        </p:spPr>
      </p:cxnSp>
      <p:cxnSp>
        <p:nvCxnSpPr>
          <p:cNvPr id="34" name="直接连接符 33">
            <a:extLst>
              <a:ext uri="{FF2B5EF4-FFF2-40B4-BE49-F238E27FC236}">
                <a16:creationId xmlns:a16="http://schemas.microsoft.com/office/drawing/2014/main" id="{CD15BD04-D499-90B5-B2DB-D30DC79FFEDE}"/>
              </a:ext>
            </a:extLst>
          </p:cNvPr>
          <p:cNvCxnSpPr>
            <a:cxnSpLocks/>
          </p:cNvCxnSpPr>
          <p:nvPr/>
        </p:nvCxnSpPr>
        <p:spPr>
          <a:xfrm flipH="1">
            <a:off x="5078173" y="2648517"/>
            <a:ext cx="1219881" cy="279861"/>
          </a:xfrm>
          <a:prstGeom prst="line">
            <a:avLst/>
          </a:prstGeom>
          <a:noFill/>
          <a:ln w="19050" cap="flat" cmpd="sng" algn="ctr">
            <a:solidFill>
              <a:srgbClr val="004098"/>
            </a:solidFill>
            <a:prstDash val="solid"/>
            <a:miter lim="800000"/>
            <a:headEnd type="none" w="med" len="med"/>
            <a:tailEnd type="none" w="med" len="med"/>
          </a:ln>
          <a:effectLst/>
        </p:spPr>
      </p:cxnSp>
      <p:sp>
        <p:nvSpPr>
          <p:cNvPr id="36" name="内容占位符 2">
            <a:extLst>
              <a:ext uri="{FF2B5EF4-FFF2-40B4-BE49-F238E27FC236}">
                <a16:creationId xmlns:a16="http://schemas.microsoft.com/office/drawing/2014/main" id="{5C0B292B-1A45-A4DA-5E2B-96EFB250A8B1}"/>
              </a:ext>
            </a:extLst>
          </p:cNvPr>
          <p:cNvSpPr txBox="1">
            <a:spLocks/>
          </p:cNvSpPr>
          <p:nvPr/>
        </p:nvSpPr>
        <p:spPr bwMode="auto">
          <a:xfrm>
            <a:off x="6482806" y="2455597"/>
            <a:ext cx="5036094" cy="339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4"/>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4"/>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4"/>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5"/>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5"/>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defRPr/>
            </a:pPr>
            <a:r>
              <a:rPr lang="en-US" altLang="zh-CN" sz="14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Useful shortcuts simplify setup steps for efficient testing</a:t>
            </a:r>
          </a:p>
          <a:p>
            <a:pPr>
              <a:defRPr/>
            </a:pPr>
            <a:endParaRPr lang="en-US" altLang="zh-CN" sz="14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endParaRPr>
          </a:p>
          <a:p>
            <a:pPr lvl="0">
              <a:defRPr/>
            </a:pPr>
            <a:endParaRPr kumimoji="0" lang="en-US" altLang="zh-CN" sz="14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a:p>
            <a:pPr marL="0" marR="0" lvl="0" indent="0" defTabSz="914400" rtl="0" eaLnBrk="0" fontAlgn="base" latinLnBrk="0" hangingPunct="0">
              <a:spcBef>
                <a:spcPct val="20000"/>
              </a:spcBef>
              <a:spcAft>
                <a:spcPct val="0"/>
              </a:spcAft>
              <a:buClrTx/>
              <a:buSzTx/>
              <a:buFontTx/>
              <a:buNone/>
              <a:tabLst/>
              <a:defRPr/>
            </a:pPr>
            <a:endParaRPr kumimoji="0" lang="en-US" altLang="zh-CN" sz="14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a:p>
            <a:pPr marL="0" marR="0" lvl="0" indent="0" defTabSz="914400" rtl="0" eaLnBrk="0" fontAlgn="base" latinLnBrk="0" hangingPunct="0">
              <a:spcBef>
                <a:spcPct val="20000"/>
              </a:spcBef>
              <a:spcAft>
                <a:spcPct val="0"/>
              </a:spcAft>
              <a:buClrTx/>
              <a:buSzTx/>
              <a:buFontTx/>
              <a:buNone/>
              <a:tabLst/>
              <a:defRPr/>
            </a:pPr>
            <a:endParaRPr kumimoji="0" lang="en-US" altLang="zh-CN" sz="14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p:txBody>
      </p:sp>
      <p:cxnSp>
        <p:nvCxnSpPr>
          <p:cNvPr id="38" name="直接连接符 37">
            <a:extLst>
              <a:ext uri="{FF2B5EF4-FFF2-40B4-BE49-F238E27FC236}">
                <a16:creationId xmlns:a16="http://schemas.microsoft.com/office/drawing/2014/main" id="{986771F6-6A0D-F69E-BB93-F714F0A1B527}"/>
              </a:ext>
            </a:extLst>
          </p:cNvPr>
          <p:cNvCxnSpPr>
            <a:cxnSpLocks/>
          </p:cNvCxnSpPr>
          <p:nvPr/>
        </p:nvCxnSpPr>
        <p:spPr>
          <a:xfrm flipH="1">
            <a:off x="4115370" y="3307125"/>
            <a:ext cx="2182684" cy="0"/>
          </a:xfrm>
          <a:prstGeom prst="line">
            <a:avLst/>
          </a:prstGeom>
          <a:noFill/>
          <a:ln w="19050" cap="flat" cmpd="sng" algn="ctr">
            <a:solidFill>
              <a:srgbClr val="004098"/>
            </a:solidFill>
            <a:prstDash val="solid"/>
            <a:miter lim="800000"/>
            <a:headEnd type="none" w="med" len="med"/>
            <a:tailEnd type="none" w="med" len="med"/>
          </a:ln>
          <a:effectLst/>
        </p:spPr>
      </p:cxnSp>
      <p:sp>
        <p:nvSpPr>
          <p:cNvPr id="39" name="内容占位符 2">
            <a:extLst>
              <a:ext uri="{FF2B5EF4-FFF2-40B4-BE49-F238E27FC236}">
                <a16:creationId xmlns:a16="http://schemas.microsoft.com/office/drawing/2014/main" id="{8E1A14DE-34F6-1170-DC41-91959B134E84}"/>
              </a:ext>
            </a:extLst>
          </p:cNvPr>
          <p:cNvSpPr txBox="1">
            <a:spLocks/>
          </p:cNvSpPr>
          <p:nvPr/>
        </p:nvSpPr>
        <p:spPr bwMode="auto">
          <a:xfrm>
            <a:off x="6482805" y="4383208"/>
            <a:ext cx="5104973" cy="1561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4"/>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4"/>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4"/>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5"/>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5"/>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457051" marR="0" lvl="0" indent="-457051" defTabSz="914400" rtl="0" eaLnBrk="0" fontAlgn="base" latinLnBrk="0" hangingPunct="0">
              <a:lnSpc>
                <a:spcPct val="150000"/>
              </a:lnSpc>
              <a:spcBef>
                <a:spcPct val="20000"/>
              </a:spcBef>
              <a:spcAft>
                <a:spcPct val="0"/>
              </a:spcAft>
              <a:buClrTx/>
              <a:buSzTx/>
              <a:buFontTx/>
              <a:buBlip>
                <a:blip r:embed="rId4"/>
              </a:buBlip>
              <a:tabLst/>
              <a:defRPr/>
            </a:pPr>
            <a:r>
              <a:rPr lang="en-US" altLang="zh-CN" sz="14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New panel design contributes to better operation and the ultimate touch screen experience</a:t>
            </a:r>
          </a:p>
          <a:p>
            <a:pPr>
              <a:lnSpc>
                <a:spcPct val="150000"/>
              </a:lnSpc>
              <a:defRPr/>
            </a:pPr>
            <a:r>
              <a:rPr lang="en-US" altLang="zh-CN" sz="14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Lightweight and portable, designed to meet the needs of field and outdoor operations</a:t>
            </a:r>
          </a:p>
          <a:p>
            <a:pPr>
              <a:lnSpc>
                <a:spcPct val="150000"/>
              </a:lnSpc>
              <a:defRPr/>
            </a:pPr>
            <a:endParaRPr lang="en-US" altLang="zh-CN" sz="14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endParaRPr>
          </a:p>
          <a:p>
            <a:pPr lvl="0">
              <a:lnSpc>
                <a:spcPct val="150000"/>
              </a:lnSpc>
              <a:defRPr/>
            </a:pPr>
            <a:endParaRPr kumimoji="0" lang="en-US" altLang="zh-CN" sz="14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a:p>
            <a:pPr marL="0" marR="0" lvl="0" indent="0" defTabSz="914400" rtl="0" eaLnBrk="0" fontAlgn="base" latinLnBrk="0" hangingPunct="0">
              <a:lnSpc>
                <a:spcPct val="150000"/>
              </a:lnSpc>
              <a:spcBef>
                <a:spcPct val="20000"/>
              </a:spcBef>
              <a:spcAft>
                <a:spcPct val="0"/>
              </a:spcAft>
              <a:buClrTx/>
              <a:buSzTx/>
              <a:buFontTx/>
              <a:buNone/>
              <a:tabLst/>
              <a:defRPr/>
            </a:pPr>
            <a:endParaRPr kumimoji="0" lang="en-US" altLang="zh-CN" sz="14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a:p>
            <a:pPr marL="0" marR="0" lvl="0" indent="0" defTabSz="914400" rtl="0" eaLnBrk="0" fontAlgn="base" latinLnBrk="0" hangingPunct="0">
              <a:lnSpc>
                <a:spcPct val="150000"/>
              </a:lnSpc>
              <a:spcBef>
                <a:spcPct val="20000"/>
              </a:spcBef>
              <a:spcAft>
                <a:spcPct val="0"/>
              </a:spcAft>
              <a:buClrTx/>
              <a:buSzTx/>
              <a:buFontTx/>
              <a:buNone/>
              <a:tabLst/>
              <a:defRPr/>
            </a:pPr>
            <a:endParaRPr kumimoji="0" lang="en-US" altLang="zh-CN" sz="14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p:txBody>
      </p:sp>
      <p:sp>
        <p:nvSpPr>
          <p:cNvPr id="40" name="Freeform 20">
            <a:extLst>
              <a:ext uri="{FF2B5EF4-FFF2-40B4-BE49-F238E27FC236}">
                <a16:creationId xmlns:a16="http://schemas.microsoft.com/office/drawing/2014/main" id="{B4D9F467-C992-0DEF-540B-D1588B607C48}"/>
              </a:ext>
            </a:extLst>
          </p:cNvPr>
          <p:cNvSpPr/>
          <p:nvPr/>
        </p:nvSpPr>
        <p:spPr>
          <a:xfrm>
            <a:off x="4796972" y="3928227"/>
            <a:ext cx="863600" cy="1235957"/>
          </a:xfrm>
          <a:custGeom>
            <a:avLst/>
            <a:gdLst>
              <a:gd name="connsiteX0" fmla="*/ 0 w 1226497"/>
              <a:gd name="connsiteY0" fmla="*/ 0 h 1525097"/>
              <a:gd name="connsiteX1" fmla="*/ 1226497 w 1226497"/>
              <a:gd name="connsiteY1" fmla="*/ 54645 h 1525097"/>
              <a:gd name="connsiteX2" fmla="*/ 1220008 w 1226497"/>
              <a:gd name="connsiteY2" fmla="*/ 1525097 h 1525097"/>
              <a:gd name="connsiteX3" fmla="*/ 0 w 1226497"/>
              <a:gd name="connsiteY3" fmla="*/ 1525097 h 1525097"/>
              <a:gd name="connsiteX4" fmla="*/ 0 w 1226497"/>
              <a:gd name="connsiteY4" fmla="*/ 0 h 1525097"/>
              <a:gd name="connsiteX0" fmla="*/ 0 w 1236231"/>
              <a:gd name="connsiteY0" fmla="*/ 0 h 1540000"/>
              <a:gd name="connsiteX1" fmla="*/ 1236231 w 1236231"/>
              <a:gd name="connsiteY1" fmla="*/ 69548 h 1540000"/>
              <a:gd name="connsiteX2" fmla="*/ 1229742 w 1236231"/>
              <a:gd name="connsiteY2" fmla="*/ 1540000 h 1540000"/>
              <a:gd name="connsiteX3" fmla="*/ 9734 w 1236231"/>
              <a:gd name="connsiteY3" fmla="*/ 1540000 h 1540000"/>
              <a:gd name="connsiteX4" fmla="*/ 0 w 1236231"/>
              <a:gd name="connsiteY4" fmla="*/ 0 h 1540000"/>
              <a:gd name="connsiteX0" fmla="*/ 13345 w 1249576"/>
              <a:gd name="connsiteY0" fmla="*/ 0 h 1599613"/>
              <a:gd name="connsiteX1" fmla="*/ 1249576 w 1249576"/>
              <a:gd name="connsiteY1" fmla="*/ 69548 h 1599613"/>
              <a:gd name="connsiteX2" fmla="*/ 1243087 w 1249576"/>
              <a:gd name="connsiteY2" fmla="*/ 1540000 h 1599613"/>
              <a:gd name="connsiteX3" fmla="*/ 366 w 1249576"/>
              <a:gd name="connsiteY3" fmla="*/ 1599613 h 1599613"/>
              <a:gd name="connsiteX4" fmla="*/ 13345 w 1249576"/>
              <a:gd name="connsiteY4" fmla="*/ 0 h 1599613"/>
              <a:gd name="connsiteX0" fmla="*/ 13345 w 1249576"/>
              <a:gd name="connsiteY0" fmla="*/ 0 h 1599613"/>
              <a:gd name="connsiteX1" fmla="*/ 1249576 w 1249576"/>
              <a:gd name="connsiteY1" fmla="*/ 69548 h 1599613"/>
              <a:gd name="connsiteX2" fmla="*/ 1243087 w 1249576"/>
              <a:gd name="connsiteY2" fmla="*/ 1540000 h 1599613"/>
              <a:gd name="connsiteX3" fmla="*/ 366 w 1249576"/>
              <a:gd name="connsiteY3" fmla="*/ 1599613 h 1599613"/>
              <a:gd name="connsiteX4" fmla="*/ 13345 w 1249576"/>
              <a:gd name="connsiteY4" fmla="*/ 0 h 1599613"/>
              <a:gd name="connsiteX0" fmla="*/ 10165 w 1249641"/>
              <a:gd name="connsiteY0" fmla="*/ 0 h 1634387"/>
              <a:gd name="connsiteX1" fmla="*/ 1249641 w 1249641"/>
              <a:gd name="connsiteY1" fmla="*/ 104322 h 1634387"/>
              <a:gd name="connsiteX2" fmla="*/ 1243152 w 1249641"/>
              <a:gd name="connsiteY2" fmla="*/ 1574774 h 1634387"/>
              <a:gd name="connsiteX3" fmla="*/ 431 w 1249641"/>
              <a:gd name="connsiteY3" fmla="*/ 1634387 h 1634387"/>
              <a:gd name="connsiteX4" fmla="*/ 10165 w 1249641"/>
              <a:gd name="connsiteY4" fmla="*/ 0 h 1634387"/>
              <a:gd name="connsiteX0" fmla="*/ 10165 w 1249641"/>
              <a:gd name="connsiteY0" fmla="*/ 0 h 1649290"/>
              <a:gd name="connsiteX1" fmla="*/ 1249641 w 1249641"/>
              <a:gd name="connsiteY1" fmla="*/ 104322 h 1649290"/>
              <a:gd name="connsiteX2" fmla="*/ 1243152 w 1249641"/>
              <a:gd name="connsiteY2" fmla="*/ 1574774 h 1649290"/>
              <a:gd name="connsiteX3" fmla="*/ 431 w 1249641"/>
              <a:gd name="connsiteY3" fmla="*/ 1649290 h 1649290"/>
              <a:gd name="connsiteX4" fmla="*/ 10165 w 1249641"/>
              <a:gd name="connsiteY4" fmla="*/ 0 h 1649290"/>
              <a:gd name="connsiteX0" fmla="*/ 10165 w 1249641"/>
              <a:gd name="connsiteY0" fmla="*/ 0 h 1679096"/>
              <a:gd name="connsiteX1" fmla="*/ 1249641 w 1249641"/>
              <a:gd name="connsiteY1" fmla="*/ 104322 h 1679096"/>
              <a:gd name="connsiteX2" fmla="*/ 1243152 w 1249641"/>
              <a:gd name="connsiteY2" fmla="*/ 1574774 h 1679096"/>
              <a:gd name="connsiteX3" fmla="*/ 431 w 1249641"/>
              <a:gd name="connsiteY3" fmla="*/ 1679096 h 1679096"/>
              <a:gd name="connsiteX4" fmla="*/ 10165 w 1249641"/>
              <a:gd name="connsiteY4" fmla="*/ 0 h 1679096"/>
              <a:gd name="connsiteX0" fmla="*/ 10165 w 1252886"/>
              <a:gd name="connsiteY0" fmla="*/ 0 h 1679096"/>
              <a:gd name="connsiteX1" fmla="*/ 1249641 w 1252886"/>
              <a:gd name="connsiteY1" fmla="*/ 104322 h 1679096"/>
              <a:gd name="connsiteX2" fmla="*/ 1252886 w 1252886"/>
              <a:gd name="connsiteY2" fmla="*/ 1604580 h 1679096"/>
              <a:gd name="connsiteX3" fmla="*/ 431 w 1252886"/>
              <a:gd name="connsiteY3" fmla="*/ 1679096 h 1679096"/>
              <a:gd name="connsiteX4" fmla="*/ 10165 w 1252886"/>
              <a:gd name="connsiteY4" fmla="*/ 0 h 1679096"/>
              <a:gd name="connsiteX0" fmla="*/ 10165 w 1252886"/>
              <a:gd name="connsiteY0" fmla="*/ 0 h 1679096"/>
              <a:gd name="connsiteX1" fmla="*/ 1117895 w 1252886"/>
              <a:gd name="connsiteY1" fmla="*/ 47262 h 1679096"/>
              <a:gd name="connsiteX2" fmla="*/ 1252886 w 1252886"/>
              <a:gd name="connsiteY2" fmla="*/ 1604580 h 1679096"/>
              <a:gd name="connsiteX3" fmla="*/ 431 w 1252886"/>
              <a:gd name="connsiteY3" fmla="*/ 1679096 h 1679096"/>
              <a:gd name="connsiteX4" fmla="*/ 10165 w 1252886"/>
              <a:gd name="connsiteY4" fmla="*/ 0 h 1679096"/>
              <a:gd name="connsiteX0" fmla="*/ 14955 w 1252796"/>
              <a:gd name="connsiteY0" fmla="*/ 0 h 1643773"/>
              <a:gd name="connsiteX1" fmla="*/ 1117805 w 1252796"/>
              <a:gd name="connsiteY1" fmla="*/ 11939 h 1643773"/>
              <a:gd name="connsiteX2" fmla="*/ 1252796 w 1252796"/>
              <a:gd name="connsiteY2" fmla="*/ 1569257 h 1643773"/>
              <a:gd name="connsiteX3" fmla="*/ 341 w 1252796"/>
              <a:gd name="connsiteY3" fmla="*/ 1643773 h 1643773"/>
              <a:gd name="connsiteX4" fmla="*/ 14955 w 1252796"/>
              <a:gd name="connsiteY4" fmla="*/ 0 h 1643773"/>
              <a:gd name="connsiteX0" fmla="*/ 14955 w 1252796"/>
              <a:gd name="connsiteY0" fmla="*/ 1974 h 1645747"/>
              <a:gd name="connsiteX1" fmla="*/ 1117805 w 1252796"/>
              <a:gd name="connsiteY1" fmla="*/ 13913 h 1645747"/>
              <a:gd name="connsiteX2" fmla="*/ 1252796 w 1252796"/>
              <a:gd name="connsiteY2" fmla="*/ 1571231 h 1645747"/>
              <a:gd name="connsiteX3" fmla="*/ 341 w 1252796"/>
              <a:gd name="connsiteY3" fmla="*/ 1645747 h 1645747"/>
              <a:gd name="connsiteX4" fmla="*/ 14955 w 1252796"/>
              <a:gd name="connsiteY4" fmla="*/ 1974 h 1645747"/>
              <a:gd name="connsiteX0" fmla="*/ 14955 w 1117817"/>
              <a:gd name="connsiteY0" fmla="*/ 1974 h 1645747"/>
              <a:gd name="connsiteX1" fmla="*/ 1117805 w 1117817"/>
              <a:gd name="connsiteY1" fmla="*/ 13913 h 1645747"/>
              <a:gd name="connsiteX2" fmla="*/ 1047857 w 1117817"/>
              <a:gd name="connsiteY2" fmla="*/ 1592969 h 1645747"/>
              <a:gd name="connsiteX3" fmla="*/ 341 w 1117817"/>
              <a:gd name="connsiteY3" fmla="*/ 1645747 h 1645747"/>
              <a:gd name="connsiteX4" fmla="*/ 14955 w 1117817"/>
              <a:gd name="connsiteY4" fmla="*/ 1974 h 1645747"/>
              <a:gd name="connsiteX0" fmla="*/ 14955 w 1047857"/>
              <a:gd name="connsiteY0" fmla="*/ 0 h 1643773"/>
              <a:gd name="connsiteX1" fmla="*/ 1032413 w 1047857"/>
              <a:gd name="connsiteY1" fmla="*/ 17373 h 1643773"/>
              <a:gd name="connsiteX2" fmla="*/ 1047857 w 1047857"/>
              <a:gd name="connsiteY2" fmla="*/ 1590995 h 1643773"/>
              <a:gd name="connsiteX3" fmla="*/ 341 w 1047857"/>
              <a:gd name="connsiteY3" fmla="*/ 1643773 h 1643773"/>
              <a:gd name="connsiteX4" fmla="*/ 14955 w 1047857"/>
              <a:gd name="connsiteY4" fmla="*/ 0 h 1643773"/>
              <a:gd name="connsiteX0" fmla="*/ 14955 w 1047857"/>
              <a:gd name="connsiteY0" fmla="*/ 8523 h 1652296"/>
              <a:gd name="connsiteX1" fmla="*/ 1044611 w 1047857"/>
              <a:gd name="connsiteY1" fmla="*/ 12310 h 1652296"/>
              <a:gd name="connsiteX2" fmla="*/ 1047857 w 1047857"/>
              <a:gd name="connsiteY2" fmla="*/ 1599518 h 1652296"/>
              <a:gd name="connsiteX3" fmla="*/ 341 w 1047857"/>
              <a:gd name="connsiteY3" fmla="*/ 1652296 h 1652296"/>
              <a:gd name="connsiteX4" fmla="*/ 14955 w 1047857"/>
              <a:gd name="connsiteY4" fmla="*/ 8523 h 1652296"/>
              <a:gd name="connsiteX0" fmla="*/ 14955 w 1047857"/>
              <a:gd name="connsiteY0" fmla="*/ 0 h 1643773"/>
              <a:gd name="connsiteX1" fmla="*/ 1044611 w 1047857"/>
              <a:gd name="connsiteY1" fmla="*/ 3787 h 1643773"/>
              <a:gd name="connsiteX2" fmla="*/ 1047857 w 1047857"/>
              <a:gd name="connsiteY2" fmla="*/ 1590995 h 1643773"/>
              <a:gd name="connsiteX3" fmla="*/ 341 w 1047857"/>
              <a:gd name="connsiteY3" fmla="*/ 1643773 h 1643773"/>
              <a:gd name="connsiteX4" fmla="*/ 14955 w 1047857"/>
              <a:gd name="connsiteY4" fmla="*/ 0 h 1643773"/>
              <a:gd name="connsiteX0" fmla="*/ 14955 w 1047857"/>
              <a:gd name="connsiteY0" fmla="*/ 2899 h 1641238"/>
              <a:gd name="connsiteX1" fmla="*/ 1044611 w 1047857"/>
              <a:gd name="connsiteY1" fmla="*/ 1252 h 1641238"/>
              <a:gd name="connsiteX2" fmla="*/ 1047857 w 1047857"/>
              <a:gd name="connsiteY2" fmla="*/ 1588460 h 1641238"/>
              <a:gd name="connsiteX3" fmla="*/ 341 w 1047857"/>
              <a:gd name="connsiteY3" fmla="*/ 1641238 h 1641238"/>
              <a:gd name="connsiteX4" fmla="*/ 14955 w 1047857"/>
              <a:gd name="connsiteY4" fmla="*/ 2899 h 1641238"/>
              <a:gd name="connsiteX0" fmla="*/ 14955 w 1047857"/>
              <a:gd name="connsiteY0" fmla="*/ 5336 h 1643675"/>
              <a:gd name="connsiteX1" fmla="*/ 1044611 w 1047857"/>
              <a:gd name="connsiteY1" fmla="*/ 3689 h 1643675"/>
              <a:gd name="connsiteX2" fmla="*/ 1047857 w 1047857"/>
              <a:gd name="connsiteY2" fmla="*/ 1590897 h 1643675"/>
              <a:gd name="connsiteX3" fmla="*/ 341 w 1047857"/>
              <a:gd name="connsiteY3" fmla="*/ 1643675 h 1643675"/>
              <a:gd name="connsiteX4" fmla="*/ 14955 w 1047857"/>
              <a:gd name="connsiteY4" fmla="*/ 5336 h 1643675"/>
              <a:gd name="connsiteX0" fmla="*/ 14955 w 1047857"/>
              <a:gd name="connsiteY0" fmla="*/ 14466 h 1652805"/>
              <a:gd name="connsiteX1" fmla="*/ 1044611 w 1047857"/>
              <a:gd name="connsiteY1" fmla="*/ 1950 h 1652805"/>
              <a:gd name="connsiteX2" fmla="*/ 1047857 w 1047857"/>
              <a:gd name="connsiteY2" fmla="*/ 1600027 h 1652805"/>
              <a:gd name="connsiteX3" fmla="*/ 341 w 1047857"/>
              <a:gd name="connsiteY3" fmla="*/ 1652805 h 1652805"/>
              <a:gd name="connsiteX4" fmla="*/ 14955 w 1047857"/>
              <a:gd name="connsiteY4" fmla="*/ 14466 h 1652805"/>
              <a:gd name="connsiteX0" fmla="*/ 14955 w 1047857"/>
              <a:gd name="connsiteY0" fmla="*/ 12787 h 1651126"/>
              <a:gd name="connsiteX1" fmla="*/ 1044611 w 1047857"/>
              <a:gd name="connsiteY1" fmla="*/ 271 h 1651126"/>
              <a:gd name="connsiteX2" fmla="*/ 1047857 w 1047857"/>
              <a:gd name="connsiteY2" fmla="*/ 1598348 h 1651126"/>
              <a:gd name="connsiteX3" fmla="*/ 341 w 1047857"/>
              <a:gd name="connsiteY3" fmla="*/ 1651126 h 1651126"/>
              <a:gd name="connsiteX4" fmla="*/ 14955 w 1047857"/>
              <a:gd name="connsiteY4" fmla="*/ 12787 h 1651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857" h="1651126">
                <a:moveTo>
                  <a:pt x="14955" y="12787"/>
                </a:moveTo>
                <a:cubicBezTo>
                  <a:pt x="420796" y="9521"/>
                  <a:pt x="631452" y="-1898"/>
                  <a:pt x="1044611" y="271"/>
                </a:cubicBezTo>
                <a:cubicBezTo>
                  <a:pt x="1045693" y="500357"/>
                  <a:pt x="1046775" y="1098262"/>
                  <a:pt x="1047857" y="1598348"/>
                </a:cubicBezTo>
                <a:lnTo>
                  <a:pt x="341" y="1651126"/>
                </a:lnTo>
                <a:cubicBezTo>
                  <a:pt x="-2904" y="1137793"/>
                  <a:pt x="18200" y="526120"/>
                  <a:pt x="14955" y="12787"/>
                </a:cubicBezTo>
                <a:close/>
              </a:path>
            </a:pathLst>
          </a:custGeom>
          <a:solidFill>
            <a:srgbClr val="000000">
              <a:alpha val="0"/>
            </a:srgbClr>
          </a:solidFill>
          <a:ln w="19050">
            <a:solidFill>
              <a:srgbClr val="013A91"/>
            </a:solidFill>
          </a:ln>
        </p:spPr>
        <p:txBody>
          <a:bodyPr/>
          <a:lstStyle/>
          <a:p>
            <a:endParaRPr lang="zh-CN" altLang="en-US"/>
          </a:p>
        </p:txBody>
      </p:sp>
      <p:sp>
        <p:nvSpPr>
          <p:cNvPr id="18" name="内容占位符 2">
            <a:extLst>
              <a:ext uri="{FF2B5EF4-FFF2-40B4-BE49-F238E27FC236}">
                <a16:creationId xmlns:a16="http://schemas.microsoft.com/office/drawing/2014/main" id="{CB780560-4700-2E94-AF2C-6FE98D4C66AC}"/>
              </a:ext>
            </a:extLst>
          </p:cNvPr>
          <p:cNvSpPr txBox="1">
            <a:spLocks/>
          </p:cNvSpPr>
          <p:nvPr/>
        </p:nvSpPr>
        <p:spPr bwMode="auto">
          <a:xfrm>
            <a:off x="6482805" y="3830178"/>
            <a:ext cx="5036094" cy="336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4"/>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4"/>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4"/>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5"/>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5"/>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defRPr/>
            </a:pPr>
            <a:r>
              <a:rPr lang="en-US" altLang="zh-CN" sz="14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Multiplexed keys for menu selection and numeric entry</a:t>
            </a:r>
          </a:p>
          <a:p>
            <a:pPr lvl="0">
              <a:defRPr/>
            </a:pPr>
            <a:endParaRPr kumimoji="0" lang="en-US" altLang="zh-CN" sz="14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a:p>
            <a:pPr marL="0" marR="0" lvl="0" indent="0" defTabSz="914400" rtl="0" eaLnBrk="0" fontAlgn="base" latinLnBrk="0" hangingPunct="0">
              <a:spcBef>
                <a:spcPct val="20000"/>
              </a:spcBef>
              <a:spcAft>
                <a:spcPct val="0"/>
              </a:spcAft>
              <a:buClrTx/>
              <a:buSzTx/>
              <a:buFontTx/>
              <a:buNone/>
              <a:tabLst/>
              <a:defRPr/>
            </a:pPr>
            <a:endParaRPr kumimoji="0" lang="en-US" altLang="zh-CN" sz="14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p:txBody>
      </p:sp>
      <p:cxnSp>
        <p:nvCxnSpPr>
          <p:cNvPr id="41" name="直接连接符 40">
            <a:extLst>
              <a:ext uri="{FF2B5EF4-FFF2-40B4-BE49-F238E27FC236}">
                <a16:creationId xmlns:a16="http://schemas.microsoft.com/office/drawing/2014/main" id="{F284E7B7-7727-6772-2FA9-BB1630C210B6}"/>
              </a:ext>
            </a:extLst>
          </p:cNvPr>
          <p:cNvCxnSpPr>
            <a:cxnSpLocks/>
          </p:cNvCxnSpPr>
          <p:nvPr/>
        </p:nvCxnSpPr>
        <p:spPr>
          <a:xfrm flipH="1">
            <a:off x="5660572" y="3987736"/>
            <a:ext cx="637482" cy="0"/>
          </a:xfrm>
          <a:prstGeom prst="line">
            <a:avLst/>
          </a:prstGeom>
          <a:noFill/>
          <a:ln w="19050" cap="flat" cmpd="sng" algn="ctr">
            <a:solidFill>
              <a:srgbClr val="004098"/>
            </a:solidFill>
            <a:prstDash val="solid"/>
            <a:miter lim="800000"/>
            <a:headEnd type="none" w="med" len="med"/>
            <a:tailEnd type="none" w="med" len="med"/>
          </a:ln>
          <a:effectLst/>
        </p:spPr>
      </p:cxnSp>
    </p:spTree>
    <p:extLst>
      <p:ext uri="{BB962C8B-B14F-4D97-AF65-F5344CB8AC3E}">
        <p14:creationId xmlns:p14="http://schemas.microsoft.com/office/powerpoint/2010/main" val="27296934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7E55BA21-9A34-7CC7-A9F9-B215A4587928}"/>
              </a:ext>
            </a:extLst>
          </p:cNvPr>
          <p:cNvSpPr/>
          <p:nvPr/>
        </p:nvSpPr>
        <p:spPr>
          <a:xfrm rot="10800000">
            <a:off x="-16" y="1400172"/>
            <a:ext cx="12192003" cy="5060222"/>
          </a:xfrm>
          <a:prstGeom prst="rect">
            <a:avLst/>
          </a:prstGeom>
          <a:gradFill flip="none" rotWithShape="1">
            <a:gsLst>
              <a:gs pos="0">
                <a:schemeClr val="bg1">
                  <a:lumMod val="95000"/>
                  <a:alpha val="10000"/>
                </a:schemeClr>
              </a:gs>
              <a:gs pos="98000">
                <a:schemeClr val="bg1">
                  <a:lumMod val="75000"/>
                  <a:alpha val="50000"/>
                </a:scheme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35" dirty="0"/>
          </a:p>
        </p:txBody>
      </p:sp>
      <p:grpSp>
        <p:nvGrpSpPr>
          <p:cNvPr id="56" name="组合 55">
            <a:extLst>
              <a:ext uri="{FF2B5EF4-FFF2-40B4-BE49-F238E27FC236}">
                <a16:creationId xmlns:a16="http://schemas.microsoft.com/office/drawing/2014/main" id="{FC80B1FC-5AD8-D841-5F7A-4F90C58CCCB9}"/>
              </a:ext>
            </a:extLst>
          </p:cNvPr>
          <p:cNvGrpSpPr>
            <a:grpSpLocks noChangeAspect="1"/>
          </p:cNvGrpSpPr>
          <p:nvPr/>
        </p:nvGrpSpPr>
        <p:grpSpPr>
          <a:xfrm>
            <a:off x="1336838" y="1519413"/>
            <a:ext cx="9252142" cy="3466106"/>
            <a:chOff x="1249910" y="1013397"/>
            <a:chExt cx="9395789" cy="3540460"/>
          </a:xfrm>
        </p:grpSpPr>
        <p:pic>
          <p:nvPicPr>
            <p:cNvPr id="57" name="图片 56">
              <a:extLst>
                <a:ext uri="{FF2B5EF4-FFF2-40B4-BE49-F238E27FC236}">
                  <a16:creationId xmlns:a16="http://schemas.microsoft.com/office/drawing/2014/main" id="{5776A0EB-3D13-C216-11A1-378FCC3AB5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9910" y="1024171"/>
              <a:ext cx="9395789" cy="3529686"/>
            </a:xfrm>
            <a:prstGeom prst="rect">
              <a:avLst/>
            </a:prstGeom>
          </p:spPr>
        </p:pic>
        <p:cxnSp>
          <p:nvCxnSpPr>
            <p:cNvPr id="58" name="直接连接符 57">
              <a:extLst>
                <a:ext uri="{FF2B5EF4-FFF2-40B4-BE49-F238E27FC236}">
                  <a16:creationId xmlns:a16="http://schemas.microsoft.com/office/drawing/2014/main" id="{E99A1F0F-A920-65C0-5411-869A243A3DB7}"/>
                </a:ext>
              </a:extLst>
            </p:cNvPr>
            <p:cNvCxnSpPr>
              <a:cxnSpLocks/>
            </p:cNvCxnSpPr>
            <p:nvPr/>
          </p:nvCxnSpPr>
          <p:spPr>
            <a:xfrm flipV="1">
              <a:off x="3664330" y="1081788"/>
              <a:ext cx="0" cy="638698"/>
            </a:xfrm>
            <a:prstGeom prst="line">
              <a:avLst/>
            </a:prstGeom>
            <a:noFill/>
            <a:ln w="19050" cap="flat" cmpd="sng" algn="ctr">
              <a:solidFill>
                <a:srgbClr val="004098"/>
              </a:solidFill>
              <a:prstDash val="solid"/>
              <a:miter lim="800000"/>
              <a:headEnd type="none" w="med" len="med"/>
              <a:tailEnd type="none" w="med" len="med"/>
            </a:ln>
            <a:effectLst/>
          </p:spPr>
        </p:cxnSp>
        <p:cxnSp>
          <p:nvCxnSpPr>
            <p:cNvPr id="59" name="直接连接符 58">
              <a:extLst>
                <a:ext uri="{FF2B5EF4-FFF2-40B4-BE49-F238E27FC236}">
                  <a16:creationId xmlns:a16="http://schemas.microsoft.com/office/drawing/2014/main" id="{E39BAE70-1931-0B77-B998-FC8EB2017685}"/>
                </a:ext>
              </a:extLst>
            </p:cNvPr>
            <p:cNvCxnSpPr>
              <a:cxnSpLocks/>
            </p:cNvCxnSpPr>
            <p:nvPr/>
          </p:nvCxnSpPr>
          <p:spPr>
            <a:xfrm flipV="1">
              <a:off x="4507224" y="1081788"/>
              <a:ext cx="0" cy="441933"/>
            </a:xfrm>
            <a:prstGeom prst="line">
              <a:avLst/>
            </a:prstGeom>
            <a:noFill/>
            <a:ln w="19050" cap="flat" cmpd="sng" algn="ctr">
              <a:solidFill>
                <a:srgbClr val="004098"/>
              </a:solidFill>
              <a:prstDash val="solid"/>
              <a:miter lim="800000"/>
              <a:headEnd type="none" w="med" len="med"/>
              <a:tailEnd type="none" w="med" len="med"/>
            </a:ln>
            <a:effectLst/>
          </p:spPr>
        </p:cxnSp>
        <p:cxnSp>
          <p:nvCxnSpPr>
            <p:cNvPr id="60" name="直接连接符 59">
              <a:extLst>
                <a:ext uri="{FF2B5EF4-FFF2-40B4-BE49-F238E27FC236}">
                  <a16:creationId xmlns:a16="http://schemas.microsoft.com/office/drawing/2014/main" id="{CA12B22A-D2C9-022B-039B-F8241CDD7C8F}"/>
                </a:ext>
              </a:extLst>
            </p:cNvPr>
            <p:cNvCxnSpPr>
              <a:cxnSpLocks/>
            </p:cNvCxnSpPr>
            <p:nvPr/>
          </p:nvCxnSpPr>
          <p:spPr>
            <a:xfrm flipV="1">
              <a:off x="5353982" y="1081788"/>
              <a:ext cx="0" cy="581081"/>
            </a:xfrm>
            <a:prstGeom prst="line">
              <a:avLst/>
            </a:prstGeom>
            <a:noFill/>
            <a:ln w="19050" cap="flat" cmpd="sng" algn="ctr">
              <a:solidFill>
                <a:srgbClr val="004098"/>
              </a:solidFill>
              <a:prstDash val="solid"/>
              <a:miter lim="800000"/>
              <a:headEnd type="none" w="med" len="med"/>
              <a:tailEnd type="none" w="med" len="med"/>
            </a:ln>
            <a:effectLst/>
          </p:spPr>
        </p:cxnSp>
        <p:cxnSp>
          <p:nvCxnSpPr>
            <p:cNvPr id="61" name="直接连接符 60">
              <a:extLst>
                <a:ext uri="{FF2B5EF4-FFF2-40B4-BE49-F238E27FC236}">
                  <a16:creationId xmlns:a16="http://schemas.microsoft.com/office/drawing/2014/main" id="{77AA29EB-0767-BA63-5305-A8724671E95D}"/>
                </a:ext>
              </a:extLst>
            </p:cNvPr>
            <p:cNvCxnSpPr>
              <a:cxnSpLocks/>
            </p:cNvCxnSpPr>
            <p:nvPr/>
          </p:nvCxnSpPr>
          <p:spPr>
            <a:xfrm flipV="1">
              <a:off x="6235252" y="1081787"/>
              <a:ext cx="0" cy="581081"/>
            </a:xfrm>
            <a:prstGeom prst="line">
              <a:avLst/>
            </a:prstGeom>
            <a:noFill/>
            <a:ln w="19050" cap="flat" cmpd="sng" algn="ctr">
              <a:solidFill>
                <a:srgbClr val="004098"/>
              </a:solidFill>
              <a:prstDash val="solid"/>
              <a:miter lim="800000"/>
              <a:headEnd type="none" w="med" len="med"/>
              <a:tailEnd type="none" w="med" len="med"/>
            </a:ln>
            <a:effectLst/>
          </p:spPr>
        </p:cxnSp>
        <p:cxnSp>
          <p:nvCxnSpPr>
            <p:cNvPr id="62" name="直接连接符 61">
              <a:extLst>
                <a:ext uri="{FF2B5EF4-FFF2-40B4-BE49-F238E27FC236}">
                  <a16:creationId xmlns:a16="http://schemas.microsoft.com/office/drawing/2014/main" id="{56AA66D7-CBEF-FA01-EF87-9ED8A55B0B4E}"/>
                </a:ext>
              </a:extLst>
            </p:cNvPr>
            <p:cNvCxnSpPr>
              <a:cxnSpLocks/>
            </p:cNvCxnSpPr>
            <p:nvPr/>
          </p:nvCxnSpPr>
          <p:spPr>
            <a:xfrm flipV="1">
              <a:off x="7076765" y="1074154"/>
              <a:ext cx="0" cy="581081"/>
            </a:xfrm>
            <a:prstGeom prst="line">
              <a:avLst/>
            </a:prstGeom>
            <a:noFill/>
            <a:ln w="19050" cap="flat" cmpd="sng" algn="ctr">
              <a:solidFill>
                <a:srgbClr val="004098"/>
              </a:solidFill>
              <a:prstDash val="solid"/>
              <a:miter lim="800000"/>
              <a:headEnd type="none" w="med" len="med"/>
              <a:tailEnd type="none" w="med" len="med"/>
            </a:ln>
            <a:effectLst/>
          </p:spPr>
        </p:cxnSp>
        <p:cxnSp>
          <p:nvCxnSpPr>
            <p:cNvPr id="63" name="直接连接符 62">
              <a:extLst>
                <a:ext uri="{FF2B5EF4-FFF2-40B4-BE49-F238E27FC236}">
                  <a16:creationId xmlns:a16="http://schemas.microsoft.com/office/drawing/2014/main" id="{C51B2EC3-1083-CB1B-7058-9EE742CC6405}"/>
                </a:ext>
              </a:extLst>
            </p:cNvPr>
            <p:cNvCxnSpPr>
              <a:cxnSpLocks/>
            </p:cNvCxnSpPr>
            <p:nvPr/>
          </p:nvCxnSpPr>
          <p:spPr>
            <a:xfrm flipV="1">
              <a:off x="5539513" y="2886075"/>
              <a:ext cx="0" cy="495300"/>
            </a:xfrm>
            <a:prstGeom prst="line">
              <a:avLst/>
            </a:prstGeom>
            <a:noFill/>
            <a:ln w="19050" cap="flat" cmpd="sng" algn="ctr">
              <a:solidFill>
                <a:srgbClr val="004098"/>
              </a:solidFill>
              <a:prstDash val="solid"/>
              <a:miter lim="800000"/>
              <a:headEnd type="none" w="med" len="med"/>
              <a:tailEnd type="none" w="med" len="med"/>
            </a:ln>
            <a:effectLst/>
          </p:spPr>
        </p:cxnSp>
        <p:sp>
          <p:nvSpPr>
            <p:cNvPr id="64" name="文本框 63">
              <a:extLst>
                <a:ext uri="{FF2B5EF4-FFF2-40B4-BE49-F238E27FC236}">
                  <a16:creationId xmlns:a16="http://schemas.microsoft.com/office/drawing/2014/main" id="{058885D5-D550-88C8-3767-C2C09E56C1FE}"/>
                </a:ext>
              </a:extLst>
            </p:cNvPr>
            <p:cNvSpPr txBox="1"/>
            <p:nvPr/>
          </p:nvSpPr>
          <p:spPr>
            <a:xfrm>
              <a:off x="3438664" y="1013397"/>
              <a:ext cx="446627"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8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a:t>
              </a:r>
              <a:endParaRPr kumimoji="0" lang="zh-CN" altLang="en-US" sz="8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5" name="文本框 64">
              <a:extLst>
                <a:ext uri="{FF2B5EF4-FFF2-40B4-BE49-F238E27FC236}">
                  <a16:creationId xmlns:a16="http://schemas.microsoft.com/office/drawing/2014/main" id="{10F017B7-2B00-7C67-1CFB-51C8F861F3EC}"/>
                </a:ext>
              </a:extLst>
            </p:cNvPr>
            <p:cNvSpPr txBox="1"/>
            <p:nvPr/>
          </p:nvSpPr>
          <p:spPr>
            <a:xfrm>
              <a:off x="4283910" y="1021399"/>
              <a:ext cx="446627"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8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a:t>
              </a:r>
              <a:endParaRPr kumimoji="0" lang="zh-CN" altLang="en-US" sz="8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6" name="文本框 65">
              <a:extLst>
                <a:ext uri="{FF2B5EF4-FFF2-40B4-BE49-F238E27FC236}">
                  <a16:creationId xmlns:a16="http://schemas.microsoft.com/office/drawing/2014/main" id="{7AEABEC8-13F6-55FC-9DBE-BAEFDD41733E}"/>
                </a:ext>
              </a:extLst>
            </p:cNvPr>
            <p:cNvSpPr txBox="1"/>
            <p:nvPr/>
          </p:nvSpPr>
          <p:spPr>
            <a:xfrm>
              <a:off x="5151957" y="1025137"/>
              <a:ext cx="446627"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8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a:t>
              </a:r>
              <a:endParaRPr kumimoji="0" lang="zh-CN" altLang="en-US" sz="8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7" name="文本框 66">
              <a:extLst>
                <a:ext uri="{FF2B5EF4-FFF2-40B4-BE49-F238E27FC236}">
                  <a16:creationId xmlns:a16="http://schemas.microsoft.com/office/drawing/2014/main" id="{49B00BA4-6371-75AE-7D6A-4BEDC5831C1C}"/>
                </a:ext>
              </a:extLst>
            </p:cNvPr>
            <p:cNvSpPr txBox="1"/>
            <p:nvPr/>
          </p:nvSpPr>
          <p:spPr>
            <a:xfrm>
              <a:off x="6013560" y="1028947"/>
              <a:ext cx="446627"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8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a:t>
              </a:r>
              <a:endParaRPr kumimoji="0" lang="zh-CN" altLang="en-US" sz="8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8" name="文本框 67">
              <a:extLst>
                <a:ext uri="{FF2B5EF4-FFF2-40B4-BE49-F238E27FC236}">
                  <a16:creationId xmlns:a16="http://schemas.microsoft.com/office/drawing/2014/main" id="{5460CD85-08BB-8B2D-8555-2C29E7629BE6}"/>
                </a:ext>
              </a:extLst>
            </p:cNvPr>
            <p:cNvSpPr txBox="1"/>
            <p:nvPr/>
          </p:nvSpPr>
          <p:spPr>
            <a:xfrm>
              <a:off x="6873686" y="1028947"/>
              <a:ext cx="446627"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8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5</a:t>
              </a:r>
              <a:endParaRPr kumimoji="0" lang="zh-CN" altLang="en-US" sz="8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cxnSp>
          <p:nvCxnSpPr>
            <p:cNvPr id="69" name="直接连接符 68">
              <a:extLst>
                <a:ext uri="{FF2B5EF4-FFF2-40B4-BE49-F238E27FC236}">
                  <a16:creationId xmlns:a16="http://schemas.microsoft.com/office/drawing/2014/main" id="{467104AD-F899-30D7-4CAF-E701499E9BB7}"/>
                </a:ext>
              </a:extLst>
            </p:cNvPr>
            <p:cNvCxnSpPr>
              <a:cxnSpLocks/>
            </p:cNvCxnSpPr>
            <p:nvPr/>
          </p:nvCxnSpPr>
          <p:spPr>
            <a:xfrm flipV="1">
              <a:off x="6155463" y="2886075"/>
              <a:ext cx="0" cy="495300"/>
            </a:xfrm>
            <a:prstGeom prst="line">
              <a:avLst/>
            </a:prstGeom>
            <a:noFill/>
            <a:ln w="19050" cap="flat" cmpd="sng" algn="ctr">
              <a:solidFill>
                <a:srgbClr val="004098"/>
              </a:solidFill>
              <a:prstDash val="solid"/>
              <a:miter lim="800000"/>
              <a:headEnd type="none" w="med" len="med"/>
              <a:tailEnd type="none" w="med" len="med"/>
            </a:ln>
            <a:effectLst/>
          </p:spPr>
        </p:cxnSp>
        <p:cxnSp>
          <p:nvCxnSpPr>
            <p:cNvPr id="70" name="直接连接符 69">
              <a:extLst>
                <a:ext uri="{FF2B5EF4-FFF2-40B4-BE49-F238E27FC236}">
                  <a16:creationId xmlns:a16="http://schemas.microsoft.com/office/drawing/2014/main" id="{F6B771E5-A766-FBBD-4D2B-7AF1268FA905}"/>
                </a:ext>
              </a:extLst>
            </p:cNvPr>
            <p:cNvCxnSpPr>
              <a:cxnSpLocks/>
            </p:cNvCxnSpPr>
            <p:nvPr/>
          </p:nvCxnSpPr>
          <p:spPr>
            <a:xfrm flipH="1" flipV="1">
              <a:off x="6640962" y="2886075"/>
              <a:ext cx="1780" cy="495300"/>
            </a:xfrm>
            <a:prstGeom prst="line">
              <a:avLst/>
            </a:prstGeom>
            <a:noFill/>
            <a:ln w="19050" cap="flat" cmpd="sng" algn="ctr">
              <a:solidFill>
                <a:srgbClr val="004098"/>
              </a:solidFill>
              <a:prstDash val="solid"/>
              <a:miter lim="800000"/>
              <a:headEnd type="none" w="med" len="med"/>
              <a:tailEnd type="none" w="med" len="med"/>
            </a:ln>
            <a:effectLst/>
          </p:spPr>
        </p:cxnSp>
        <p:cxnSp>
          <p:nvCxnSpPr>
            <p:cNvPr id="71" name="直接连接符 70">
              <a:extLst>
                <a:ext uri="{FF2B5EF4-FFF2-40B4-BE49-F238E27FC236}">
                  <a16:creationId xmlns:a16="http://schemas.microsoft.com/office/drawing/2014/main" id="{B38F0113-8CB0-9422-1D0B-72E98007FDFE}"/>
                </a:ext>
              </a:extLst>
            </p:cNvPr>
            <p:cNvCxnSpPr>
              <a:cxnSpLocks/>
            </p:cNvCxnSpPr>
            <p:nvPr/>
          </p:nvCxnSpPr>
          <p:spPr>
            <a:xfrm flipV="1">
              <a:off x="7096541" y="2886075"/>
              <a:ext cx="0" cy="495300"/>
            </a:xfrm>
            <a:prstGeom prst="line">
              <a:avLst/>
            </a:prstGeom>
            <a:noFill/>
            <a:ln w="19050" cap="flat" cmpd="sng" algn="ctr">
              <a:solidFill>
                <a:srgbClr val="004098"/>
              </a:solidFill>
              <a:prstDash val="solid"/>
              <a:miter lim="800000"/>
              <a:headEnd type="none" w="med" len="med"/>
              <a:tailEnd type="none" w="med" len="med"/>
            </a:ln>
            <a:effectLst/>
          </p:spPr>
        </p:cxnSp>
        <p:cxnSp>
          <p:nvCxnSpPr>
            <p:cNvPr id="72" name="直接连接符 71">
              <a:extLst>
                <a:ext uri="{FF2B5EF4-FFF2-40B4-BE49-F238E27FC236}">
                  <a16:creationId xmlns:a16="http://schemas.microsoft.com/office/drawing/2014/main" id="{B574801B-F20D-008A-0694-302217C5BE86}"/>
                </a:ext>
              </a:extLst>
            </p:cNvPr>
            <p:cNvCxnSpPr>
              <a:cxnSpLocks/>
            </p:cNvCxnSpPr>
            <p:nvPr/>
          </p:nvCxnSpPr>
          <p:spPr>
            <a:xfrm flipV="1">
              <a:off x="8082688" y="2886075"/>
              <a:ext cx="0" cy="495300"/>
            </a:xfrm>
            <a:prstGeom prst="line">
              <a:avLst/>
            </a:prstGeom>
            <a:noFill/>
            <a:ln w="19050" cap="flat" cmpd="sng" algn="ctr">
              <a:solidFill>
                <a:srgbClr val="004098"/>
              </a:solidFill>
              <a:prstDash val="solid"/>
              <a:miter lim="800000"/>
              <a:headEnd type="none" w="med" len="med"/>
              <a:tailEnd type="none" w="med" len="med"/>
            </a:ln>
            <a:effectLst/>
          </p:spPr>
        </p:cxnSp>
        <p:cxnSp>
          <p:nvCxnSpPr>
            <p:cNvPr id="73" name="直接连接符 72">
              <a:extLst>
                <a:ext uri="{FF2B5EF4-FFF2-40B4-BE49-F238E27FC236}">
                  <a16:creationId xmlns:a16="http://schemas.microsoft.com/office/drawing/2014/main" id="{5D074DED-DA0A-0238-4D1B-FDEB78A5FC71}"/>
                </a:ext>
              </a:extLst>
            </p:cNvPr>
            <p:cNvCxnSpPr>
              <a:cxnSpLocks/>
            </p:cNvCxnSpPr>
            <p:nvPr/>
          </p:nvCxnSpPr>
          <p:spPr>
            <a:xfrm flipV="1">
              <a:off x="8619263" y="2886075"/>
              <a:ext cx="0" cy="495300"/>
            </a:xfrm>
            <a:prstGeom prst="line">
              <a:avLst/>
            </a:prstGeom>
            <a:noFill/>
            <a:ln w="19050" cap="flat" cmpd="sng" algn="ctr">
              <a:solidFill>
                <a:srgbClr val="004098"/>
              </a:solidFill>
              <a:prstDash val="solid"/>
              <a:miter lim="800000"/>
              <a:headEnd type="none" w="med" len="med"/>
              <a:tailEnd type="none" w="med" len="med"/>
            </a:ln>
            <a:effectLst/>
          </p:spPr>
        </p:cxnSp>
        <p:sp>
          <p:nvSpPr>
            <p:cNvPr id="74" name="文本框 73">
              <a:extLst>
                <a:ext uri="{FF2B5EF4-FFF2-40B4-BE49-F238E27FC236}">
                  <a16:creationId xmlns:a16="http://schemas.microsoft.com/office/drawing/2014/main" id="{86809112-6668-C6A4-10E0-39F09F2EBE64}"/>
                </a:ext>
              </a:extLst>
            </p:cNvPr>
            <p:cNvSpPr txBox="1"/>
            <p:nvPr/>
          </p:nvSpPr>
          <p:spPr>
            <a:xfrm>
              <a:off x="5525611" y="3226688"/>
              <a:ext cx="446627"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8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6</a:t>
              </a:r>
              <a:endParaRPr kumimoji="0" lang="zh-CN" altLang="en-US" sz="8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5" name="文本框 74">
              <a:extLst>
                <a:ext uri="{FF2B5EF4-FFF2-40B4-BE49-F238E27FC236}">
                  <a16:creationId xmlns:a16="http://schemas.microsoft.com/office/drawing/2014/main" id="{A806306C-4E9E-FC32-7DDC-D301867886E2}"/>
                </a:ext>
              </a:extLst>
            </p:cNvPr>
            <p:cNvSpPr txBox="1"/>
            <p:nvPr/>
          </p:nvSpPr>
          <p:spPr>
            <a:xfrm>
              <a:off x="6145042" y="3226688"/>
              <a:ext cx="446627"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8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7</a:t>
              </a:r>
              <a:endParaRPr kumimoji="0" lang="zh-CN" altLang="en-US" sz="8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6" name="文本框 75">
              <a:extLst>
                <a:ext uri="{FF2B5EF4-FFF2-40B4-BE49-F238E27FC236}">
                  <a16:creationId xmlns:a16="http://schemas.microsoft.com/office/drawing/2014/main" id="{EEE3DF93-EEE9-6EF0-8707-80C7CC585ABA}"/>
                </a:ext>
              </a:extLst>
            </p:cNvPr>
            <p:cNvSpPr txBox="1"/>
            <p:nvPr/>
          </p:nvSpPr>
          <p:spPr>
            <a:xfrm>
              <a:off x="6645594" y="3223952"/>
              <a:ext cx="446627"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8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8</a:t>
              </a:r>
              <a:endParaRPr kumimoji="0" lang="zh-CN" altLang="en-US" sz="8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7" name="文本框 76">
              <a:extLst>
                <a:ext uri="{FF2B5EF4-FFF2-40B4-BE49-F238E27FC236}">
                  <a16:creationId xmlns:a16="http://schemas.microsoft.com/office/drawing/2014/main" id="{F5B8282D-DF82-B012-9765-F809929F0CE1}"/>
                </a:ext>
              </a:extLst>
            </p:cNvPr>
            <p:cNvSpPr txBox="1"/>
            <p:nvPr/>
          </p:nvSpPr>
          <p:spPr>
            <a:xfrm>
              <a:off x="7096718" y="3223951"/>
              <a:ext cx="446627"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8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9</a:t>
              </a:r>
              <a:endParaRPr kumimoji="0" lang="zh-CN" altLang="en-US" sz="8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8" name="文本框 77">
              <a:extLst>
                <a:ext uri="{FF2B5EF4-FFF2-40B4-BE49-F238E27FC236}">
                  <a16:creationId xmlns:a16="http://schemas.microsoft.com/office/drawing/2014/main" id="{F8F0C4C1-E908-13B1-06F0-CE7391EFF57F}"/>
                </a:ext>
              </a:extLst>
            </p:cNvPr>
            <p:cNvSpPr txBox="1"/>
            <p:nvPr/>
          </p:nvSpPr>
          <p:spPr>
            <a:xfrm>
              <a:off x="8020244" y="3213651"/>
              <a:ext cx="446627"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8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10</a:t>
              </a:r>
              <a:endParaRPr kumimoji="0" lang="zh-CN" altLang="en-US" sz="8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9" name="文本框 78">
              <a:extLst>
                <a:ext uri="{FF2B5EF4-FFF2-40B4-BE49-F238E27FC236}">
                  <a16:creationId xmlns:a16="http://schemas.microsoft.com/office/drawing/2014/main" id="{EA3CF8FF-A37E-E2C0-75F9-552455ABEC8F}"/>
                </a:ext>
              </a:extLst>
            </p:cNvPr>
            <p:cNvSpPr txBox="1"/>
            <p:nvPr/>
          </p:nvSpPr>
          <p:spPr>
            <a:xfrm>
              <a:off x="8619263" y="3217241"/>
              <a:ext cx="446627"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8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11</a:t>
              </a:r>
              <a:endParaRPr kumimoji="0" lang="zh-CN" altLang="en-US" sz="8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sp>
        <p:nvSpPr>
          <p:cNvPr id="80" name="内容占位符 2">
            <a:extLst>
              <a:ext uri="{FF2B5EF4-FFF2-40B4-BE49-F238E27FC236}">
                <a16:creationId xmlns:a16="http://schemas.microsoft.com/office/drawing/2014/main" id="{7E7AF5B4-CBC0-3C97-E9CA-8516439B092A}"/>
              </a:ext>
            </a:extLst>
          </p:cNvPr>
          <p:cNvSpPr txBox="1">
            <a:spLocks/>
          </p:cNvSpPr>
          <p:nvPr/>
        </p:nvSpPr>
        <p:spPr bwMode="auto">
          <a:xfrm>
            <a:off x="1069456" y="4236789"/>
            <a:ext cx="4615605" cy="2142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4"/>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4"/>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4"/>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5"/>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5"/>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zh-CN" altLang="en-US" sz="1200" b="1" dirty="0">
                <a:solidFill>
                  <a:srgbClr val="004098"/>
                </a:solidFill>
                <a:latin typeface="Arial" panose="020B0604020202020204" pitchFamily="34" charset="0"/>
                <a:ea typeface="思源黑体 CN Medium" panose="020B0600000000000000" pitchFamily="34" charset="-122"/>
                <a:cs typeface="Arial" panose="020B0604020202020204" pitchFamily="34" charset="0"/>
              </a:rPr>
              <a:t>①</a:t>
            </a:r>
            <a:r>
              <a:rPr lang="zh-CN" altLang="en-US" sz="12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 </a:t>
            </a:r>
            <a:r>
              <a:rPr lang="en-US" altLang="zh-CN" sz="12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K-groove </a:t>
            </a:r>
          </a:p>
          <a:p>
            <a:pPr>
              <a:lnSpc>
                <a:spcPct val="150000"/>
              </a:lnSpc>
            </a:pPr>
            <a:r>
              <a:rPr lang="zh-CN" altLang="en-US" sz="1200" b="1" dirty="0">
                <a:solidFill>
                  <a:srgbClr val="004098"/>
                </a:solidFill>
                <a:latin typeface="Arial" panose="020B0604020202020204" pitchFamily="34" charset="0"/>
                <a:ea typeface="思源黑体 CN Medium" panose="020B0600000000000000" pitchFamily="34" charset="-122"/>
                <a:cs typeface="Arial" panose="020B0604020202020204" pitchFamily="34" charset="0"/>
              </a:rPr>
              <a:t>②</a:t>
            </a:r>
            <a:r>
              <a:rPr lang="en-US" altLang="zh-CN" sz="12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 Port 1, RF signal input and output ports, 50Ω NMD 3.5mm Male Connector</a:t>
            </a:r>
          </a:p>
          <a:p>
            <a:pPr>
              <a:lnSpc>
                <a:spcPct val="150000"/>
              </a:lnSpc>
            </a:pPr>
            <a:r>
              <a:rPr lang="zh-CN" altLang="en-US" sz="1200" b="1" dirty="0">
                <a:solidFill>
                  <a:srgbClr val="004098"/>
                </a:solidFill>
                <a:latin typeface="Arial" panose="020B0604020202020204" pitchFamily="34" charset="0"/>
                <a:ea typeface="思源黑体 CN Medium" panose="020B0600000000000000" pitchFamily="34" charset="-122"/>
                <a:cs typeface="Arial" panose="020B0604020202020204" pitchFamily="34" charset="0"/>
              </a:rPr>
              <a:t>③</a:t>
            </a:r>
            <a:r>
              <a:rPr lang="zh-CN" altLang="en-US" sz="12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 </a:t>
            </a:r>
            <a:r>
              <a:rPr lang="en-US" altLang="zh-CN" sz="12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Trig In, Trigger Input, BNC Female </a:t>
            </a:r>
          </a:p>
          <a:p>
            <a:pPr>
              <a:lnSpc>
                <a:spcPct val="150000"/>
              </a:lnSpc>
            </a:pPr>
            <a:r>
              <a:rPr lang="zh-CN" altLang="en-US" sz="1200" b="1" dirty="0">
                <a:solidFill>
                  <a:srgbClr val="004098"/>
                </a:solidFill>
                <a:latin typeface="Arial" panose="020B0604020202020204" pitchFamily="34" charset="0"/>
                <a:ea typeface="思源黑体 CN Medium" panose="020B0600000000000000" pitchFamily="34" charset="-122"/>
                <a:cs typeface="Arial" panose="020B0604020202020204" pitchFamily="34" charset="0"/>
              </a:rPr>
              <a:t>④</a:t>
            </a:r>
            <a:r>
              <a:rPr lang="zh-CN" altLang="en-US" sz="12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 </a:t>
            </a:r>
            <a:r>
              <a:rPr lang="en-US" altLang="zh-CN" sz="12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Ref In, Reference Clock Input, BNC Female </a:t>
            </a:r>
          </a:p>
          <a:p>
            <a:pPr>
              <a:lnSpc>
                <a:spcPct val="150000"/>
              </a:lnSpc>
            </a:pPr>
            <a:r>
              <a:rPr lang="zh-CN" altLang="en-US" sz="1200" b="1" dirty="0">
                <a:solidFill>
                  <a:srgbClr val="004098"/>
                </a:solidFill>
                <a:latin typeface="Arial" panose="020B0604020202020204" pitchFamily="34" charset="0"/>
                <a:ea typeface="思源黑体 CN Medium" panose="020B0600000000000000" pitchFamily="34" charset="-122"/>
                <a:cs typeface="Arial" panose="020B0604020202020204" pitchFamily="34" charset="0"/>
              </a:rPr>
              <a:t>⑤</a:t>
            </a:r>
            <a:r>
              <a:rPr lang="zh-CN" altLang="en-US" sz="12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 </a:t>
            </a:r>
            <a:r>
              <a:rPr lang="en-US" altLang="zh-CN" sz="12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Port 2, RF signal input and output port, 50Ω NMD 3.5mm Male Connector</a:t>
            </a:r>
          </a:p>
          <a:p>
            <a:pPr marL="0" indent="0">
              <a:lnSpc>
                <a:spcPct val="150000"/>
              </a:lnSpc>
              <a:buFontTx/>
              <a:buNone/>
            </a:pPr>
            <a:endParaRPr lang="en-US" altLang="zh-CN" sz="12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endParaRPr>
          </a:p>
          <a:p>
            <a:pPr>
              <a:lnSpc>
                <a:spcPct val="150000"/>
              </a:lnSpc>
              <a:buFont typeface="Arial" panose="020B0604020202020204" pitchFamily="34" charset="0"/>
              <a:buChar char="•"/>
            </a:pPr>
            <a:endParaRPr lang="en-US" altLang="zh-CN" sz="12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endParaRPr>
          </a:p>
          <a:p>
            <a:pPr marL="0" indent="0">
              <a:lnSpc>
                <a:spcPct val="150000"/>
              </a:lnSpc>
              <a:buFontTx/>
              <a:buNone/>
            </a:pPr>
            <a:endParaRPr lang="en-US" altLang="zh-CN" sz="12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endParaRPr>
          </a:p>
        </p:txBody>
      </p:sp>
      <p:sp>
        <p:nvSpPr>
          <p:cNvPr id="81" name="内容占位符 2">
            <a:extLst>
              <a:ext uri="{FF2B5EF4-FFF2-40B4-BE49-F238E27FC236}">
                <a16:creationId xmlns:a16="http://schemas.microsoft.com/office/drawing/2014/main" id="{2B1ADF46-132E-8A7D-9AA4-7CA83D4E3488}"/>
              </a:ext>
            </a:extLst>
          </p:cNvPr>
          <p:cNvSpPr txBox="1">
            <a:spLocks/>
          </p:cNvSpPr>
          <p:nvPr/>
        </p:nvSpPr>
        <p:spPr bwMode="auto">
          <a:xfrm>
            <a:off x="5458070" y="4227542"/>
            <a:ext cx="5970785" cy="2211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4"/>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4"/>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4"/>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5"/>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5"/>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zh-CN" altLang="en-US" sz="1200" b="1" dirty="0">
                <a:solidFill>
                  <a:srgbClr val="004098"/>
                </a:solidFill>
                <a:latin typeface="Arial" panose="020B0604020202020204" pitchFamily="34" charset="0"/>
                <a:ea typeface="思源黑体 CN Medium" panose="020B0600000000000000" pitchFamily="34" charset="-122"/>
                <a:cs typeface="Arial" panose="020B0604020202020204" pitchFamily="34" charset="0"/>
              </a:rPr>
              <a:t>⑥</a:t>
            </a:r>
            <a:r>
              <a:rPr lang="zh-CN" altLang="en-US" sz="12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 </a:t>
            </a:r>
            <a:r>
              <a:rPr lang="en-US" altLang="zh-CN" sz="12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GPS Ant, GPS antenna port, SMA Female Connector, Used to install GPS   antenna to receive GPS satellite signals </a:t>
            </a:r>
            <a:r>
              <a:rPr lang="en-US" altLang="zh-CN" sz="1200" b="1" dirty="0">
                <a:solidFill>
                  <a:srgbClr val="004098"/>
                </a:solidFill>
                <a:latin typeface="Arial" panose="020B0604020202020204" pitchFamily="34" charset="0"/>
                <a:ea typeface="思源黑体 CN Medium" panose="020B0600000000000000" pitchFamily="34" charset="-122"/>
                <a:cs typeface="Arial" panose="020B0604020202020204" pitchFamily="34" charset="0"/>
              </a:rPr>
              <a:t>(Standard)</a:t>
            </a:r>
          </a:p>
          <a:p>
            <a:pPr>
              <a:lnSpc>
                <a:spcPct val="150000"/>
              </a:lnSpc>
            </a:pPr>
            <a:r>
              <a:rPr lang="zh-CN" altLang="en-US" sz="1200" b="1" dirty="0">
                <a:solidFill>
                  <a:srgbClr val="004098"/>
                </a:solidFill>
                <a:latin typeface="Arial" panose="020B0604020202020204" pitchFamily="34" charset="0"/>
                <a:ea typeface="思源黑体 CN Medium" panose="020B0600000000000000" pitchFamily="34" charset="-122"/>
                <a:cs typeface="Arial" panose="020B0604020202020204" pitchFamily="34" charset="0"/>
              </a:rPr>
              <a:t>⑦</a:t>
            </a:r>
            <a:r>
              <a:rPr lang="zh-CN" altLang="en-US" sz="12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 </a:t>
            </a:r>
            <a:r>
              <a:rPr lang="en-US" altLang="zh-CN" sz="12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Bias Out,</a:t>
            </a:r>
            <a:r>
              <a:rPr lang="zh-CN" altLang="en-US" sz="12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 </a:t>
            </a:r>
            <a:r>
              <a:rPr lang="en-US" altLang="zh-CN" sz="12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Bias voltage output port, 50Ω SMB Female Connector </a:t>
            </a:r>
            <a:r>
              <a:rPr lang="en-US" altLang="zh-CN" sz="1200" b="1" dirty="0">
                <a:solidFill>
                  <a:srgbClr val="004098"/>
                </a:solidFill>
                <a:latin typeface="Arial" panose="020B0604020202020204" pitchFamily="34" charset="0"/>
                <a:ea typeface="思源黑体 CN Medium" panose="020B0600000000000000" pitchFamily="34" charset="-122"/>
                <a:cs typeface="Arial" panose="020B0604020202020204" pitchFamily="34" charset="0"/>
              </a:rPr>
              <a:t>(Standard)</a:t>
            </a:r>
          </a:p>
          <a:p>
            <a:pPr>
              <a:lnSpc>
                <a:spcPct val="150000"/>
              </a:lnSpc>
            </a:pPr>
            <a:r>
              <a:rPr lang="zh-CN" altLang="en-US" sz="1200" b="1" dirty="0">
                <a:solidFill>
                  <a:srgbClr val="004098"/>
                </a:solidFill>
                <a:latin typeface="Arial" panose="020B0604020202020204" pitchFamily="34" charset="0"/>
                <a:ea typeface="思源黑体 CN Medium" panose="020B0600000000000000" pitchFamily="34" charset="-122"/>
                <a:cs typeface="Arial" panose="020B0604020202020204" pitchFamily="34" charset="0"/>
              </a:rPr>
              <a:t>⑧ ⑨</a:t>
            </a:r>
            <a:r>
              <a:rPr lang="en-US" altLang="zh-CN" sz="1200" b="1" dirty="0">
                <a:solidFill>
                  <a:srgbClr val="004098"/>
                </a:solidFill>
                <a:latin typeface="Arial" panose="020B0604020202020204" pitchFamily="34" charset="0"/>
                <a:ea typeface="思源黑体 CN Medium" panose="020B0600000000000000" pitchFamily="34" charset="-122"/>
                <a:cs typeface="Arial" panose="020B0604020202020204" pitchFamily="34" charset="0"/>
              </a:rPr>
              <a:t> ⑩</a:t>
            </a:r>
            <a:r>
              <a:rPr lang="zh-CN" altLang="en-US" sz="1200" dirty="0">
                <a:solidFill>
                  <a:srgbClr val="004098"/>
                </a:solidFill>
                <a:latin typeface="Arial" panose="020B0604020202020204" pitchFamily="34" charset="0"/>
                <a:ea typeface="思源黑体 CN Medium" panose="020B0600000000000000" pitchFamily="34" charset="-122"/>
                <a:cs typeface="Arial" panose="020B0604020202020204" pitchFamily="34" charset="0"/>
              </a:rPr>
              <a:t> </a:t>
            </a:r>
            <a:r>
              <a:rPr lang="en-US" altLang="zh-CN" sz="12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Type C, USB Host, LAN, remote view and control of analyzer through web browser, keyboard and mouse</a:t>
            </a:r>
          </a:p>
          <a:p>
            <a:pPr>
              <a:lnSpc>
                <a:spcPct val="150000"/>
              </a:lnSpc>
            </a:pPr>
            <a:r>
              <a:rPr lang="zh-CN" altLang="en-US" sz="1200" b="1" dirty="0">
                <a:solidFill>
                  <a:srgbClr val="004098"/>
                </a:solidFill>
                <a:latin typeface="Arial" panose="020B0604020202020204" pitchFamily="34" charset="0"/>
                <a:ea typeface="思源黑体 CN Medium" panose="020B0600000000000000" pitchFamily="34" charset="-122"/>
                <a:cs typeface="Arial" panose="020B0604020202020204" pitchFamily="34" charset="0"/>
              </a:rPr>
              <a:t>⑪</a:t>
            </a:r>
            <a:r>
              <a:rPr lang="zh-CN" altLang="en-US" sz="12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 </a:t>
            </a:r>
            <a:r>
              <a:rPr lang="en-US" altLang="zh-CN" sz="12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External power supply 12V 4A, for powering devices and charging batteries</a:t>
            </a:r>
          </a:p>
          <a:p>
            <a:pPr>
              <a:lnSpc>
                <a:spcPct val="150000"/>
              </a:lnSpc>
            </a:pPr>
            <a:r>
              <a:rPr lang="zh-CN" altLang="en-US" sz="1200" b="1" dirty="0">
                <a:solidFill>
                  <a:srgbClr val="004098"/>
                </a:solidFill>
                <a:latin typeface="Arial" panose="020B0604020202020204" pitchFamily="34" charset="0"/>
                <a:ea typeface="思源黑体 CN Medium" panose="020B0600000000000000" pitchFamily="34" charset="-122"/>
                <a:cs typeface="Arial" panose="020B0604020202020204" pitchFamily="34" charset="0"/>
              </a:rPr>
              <a:t>⑧ ⑨</a:t>
            </a:r>
            <a:r>
              <a:rPr lang="en-US" altLang="zh-CN" sz="1200" b="1"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 </a:t>
            </a:r>
            <a:r>
              <a:rPr lang="en-US" altLang="zh-CN" sz="12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Read or store files to external extended memory, </a:t>
            </a:r>
            <a:r>
              <a:rPr lang="en-US" altLang="zh-CN" sz="1200" dirty="0" err="1">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Ecal</a:t>
            </a:r>
            <a:r>
              <a:rPr lang="en-US" altLang="zh-CN" sz="12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rPr>
              <a:t> connection</a:t>
            </a:r>
          </a:p>
          <a:p>
            <a:pPr marL="0" indent="0">
              <a:lnSpc>
                <a:spcPct val="150000"/>
              </a:lnSpc>
              <a:buFontTx/>
              <a:buNone/>
            </a:pPr>
            <a:endParaRPr lang="en-US" altLang="zh-CN" sz="120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endParaRPr>
          </a:p>
        </p:txBody>
      </p:sp>
      <p:sp>
        <p:nvSpPr>
          <p:cNvPr id="2" name="灯片编号占位符 2">
            <a:extLst>
              <a:ext uri="{FF2B5EF4-FFF2-40B4-BE49-F238E27FC236}">
                <a16:creationId xmlns:a16="http://schemas.microsoft.com/office/drawing/2014/main" id="{7F4EE0D3-B89F-39F1-26BF-50DC908D40A9}"/>
              </a:ext>
            </a:extLst>
          </p:cNvPr>
          <p:cNvSpPr txBox="1">
            <a:spLocks/>
          </p:cNvSpPr>
          <p:nvPr/>
        </p:nvSpPr>
        <p:spPr>
          <a:xfrm>
            <a:off x="8857452" y="6438900"/>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65B630-C7FF-41C0-9923-C5E5E29EED81}" type="slidenum">
              <a:rPr lang="en-US" altLang="zh-CN">
                <a:solidFill>
                  <a:srgbClr val="2F2F2F">
                    <a:lumMod val="50000"/>
                    <a:lumOff val="50000"/>
                  </a:srgbClr>
                </a:solidFill>
                <a:cs typeface="+mn-ea"/>
                <a:sym typeface="+mn-lt"/>
              </a:rPr>
              <a:pPr/>
              <a:t>8</a:t>
            </a:fld>
            <a:endParaRPr dirty="0">
              <a:solidFill>
                <a:srgbClr val="2F2F2F">
                  <a:lumMod val="50000"/>
                  <a:lumOff val="50000"/>
                </a:srgbClr>
              </a:solidFill>
              <a:ea typeface="宋体" panose="02010600030101010101" pitchFamily="2" charset="-122"/>
              <a:cs typeface="+mn-ea"/>
              <a:sym typeface="+mn-lt"/>
            </a:endParaRPr>
          </a:p>
        </p:txBody>
      </p:sp>
      <p:sp>
        <p:nvSpPr>
          <p:cNvPr id="3" name="TextBox 40">
            <a:extLst>
              <a:ext uri="{FF2B5EF4-FFF2-40B4-BE49-F238E27FC236}">
                <a16:creationId xmlns:a16="http://schemas.microsoft.com/office/drawing/2014/main" id="{43A9EC5E-EE7B-0F0B-C13F-71CD56DFDF53}"/>
              </a:ext>
            </a:extLst>
          </p:cNvPr>
          <p:cNvSpPr txBox="1"/>
          <p:nvPr/>
        </p:nvSpPr>
        <p:spPr>
          <a:xfrm>
            <a:off x="387254" y="397606"/>
            <a:ext cx="10824916" cy="769441"/>
          </a:xfrm>
          <a:prstGeom prst="rect">
            <a:avLst/>
          </a:prstGeom>
          <a:noFill/>
        </p:spPr>
        <p:txBody>
          <a:bodyPr wrap="square" rtlCol="0">
            <a:spAutoFit/>
          </a:bodyPr>
          <a:lstStyle/>
          <a:p>
            <a:r>
              <a:rPr lang="en-US" altLang="zh-CN" sz="2800"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SHN900A </a:t>
            </a:r>
            <a:r>
              <a:rPr lang="en-US" altLang="zh-CN" sz="2800" b="1" dirty="0">
                <a:solidFill>
                  <a:srgbClr val="F08300"/>
                </a:solidFill>
                <a:latin typeface="Arial" panose="020B0604020202020204" pitchFamily="34" charset="0"/>
                <a:ea typeface="微软雅黑" panose="020B0503020204020204" pitchFamily="34" charset="-122"/>
                <a:cs typeface="Arial" panose="020B0604020202020204" pitchFamily="34" charset="0"/>
              </a:rPr>
              <a:t>Rear </a:t>
            </a:r>
            <a:r>
              <a:rPr lang="en-US" altLang="zh-CN" sz="2800"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Panel Tour</a:t>
            </a:r>
            <a:br>
              <a:rPr lang="en-US" altLang="zh-CN" sz="2800" b="1" dirty="0">
                <a:solidFill>
                  <a:prstClr val="black">
                    <a:lumMod val="50000"/>
                    <a:lumOff val="50000"/>
                  </a:prstClr>
                </a:solidFill>
                <a:latin typeface="Arial" panose="020B0604020202020204" pitchFamily="34" charset="0"/>
                <a:ea typeface="微软雅黑" panose="020B0503020204020204" pitchFamily="34" charset="-122"/>
                <a:cs typeface="Arial" panose="020B0604020202020204" pitchFamily="34" charset="0"/>
              </a:rPr>
            </a:br>
            <a:r>
              <a:rPr lang="en-US" altLang="zh-CN"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Multiple control and function extension interfaces</a:t>
            </a:r>
            <a:endParaRPr lang="en-US" altLang="zh-CN" sz="28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11966025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23481" y="683288"/>
            <a:ext cx="2502040" cy="5084466"/>
          </a:xfrm>
          <a:prstGeom prst="rect">
            <a:avLst/>
          </a:prstGeom>
          <a:solidFill>
            <a:srgbClr val="003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1974501" y="3170255"/>
            <a:ext cx="1657978" cy="1200329"/>
          </a:xfrm>
          <a:prstGeom prst="rect">
            <a:avLst/>
          </a:prstGeom>
          <a:noFill/>
        </p:spPr>
        <p:txBody>
          <a:bodyPr wrap="square" rtlCol="0">
            <a:spAutoFit/>
          </a:bodyPr>
          <a:lstStyle/>
          <a:p>
            <a:r>
              <a:rPr lang="en-US" altLang="zh-CN" sz="7200" dirty="0">
                <a:solidFill>
                  <a:schemeClr val="bg1"/>
                </a:solidFill>
                <a:latin typeface="Gadugi" panose="020B0502040204020203" pitchFamily="34" charset="0"/>
                <a:ea typeface="Gadugi" panose="020B0502040204020203" pitchFamily="34" charset="0"/>
              </a:rPr>
              <a:t>02</a:t>
            </a:r>
            <a:endParaRPr lang="zh-CN" altLang="en-US" sz="7200" dirty="0">
              <a:solidFill>
                <a:schemeClr val="bg1"/>
              </a:solidFill>
              <a:latin typeface="Gadugi" panose="020B0502040204020203" pitchFamily="34" charset="0"/>
            </a:endParaRPr>
          </a:p>
        </p:txBody>
      </p:sp>
      <p:sp>
        <p:nvSpPr>
          <p:cNvPr id="14" name="TextBox 11"/>
          <p:cNvSpPr txBox="1"/>
          <p:nvPr/>
        </p:nvSpPr>
        <p:spPr>
          <a:xfrm>
            <a:off x="4252018" y="3662698"/>
            <a:ext cx="7844731" cy="830997"/>
          </a:xfrm>
          <a:prstGeom prst="rect">
            <a:avLst/>
          </a:prstGeom>
          <a:noFill/>
        </p:spPr>
        <p:txBody>
          <a:bodyPr wrap="square" rtlCol="0">
            <a:spAutoFit/>
          </a:bodyPr>
          <a:lstStyle/>
          <a:p>
            <a:r>
              <a:rPr lang="en-US" altLang="zh-CN" sz="4800" b="1"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Technical </a:t>
            </a:r>
            <a:r>
              <a:rPr lang="en-US" altLang="zh-CN" sz="4800" b="1" dirty="0">
                <a:solidFill>
                  <a:srgbClr val="F08300"/>
                </a:solidFill>
                <a:latin typeface="Arial" panose="020B0604020202020204" pitchFamily="34" charset="0"/>
                <a:ea typeface="微软雅黑" panose="020B0503020204020204" pitchFamily="34" charset="-122"/>
                <a:cs typeface="Arial" panose="020B0604020202020204" pitchFamily="34" charset="0"/>
              </a:rPr>
              <a:t>High</a:t>
            </a:r>
            <a:r>
              <a:rPr lang="en-US" altLang="zh-CN" sz="4800" b="1"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lights</a:t>
            </a:r>
          </a:p>
        </p:txBody>
      </p:sp>
      <p:sp>
        <p:nvSpPr>
          <p:cNvPr id="3" name="矩形 2"/>
          <p:cNvSpPr/>
          <p:nvPr/>
        </p:nvSpPr>
        <p:spPr>
          <a:xfrm flipV="1">
            <a:off x="2057400" y="4207220"/>
            <a:ext cx="9144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4F211E9F-00AE-6DF8-D93E-BF36BAD18E55}"/>
              </a:ext>
            </a:extLst>
          </p:cNvPr>
          <p:cNvSpPr txBox="1"/>
          <p:nvPr/>
        </p:nvSpPr>
        <p:spPr>
          <a:xfrm>
            <a:off x="1133170" y="2533944"/>
            <a:ext cx="2264548" cy="523220"/>
          </a:xfrm>
          <a:prstGeom prst="rect">
            <a:avLst/>
          </a:prstGeom>
          <a:noFill/>
        </p:spPr>
        <p:txBody>
          <a:bodyPr wrap="square" rtlCol="0">
            <a:spAutoFit/>
          </a:bodyPr>
          <a:lstStyle/>
          <a:p>
            <a:r>
              <a:rPr lang="en-US" altLang="zh-CN" sz="2800" dirty="0">
                <a:solidFill>
                  <a:schemeClr val="bg1"/>
                </a:solidFill>
                <a:latin typeface="Arial" panose="020B0604020202020204" pitchFamily="34" charset="0"/>
                <a:cs typeface="Arial" panose="020B0604020202020204" pitchFamily="34" charset="0"/>
              </a:rPr>
              <a:t>PART  TWO</a:t>
            </a:r>
            <a:endParaRPr lang="zh-CN" altLang="en-US" sz="2800" dirty="0">
              <a:solidFill>
                <a:schemeClr val="bg1"/>
              </a:solidFill>
              <a:latin typeface="Arial" panose="020B0604020202020204" pitchFamily="34" charset="0"/>
              <a:cs typeface="Arial" panose="020B0604020202020204" pitchFamily="34" charset="0"/>
            </a:endParaRPr>
          </a:p>
        </p:txBody>
      </p:sp>
      <p:sp>
        <p:nvSpPr>
          <p:cNvPr id="8" name="矩形 7">
            <a:extLst>
              <a:ext uri="{FF2B5EF4-FFF2-40B4-BE49-F238E27FC236}">
                <a16:creationId xmlns:a16="http://schemas.microsoft.com/office/drawing/2014/main" id="{1B489D68-50E2-2591-196F-85E877D46E4C}"/>
              </a:ext>
            </a:extLst>
          </p:cNvPr>
          <p:cNvSpPr/>
          <p:nvPr/>
        </p:nvSpPr>
        <p:spPr>
          <a:xfrm flipV="1">
            <a:off x="4371033" y="3356898"/>
            <a:ext cx="512466"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2" name="文本框 1">
            <a:extLst>
              <a:ext uri="{FF2B5EF4-FFF2-40B4-BE49-F238E27FC236}">
                <a16:creationId xmlns:a16="http://schemas.microsoft.com/office/drawing/2014/main" id="{C2E2710A-9265-D365-D809-A460CBC4B591}"/>
              </a:ext>
            </a:extLst>
          </p:cNvPr>
          <p:cNvSpPr txBox="1"/>
          <p:nvPr/>
        </p:nvSpPr>
        <p:spPr>
          <a:xfrm>
            <a:off x="4310742" y="4732702"/>
            <a:ext cx="6804671" cy="369332"/>
          </a:xfrm>
          <a:prstGeom prst="rect">
            <a:avLst/>
          </a:prstGeom>
          <a:noFill/>
        </p:spPr>
        <p:txBody>
          <a:bodyPr wrap="square" rtlCol="0">
            <a:spAutoFit/>
          </a:bodyPr>
          <a:lstStyle/>
          <a:p>
            <a:r>
              <a:rPr lang="en-US" altLang="zh-CN" dirty="0">
                <a:solidFill>
                  <a:schemeClr val="bg1">
                    <a:lumMod val="50000"/>
                  </a:schemeClr>
                </a:solidFill>
                <a:latin typeface="Arial" panose="020B0604020202020204" pitchFamily="34" charset="0"/>
                <a:cs typeface="Arial" panose="020B0604020202020204" pitchFamily="34" charset="0"/>
              </a:rPr>
              <a:t>Performance parameters and specific advantages of SHN900A</a:t>
            </a:r>
            <a:endParaRPr lang="zh-CN" altLang="en-US"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1284821"/>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1">
      <a:majorFont>
        <a:latin typeface="Calibri"/>
        <a:ea typeface="Calibri"/>
        <a:cs typeface=""/>
      </a:majorFont>
      <a:minorFont>
        <a:latin typeface="Calibri"/>
        <a:ea typeface="Calibr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F46216B-77A9-411A-B9D3-5023FCB70208}"/>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6368</TotalTime>
  <Words>2667</Words>
  <Application>Microsoft Office PowerPoint</Application>
  <PresentationFormat>宽屏</PresentationFormat>
  <Paragraphs>626</Paragraphs>
  <Slides>39</Slides>
  <Notes>29</Notes>
  <HiddenSlides>0</HiddenSlides>
  <MMClips>0</MMClips>
  <ScaleCrop>false</ScaleCrop>
  <HeadingPairs>
    <vt:vector size="6" baseType="variant">
      <vt:variant>
        <vt:lpstr>已用的字体</vt:lpstr>
      </vt:variant>
      <vt:variant>
        <vt:i4>10</vt:i4>
      </vt:variant>
      <vt:variant>
        <vt:lpstr>主题</vt:lpstr>
      </vt:variant>
      <vt:variant>
        <vt:i4>5</vt:i4>
      </vt:variant>
      <vt:variant>
        <vt:lpstr>幻灯片标题</vt:lpstr>
      </vt:variant>
      <vt:variant>
        <vt:i4>39</vt:i4>
      </vt:variant>
    </vt:vector>
  </HeadingPairs>
  <TitlesOfParts>
    <vt:vector size="54" baseType="lpstr">
      <vt:lpstr>Gadugi</vt:lpstr>
      <vt:lpstr>宋体</vt:lpstr>
      <vt:lpstr>Arial</vt:lpstr>
      <vt:lpstr>Calibri Light</vt:lpstr>
      <vt:lpstr>阿里巴巴普惠体 B</vt:lpstr>
      <vt:lpstr>等线 Light</vt:lpstr>
      <vt:lpstr>Calibri</vt:lpstr>
      <vt:lpstr>Century Gothic</vt:lpstr>
      <vt:lpstr>微软雅黑</vt:lpstr>
      <vt:lpstr>等线</vt:lpstr>
      <vt:lpstr>Office 主题​​</vt:lpstr>
      <vt:lpstr>自定义设计方案</vt:lpstr>
      <vt:lpstr>2_自定义设计方案</vt:lpstr>
      <vt:lpstr>1_自定义设计方案</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Markets-古敏</dc:creator>
  <cp:lastModifiedBy>Markets-古敏</cp:lastModifiedBy>
  <cp:revision>339</cp:revision>
  <dcterms:created xsi:type="dcterms:W3CDTF">2023-07-13T06:18:26Z</dcterms:created>
  <dcterms:modified xsi:type="dcterms:W3CDTF">2024-04-11T06:16:58Z</dcterms:modified>
</cp:coreProperties>
</file>