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vsdx" ContentType="application/vnd.ms-visio.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4" r:id="rId2"/>
    <p:sldMasterId id="2147483676" r:id="rId3"/>
  </p:sldMasterIdLst>
  <p:notesMasterIdLst>
    <p:notesMasterId r:id="rId34"/>
  </p:notesMasterIdLst>
  <p:sldIdLst>
    <p:sldId id="647" r:id="rId4"/>
    <p:sldId id="635" r:id="rId5"/>
    <p:sldId id="652" r:id="rId6"/>
    <p:sldId id="11088839" r:id="rId7"/>
    <p:sldId id="11088838" r:id="rId8"/>
    <p:sldId id="11088841" r:id="rId9"/>
    <p:sldId id="11088840" r:id="rId10"/>
    <p:sldId id="651" r:id="rId11"/>
    <p:sldId id="649" r:id="rId12"/>
    <p:sldId id="648" r:id="rId13"/>
    <p:sldId id="680" r:id="rId14"/>
    <p:sldId id="663" r:id="rId15"/>
    <p:sldId id="653" r:id="rId16"/>
    <p:sldId id="654" r:id="rId17"/>
    <p:sldId id="656" r:id="rId18"/>
    <p:sldId id="657" r:id="rId19"/>
    <p:sldId id="659" r:id="rId20"/>
    <p:sldId id="665" r:id="rId21"/>
    <p:sldId id="661" r:id="rId22"/>
    <p:sldId id="662" r:id="rId23"/>
    <p:sldId id="681" r:id="rId24"/>
    <p:sldId id="11088846" r:id="rId25"/>
    <p:sldId id="682" r:id="rId26"/>
    <p:sldId id="11088845" r:id="rId27"/>
    <p:sldId id="694" r:id="rId28"/>
    <p:sldId id="11088832" r:id="rId29"/>
    <p:sldId id="11088835" r:id="rId30"/>
    <p:sldId id="11088836" r:id="rId31"/>
    <p:sldId id="11088837" r:id="rId32"/>
    <p:sldId id="646" r:id="rId33"/>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kets-古敏" initials="M" lastIdx="7" clrIdx="0">
    <p:extLst>
      <p:ext uri="{19B8F6BF-5375-455C-9EA6-DF929625EA0E}">
        <p15:presenceInfo xmlns:p15="http://schemas.microsoft.com/office/powerpoint/2012/main" userId="S-1-5-21-1311520706-2441795889-1750776126-444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E7E7"/>
    <a:srgbClr val="F08300"/>
    <a:srgbClr val="004098"/>
    <a:srgbClr val="1F497D"/>
    <a:srgbClr val="FF9B21"/>
    <a:srgbClr val="DE7A00"/>
    <a:srgbClr val="FFB153"/>
    <a:srgbClr val="5C7FB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6E25E649-3F16-4E02-A733-19D2CDBF48F0}" styleName="中度样式 3 - 强调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浅色样式 1 - 强调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38B1855-1B75-4FBE-930C-398BA8C253C6}" styleName="主题样式 2 - 强调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C2FFA5D-87B4-456A-9821-1D502468CF0F}" styleName="主题样式 1 - 强调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012ECD-51FC-41F1-AA8D-1B2483CD663E}" styleName="浅色样式 2 - 强调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C89EF96-8CEA-46FF-86C4-4CE0E7609802}" styleName="浅色样式 3 - 强调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D113A9D2-9D6B-4929-AA2D-F23B5EE8CBE7}" styleName="主题样式 2 - 强调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B301B821-A1FF-4177-AEE7-76D212191A09}" styleName="中度样式 1 - 强调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7B26C5-4107-4FEC-AEDC-1716B250A1EF}" styleName="浅色样式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793D81CF-94F2-401A-BA57-92F5A7B2D0C5}" styleName="中度样式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FABFCF23-3B69-468F-B69F-88F6DE6A72F2}" styleName="中度样式 1 - 强调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616DA210-FB5B-4158-B5E0-FEB733F419BA}" styleName="浅色样式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096" autoAdjust="0"/>
    <p:restoredTop sz="72554" autoAdjust="0"/>
  </p:normalViewPr>
  <p:slideViewPr>
    <p:cSldViewPr snapToGrid="0">
      <p:cViewPr>
        <p:scale>
          <a:sx n="100" d="100"/>
          <a:sy n="100" d="100"/>
        </p:scale>
        <p:origin x="396" y="402"/>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ableStyles" Target="tableStyles.xml"/><Relationship Id="rId21" Type="http://schemas.openxmlformats.org/officeDocument/2006/relationships/slide" Target="slides/slide18.xml"/><Relationship Id="rId34"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commentAuthors" Target="commentAuthors.xml"/><Relationship Id="rId8" Type="http://schemas.openxmlformats.org/officeDocument/2006/relationships/slide" Target="slides/slide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498DF3-CDE0-4BAF-B6C8-F624365FDBD2}" type="datetimeFigureOut">
              <a:rPr lang="zh-CN" altLang="en-US" smtClean="0"/>
              <a:t>2023/10/12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C0E864-592B-4D6C-8DA5-7000942F3438}" type="slidenum">
              <a:rPr lang="zh-CN" altLang="en-US" smtClean="0"/>
              <a:t>‹#›</a:t>
            </a:fld>
            <a:endParaRPr lang="zh-CN" altLang="en-US"/>
          </a:p>
        </p:txBody>
      </p:sp>
    </p:spTree>
    <p:extLst>
      <p:ext uri="{BB962C8B-B14F-4D97-AF65-F5344CB8AC3E}">
        <p14:creationId xmlns:p14="http://schemas.microsoft.com/office/powerpoint/2010/main" val="42031089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4C0232-94FA-4EBE-BB9B-79FBE486032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810889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34C0232-94FA-4EBE-BB9B-79FBE486032D}" type="slidenum">
              <a:rPr lang="zh-CN" altLang="en-US" smtClean="0">
                <a:solidFill>
                  <a:prstClr val="black"/>
                </a:solidFill>
              </a:rPr>
              <a:pPr/>
              <a:t>21</a:t>
            </a:fld>
            <a:endParaRPr lang="zh-CN" altLang="en-US">
              <a:solidFill>
                <a:prstClr val="black"/>
              </a:solidFill>
            </a:endParaRPr>
          </a:p>
        </p:txBody>
      </p:sp>
    </p:spTree>
    <p:extLst>
      <p:ext uri="{BB962C8B-B14F-4D97-AF65-F5344CB8AC3E}">
        <p14:creationId xmlns:p14="http://schemas.microsoft.com/office/powerpoint/2010/main" val="14220558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4C0232-94FA-4EBE-BB9B-79FBE486032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426886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BC0E864-592B-4D6C-8DA5-7000942F3438}" type="slidenum">
              <a:rPr lang="zh-CN" altLang="en-US" smtClean="0"/>
              <a:t>26</a:t>
            </a:fld>
            <a:endParaRPr lang="zh-CN" altLang="en-US"/>
          </a:p>
        </p:txBody>
      </p:sp>
    </p:spTree>
    <p:extLst>
      <p:ext uri="{BB962C8B-B14F-4D97-AF65-F5344CB8AC3E}">
        <p14:creationId xmlns:p14="http://schemas.microsoft.com/office/powerpoint/2010/main" val="35358200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BC0E864-592B-4D6C-8DA5-7000942F3438}" type="slidenum">
              <a:rPr lang="zh-CN" altLang="en-US" smtClean="0"/>
              <a:t>28</a:t>
            </a:fld>
            <a:endParaRPr lang="zh-CN" altLang="en-US"/>
          </a:p>
        </p:txBody>
      </p:sp>
    </p:spTree>
    <p:extLst>
      <p:ext uri="{BB962C8B-B14F-4D97-AF65-F5344CB8AC3E}">
        <p14:creationId xmlns:p14="http://schemas.microsoft.com/office/powerpoint/2010/main" val="33784230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C38725-88B0-4898-8583-8FBE9EABD7B3}"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7274375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Front Panel</a:t>
            </a:r>
          </a:p>
          <a:p>
            <a:pPr>
              <a:lnSpc>
                <a:spcPct val="125000"/>
              </a:lnSpc>
              <a:spcBef>
                <a:spcPts val="120"/>
              </a:spcBef>
              <a:spcAft>
                <a:spcPts val="120"/>
              </a:spcAft>
            </a:pPr>
            <a:r>
              <a:rPr lang="en-US" altLang="zh-CN" dirty="0"/>
              <a:t>1.</a:t>
            </a:r>
            <a:r>
              <a:rPr lang="en-US" altLang="zh-CN" sz="1800" kern="100" dirty="0">
                <a:effectLst/>
                <a:latin typeface="Source Han Sans Normal"/>
                <a:ea typeface="方正悠黑_504L"/>
                <a:cs typeface="Times New Roman" panose="02020603050405020304" pitchFamily="18" charset="0"/>
              </a:rPr>
              <a:t> RF connectors </a:t>
            </a:r>
            <a:r>
              <a:rPr lang="en-US" altLang="zh-CN" sz="2800" b="0" i="0" dirty="0">
                <a:solidFill>
                  <a:srgbClr val="333333"/>
                </a:solidFill>
                <a:effectLst/>
                <a:latin typeface="Arial" panose="020B0604020202020204" pitchFamily="34" charset="0"/>
              </a:rPr>
              <a:t>include</a:t>
            </a:r>
            <a:r>
              <a:rPr lang="en-US" altLang="zh-CN" sz="1800" b="0" i="0" kern="100" dirty="0">
                <a:solidFill>
                  <a:srgbClr val="000000"/>
                </a:solidFill>
                <a:effectLst/>
                <a:latin typeface="Arial" panose="020B0604020202020204" pitchFamily="34" charset="0"/>
              </a:rPr>
              <a:t> </a:t>
            </a:r>
            <a:r>
              <a:rPr lang="en-US" altLang="zh-CN" sz="1800" kern="100" dirty="0">
                <a:solidFill>
                  <a:srgbClr val="000000"/>
                </a:solidFill>
                <a:effectLst/>
                <a:latin typeface="Arial" panose="020B0604020202020204" pitchFamily="34" charset="0"/>
                <a:ea typeface="方正悠黑_504L"/>
                <a:cs typeface="黑体" panose="02010609060101010101" pitchFamily="49" charset="-122"/>
              </a:rPr>
              <a:t>SMA female, SMA male, Type-N female, Type-N male, 3.5mm female, 3.5mm male.</a:t>
            </a:r>
            <a:endParaRPr lang="zh-CN" altLang="zh-CN" sz="1800" kern="100" dirty="0">
              <a:solidFill>
                <a:srgbClr val="000000"/>
              </a:solidFill>
              <a:effectLst/>
              <a:latin typeface="Arial" panose="020B0604020202020204" pitchFamily="34" charset="0"/>
              <a:ea typeface="方正悠黑_504L"/>
              <a:cs typeface="黑体" panose="02010609060101010101" pitchFamily="49" charset="-122"/>
            </a:endParaRPr>
          </a:p>
          <a:p>
            <a:pPr>
              <a:lnSpc>
                <a:spcPct val="125000"/>
              </a:lnSpc>
              <a:spcBef>
                <a:spcPts val="120"/>
              </a:spcBef>
              <a:spcAft>
                <a:spcPts val="120"/>
              </a:spcAft>
            </a:pPr>
            <a:r>
              <a:rPr lang="en-US" altLang="zh-CN" dirty="0"/>
              <a:t>3.</a:t>
            </a:r>
            <a:r>
              <a:rPr lang="en-US" altLang="zh-CN" sz="1800" kern="100" dirty="0">
                <a:solidFill>
                  <a:srgbClr val="000000"/>
                </a:solidFill>
                <a:effectLst/>
                <a:latin typeface="Arial" panose="020B0604020202020204" pitchFamily="34" charset="0"/>
                <a:ea typeface="方正悠黑_504L"/>
                <a:cs typeface="黑体" panose="02010609060101010101" pitchFamily="49" charset="-122"/>
              </a:rPr>
              <a:t> WAIT light (red) indicates that the instrument has not reached normal operating temperature and needs to wait.</a:t>
            </a:r>
            <a:endParaRPr lang="zh-CN" altLang="zh-CN" sz="1800" kern="100" dirty="0">
              <a:solidFill>
                <a:srgbClr val="000000"/>
              </a:solidFill>
              <a:effectLst/>
              <a:latin typeface="Arial" panose="020B0604020202020204" pitchFamily="34" charset="0"/>
              <a:ea typeface="方正悠黑_504L"/>
              <a:cs typeface="黑体" panose="02010609060101010101" pitchFamily="49" charset="-122"/>
            </a:endParaRPr>
          </a:p>
          <a:p>
            <a:pPr>
              <a:lnSpc>
                <a:spcPct val="125000"/>
              </a:lnSpc>
              <a:spcBef>
                <a:spcPts val="120"/>
              </a:spcBef>
              <a:spcAft>
                <a:spcPts val="120"/>
              </a:spcAft>
            </a:pPr>
            <a:r>
              <a:rPr lang="en-US" altLang="zh-CN" sz="1800" kern="100" dirty="0">
                <a:solidFill>
                  <a:srgbClr val="000000"/>
                </a:solidFill>
                <a:effectLst/>
                <a:latin typeface="Arial" panose="020B0604020202020204" pitchFamily="34" charset="0"/>
                <a:ea typeface="方正悠黑_504L"/>
                <a:cs typeface="黑体" panose="02010609060101010101" pitchFamily="49" charset="-122"/>
              </a:rPr>
              <a:t>READY light (green) indicates that the instrument has reached its normal operating temperature and is ready for operation.</a:t>
            </a:r>
            <a:endParaRPr lang="zh-CN" altLang="zh-CN" sz="1800" kern="100" dirty="0">
              <a:solidFill>
                <a:srgbClr val="000000"/>
              </a:solidFill>
              <a:effectLst/>
              <a:latin typeface="Arial" panose="020B0604020202020204" pitchFamily="34" charset="0"/>
              <a:ea typeface="方正悠黑_504L"/>
              <a:cs typeface="黑体" panose="02010609060101010101" pitchFamily="49" charset="-122"/>
            </a:endParaRPr>
          </a:p>
          <a:p>
            <a:pPr>
              <a:lnSpc>
                <a:spcPct val="125000"/>
              </a:lnSpc>
              <a:spcBef>
                <a:spcPts val="120"/>
              </a:spcBef>
              <a:spcAft>
                <a:spcPts val="120"/>
              </a:spcAft>
            </a:pPr>
            <a:r>
              <a:rPr lang="en-US" altLang="zh-CN" dirty="0"/>
              <a:t>4.</a:t>
            </a:r>
            <a:r>
              <a:rPr lang="en-US" altLang="zh-CN" sz="1800" kern="100" dirty="0">
                <a:solidFill>
                  <a:srgbClr val="000000"/>
                </a:solidFill>
                <a:effectLst/>
                <a:latin typeface="Arial" panose="020B0604020202020204" pitchFamily="34" charset="0"/>
                <a:ea typeface="方正悠黑_504L"/>
                <a:cs typeface="黑体" panose="02010609060101010101" pitchFamily="49" charset="-122"/>
              </a:rPr>
              <a:t> Maximum input power level: ± 20dBm.</a:t>
            </a:r>
            <a:endParaRPr lang="zh-CN" altLang="zh-CN" sz="1800" kern="100" dirty="0">
              <a:solidFill>
                <a:srgbClr val="000000"/>
              </a:solidFill>
              <a:effectLst/>
              <a:latin typeface="Arial" panose="020B0604020202020204" pitchFamily="34" charset="0"/>
              <a:ea typeface="方正悠黑_504L"/>
              <a:cs typeface="黑体" panose="02010609060101010101" pitchFamily="49" charset="-122"/>
            </a:endParaRPr>
          </a:p>
          <a:p>
            <a:r>
              <a:rPr lang="en-US" altLang="zh-CN" sz="1800" kern="100" dirty="0">
                <a:effectLst/>
                <a:latin typeface="Arial" panose="020B0604020202020204" pitchFamily="34" charset="0"/>
                <a:ea typeface="方正悠黑_506L"/>
                <a:cs typeface="Times New Roman" panose="02020603050405020304" pitchFamily="18" charset="0"/>
              </a:rPr>
              <a:t>Maximum protection DC voltage: ± 35V.</a:t>
            </a:r>
          </a:p>
          <a:p>
            <a:endParaRPr lang="en-US" altLang="zh-CN" sz="1800" kern="100" dirty="0">
              <a:effectLst/>
              <a:latin typeface="Arial" panose="020B0604020202020204" pitchFamily="34" charset="0"/>
              <a:cs typeface="Times New Roman" panose="02020603050405020304" pitchFamily="18" charset="0"/>
            </a:endParaRPr>
          </a:p>
          <a:p>
            <a:r>
              <a:rPr lang="en-US" altLang="zh-CN" dirty="0"/>
              <a:t>Rear Panel</a:t>
            </a:r>
            <a:endParaRPr lang="en-US" altLang="zh-CN" sz="1800" kern="100" dirty="0">
              <a:effectLst/>
              <a:latin typeface="Arial" panose="020B0604020202020204" pitchFamily="34" charset="0"/>
              <a:cs typeface="Times New Roman" panose="02020603050405020304" pitchFamily="18" charset="0"/>
            </a:endParaRPr>
          </a:p>
          <a:p>
            <a:r>
              <a:rPr lang="en-US" altLang="zh-CN" dirty="0">
                <a:solidFill>
                  <a:srgbClr val="FF0000"/>
                </a:solidFill>
              </a:rPr>
              <a:t>2.</a:t>
            </a:r>
            <a:r>
              <a:rPr lang="en-US" altLang="zh-CN" sz="1800" kern="100" dirty="0">
                <a:solidFill>
                  <a:srgbClr val="FF0000"/>
                </a:solidFill>
                <a:effectLst/>
                <a:latin typeface="Arial" panose="020B0604020202020204" pitchFamily="34" charset="0"/>
                <a:ea typeface="方正悠黑_506L"/>
                <a:cs typeface="Times New Roman" panose="02020603050405020304" pitchFamily="18" charset="0"/>
              </a:rPr>
              <a:t> Connect a vector network analyzer with a USB cable to act as a power and control cable.</a:t>
            </a:r>
            <a:endParaRPr lang="zh-CN" altLang="en-US" dirty="0">
              <a:solidFill>
                <a:srgbClr val="FF0000"/>
              </a:solidFill>
            </a:endParaRPr>
          </a:p>
        </p:txBody>
      </p:sp>
      <p:sp>
        <p:nvSpPr>
          <p:cNvPr id="4" name="灯片编号占位符 3"/>
          <p:cNvSpPr>
            <a:spLocks noGrp="1"/>
          </p:cNvSpPr>
          <p:nvPr>
            <p:ph type="sldNum" sz="quarter" idx="5"/>
          </p:nvPr>
        </p:nvSpPr>
        <p:spPr/>
        <p:txBody>
          <a:bodyPr/>
          <a:lstStyle/>
          <a:p>
            <a:fld id="{FBC0E864-592B-4D6C-8DA5-7000942F3438}" type="slidenum">
              <a:rPr lang="zh-CN" altLang="en-US" smtClean="0"/>
              <a:t>3</a:t>
            </a:fld>
            <a:endParaRPr lang="zh-CN" altLang="en-US"/>
          </a:p>
        </p:txBody>
      </p:sp>
    </p:spTree>
    <p:extLst>
      <p:ext uri="{BB962C8B-B14F-4D97-AF65-F5344CB8AC3E}">
        <p14:creationId xmlns:p14="http://schemas.microsoft.com/office/powerpoint/2010/main" val="13985901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800" kern="100" dirty="0" err="1">
                <a:effectLst/>
                <a:latin typeface="Arial" panose="020B0604020202020204" pitchFamily="34" charset="0"/>
                <a:ea typeface="方正悠黑_506L"/>
                <a:cs typeface="Times New Roman" panose="02020603050405020304" pitchFamily="18" charset="0"/>
              </a:rPr>
              <a:t>ECal</a:t>
            </a:r>
            <a:r>
              <a:rPr lang="en-US" altLang="zh-CN" sz="1800" kern="100" dirty="0">
                <a:effectLst/>
                <a:latin typeface="Arial" panose="020B0604020202020204" pitchFamily="34" charset="0"/>
                <a:ea typeface="方正悠黑_506L"/>
                <a:cs typeface="Times New Roman" panose="02020603050405020304" pitchFamily="18" charset="0"/>
              </a:rPr>
              <a:t> module is connected to the vector network analyzer through a USB cable (provided with the kit), and then the analyzer provides control and power through the cable. The analyzer will automatically identify the calibration piece type, frequency range, and connector type when the connection is completed. </a:t>
            </a:r>
          </a:p>
          <a:p>
            <a:endParaRPr lang="en-US" altLang="zh-CN" sz="1800" kern="100" dirty="0">
              <a:effectLst/>
              <a:latin typeface="Arial" panose="020B0604020202020204" pitchFamily="34" charset="0"/>
              <a:ea typeface="方正悠黑_506L"/>
              <a:cs typeface="Times New Roman" panose="02020603050405020304" pitchFamily="18" charset="0"/>
            </a:endParaRPr>
          </a:p>
          <a:p>
            <a:r>
              <a:rPr lang="en-US" altLang="zh-CN" sz="1800" kern="100" dirty="0">
                <a:effectLst/>
                <a:latin typeface="Arial" panose="020B0604020202020204" pitchFamily="34" charset="0"/>
                <a:ea typeface="方正悠黑_506L"/>
                <a:cs typeface="Times New Roman" panose="02020603050405020304" pitchFamily="18" charset="0"/>
              </a:rPr>
              <a:t>It is also necessary to pay attention to the torque of the torque wrench and connect the RF connector by setting an appropriate torque when using the torque wrench. </a:t>
            </a:r>
          </a:p>
          <a:p>
            <a:endParaRPr lang="en-US" altLang="zh-CN" sz="1800" kern="100" dirty="0">
              <a:effectLst/>
              <a:latin typeface="Arial" panose="020B0604020202020204" pitchFamily="34" charset="0"/>
              <a:ea typeface="方正悠黑_506L"/>
              <a:cs typeface="Times New Roman" panose="02020603050405020304" pitchFamily="18" charset="0"/>
            </a:endParaRPr>
          </a:p>
          <a:p>
            <a:r>
              <a:rPr lang="en-US" altLang="zh-CN" dirty="0"/>
              <a:t>When the connection is completed, observe the indicators: Wait indicator (red) and Ready indicator (green). When the indicator is green, it means that </a:t>
            </a:r>
            <a:r>
              <a:rPr lang="en-US" altLang="zh-CN" dirty="0" err="1">
                <a:solidFill>
                  <a:srgbClr val="FF0000"/>
                </a:solidFill>
              </a:rPr>
              <a:t>Ecal</a:t>
            </a:r>
            <a:r>
              <a:rPr lang="en-US" altLang="zh-CN" dirty="0"/>
              <a:t> is ready; if the indicator is red, you need to wait until it turns green before starting calibration.</a:t>
            </a:r>
            <a:endParaRPr lang="zh-CN" altLang="en-US" dirty="0"/>
          </a:p>
        </p:txBody>
      </p:sp>
      <p:sp>
        <p:nvSpPr>
          <p:cNvPr id="4" name="灯片编号占位符 3"/>
          <p:cNvSpPr>
            <a:spLocks noGrp="1"/>
          </p:cNvSpPr>
          <p:nvPr>
            <p:ph type="sldNum" sz="quarter" idx="5"/>
          </p:nvPr>
        </p:nvSpPr>
        <p:spPr/>
        <p:txBody>
          <a:bodyPr/>
          <a:lstStyle/>
          <a:p>
            <a:fld id="{FBC0E864-592B-4D6C-8DA5-7000942F3438}" type="slidenum">
              <a:rPr lang="zh-CN" altLang="en-US" smtClean="0"/>
              <a:t>5</a:t>
            </a:fld>
            <a:endParaRPr lang="zh-CN" altLang="en-US"/>
          </a:p>
        </p:txBody>
      </p:sp>
    </p:spTree>
    <p:extLst>
      <p:ext uri="{BB962C8B-B14F-4D97-AF65-F5344CB8AC3E}">
        <p14:creationId xmlns:p14="http://schemas.microsoft.com/office/powerpoint/2010/main" val="25903188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BC0E864-592B-4D6C-8DA5-7000942F3438}" type="slidenum">
              <a:rPr lang="zh-CN" altLang="en-US" smtClean="0"/>
              <a:t>8</a:t>
            </a:fld>
            <a:endParaRPr lang="zh-CN" altLang="en-US"/>
          </a:p>
        </p:txBody>
      </p:sp>
    </p:spTree>
    <p:extLst>
      <p:ext uri="{BB962C8B-B14F-4D97-AF65-F5344CB8AC3E}">
        <p14:creationId xmlns:p14="http://schemas.microsoft.com/office/powerpoint/2010/main" val="40626854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BC0E864-592B-4D6C-8DA5-7000942F3438}" type="slidenum">
              <a:rPr lang="zh-CN" altLang="en-US" smtClean="0"/>
              <a:t>10</a:t>
            </a:fld>
            <a:endParaRPr lang="zh-CN" altLang="en-US"/>
          </a:p>
        </p:txBody>
      </p:sp>
    </p:spTree>
    <p:extLst>
      <p:ext uri="{BB962C8B-B14F-4D97-AF65-F5344CB8AC3E}">
        <p14:creationId xmlns:p14="http://schemas.microsoft.com/office/powerpoint/2010/main" val="36225925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34C0232-94FA-4EBE-BB9B-79FBE486032D}" type="slidenum">
              <a:rPr lang="zh-CN" altLang="en-US" smtClean="0">
                <a:solidFill>
                  <a:prstClr val="black"/>
                </a:solidFill>
              </a:rPr>
              <a:pPr/>
              <a:t>11</a:t>
            </a:fld>
            <a:endParaRPr lang="zh-CN" altLang="en-US">
              <a:solidFill>
                <a:prstClr val="black"/>
              </a:solidFill>
            </a:endParaRPr>
          </a:p>
        </p:txBody>
      </p:sp>
    </p:spTree>
    <p:extLst>
      <p:ext uri="{BB962C8B-B14F-4D97-AF65-F5344CB8AC3E}">
        <p14:creationId xmlns:p14="http://schemas.microsoft.com/office/powerpoint/2010/main" val="28138534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1. No touch function</a:t>
            </a:r>
          </a:p>
          <a:p>
            <a:r>
              <a:rPr lang="en-US" altLang="zh-CN" dirty="0"/>
              <a:t>2. </a:t>
            </a:r>
            <a:r>
              <a:rPr lang="en-US" altLang="zh-CN" sz="1200" kern="100" dirty="0">
                <a:solidFill>
                  <a:schemeClr val="tx1"/>
                </a:solidFill>
                <a:effectLst/>
              </a:rPr>
              <a:t>Usually connect to other instrument such as VNA, SA.</a:t>
            </a:r>
          </a:p>
          <a:p>
            <a:r>
              <a:rPr lang="en-US" altLang="zh-CN" sz="1200" kern="100" dirty="0">
                <a:solidFill>
                  <a:schemeClr val="tx1"/>
                </a:solidFill>
                <a:effectLst/>
              </a:rPr>
              <a:t>3. Usually connect to the DUT</a:t>
            </a:r>
          </a:p>
          <a:p>
            <a:endParaRPr lang="en-US" altLang="zh-CN" sz="1200" kern="100" dirty="0">
              <a:solidFill>
                <a:schemeClr val="tx1"/>
              </a:solidFill>
              <a:effectLst/>
            </a:endParaRPr>
          </a:p>
          <a:p>
            <a:endParaRPr lang="zh-CN" altLang="en-US" dirty="0"/>
          </a:p>
        </p:txBody>
      </p:sp>
      <p:sp>
        <p:nvSpPr>
          <p:cNvPr id="4" name="灯片编号占位符 3"/>
          <p:cNvSpPr>
            <a:spLocks noGrp="1"/>
          </p:cNvSpPr>
          <p:nvPr>
            <p:ph type="sldNum" sz="quarter" idx="5"/>
          </p:nvPr>
        </p:nvSpPr>
        <p:spPr/>
        <p:txBody>
          <a:bodyPr/>
          <a:lstStyle/>
          <a:p>
            <a:fld id="{FBC0E864-592B-4D6C-8DA5-7000942F3438}" type="slidenum">
              <a:rPr lang="zh-CN" altLang="en-US" smtClean="0"/>
              <a:t>13</a:t>
            </a:fld>
            <a:endParaRPr lang="zh-CN" altLang="en-US"/>
          </a:p>
        </p:txBody>
      </p:sp>
    </p:spTree>
    <p:extLst>
      <p:ext uri="{BB962C8B-B14F-4D97-AF65-F5344CB8AC3E}">
        <p14:creationId xmlns:p14="http://schemas.microsoft.com/office/powerpoint/2010/main" val="24341734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342900" indent="-342900">
              <a:buAutoNum type="arabicPeriod"/>
            </a:pPr>
            <a:r>
              <a:rPr lang="en-US" altLang="zh-CN" sz="1800" kern="100" dirty="0">
                <a:effectLst/>
                <a:latin typeface="Arial" panose="020B0604020202020204" pitchFamily="34" charset="0"/>
                <a:ea typeface="方正悠黑_504L"/>
                <a:cs typeface="Times New Roman" panose="02020603050405020304" pitchFamily="18" charset="0"/>
              </a:rPr>
              <a:t>The first display when instrument starts up. Display the model, serial number, IP address, USB port status, RF ports link status. Push the knob will enter the first setting menu.</a:t>
            </a:r>
          </a:p>
          <a:p>
            <a:pPr marL="342900" indent="-342900">
              <a:buAutoNum type="arabicPeriod"/>
            </a:pPr>
            <a:r>
              <a:rPr lang="en-US" altLang="zh-CN" sz="1800" kern="1050" dirty="0">
                <a:effectLst/>
                <a:latin typeface="Arial" panose="020B0604020202020204" pitchFamily="34" charset="0"/>
                <a:ea typeface="方正悠黑_504L"/>
              </a:rPr>
              <a:t>Includes 4 sub-menus. Rotating the knob will select one of them, then pushing knob will enter the selected sub-menu.</a:t>
            </a:r>
          </a:p>
          <a:p>
            <a:pPr marL="342900" indent="-342900">
              <a:buAutoNum type="arabicPeriod"/>
            </a:pPr>
            <a:r>
              <a:rPr lang="en-US" altLang="zh-CN" sz="1800" kern="100" dirty="0">
                <a:effectLst/>
                <a:latin typeface="Arial" panose="020B0604020202020204" pitchFamily="34" charset="0"/>
                <a:ea typeface="方正悠黑_504L"/>
                <a:cs typeface="Times New Roman" panose="02020603050405020304" pitchFamily="18" charset="0"/>
              </a:rPr>
              <a:t>Display startup times, vendor, model, SN, soft version, mainboard temperature.</a:t>
            </a:r>
            <a:endParaRPr lang="en-US" altLang="zh-CN" sz="1800" kern="1050" dirty="0">
              <a:effectLst/>
              <a:latin typeface="Arial" panose="020B0604020202020204" pitchFamily="34" charset="0"/>
              <a:ea typeface="方正悠黑_504L"/>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US" altLang="zh-CN" sz="1800" kern="1050" dirty="0">
                <a:effectLst/>
                <a:latin typeface="Arial" panose="020B0604020202020204" pitchFamily="34" charset="0"/>
                <a:ea typeface="方正悠黑_504L"/>
              </a:rPr>
              <a:t>Set the link config of ports. Four steps to config: </a:t>
            </a:r>
            <a:br>
              <a:rPr lang="en-US" altLang="zh-CN" sz="1800" kern="1050" dirty="0">
                <a:effectLst/>
                <a:latin typeface="Arial" panose="020B0604020202020204" pitchFamily="34" charset="0"/>
                <a:ea typeface="方正悠黑_504L"/>
              </a:rPr>
            </a:br>
            <a:r>
              <a:rPr lang="en-US" altLang="zh-CN" sz="1800" kern="1050" dirty="0">
                <a:effectLst/>
                <a:latin typeface="Arial" panose="020B0604020202020204" pitchFamily="34" charset="0"/>
                <a:ea typeface="方正悠黑_504L"/>
              </a:rPr>
              <a:t>1. Rotate the knob to select one of the four ports (A-D); 2. push the knob to enter the config mode; </a:t>
            </a:r>
            <a:br>
              <a:rPr lang="en-US" altLang="zh-CN" sz="1800" kern="1050" dirty="0">
                <a:effectLst/>
                <a:latin typeface="Arial" panose="020B0604020202020204" pitchFamily="34" charset="0"/>
                <a:ea typeface="方正悠黑_504L"/>
              </a:rPr>
            </a:br>
            <a:r>
              <a:rPr lang="en-US" altLang="zh-CN" sz="1800" kern="1050" dirty="0">
                <a:effectLst/>
                <a:latin typeface="Arial" panose="020B0604020202020204" pitchFamily="34" charset="0"/>
                <a:ea typeface="方正悠黑_504L"/>
              </a:rPr>
              <a:t>3. Rotate the knob to change the number of linked port; 4. push the knob to finish setting and return.</a:t>
            </a:r>
            <a:endParaRPr lang="zh-CN" altLang="zh-CN" sz="1800" kern="1050" dirty="0">
              <a:effectLst/>
              <a:latin typeface="Arial" panose="020B0604020202020204" pitchFamily="34" charset="0"/>
              <a:ea typeface="方正悠黑_504L"/>
            </a:endParaRPr>
          </a:p>
          <a:p>
            <a:pPr marL="342900" indent="-342900">
              <a:buAutoNum type="arabicPeriod"/>
            </a:pPr>
            <a:r>
              <a:rPr lang="en-US" altLang="zh-CN" sz="1800" kern="100" dirty="0">
                <a:effectLst/>
                <a:latin typeface="Arial" panose="020B0604020202020204" pitchFamily="34" charset="0"/>
                <a:ea typeface="方正悠黑_504L"/>
                <a:cs typeface="Times New Roman" panose="02020603050405020304" pitchFamily="18" charset="0"/>
              </a:rPr>
              <a:t>The instrument supports DHCP and static IP modes. Rotate and push the knob to enter the mode setting (on/off item). When OFF (Static IP) is selected, Rotate and push the knob to config IP/SUB/GATE address.</a:t>
            </a:r>
          </a:p>
          <a:p>
            <a:pPr marL="342900" indent="-342900">
              <a:buAutoNum type="arabicPeriod"/>
            </a:pPr>
            <a:r>
              <a:rPr lang="en-US" altLang="zh-CN" sz="1800" kern="100" dirty="0">
                <a:effectLst/>
                <a:latin typeface="Arial" panose="020B0604020202020204" pitchFamily="34" charset="0"/>
                <a:ea typeface="方正悠黑_504L"/>
                <a:cs typeface="Times New Roman" panose="02020603050405020304" pitchFamily="18" charset="0"/>
              </a:rPr>
              <a:t>When U-disk with FW in root directory is plugged in, enter the Upgrade menu to upgrade the system.</a:t>
            </a:r>
            <a:endParaRPr lang="zh-CN" altLang="zh-CN" sz="1800" kern="1050" dirty="0">
              <a:effectLst/>
              <a:latin typeface="Arial" panose="020B0604020202020204" pitchFamily="34" charset="0"/>
              <a:ea typeface="方正悠黑_504L"/>
            </a:endParaRPr>
          </a:p>
          <a:p>
            <a:pPr marL="228600" indent="-228600">
              <a:buAutoNum type="arabicPeriod"/>
            </a:pPr>
            <a:endParaRPr lang="zh-CN" altLang="en-US" dirty="0"/>
          </a:p>
        </p:txBody>
      </p:sp>
      <p:sp>
        <p:nvSpPr>
          <p:cNvPr id="4" name="灯片编号占位符 3"/>
          <p:cNvSpPr>
            <a:spLocks noGrp="1"/>
          </p:cNvSpPr>
          <p:nvPr>
            <p:ph type="sldNum" sz="quarter" idx="5"/>
          </p:nvPr>
        </p:nvSpPr>
        <p:spPr/>
        <p:txBody>
          <a:bodyPr/>
          <a:lstStyle/>
          <a:p>
            <a:fld id="{FBC0E864-592B-4D6C-8DA5-7000942F3438}" type="slidenum">
              <a:rPr lang="zh-CN" altLang="en-US" smtClean="0"/>
              <a:t>15</a:t>
            </a:fld>
            <a:endParaRPr lang="zh-CN" altLang="en-US"/>
          </a:p>
        </p:txBody>
      </p:sp>
    </p:spTree>
    <p:extLst>
      <p:ext uri="{BB962C8B-B14F-4D97-AF65-F5344CB8AC3E}">
        <p14:creationId xmlns:p14="http://schemas.microsoft.com/office/powerpoint/2010/main" val="8496641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indent="0">
              <a:buNone/>
            </a:pPr>
            <a:r>
              <a:rPr lang="en-US" altLang="zh-CN" sz="1800" kern="100" dirty="0">
                <a:effectLst/>
                <a:latin typeface="Arial" panose="020B0604020202020204" pitchFamily="34" charset="0"/>
                <a:ea typeface="方正悠黑_504L"/>
                <a:cs typeface="Times New Roman" panose="02020603050405020304" pitchFamily="18" charset="0"/>
              </a:rPr>
              <a:t>Click the RF connectors A-D first, and then click the RF connectors 1-24 that can be connected to it to complete a pair of gating channel settings.</a:t>
            </a:r>
          </a:p>
          <a:p>
            <a:pPr marL="0" indent="0">
              <a:buNone/>
            </a:pPr>
            <a:r>
              <a:rPr lang="en-US" altLang="zh-CN" dirty="0"/>
              <a:t>Colors can be in different port, but there are only four colors.</a:t>
            </a:r>
            <a:endParaRPr lang="zh-CN" altLang="en-US" dirty="0"/>
          </a:p>
        </p:txBody>
      </p:sp>
      <p:sp>
        <p:nvSpPr>
          <p:cNvPr id="4" name="灯片编号占位符 3"/>
          <p:cNvSpPr>
            <a:spLocks noGrp="1"/>
          </p:cNvSpPr>
          <p:nvPr>
            <p:ph type="sldNum" sz="quarter" idx="5"/>
          </p:nvPr>
        </p:nvSpPr>
        <p:spPr/>
        <p:txBody>
          <a:bodyPr/>
          <a:lstStyle/>
          <a:p>
            <a:fld id="{FBC0E864-592B-4D6C-8DA5-7000942F3438}" type="slidenum">
              <a:rPr lang="zh-CN" altLang="en-US" smtClean="0"/>
              <a:t>17</a:t>
            </a:fld>
            <a:endParaRPr lang="zh-CN" altLang="en-US"/>
          </a:p>
        </p:txBody>
      </p:sp>
    </p:spTree>
    <p:extLst>
      <p:ext uri="{BB962C8B-B14F-4D97-AF65-F5344CB8AC3E}">
        <p14:creationId xmlns:p14="http://schemas.microsoft.com/office/powerpoint/2010/main" val="201643108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1">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80" y="6356351"/>
            <a:ext cx="2845170" cy="365125"/>
          </a:xfrm>
          <a:prstGeom prst="rect">
            <a:avLst/>
          </a:prstGeom>
        </p:spPr>
        <p:txBody>
          <a:bodyPr/>
          <a:lstStyle>
            <a:lvl1pPr>
              <a:defRPr>
                <a:latin typeface="阿里巴巴普惠体 B" panose="00020600040101010101" pitchFamily="18" charset="-122"/>
                <a:ea typeface="阿里巴巴普惠体 B" panose="00020600040101010101" pitchFamily="18" charset="-122"/>
                <a:cs typeface="阿里巴巴普惠体 B" panose="00020600040101010101" pitchFamily="18" charset="-122"/>
              </a:defRPr>
            </a:lvl1pPr>
          </a:lstStyle>
          <a:p>
            <a:pPr>
              <a:defRPr/>
            </a:pPr>
            <a:fld id="{3533F8E0-8434-4829-995E-A9B62F7F28FA}" type="datetime1">
              <a:rPr lang="zh-CN" altLang="en-US" smtClean="0">
                <a:solidFill>
                  <a:prstClr val="black"/>
                </a:solidFill>
              </a:rPr>
              <a:pPr>
                <a:defRPr/>
              </a:pPr>
              <a:t>2023/10/12</a:t>
            </a:fld>
            <a:endParaRPr lang="zh-CN" altLang="en-US" dirty="0">
              <a:solidFill>
                <a:prstClr val="black"/>
              </a:solidFill>
            </a:endParaRPr>
          </a:p>
        </p:txBody>
      </p:sp>
      <p:sp>
        <p:nvSpPr>
          <p:cNvPr id="3" name="页脚占位符 2"/>
          <p:cNvSpPr>
            <a:spLocks noGrp="1"/>
          </p:cNvSpPr>
          <p:nvPr>
            <p:ph type="ftr" sz="quarter" idx="11"/>
          </p:nvPr>
        </p:nvSpPr>
        <p:spPr>
          <a:xfrm>
            <a:off x="4166143" y="6356351"/>
            <a:ext cx="3859715" cy="365125"/>
          </a:xfrm>
          <a:prstGeom prst="rect">
            <a:avLst/>
          </a:prstGeom>
        </p:spPr>
        <p:txBody>
          <a:bodyPr/>
          <a:lstStyle>
            <a:lvl1pPr>
              <a:defRPr>
                <a:latin typeface="阿里巴巴普惠体 B" panose="00020600040101010101" pitchFamily="18" charset="-122"/>
                <a:ea typeface="阿里巴巴普惠体 B" panose="00020600040101010101" pitchFamily="18" charset="-122"/>
                <a:cs typeface="阿里巴巴普惠体 B" panose="00020600040101010101" pitchFamily="18" charset="-122"/>
              </a:defRPr>
            </a:lvl1pPr>
          </a:lstStyle>
          <a:p>
            <a:pPr>
              <a:defRPr/>
            </a:pPr>
            <a:r>
              <a:rPr lang="en-US" altLang="zh-CN" dirty="0">
                <a:solidFill>
                  <a:prstClr val="black"/>
                </a:solidFill>
              </a:rPr>
              <a:t>Company Confidential</a:t>
            </a:r>
            <a:endParaRPr lang="zh-CN" altLang="en-US" dirty="0">
              <a:solidFill>
                <a:prstClr val="black"/>
              </a:solidFill>
            </a:endParaRPr>
          </a:p>
        </p:txBody>
      </p:sp>
      <p:sp>
        <p:nvSpPr>
          <p:cNvPr id="4" name="灯片编号占位符 3"/>
          <p:cNvSpPr>
            <a:spLocks noGrp="1"/>
          </p:cNvSpPr>
          <p:nvPr>
            <p:ph type="sldNum" sz="quarter" idx="12"/>
          </p:nvPr>
        </p:nvSpPr>
        <p:spPr>
          <a:xfrm>
            <a:off x="8737150" y="6356351"/>
            <a:ext cx="2845170" cy="365125"/>
          </a:xfrm>
          <a:prstGeom prst="rect">
            <a:avLst/>
          </a:prstGeom>
        </p:spPr>
        <p:txBody>
          <a:bodyPr/>
          <a:lstStyle>
            <a:lvl1pPr>
              <a:defRPr>
                <a:latin typeface="阿里巴巴普惠体 B" panose="00020600040101010101" pitchFamily="18" charset="-122"/>
                <a:ea typeface="阿里巴巴普惠体 B" panose="00020600040101010101" pitchFamily="18" charset="-122"/>
                <a:cs typeface="阿里巴巴普惠体 B" panose="00020600040101010101" pitchFamily="18" charset="-122"/>
              </a:defRPr>
            </a:lvl1pPr>
          </a:lstStyle>
          <a:p>
            <a:pPr>
              <a:defRPr/>
            </a:pPr>
            <a:fld id="{FAB2F72D-0145-4728-BBF6-AFA599DFD9DE}" type="slidenum">
              <a:rPr lang="zh-CN" altLang="en-US" smtClean="0">
                <a:solidFill>
                  <a:prstClr val="black"/>
                </a:solidFill>
              </a:rPr>
              <a:pPr>
                <a:defRPr/>
              </a:pPr>
              <a:t>‹#›</a:t>
            </a:fld>
            <a:endParaRPr lang="zh-CN" altLang="en-US" dirty="0">
              <a:solidFill>
                <a:prstClr val="black"/>
              </a:solidFill>
            </a:endParaRPr>
          </a:p>
        </p:txBody>
      </p:sp>
      <p:sp>
        <p:nvSpPr>
          <p:cNvPr id="5" name="同侧圆角矩形 4"/>
          <p:cNvSpPr/>
          <p:nvPr userDrawn="1"/>
        </p:nvSpPr>
        <p:spPr>
          <a:xfrm rot="10800000">
            <a:off x="9560175" y="0"/>
            <a:ext cx="2178968" cy="682388"/>
          </a:xfrm>
          <a:prstGeom prst="round2SameRect">
            <a:avLst/>
          </a:prstGeom>
          <a:solidFill>
            <a:srgbClr val="003B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t="-4568" r="17448"/>
          <a:stretch/>
        </p:blipFill>
        <p:spPr>
          <a:xfrm>
            <a:off x="9678823" y="66675"/>
            <a:ext cx="1922547" cy="428625"/>
          </a:xfrm>
          <a:prstGeom prst="rect">
            <a:avLst/>
          </a:prstGeom>
        </p:spPr>
      </p:pic>
    </p:spTree>
    <p:extLst>
      <p:ext uri="{BB962C8B-B14F-4D97-AF65-F5344CB8AC3E}">
        <p14:creationId xmlns:p14="http://schemas.microsoft.com/office/powerpoint/2010/main" val="33161630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A6DEC6A-31BF-4A36-98C0-ABE6509F1AC5}" type="datetimeFigureOut">
              <a:rPr lang="zh-CN" altLang="en-US" smtClean="0"/>
              <a:t>2023/10/12</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394B6F10-7D5B-4C5D-BE5C-004F03C6DC57}" type="slidenum">
              <a:rPr lang="zh-CN" altLang="en-US" smtClean="0"/>
              <a:t>‹#›</a:t>
            </a:fld>
            <a:endParaRPr lang="zh-CN" altLang="en-US"/>
          </a:p>
        </p:txBody>
      </p:sp>
    </p:spTree>
    <p:extLst>
      <p:ext uri="{BB962C8B-B14F-4D97-AF65-F5344CB8AC3E}">
        <p14:creationId xmlns:p14="http://schemas.microsoft.com/office/powerpoint/2010/main" val="14322236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6A6DEC6A-31BF-4A36-98C0-ABE6509F1AC5}" type="datetimeFigureOut">
              <a:rPr lang="zh-CN" altLang="en-US" smtClean="0"/>
              <a:t>2023/10/12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394B6F10-7D5B-4C5D-BE5C-004F03C6DC57}" type="slidenum">
              <a:rPr lang="zh-CN" altLang="en-US" smtClean="0"/>
              <a:t>‹#›</a:t>
            </a:fld>
            <a:endParaRPr lang="zh-CN" altLang="en-US"/>
          </a:p>
        </p:txBody>
      </p:sp>
    </p:spTree>
    <p:extLst>
      <p:ext uri="{BB962C8B-B14F-4D97-AF65-F5344CB8AC3E}">
        <p14:creationId xmlns:p14="http://schemas.microsoft.com/office/powerpoint/2010/main" val="11316439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6A6DEC6A-31BF-4A36-98C0-ABE6509F1AC5}" type="datetimeFigureOut">
              <a:rPr lang="zh-CN" altLang="en-US" smtClean="0"/>
              <a:t>2023/10/12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394B6F10-7D5B-4C5D-BE5C-004F03C6DC57}" type="slidenum">
              <a:rPr lang="zh-CN" altLang="en-US" smtClean="0"/>
              <a:t>‹#›</a:t>
            </a:fld>
            <a:endParaRPr lang="zh-CN" altLang="en-US"/>
          </a:p>
        </p:txBody>
      </p:sp>
    </p:spTree>
    <p:extLst>
      <p:ext uri="{BB962C8B-B14F-4D97-AF65-F5344CB8AC3E}">
        <p14:creationId xmlns:p14="http://schemas.microsoft.com/office/powerpoint/2010/main" val="9743949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6A6DEC6A-31BF-4A36-98C0-ABE6509F1AC5}" type="datetimeFigureOut">
              <a:rPr lang="zh-CN" altLang="en-US" smtClean="0"/>
              <a:t>2023/10/12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94B6F10-7D5B-4C5D-BE5C-004F03C6DC57}" type="slidenum">
              <a:rPr lang="zh-CN" altLang="en-US" smtClean="0"/>
              <a:t>‹#›</a:t>
            </a:fld>
            <a:endParaRPr lang="zh-CN" altLang="en-US"/>
          </a:p>
        </p:txBody>
      </p:sp>
    </p:spTree>
    <p:extLst>
      <p:ext uri="{BB962C8B-B14F-4D97-AF65-F5344CB8AC3E}">
        <p14:creationId xmlns:p14="http://schemas.microsoft.com/office/powerpoint/2010/main" val="4835676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6A6DEC6A-31BF-4A36-98C0-ABE6509F1AC5}" type="datetimeFigureOut">
              <a:rPr lang="zh-CN" altLang="en-US" smtClean="0"/>
              <a:t>2023/10/12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94B6F10-7D5B-4C5D-BE5C-004F03C6DC57}" type="slidenum">
              <a:rPr lang="zh-CN" altLang="en-US" smtClean="0"/>
              <a:t>‹#›</a:t>
            </a:fld>
            <a:endParaRPr lang="zh-CN" altLang="en-US"/>
          </a:p>
        </p:txBody>
      </p:sp>
    </p:spTree>
    <p:extLst>
      <p:ext uri="{BB962C8B-B14F-4D97-AF65-F5344CB8AC3E}">
        <p14:creationId xmlns:p14="http://schemas.microsoft.com/office/powerpoint/2010/main" val="6561405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空白1">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80" y="6356351"/>
            <a:ext cx="2845170" cy="365125"/>
          </a:xfrm>
          <a:prstGeom prst="rect">
            <a:avLst/>
          </a:prstGeom>
        </p:spPr>
        <p:txBody>
          <a:bodyPr/>
          <a:lstStyle>
            <a:lvl1pPr>
              <a:defRPr>
                <a:ea typeface="微软雅黑" pitchFamily="34" charset="-122"/>
              </a:defRPr>
            </a:lvl1pPr>
          </a:lstStyle>
          <a:p>
            <a:fld id="{36EC894D-09CB-4DE7-A121-44A8E704B94B}" type="datetimeFigureOut">
              <a:rPr lang="zh-CN" altLang="en-US" smtClean="0">
                <a:solidFill>
                  <a:prstClr val="black"/>
                </a:solidFill>
              </a:rPr>
              <a:pPr/>
              <a:t>2023/10/12</a:t>
            </a:fld>
            <a:endParaRPr lang="zh-CN" altLang="en-US" dirty="0">
              <a:solidFill>
                <a:prstClr val="black"/>
              </a:solidFill>
            </a:endParaRPr>
          </a:p>
        </p:txBody>
      </p:sp>
      <p:sp>
        <p:nvSpPr>
          <p:cNvPr id="3" name="页脚占位符 2"/>
          <p:cNvSpPr>
            <a:spLocks noGrp="1"/>
          </p:cNvSpPr>
          <p:nvPr>
            <p:ph type="ftr" sz="quarter" idx="11"/>
          </p:nvPr>
        </p:nvSpPr>
        <p:spPr>
          <a:xfrm>
            <a:off x="4166143" y="6356351"/>
            <a:ext cx="3859715" cy="365125"/>
          </a:xfrm>
          <a:prstGeom prst="rect">
            <a:avLst/>
          </a:prstGeom>
        </p:spPr>
        <p:txBody>
          <a:bodyPr/>
          <a:lstStyle>
            <a:lvl1pPr>
              <a:defRPr>
                <a:ea typeface="微软雅黑" pitchFamily="34" charset="-122"/>
              </a:defRPr>
            </a:lvl1pPr>
          </a:lstStyle>
          <a:p>
            <a:endParaRPr lang="zh-CN" altLang="en-US" dirty="0">
              <a:solidFill>
                <a:prstClr val="black"/>
              </a:solidFill>
            </a:endParaRPr>
          </a:p>
        </p:txBody>
      </p:sp>
      <p:sp>
        <p:nvSpPr>
          <p:cNvPr id="4" name="灯片编号占位符 3"/>
          <p:cNvSpPr>
            <a:spLocks noGrp="1"/>
          </p:cNvSpPr>
          <p:nvPr>
            <p:ph type="sldNum" sz="quarter" idx="12"/>
          </p:nvPr>
        </p:nvSpPr>
        <p:spPr>
          <a:xfrm>
            <a:off x="8737150" y="6356351"/>
            <a:ext cx="2845170" cy="365125"/>
          </a:xfrm>
          <a:prstGeom prst="rect">
            <a:avLst/>
          </a:prstGeom>
        </p:spPr>
        <p:txBody>
          <a:bodyPr/>
          <a:lstStyle>
            <a:lvl1pPr>
              <a:defRPr>
                <a:ea typeface="微软雅黑" pitchFamily="34" charset="-122"/>
              </a:defRPr>
            </a:lvl1pPr>
          </a:lstStyle>
          <a:p>
            <a:fld id="{FAB2F72D-0145-4728-BBF6-AFA599DFD9DE}" type="slidenum">
              <a:rPr lang="zh-CN" altLang="en-US" smtClean="0">
                <a:solidFill>
                  <a:prstClr val="black"/>
                </a:solidFill>
              </a:rPr>
              <a:pPr/>
              <a:t>‹#›</a:t>
            </a:fld>
            <a:endParaRPr lang="zh-CN" altLang="en-US" dirty="0">
              <a:solidFill>
                <a:prstClr val="black"/>
              </a:solidFill>
            </a:endParaRPr>
          </a:p>
        </p:txBody>
      </p:sp>
    </p:spTree>
    <p:extLst>
      <p:ext uri="{BB962C8B-B14F-4D97-AF65-F5344CB8AC3E}">
        <p14:creationId xmlns:p14="http://schemas.microsoft.com/office/powerpoint/2010/main" val="40020277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空白2">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80" y="6356351"/>
            <a:ext cx="2845170" cy="365125"/>
          </a:xfrm>
          <a:prstGeom prst="rect">
            <a:avLst/>
          </a:prstGeom>
        </p:spPr>
        <p:txBody>
          <a:bodyPr/>
          <a:lstStyle>
            <a:lvl1pPr>
              <a:defRPr>
                <a:ea typeface="微软雅黑" pitchFamily="34" charset="-122"/>
              </a:defRPr>
            </a:lvl1pPr>
          </a:lstStyle>
          <a:p>
            <a:fld id="{36EC894D-09CB-4DE7-A121-44A8E704B94B}" type="datetimeFigureOut">
              <a:rPr lang="zh-CN" altLang="en-US" smtClean="0">
                <a:solidFill>
                  <a:prstClr val="black"/>
                </a:solidFill>
              </a:rPr>
              <a:pPr/>
              <a:t>2023/10/12</a:t>
            </a:fld>
            <a:endParaRPr lang="zh-CN" altLang="en-US" dirty="0">
              <a:solidFill>
                <a:prstClr val="black"/>
              </a:solidFill>
            </a:endParaRPr>
          </a:p>
        </p:txBody>
      </p:sp>
      <p:sp>
        <p:nvSpPr>
          <p:cNvPr id="3" name="页脚占位符 2"/>
          <p:cNvSpPr>
            <a:spLocks noGrp="1"/>
          </p:cNvSpPr>
          <p:nvPr>
            <p:ph type="ftr" sz="quarter" idx="11"/>
          </p:nvPr>
        </p:nvSpPr>
        <p:spPr>
          <a:xfrm>
            <a:off x="4166143" y="6356351"/>
            <a:ext cx="3859715" cy="365125"/>
          </a:xfrm>
          <a:prstGeom prst="rect">
            <a:avLst/>
          </a:prstGeom>
        </p:spPr>
        <p:txBody>
          <a:bodyPr/>
          <a:lstStyle>
            <a:lvl1pPr>
              <a:defRPr>
                <a:ea typeface="微软雅黑" pitchFamily="34" charset="-122"/>
              </a:defRPr>
            </a:lvl1pPr>
          </a:lstStyle>
          <a:p>
            <a:endParaRPr lang="zh-CN" altLang="en-US" dirty="0">
              <a:solidFill>
                <a:prstClr val="black"/>
              </a:solidFill>
            </a:endParaRPr>
          </a:p>
        </p:txBody>
      </p:sp>
      <p:sp>
        <p:nvSpPr>
          <p:cNvPr id="4" name="灯片编号占位符 3"/>
          <p:cNvSpPr>
            <a:spLocks noGrp="1"/>
          </p:cNvSpPr>
          <p:nvPr>
            <p:ph type="sldNum" sz="quarter" idx="12"/>
          </p:nvPr>
        </p:nvSpPr>
        <p:spPr>
          <a:xfrm>
            <a:off x="8737150" y="6356351"/>
            <a:ext cx="2845170" cy="365125"/>
          </a:xfrm>
          <a:prstGeom prst="rect">
            <a:avLst/>
          </a:prstGeom>
        </p:spPr>
        <p:txBody>
          <a:bodyPr/>
          <a:lstStyle>
            <a:lvl1pPr>
              <a:defRPr>
                <a:ea typeface="微软雅黑" pitchFamily="34" charset="-122"/>
              </a:defRPr>
            </a:lvl1pPr>
          </a:lstStyle>
          <a:p>
            <a:fld id="{FAB2F72D-0145-4728-BBF6-AFA599DFD9DE}" type="slidenum">
              <a:rPr lang="zh-CN" altLang="en-US" smtClean="0">
                <a:solidFill>
                  <a:prstClr val="black"/>
                </a:solidFill>
              </a:rPr>
              <a:pPr/>
              <a:t>‹#›</a:t>
            </a:fld>
            <a:endParaRPr lang="zh-CN" altLang="en-US" dirty="0">
              <a:solidFill>
                <a:prstClr val="black"/>
              </a:solidFill>
            </a:endParaRPr>
          </a:p>
        </p:txBody>
      </p:sp>
    </p:spTree>
    <p:extLst>
      <p:ext uri="{BB962C8B-B14F-4D97-AF65-F5344CB8AC3E}">
        <p14:creationId xmlns:p14="http://schemas.microsoft.com/office/powerpoint/2010/main" val="23650239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3">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80" y="6356351"/>
            <a:ext cx="2845170" cy="365125"/>
          </a:xfrm>
          <a:prstGeom prst="rect">
            <a:avLst/>
          </a:prstGeom>
        </p:spPr>
        <p:txBody>
          <a:bodyPr/>
          <a:lstStyle>
            <a:lvl1pPr>
              <a:defRPr>
                <a:ea typeface="微软雅黑" pitchFamily="34" charset="-122"/>
              </a:defRPr>
            </a:lvl1pPr>
          </a:lstStyle>
          <a:p>
            <a:fld id="{36EC894D-09CB-4DE7-A121-44A8E704B94B}" type="datetimeFigureOut">
              <a:rPr lang="zh-CN" altLang="en-US" smtClean="0">
                <a:solidFill>
                  <a:prstClr val="black"/>
                </a:solidFill>
              </a:rPr>
              <a:pPr/>
              <a:t>2023/10/12</a:t>
            </a:fld>
            <a:endParaRPr lang="zh-CN" altLang="en-US" dirty="0">
              <a:solidFill>
                <a:prstClr val="black"/>
              </a:solidFill>
            </a:endParaRPr>
          </a:p>
        </p:txBody>
      </p:sp>
      <p:sp>
        <p:nvSpPr>
          <p:cNvPr id="3" name="页脚占位符 2"/>
          <p:cNvSpPr>
            <a:spLocks noGrp="1"/>
          </p:cNvSpPr>
          <p:nvPr>
            <p:ph type="ftr" sz="quarter" idx="11"/>
          </p:nvPr>
        </p:nvSpPr>
        <p:spPr>
          <a:xfrm>
            <a:off x="4166143" y="6356351"/>
            <a:ext cx="3859715" cy="365125"/>
          </a:xfrm>
          <a:prstGeom prst="rect">
            <a:avLst/>
          </a:prstGeom>
        </p:spPr>
        <p:txBody>
          <a:bodyPr/>
          <a:lstStyle>
            <a:lvl1pPr>
              <a:defRPr>
                <a:ea typeface="微软雅黑" pitchFamily="34" charset="-122"/>
              </a:defRPr>
            </a:lvl1pPr>
          </a:lstStyle>
          <a:p>
            <a:endParaRPr lang="zh-CN" altLang="en-US" dirty="0">
              <a:solidFill>
                <a:prstClr val="black"/>
              </a:solidFill>
            </a:endParaRPr>
          </a:p>
        </p:txBody>
      </p:sp>
      <p:sp>
        <p:nvSpPr>
          <p:cNvPr id="4" name="灯片编号占位符 3"/>
          <p:cNvSpPr>
            <a:spLocks noGrp="1"/>
          </p:cNvSpPr>
          <p:nvPr>
            <p:ph type="sldNum" sz="quarter" idx="12"/>
          </p:nvPr>
        </p:nvSpPr>
        <p:spPr>
          <a:xfrm>
            <a:off x="8737150" y="6356351"/>
            <a:ext cx="2845170" cy="365125"/>
          </a:xfrm>
          <a:prstGeom prst="rect">
            <a:avLst/>
          </a:prstGeom>
        </p:spPr>
        <p:txBody>
          <a:bodyPr/>
          <a:lstStyle>
            <a:lvl1pPr>
              <a:defRPr>
                <a:ea typeface="微软雅黑" pitchFamily="34" charset="-122"/>
              </a:defRPr>
            </a:lvl1pPr>
          </a:lstStyle>
          <a:p>
            <a:fld id="{FAB2F72D-0145-4728-BBF6-AFA599DFD9DE}" type="slidenum">
              <a:rPr lang="zh-CN" altLang="en-US" smtClean="0">
                <a:solidFill>
                  <a:prstClr val="black"/>
                </a:solidFill>
              </a:rPr>
              <a:pPr/>
              <a:t>‹#›</a:t>
            </a:fld>
            <a:endParaRPr lang="zh-CN" altLang="en-US" dirty="0">
              <a:solidFill>
                <a:prstClr val="black"/>
              </a:solidFill>
            </a:endParaRPr>
          </a:p>
        </p:txBody>
      </p:sp>
    </p:spTree>
    <p:extLst>
      <p:ext uri="{BB962C8B-B14F-4D97-AF65-F5344CB8AC3E}">
        <p14:creationId xmlns:p14="http://schemas.microsoft.com/office/powerpoint/2010/main" val="37438785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5083"/>
            <a:ext cx="10972800" cy="658411"/>
          </a:xfrm>
          <a:prstGeom prst="rect">
            <a:avLst/>
          </a:prstGeom>
        </p:spPr>
        <p:txBody>
          <a:bodyPr lIns="121899" tIns="60949" rIns="121899" bIns="60949"/>
          <a:lstStyle>
            <a:lvl1pPr>
              <a:defRPr sz="2400">
                <a:ea typeface="微软雅黑" pitchFamily="34" charset="-122"/>
              </a:defRPr>
            </a:lvl1pPr>
          </a:lstStyle>
          <a:p>
            <a:r>
              <a:rPr lang="zh-CN" altLang="en-US" dirty="0"/>
              <a:t>单击此处编辑母版标题样式</a:t>
            </a:r>
          </a:p>
        </p:txBody>
      </p:sp>
      <p:sp>
        <p:nvSpPr>
          <p:cNvPr id="3" name="内容占位符 2"/>
          <p:cNvSpPr>
            <a:spLocks noGrp="1"/>
          </p:cNvSpPr>
          <p:nvPr>
            <p:ph idx="1"/>
          </p:nvPr>
        </p:nvSpPr>
        <p:spPr>
          <a:xfrm>
            <a:off x="609600" y="837512"/>
            <a:ext cx="10972800" cy="5476645"/>
          </a:xfrm>
          <a:prstGeom prst="rect">
            <a:avLst/>
          </a:prstGeom>
        </p:spPr>
        <p:txBody>
          <a:bodyPr lIns="121899" tIns="60949" rIns="121899" bIns="60949"/>
          <a:lstStyle>
            <a:lvl1pPr>
              <a:defRPr sz="1900">
                <a:ea typeface="微软雅黑" pitchFamily="34" charset="-122"/>
              </a:defRPr>
            </a:lvl1pPr>
            <a:lvl2pPr>
              <a:defRPr sz="1900">
                <a:ea typeface="微软雅黑" pitchFamily="34" charset="-122"/>
              </a:defRPr>
            </a:lvl2pPr>
            <a:lvl3pPr>
              <a:defRPr>
                <a:ea typeface="微软雅黑" pitchFamily="34" charset="-122"/>
              </a:defRPr>
            </a:lvl3pPr>
            <a:lvl4pPr>
              <a:defRPr>
                <a:ea typeface="微软雅黑" pitchFamily="34" charset="-122"/>
              </a:defRPr>
            </a:lvl4pPr>
            <a:lvl5pPr>
              <a:defRPr>
                <a:ea typeface="微软雅黑" pitchFamily="3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609600" y="6356504"/>
            <a:ext cx="2844800" cy="363954"/>
          </a:xfrm>
          <a:prstGeom prst="rect">
            <a:avLst/>
          </a:prstGeom>
        </p:spPr>
        <p:txBody>
          <a:bodyPr lIns="121899" tIns="60949" rIns="121899" bIns="60949"/>
          <a:lstStyle>
            <a:lvl1pPr>
              <a:defRPr>
                <a:ea typeface="微软雅黑" pitchFamily="34" charset="-122"/>
              </a:defRPr>
            </a:lvl1pPr>
          </a:lstStyle>
          <a:p>
            <a:pPr>
              <a:defRPr/>
            </a:pPr>
            <a:fld id="{84A975AD-EA8D-4FDF-B47E-99436C2A4AE7}" type="datetimeFigureOut">
              <a:rPr lang="zh-CN" altLang="en-US" smtClean="0"/>
              <a:pPr>
                <a:defRPr/>
              </a:pPr>
              <a:t>2023/10/12</a:t>
            </a:fld>
            <a:endParaRPr lang="zh-CN" altLang="en-US" dirty="0"/>
          </a:p>
        </p:txBody>
      </p:sp>
      <p:sp>
        <p:nvSpPr>
          <p:cNvPr id="5" name="页脚占位符 4"/>
          <p:cNvSpPr>
            <a:spLocks noGrp="1"/>
          </p:cNvSpPr>
          <p:nvPr>
            <p:ph type="ftr" sz="quarter" idx="11"/>
          </p:nvPr>
        </p:nvSpPr>
        <p:spPr>
          <a:xfrm>
            <a:off x="4165600" y="6356504"/>
            <a:ext cx="3860800" cy="363954"/>
          </a:xfrm>
          <a:prstGeom prst="rect">
            <a:avLst/>
          </a:prstGeom>
        </p:spPr>
        <p:txBody>
          <a:bodyPr lIns="121899" tIns="60949" rIns="121899" bIns="60949"/>
          <a:lstStyle>
            <a:lvl1pPr>
              <a:defRPr>
                <a:ea typeface="微软雅黑" pitchFamily="34" charset="-122"/>
              </a:defRPr>
            </a:lvl1pPr>
          </a:lstStyle>
          <a:p>
            <a:pPr>
              <a:defRPr/>
            </a:pPr>
            <a:endParaRPr lang="zh-CN" altLang="en-US" dirty="0"/>
          </a:p>
        </p:txBody>
      </p:sp>
      <p:sp>
        <p:nvSpPr>
          <p:cNvPr id="6" name="灯片编号占位符 5"/>
          <p:cNvSpPr>
            <a:spLocks noGrp="1"/>
          </p:cNvSpPr>
          <p:nvPr>
            <p:ph type="sldNum" sz="quarter" idx="12"/>
          </p:nvPr>
        </p:nvSpPr>
        <p:spPr>
          <a:xfrm>
            <a:off x="8737600" y="6356504"/>
            <a:ext cx="2844800" cy="363954"/>
          </a:xfrm>
          <a:prstGeom prst="rect">
            <a:avLst/>
          </a:prstGeom>
        </p:spPr>
        <p:txBody>
          <a:bodyPr lIns="121899" tIns="60949" rIns="121899" bIns="60949"/>
          <a:lstStyle>
            <a:lvl1pPr>
              <a:defRPr>
                <a:ea typeface="微软雅黑" pitchFamily="34" charset="-122"/>
              </a:defRPr>
            </a:lvl1pPr>
          </a:lstStyle>
          <a:p>
            <a:pPr>
              <a:defRPr/>
            </a:pPr>
            <a:fld id="{680936CF-4072-4D56-8FE7-A67114F1A596}" type="slidenum">
              <a:rPr lang="zh-CN" altLang="en-US" smtClean="0"/>
              <a:pPr>
                <a:defRPr/>
              </a:pPr>
              <a:t>‹#›</a:t>
            </a:fld>
            <a:endParaRPr lang="zh-CN" altLang="en-US" dirty="0"/>
          </a:p>
        </p:txBody>
      </p:sp>
    </p:spTree>
    <p:extLst>
      <p:ext uri="{BB962C8B-B14F-4D97-AF65-F5344CB8AC3E}">
        <p14:creationId xmlns:p14="http://schemas.microsoft.com/office/powerpoint/2010/main" val="23513586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304799"/>
            <a:ext cx="10363200" cy="914400"/>
          </a:xfrm>
          <a:prstGeom prst="rect">
            <a:avLst/>
          </a:prstGeom>
        </p:spPr>
        <p:txBody>
          <a:bodyPr lIns="121899" tIns="60949" rIns="121899" bIns="60949"/>
          <a:lstStyle/>
          <a:p>
            <a:r>
              <a:rPr lang="en-US"/>
              <a:t>Click to edit Master title style</a:t>
            </a:r>
          </a:p>
        </p:txBody>
      </p:sp>
      <p:sp>
        <p:nvSpPr>
          <p:cNvPr id="3" name="ClipArt Placeholder 2"/>
          <p:cNvSpPr>
            <a:spLocks noGrp="1"/>
          </p:cNvSpPr>
          <p:nvPr>
            <p:ph type="clipArt" sz="half" idx="1"/>
          </p:nvPr>
        </p:nvSpPr>
        <p:spPr>
          <a:xfrm>
            <a:off x="914400" y="1981201"/>
            <a:ext cx="5080000" cy="4114800"/>
          </a:xfrm>
          <a:prstGeom prst="rect">
            <a:avLst/>
          </a:prstGeom>
        </p:spPr>
        <p:txBody>
          <a:bodyPr lIns="121899" tIns="60949" rIns="121899" bIns="60949"/>
          <a:lstStyle/>
          <a:p>
            <a:pPr lvl="0"/>
            <a:endParaRPr lang="en-US" noProof="0"/>
          </a:p>
        </p:txBody>
      </p:sp>
      <p:sp>
        <p:nvSpPr>
          <p:cNvPr id="4" name="Text Placeholder 3"/>
          <p:cNvSpPr>
            <a:spLocks noGrp="1"/>
          </p:cNvSpPr>
          <p:nvPr>
            <p:ph type="body" sz="half" idx="2"/>
          </p:nvPr>
        </p:nvSpPr>
        <p:spPr>
          <a:xfrm>
            <a:off x="6197600" y="1981201"/>
            <a:ext cx="5080000" cy="4114800"/>
          </a:xfrm>
          <a:prstGeom prst="rect">
            <a:avLst/>
          </a:prstGeom>
        </p:spPr>
        <p:txBody>
          <a:bodyPr lIns="121899" tIns="60949" rIns="121899" bIns="60949"/>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0"/>
          </p:nvPr>
        </p:nvSpPr>
        <p:spPr>
          <a:xfrm>
            <a:off x="0" y="6248588"/>
            <a:ext cx="12192000" cy="609412"/>
          </a:xfrm>
          <a:prstGeom prst="rect">
            <a:avLst/>
          </a:prstGeom>
        </p:spPr>
        <p:txBody>
          <a:bodyPr lIns="121899" tIns="60949" rIns="121899" bIns="60949"/>
          <a:lstStyle>
            <a:lvl1pPr>
              <a:defRPr/>
            </a:lvl1pPr>
          </a:lstStyle>
          <a:p>
            <a:pPr>
              <a:defRPr/>
            </a:pPr>
            <a:endParaRPr lang="en-US"/>
          </a:p>
        </p:txBody>
      </p:sp>
    </p:spTree>
    <p:extLst>
      <p:ext uri="{BB962C8B-B14F-4D97-AF65-F5344CB8AC3E}">
        <p14:creationId xmlns:p14="http://schemas.microsoft.com/office/powerpoint/2010/main" val="40986943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2">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80" y="6356351"/>
            <a:ext cx="284517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FEFF4C-A180-4E92-B1FD-B8CA7C38AAFD}" type="datetime1">
              <a:rPr kumimoji="0" lang="zh-CN" altLang="en-US" sz="1800" b="0" i="0" u="none" strike="noStrike" kern="1200" cap="none" spc="0" normalizeH="0" baseline="0" noProof="0" smtClean="0">
                <a:ln>
                  <a:noFill/>
                </a:ln>
                <a:solidFill>
                  <a:prstClr val="black"/>
                </a:solidFill>
                <a:effectLst/>
                <a:uLnTx/>
                <a:uFillTx/>
                <a:latin typeface="Calibri"/>
                <a:cs typeface="+mn-cs"/>
              </a:rPr>
              <a:t>2023/10/12</a:t>
            </a:fld>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3" name="页脚占位符 2"/>
          <p:cNvSpPr>
            <a:spLocks noGrp="1"/>
          </p:cNvSpPr>
          <p:nvPr>
            <p:ph type="ftr" sz="quarter" idx="11"/>
          </p:nvPr>
        </p:nvSpPr>
        <p:spPr>
          <a:xfrm>
            <a:off x="4166143" y="6356351"/>
            <a:ext cx="3859715" cy="365125"/>
          </a:xfrm>
          <a:prstGeom prst="rect">
            <a:avLst/>
          </a:prstGeom>
        </p:spPr>
        <p:txBody>
          <a:bodyPr/>
          <a:lstStyle>
            <a:lvl1pPr>
              <a:defRPr>
                <a:solidFill>
                  <a:srgbClr val="003A90"/>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srgbClr val="003A90"/>
                </a:solidFill>
                <a:effectLst/>
                <a:uLnTx/>
                <a:uFillTx/>
                <a:latin typeface="Calibri"/>
                <a:cs typeface="+mn-cs"/>
              </a:rPr>
              <a:t>Company Confidential</a:t>
            </a:r>
            <a:endParaRPr kumimoji="0" lang="zh-CN" altLang="en-US" sz="1800" b="0" i="0" u="none" strike="noStrike" kern="1200" cap="none" spc="0" normalizeH="0" baseline="0" noProof="0" dirty="0">
              <a:ln>
                <a:noFill/>
              </a:ln>
              <a:solidFill>
                <a:srgbClr val="003A90"/>
              </a:solidFill>
              <a:effectLst/>
              <a:uLnTx/>
              <a:uFillTx/>
              <a:latin typeface="Calibri"/>
              <a:cs typeface="+mn-cs"/>
            </a:endParaRPr>
          </a:p>
        </p:txBody>
      </p:sp>
      <p:sp>
        <p:nvSpPr>
          <p:cNvPr id="4" name="灯片编号占位符 3"/>
          <p:cNvSpPr>
            <a:spLocks noGrp="1"/>
          </p:cNvSpPr>
          <p:nvPr>
            <p:ph type="sldNum" sz="quarter" idx="12"/>
          </p:nvPr>
        </p:nvSpPr>
        <p:spPr>
          <a:xfrm>
            <a:off x="8737150" y="6356351"/>
            <a:ext cx="284517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B2F72D-0145-4728-BBF6-AFA599DFD9DE}" type="slidenum">
              <a:rPr kumimoji="0" lang="zh-CN" altLang="en-US" sz="1800" b="0" i="0" u="none" strike="noStrike" kern="1200" cap="none" spc="0" normalizeH="0" baseline="0" noProof="0" smtClean="0">
                <a:ln>
                  <a:noFill/>
                </a:ln>
                <a:solidFill>
                  <a:prstClr val="black"/>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Calibri"/>
              <a:cs typeface="+mn-cs"/>
            </a:endParaRPr>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2560" y="6356351"/>
            <a:ext cx="2277211" cy="418474"/>
          </a:xfrm>
          <a:prstGeom prst="rect">
            <a:avLst/>
          </a:prstGeom>
        </p:spPr>
      </p:pic>
    </p:spTree>
    <p:extLst>
      <p:ext uri="{BB962C8B-B14F-4D97-AF65-F5344CB8AC3E}">
        <p14:creationId xmlns:p14="http://schemas.microsoft.com/office/powerpoint/2010/main" val="4138862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3">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80" y="6356351"/>
            <a:ext cx="284517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9CB4AF-FFF4-43B9-8363-5C754742BA8F}" type="datetime1">
              <a:rPr kumimoji="0" lang="zh-CN" altLang="en-US" sz="1800" b="0" i="0" u="none" strike="noStrike" kern="1200" cap="none" spc="0" normalizeH="0" baseline="0" noProof="0" smtClean="0">
                <a:ln>
                  <a:noFill/>
                </a:ln>
                <a:solidFill>
                  <a:prstClr val="black"/>
                </a:solidFill>
                <a:effectLst/>
                <a:uLnTx/>
                <a:uFillTx/>
                <a:latin typeface="Calibri"/>
                <a:cs typeface="+mn-cs"/>
              </a:rPr>
              <a:t>2023/10/12</a:t>
            </a:fld>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3" name="页脚占位符 2"/>
          <p:cNvSpPr>
            <a:spLocks noGrp="1"/>
          </p:cNvSpPr>
          <p:nvPr>
            <p:ph type="ftr" sz="quarter" idx="11"/>
          </p:nvPr>
        </p:nvSpPr>
        <p:spPr>
          <a:xfrm>
            <a:off x="4166143" y="6356351"/>
            <a:ext cx="3859715"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black"/>
                </a:solidFill>
                <a:effectLst/>
                <a:uLnTx/>
                <a:uFillTx/>
                <a:latin typeface="Calibri"/>
                <a:cs typeface="+mn-cs"/>
              </a:rPr>
              <a:t>Company Confidential</a:t>
            </a:r>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4" name="灯片编号占位符 3"/>
          <p:cNvSpPr>
            <a:spLocks noGrp="1"/>
          </p:cNvSpPr>
          <p:nvPr>
            <p:ph type="sldNum" sz="quarter" idx="12"/>
          </p:nvPr>
        </p:nvSpPr>
        <p:spPr>
          <a:xfrm>
            <a:off x="8737150" y="6356351"/>
            <a:ext cx="284517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B2F72D-0145-4728-BBF6-AFA599DFD9DE}" type="slidenum">
              <a:rPr kumimoji="0" lang="zh-CN" altLang="en-US" sz="1800" b="0" i="0" u="none" strike="noStrike" kern="1200" cap="none" spc="0" normalizeH="0" baseline="0" noProof="0" smtClean="0">
                <a:ln>
                  <a:noFill/>
                </a:ln>
                <a:solidFill>
                  <a:prstClr val="black"/>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Tree>
    <p:extLst>
      <p:ext uri="{BB962C8B-B14F-4D97-AF65-F5344CB8AC3E}">
        <p14:creationId xmlns:p14="http://schemas.microsoft.com/office/powerpoint/2010/main" val="19201547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6A6DEC6A-31BF-4A36-98C0-ABE6509F1AC5}" type="datetimeFigureOut">
              <a:rPr lang="zh-CN" altLang="en-US" smtClean="0"/>
              <a:t>2023/10/12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94B6F10-7D5B-4C5D-BE5C-004F03C6DC57}" type="slidenum">
              <a:rPr lang="zh-CN" altLang="en-US" smtClean="0"/>
              <a:t>‹#›</a:t>
            </a:fld>
            <a:endParaRPr lang="zh-CN" altLang="en-US"/>
          </a:p>
        </p:txBody>
      </p:sp>
    </p:spTree>
    <p:extLst>
      <p:ext uri="{BB962C8B-B14F-4D97-AF65-F5344CB8AC3E}">
        <p14:creationId xmlns:p14="http://schemas.microsoft.com/office/powerpoint/2010/main" val="35878330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6A6DEC6A-31BF-4A36-98C0-ABE6509F1AC5}" type="datetimeFigureOut">
              <a:rPr lang="zh-CN" altLang="en-US" smtClean="0"/>
              <a:t>2023/10/12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94B6F10-7D5B-4C5D-BE5C-004F03C6DC57}" type="slidenum">
              <a:rPr lang="zh-CN" altLang="en-US" smtClean="0"/>
              <a:t>‹#›</a:t>
            </a:fld>
            <a:endParaRPr lang="zh-CN" altLang="en-US"/>
          </a:p>
        </p:txBody>
      </p:sp>
    </p:spTree>
    <p:extLst>
      <p:ext uri="{BB962C8B-B14F-4D97-AF65-F5344CB8AC3E}">
        <p14:creationId xmlns:p14="http://schemas.microsoft.com/office/powerpoint/2010/main" val="19364042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6A6DEC6A-31BF-4A36-98C0-ABE6509F1AC5}" type="datetimeFigureOut">
              <a:rPr lang="zh-CN" altLang="en-US" smtClean="0"/>
              <a:t>2023/10/12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94B6F10-7D5B-4C5D-BE5C-004F03C6DC57}" type="slidenum">
              <a:rPr lang="zh-CN" altLang="en-US" smtClean="0"/>
              <a:t>‹#›</a:t>
            </a:fld>
            <a:endParaRPr lang="zh-CN" altLang="en-US"/>
          </a:p>
        </p:txBody>
      </p:sp>
    </p:spTree>
    <p:extLst>
      <p:ext uri="{BB962C8B-B14F-4D97-AF65-F5344CB8AC3E}">
        <p14:creationId xmlns:p14="http://schemas.microsoft.com/office/powerpoint/2010/main" val="14911244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Date Placeholder 4"/>
          <p:cNvSpPr>
            <a:spLocks noGrp="1"/>
          </p:cNvSpPr>
          <p:nvPr>
            <p:ph type="dt" sz="half" idx="10"/>
          </p:nvPr>
        </p:nvSpPr>
        <p:spPr/>
        <p:txBody>
          <a:bodyPr/>
          <a:lstStyle/>
          <a:p>
            <a:fld id="{6A6DEC6A-31BF-4A36-98C0-ABE6509F1AC5}" type="datetimeFigureOut">
              <a:rPr lang="zh-CN" altLang="en-US" smtClean="0"/>
              <a:t>2023/10/12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394B6F10-7D5B-4C5D-BE5C-004F03C6DC57}" type="slidenum">
              <a:rPr lang="zh-CN" altLang="en-US" smtClean="0"/>
              <a:t>‹#›</a:t>
            </a:fld>
            <a:endParaRPr lang="zh-CN" altLang="en-US"/>
          </a:p>
        </p:txBody>
      </p:sp>
    </p:spTree>
    <p:extLst>
      <p:ext uri="{BB962C8B-B14F-4D97-AF65-F5344CB8AC3E}">
        <p14:creationId xmlns:p14="http://schemas.microsoft.com/office/powerpoint/2010/main" val="376202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7" name="Date Placeholder 6"/>
          <p:cNvSpPr>
            <a:spLocks noGrp="1"/>
          </p:cNvSpPr>
          <p:nvPr>
            <p:ph type="dt" sz="half" idx="10"/>
          </p:nvPr>
        </p:nvSpPr>
        <p:spPr/>
        <p:txBody>
          <a:bodyPr/>
          <a:lstStyle/>
          <a:p>
            <a:fld id="{6A6DEC6A-31BF-4A36-98C0-ABE6509F1AC5}" type="datetimeFigureOut">
              <a:rPr lang="zh-CN" altLang="en-US" smtClean="0"/>
              <a:t>2023/10/12</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394B6F10-7D5B-4C5D-BE5C-004F03C6DC57}" type="slidenum">
              <a:rPr lang="zh-CN" altLang="en-US" smtClean="0"/>
              <a:t>‹#›</a:t>
            </a:fld>
            <a:endParaRPr lang="zh-CN" altLang="en-US"/>
          </a:p>
        </p:txBody>
      </p:sp>
    </p:spTree>
    <p:extLst>
      <p:ext uri="{BB962C8B-B14F-4D97-AF65-F5344CB8AC3E}">
        <p14:creationId xmlns:p14="http://schemas.microsoft.com/office/powerpoint/2010/main" val="40772765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6A6DEC6A-31BF-4A36-98C0-ABE6509F1AC5}" type="datetimeFigureOut">
              <a:rPr lang="zh-CN" altLang="en-US" smtClean="0"/>
              <a:t>2023/10/12</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394B6F10-7D5B-4C5D-BE5C-004F03C6DC57}" type="slidenum">
              <a:rPr lang="zh-CN" altLang="en-US" smtClean="0"/>
              <a:t>‹#›</a:t>
            </a:fld>
            <a:endParaRPr lang="zh-CN" altLang="en-US"/>
          </a:p>
        </p:txBody>
      </p:sp>
    </p:spTree>
    <p:extLst>
      <p:ext uri="{BB962C8B-B14F-4D97-AF65-F5344CB8AC3E}">
        <p14:creationId xmlns:p14="http://schemas.microsoft.com/office/powerpoint/2010/main" val="110437401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image" Target="../media/image3.png"/><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theme" Target="../theme/theme3.xml"/><Relationship Id="rId5" Type="http://schemas.openxmlformats.org/officeDocument/2006/relationships/slideLayout" Target="../slideLayouts/slideLayout19.xml"/><Relationship Id="rId4"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rgbClr val="E2E6E8"/>
            </a:gs>
            <a:gs pos="100000">
              <a:srgbClr val="353E4B"/>
            </a:gs>
          </a:gsLst>
          <a:lin ang="5400000" scaled="1"/>
          <a:tileRect/>
        </a:gradFill>
        <a:effectLst/>
      </p:bgPr>
    </p:bg>
    <p:spTree>
      <p:nvGrpSpPr>
        <p:cNvPr id="1" name=""/>
        <p:cNvGrpSpPr/>
        <p:nvPr/>
      </p:nvGrpSpPr>
      <p:grpSpPr>
        <a:xfrm>
          <a:off x="0" y="0"/>
          <a:ext cx="0" cy="0"/>
          <a:chOff x="0" y="0"/>
          <a:chExt cx="0" cy="0"/>
        </a:xfrm>
      </p:grpSpPr>
      <p:sp>
        <p:nvSpPr>
          <p:cNvPr id="2" name="矩形 1"/>
          <p:cNvSpPr/>
          <p:nvPr userDrawn="1"/>
        </p:nvSpPr>
        <p:spPr>
          <a:xfrm rot="10800000">
            <a:off x="-6898" y="0"/>
            <a:ext cx="12198898" cy="6868666"/>
          </a:xfrm>
          <a:prstGeom prst="rect">
            <a:avLst/>
          </a:prstGeom>
          <a:gradFill flip="none" rotWithShape="1">
            <a:gsLst>
              <a:gs pos="100000">
                <a:schemeClr val="bg1">
                  <a:lumMod val="75000"/>
                </a:schemeClr>
              </a:gs>
              <a:gs pos="48000">
                <a:schemeClr val="bg1">
                  <a:lumMod val="95000"/>
                </a:schemeClr>
              </a:gs>
              <a:gs pos="0">
                <a:schemeClr val="bg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spTree>
    <p:extLst>
      <p:ext uri="{BB962C8B-B14F-4D97-AF65-F5344CB8AC3E}">
        <p14:creationId xmlns:p14="http://schemas.microsoft.com/office/powerpoint/2010/main" val="19821364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6DEC6A-31BF-4A36-98C0-ABE6509F1AC5}" type="datetimeFigureOut">
              <a:rPr lang="zh-CN" altLang="en-US" smtClean="0"/>
              <a:t>2023/10/12</a:t>
            </a:fld>
            <a:endParaRPr lang="zh-CN"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4B6F10-7D5B-4C5D-BE5C-004F03C6DC57}" type="slidenum">
              <a:rPr lang="zh-CN" altLang="en-US" smtClean="0"/>
              <a:t>‹#›</a:t>
            </a:fld>
            <a:endParaRPr lang="zh-CN" altLang="en-US"/>
          </a:p>
        </p:txBody>
      </p:sp>
    </p:spTree>
    <p:extLst>
      <p:ext uri="{BB962C8B-B14F-4D97-AF65-F5344CB8AC3E}">
        <p14:creationId xmlns:p14="http://schemas.microsoft.com/office/powerpoint/2010/main" val="3942418436"/>
      </p:ext>
    </p:extLst>
  </p:cSld>
  <p:clrMap bg1="dk1" tx1="lt1" bg2="dk2" tx2="lt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矩形 1"/>
          <p:cNvSpPr/>
          <p:nvPr userDrawn="1"/>
        </p:nvSpPr>
        <p:spPr>
          <a:xfrm rot="10800000">
            <a:off x="-6898" y="0"/>
            <a:ext cx="12198898" cy="6868666"/>
          </a:xfrm>
          <a:prstGeom prst="rect">
            <a:avLst/>
          </a:prstGeom>
          <a:gradFill flip="none" rotWithShape="1">
            <a:gsLst>
              <a:gs pos="100000">
                <a:schemeClr val="bg1">
                  <a:lumMod val="75000"/>
                </a:schemeClr>
              </a:gs>
              <a:gs pos="48000">
                <a:schemeClr val="bg1">
                  <a:lumMod val="95000"/>
                </a:schemeClr>
              </a:gs>
              <a:gs pos="0">
                <a:schemeClr val="bg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solidFill>
                <a:prstClr val="white"/>
              </a:solidFill>
              <a:ea typeface="微软雅黑" pitchFamily="34" charset="-122"/>
            </a:endParaRPr>
          </a:p>
        </p:txBody>
      </p:sp>
      <p:sp>
        <p:nvSpPr>
          <p:cNvPr id="7" name="同侧圆角矩形 6"/>
          <p:cNvSpPr/>
          <p:nvPr userDrawn="1"/>
        </p:nvSpPr>
        <p:spPr>
          <a:xfrm rot="10800000">
            <a:off x="9423097" y="0"/>
            <a:ext cx="2178968" cy="682388"/>
          </a:xfrm>
          <a:prstGeom prst="round2SameRect">
            <a:avLst/>
          </a:prstGeom>
          <a:solidFill>
            <a:srgbClr val="003B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itchFamily="34" charset="-122"/>
            </a:endParaRPr>
          </a:p>
        </p:txBody>
      </p:sp>
      <p:pic>
        <p:nvPicPr>
          <p:cNvPr id="4" name="图片 3"/>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423097" y="121913"/>
            <a:ext cx="2129362" cy="402209"/>
          </a:xfrm>
          <a:prstGeom prst="rect">
            <a:avLst/>
          </a:prstGeom>
        </p:spPr>
      </p:pic>
    </p:spTree>
    <p:extLst>
      <p:ext uri="{BB962C8B-B14F-4D97-AF65-F5344CB8AC3E}">
        <p14:creationId xmlns:p14="http://schemas.microsoft.com/office/powerpoint/2010/main" val="9081615"/>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5.png"/><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6.png"/><Relationship Id="rId7"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30.png"/><Relationship Id="rId5" Type="http://schemas.openxmlformats.org/officeDocument/2006/relationships/image" Target="../media/image7.png"/><Relationship Id="rId10" Type="http://schemas.openxmlformats.org/officeDocument/2006/relationships/image" Target="../media/image29.png"/><Relationship Id="rId4" Type="http://schemas.openxmlformats.org/officeDocument/2006/relationships/image" Target="../media/image6.png"/><Relationship Id="rId9" Type="http://schemas.openxmlformats.org/officeDocument/2006/relationships/image" Target="../media/image28.png"/></Relationships>
</file>

<file path=ppt/slides/_rels/slide1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6.png"/><Relationship Id="rId7" Type="http://schemas.openxmlformats.org/officeDocument/2006/relationships/image" Target="../media/image27.png"/><Relationship Id="rId2" Type="http://schemas.openxmlformats.org/officeDocument/2006/relationships/image" Target="../media/image31.pn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7.png"/><Relationship Id="rId1" Type="http://schemas.openxmlformats.org/officeDocument/2006/relationships/slideLayout" Target="../slideLayouts/slideLayout1.xml"/><Relationship Id="rId6" Type="http://schemas.openxmlformats.org/officeDocument/2006/relationships/image" Target="../media/image38.emf"/><Relationship Id="rId5" Type="http://schemas.openxmlformats.org/officeDocument/2006/relationships/package" Target="../embeddings/Microsoft_Visio_Drawing1.vsdx"/><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41.png"/><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4.png"/><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8" Type="http://schemas.openxmlformats.org/officeDocument/2006/relationships/package" Target="../embeddings/Microsoft_Visio_Drawing2.vsdx"/><Relationship Id="rId3" Type="http://schemas.openxmlformats.org/officeDocument/2006/relationships/image" Target="../media/image7.png"/><Relationship Id="rId7" Type="http://schemas.openxmlformats.org/officeDocument/2006/relationships/image" Target="../media/image48.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9.png"/><Relationship Id="rId10" Type="http://schemas.openxmlformats.org/officeDocument/2006/relationships/image" Target="../media/image27.png"/><Relationship Id="rId4" Type="http://schemas.openxmlformats.org/officeDocument/2006/relationships/image" Target="../media/image8.png"/><Relationship Id="rId9" Type="http://schemas.openxmlformats.org/officeDocument/2006/relationships/image" Target="../media/image49.emf"/></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52.png"/><Relationship Id="rId4" Type="http://schemas.openxmlformats.org/officeDocument/2006/relationships/image" Target="../media/image15.png"/></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3.png"/><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4.png"/></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5.jpeg"/><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16.emf"/><Relationship Id="rId3" Type="http://schemas.openxmlformats.org/officeDocument/2006/relationships/image" Target="../media/image12.png"/><Relationship Id="rId7" Type="http://schemas.openxmlformats.org/officeDocument/2006/relationships/package" Target="../embeddings/Microsoft_Visio_Drawing.vsdx"/><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15.png"/><Relationship Id="rId2"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C171CAB-0A6F-C64D-7907-DA63E1932D07}"/>
              </a:ext>
            </a:extLst>
          </p:cNvPr>
          <p:cNvSpPr>
            <a:spLocks noGrp="1"/>
          </p:cNvSpPr>
          <p:nvPr>
            <p:ph type="ctrTitle"/>
          </p:nvPr>
        </p:nvSpPr>
        <p:spPr/>
        <p:txBody>
          <a:bodyPr/>
          <a:lstStyle/>
          <a:p>
            <a:endParaRPr lang="zh-CN" altLang="en-US"/>
          </a:p>
        </p:txBody>
      </p:sp>
      <p:sp>
        <p:nvSpPr>
          <p:cNvPr id="3" name="副标题 2">
            <a:extLst>
              <a:ext uri="{FF2B5EF4-FFF2-40B4-BE49-F238E27FC236}">
                <a16:creationId xmlns:a16="http://schemas.microsoft.com/office/drawing/2014/main" id="{86F57763-8C5B-C89F-7D96-623DE38EE6EF}"/>
              </a:ext>
            </a:extLst>
          </p:cNvPr>
          <p:cNvSpPr>
            <a:spLocks noGrp="1"/>
          </p:cNvSpPr>
          <p:nvPr>
            <p:ph type="subTitle" idx="1"/>
          </p:nvPr>
        </p:nvSpPr>
        <p:spPr/>
        <p:txBody>
          <a:bodyPr/>
          <a:lstStyle/>
          <a:p>
            <a:endParaRPr lang="zh-CN" altLang="en-US"/>
          </a:p>
        </p:txBody>
      </p:sp>
      <p:pic>
        <p:nvPicPr>
          <p:cNvPr id="5" name="图片 4">
            <a:extLst>
              <a:ext uri="{FF2B5EF4-FFF2-40B4-BE49-F238E27FC236}">
                <a16:creationId xmlns:a16="http://schemas.microsoft.com/office/drawing/2014/main" id="{8D8DFFB2-2AC6-0CA4-147B-5B5840F626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5" y="0"/>
            <a:ext cx="12188389" cy="6858000"/>
          </a:xfrm>
          <a:prstGeom prst="rect">
            <a:avLst/>
          </a:prstGeom>
        </p:spPr>
      </p:pic>
    </p:spTree>
    <p:extLst>
      <p:ext uri="{BB962C8B-B14F-4D97-AF65-F5344CB8AC3E}">
        <p14:creationId xmlns:p14="http://schemas.microsoft.com/office/powerpoint/2010/main" val="35903650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F2A7A08-F0D7-B424-8CA1-ECC4D0AD0828}"/>
              </a:ext>
            </a:extLst>
          </p:cNvPr>
          <p:cNvSpPr txBox="1">
            <a:spLocks/>
          </p:cNvSpPr>
          <p:nvPr/>
        </p:nvSpPr>
        <p:spPr>
          <a:xfrm>
            <a:off x="556525" y="518908"/>
            <a:ext cx="8114096" cy="890792"/>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CN" sz="3200" b="1" dirty="0">
                <a:solidFill>
                  <a:srgbClr val="F08300"/>
                </a:solidFill>
                <a:latin typeface="Calibri" panose="020F0502020204030204" pitchFamily="34" charset="0"/>
                <a:ea typeface="阿里巴巴普惠体 B" panose="00020600040101010101" pitchFamily="18" charset="-122"/>
                <a:cs typeface="Calibri" panose="020F0502020204030204" pitchFamily="34" charset="0"/>
              </a:rPr>
              <a:t>SEM5000A </a:t>
            </a:r>
            <a:r>
              <a:rPr lang="en-US" altLang="zh-CN" sz="3200" b="1" dirty="0">
                <a:solidFill>
                  <a:schemeClr val="bg1">
                    <a:lumMod val="50000"/>
                  </a:schemeClr>
                </a:solidFill>
                <a:latin typeface="Calibri" panose="020F0502020204030204" pitchFamily="34" charset="0"/>
                <a:ea typeface="阿里巴巴普惠体 B" panose="00020600040101010101" pitchFamily="18" charset="-122"/>
                <a:cs typeface="Calibri" panose="020F0502020204030204" pitchFamily="34" charset="0"/>
              </a:rPr>
              <a:t>Ordering Information</a:t>
            </a:r>
          </a:p>
          <a:p>
            <a:pPr algn="l"/>
            <a:r>
              <a:rPr lang="en-US" altLang="zh-CN" sz="1800" dirty="0">
                <a:solidFill>
                  <a:schemeClr val="bg1">
                    <a:lumMod val="50000"/>
                  </a:schemeClr>
                </a:solidFill>
                <a:latin typeface="Calibri" panose="020F0502020204030204" pitchFamily="34" charset="0"/>
                <a:ea typeface="+mn-ea"/>
                <a:cs typeface="Calibri" panose="020F0502020204030204" pitchFamily="34" charset="0"/>
              </a:rPr>
              <a:t>Specific RF connector selection please refer to Table 1 and Table 2 </a:t>
            </a:r>
            <a:endParaRPr lang="zh-CN" altLang="en-US" sz="1800" dirty="0">
              <a:solidFill>
                <a:schemeClr val="bg1">
                  <a:lumMod val="50000"/>
                </a:schemeClr>
              </a:solidFill>
              <a:latin typeface="Calibri" panose="020F0502020204030204" pitchFamily="34" charset="0"/>
              <a:ea typeface="+mn-ea"/>
              <a:cs typeface="Calibri" panose="020F0502020204030204" pitchFamily="34" charset="0"/>
            </a:endParaRPr>
          </a:p>
        </p:txBody>
      </p:sp>
      <p:sp>
        <p:nvSpPr>
          <p:cNvPr id="3" name="灯片编号占位符 2">
            <a:extLst>
              <a:ext uri="{FF2B5EF4-FFF2-40B4-BE49-F238E27FC236}">
                <a16:creationId xmlns:a16="http://schemas.microsoft.com/office/drawing/2014/main" id="{92678011-8280-0353-2ED5-E4287A606667}"/>
              </a:ext>
            </a:extLst>
          </p:cNvPr>
          <p:cNvSpPr txBox="1">
            <a:spLocks/>
          </p:cNvSpPr>
          <p:nvPr/>
        </p:nvSpPr>
        <p:spPr>
          <a:xfrm>
            <a:off x="8827955" y="6478124"/>
            <a:ext cx="2661448" cy="215900"/>
          </a:xfrm>
          <a:prstGeom prst="rect">
            <a:avLst/>
          </a:prstGeom>
        </p:spPr>
        <p:txBody>
          <a:bodyPr vert="horz" lIns="91440" tIns="45720" rIns="91440" bIns="45720" rtlCol="0" anchor="ctr"/>
          <a:lstStyle>
            <a:defPPr>
              <a:defRPr lang="zh-CN"/>
            </a:defPPr>
            <a:lvl1pPr marL="0" algn="r" defTabSz="914400" rtl="0" eaLnBrk="1" latinLnBrk="0" hangingPunct="1">
              <a:defRPr lang="zh-CN" altLang="en-US" sz="1000" kern="1200" smtClean="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F65B630-C7FF-41C0-9923-C5E5E29EED81}" type="slidenum">
              <a:rPr kumimoji="0" lang="en-US" altLang="zh-CN" sz="1000" b="0" i="0" u="none" strike="noStrike" kern="1200" cap="none" spc="0" normalizeH="0" baseline="0" noProof="0">
                <a:ln>
                  <a:noFill/>
                </a:ln>
                <a:solidFill>
                  <a:srgbClr val="2F2F2F">
                    <a:lumMod val="50000"/>
                    <a:lumOff val="50000"/>
                  </a:srgbClr>
                </a:solidFill>
                <a:effectLst/>
                <a:uLnTx/>
                <a:uFillTx/>
                <a:latin typeface="Calibri"/>
                <a:cs typeface="Calibri"/>
                <a:sym typeface="+mn-lt"/>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000" b="0" i="0" u="none" strike="noStrike" kern="1200" cap="none" spc="0" normalizeH="0" baseline="0" noProof="0" dirty="0">
              <a:ln>
                <a:noFill/>
              </a:ln>
              <a:solidFill>
                <a:srgbClr val="2F2F2F">
                  <a:lumMod val="50000"/>
                  <a:lumOff val="50000"/>
                </a:srgbClr>
              </a:solidFill>
              <a:effectLst/>
              <a:uLnTx/>
              <a:uFillTx/>
              <a:latin typeface="Calibri"/>
              <a:ea typeface="宋体" panose="02010600030101010101" pitchFamily="2" charset="-122"/>
              <a:cs typeface="Calibri"/>
              <a:sym typeface="+mn-lt"/>
            </a:endParaRPr>
          </a:p>
        </p:txBody>
      </p:sp>
      <p:sp>
        <p:nvSpPr>
          <p:cNvPr id="5" name="矩形 4">
            <a:extLst>
              <a:ext uri="{FF2B5EF4-FFF2-40B4-BE49-F238E27FC236}">
                <a16:creationId xmlns:a16="http://schemas.microsoft.com/office/drawing/2014/main" id="{B6A4F957-38C4-241F-6CBF-BD4247CD1853}"/>
              </a:ext>
            </a:extLst>
          </p:cNvPr>
          <p:cNvSpPr/>
          <p:nvPr/>
        </p:nvSpPr>
        <p:spPr>
          <a:xfrm>
            <a:off x="742216" y="1592203"/>
            <a:ext cx="7928405" cy="4608000"/>
          </a:xfrm>
          <a:prstGeom prst="rect">
            <a:avLst/>
          </a:prstGeom>
          <a:solidFill>
            <a:schemeClr val="bg1">
              <a:lumMod val="95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4" name="表格 3">
            <a:extLst>
              <a:ext uri="{FF2B5EF4-FFF2-40B4-BE49-F238E27FC236}">
                <a16:creationId xmlns:a16="http://schemas.microsoft.com/office/drawing/2014/main" id="{AF308C75-9321-BF05-E8F7-56E2C920E683}"/>
              </a:ext>
            </a:extLst>
          </p:cNvPr>
          <p:cNvGraphicFramePr>
            <a:graphicFrameLocks noGrp="1"/>
          </p:cNvGraphicFramePr>
          <p:nvPr>
            <p:extLst>
              <p:ext uri="{D42A27DB-BD31-4B8C-83A1-F6EECF244321}">
                <p14:modId xmlns:p14="http://schemas.microsoft.com/office/powerpoint/2010/main" val="559822283"/>
              </p:ext>
            </p:extLst>
          </p:nvPr>
        </p:nvGraphicFramePr>
        <p:xfrm>
          <a:off x="742216" y="1592203"/>
          <a:ext cx="7928405" cy="4608000"/>
        </p:xfrm>
        <a:graphic>
          <a:graphicData uri="http://schemas.openxmlformats.org/drawingml/2006/table">
            <a:tbl>
              <a:tblPr firstRow="1" bandRow="1">
                <a:tableStyleId>{6E25E649-3F16-4E02-A733-19D2CDBF48F0}</a:tableStyleId>
              </a:tblPr>
              <a:tblGrid>
                <a:gridCol w="1426005">
                  <a:extLst>
                    <a:ext uri="{9D8B030D-6E8A-4147-A177-3AD203B41FA5}">
                      <a16:colId xmlns:a16="http://schemas.microsoft.com/office/drawing/2014/main" val="3981061430"/>
                    </a:ext>
                  </a:extLst>
                </a:gridCol>
                <a:gridCol w="6502400">
                  <a:extLst>
                    <a:ext uri="{9D8B030D-6E8A-4147-A177-3AD203B41FA5}">
                      <a16:colId xmlns:a16="http://schemas.microsoft.com/office/drawing/2014/main" val="560563090"/>
                    </a:ext>
                  </a:extLst>
                </a:gridCol>
              </a:tblGrid>
              <a:tr h="576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600" b="1" u="none" strike="noStrike" dirty="0">
                          <a:solidFill>
                            <a:schemeClr val="bg1"/>
                          </a:solidFill>
                          <a:effectLst/>
                          <a:latin typeface="Arial" panose="020B0604020202020204" pitchFamily="34" charset="0"/>
                          <a:cs typeface="Arial" panose="020B0604020202020204" pitchFamily="34" charset="0"/>
                        </a:rPr>
                        <a:t>Description</a:t>
                      </a:r>
                      <a:endParaRPr lang="en-US" altLang="zh-CN" sz="1600" b="1" i="0" u="none" strike="noStrike" dirty="0">
                        <a:solidFill>
                          <a:schemeClr val="bg1"/>
                        </a:solidFill>
                        <a:effectLst/>
                        <a:latin typeface="Arial" panose="020B0604020202020204" pitchFamily="34" charset="0"/>
                        <a:ea typeface="宋体" panose="02010600030101010101" pitchFamily="2" charset="-122"/>
                        <a:cs typeface="Arial" panose="020B0604020202020204" pitchFamily="34" charset="0"/>
                      </a:endParaRPr>
                    </a:p>
                  </a:txBody>
                  <a:tcPr marL="45720" marR="4572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004098"/>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600" b="1" u="none" strike="noStrike" dirty="0">
                          <a:solidFill>
                            <a:schemeClr val="bg1"/>
                          </a:solidFill>
                          <a:effectLst/>
                          <a:latin typeface="Arial" panose="020B0604020202020204" pitchFamily="34" charset="0"/>
                          <a:cs typeface="Arial" panose="020B0604020202020204" pitchFamily="34" charset="0"/>
                        </a:rPr>
                        <a:t>SEM5000A Series Electronic Calibration(</a:t>
                      </a:r>
                      <a:r>
                        <a:rPr lang="en-US" altLang="zh-CN" sz="1600" b="1" u="none" strike="noStrike" dirty="0" err="1">
                          <a:solidFill>
                            <a:schemeClr val="bg1"/>
                          </a:solidFill>
                          <a:effectLst/>
                          <a:latin typeface="Arial" panose="020B0604020202020204" pitchFamily="34" charset="0"/>
                          <a:cs typeface="Arial" panose="020B0604020202020204" pitchFamily="34" charset="0"/>
                        </a:rPr>
                        <a:t>ECal</a:t>
                      </a:r>
                      <a:r>
                        <a:rPr lang="en-US" altLang="zh-CN" sz="1600" b="1" u="none" strike="noStrike" dirty="0">
                          <a:solidFill>
                            <a:schemeClr val="bg1"/>
                          </a:solidFill>
                          <a:effectLst/>
                          <a:latin typeface="Arial" panose="020B0604020202020204" pitchFamily="34" charset="0"/>
                          <a:cs typeface="Arial" panose="020B0604020202020204" pitchFamily="34" charset="0"/>
                        </a:rPr>
                        <a:t>) Modules</a:t>
                      </a:r>
                      <a:endParaRPr lang="en-US" altLang="zh-CN" sz="1600" b="1" i="0" u="none" strike="noStrike" dirty="0">
                        <a:solidFill>
                          <a:schemeClr val="bg1"/>
                        </a:solidFill>
                        <a:effectLst/>
                        <a:latin typeface="Arial" panose="020B0604020202020204" pitchFamily="34" charset="0"/>
                        <a:ea typeface="宋体" panose="02010600030101010101" pitchFamily="2" charset="-122"/>
                        <a:cs typeface="Arial" panose="020B0604020202020204" pitchFamily="34" charset="0"/>
                      </a:endParaRPr>
                    </a:p>
                  </a:txBody>
                  <a:tcPr marL="45720" marR="4572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004098"/>
                    </a:solidFill>
                  </a:tcPr>
                </a:tc>
                <a:extLst>
                  <a:ext uri="{0D108BD9-81ED-4DB2-BD59-A6C34878D82A}">
                    <a16:rowId xmlns:a16="http://schemas.microsoft.com/office/drawing/2014/main" val="10000"/>
                  </a:ext>
                </a:extLst>
              </a:tr>
              <a:tr h="504000">
                <a:tc rowSpan="2">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altLang="zh-CN" sz="1400" b="1" kern="100" dirty="0">
                          <a:solidFill>
                            <a:schemeClr val="tx1">
                              <a:lumMod val="75000"/>
                              <a:lumOff val="25000"/>
                            </a:schemeClr>
                          </a:solidFill>
                          <a:effectLst/>
                          <a:latin typeface="+mn-ea"/>
                          <a:ea typeface="+mn-ea"/>
                          <a:cs typeface="Arial" panose="020B0604020202020204" pitchFamily="34" charset="0"/>
                        </a:rPr>
                        <a:t>Standard </a:t>
                      </a:r>
                    </a:p>
                    <a:p>
                      <a:pPr algn="ctr"/>
                      <a:r>
                        <a:rPr lang="en-US" altLang="zh-CN" sz="1400" b="1" kern="100" dirty="0">
                          <a:solidFill>
                            <a:schemeClr val="tx1">
                              <a:lumMod val="75000"/>
                              <a:lumOff val="25000"/>
                            </a:schemeClr>
                          </a:solidFill>
                          <a:effectLst/>
                          <a:latin typeface="+mn-ea"/>
                          <a:ea typeface="+mn-ea"/>
                          <a:cs typeface="Arial" panose="020B0604020202020204" pitchFamily="34" charset="0"/>
                        </a:rPr>
                        <a:t>Accessories</a:t>
                      </a:r>
                      <a:endParaRPr lang="zh-CN" altLang="en-US" sz="1400" b="1" kern="100" dirty="0">
                        <a:solidFill>
                          <a:schemeClr val="tx1">
                            <a:lumMod val="75000"/>
                            <a:lumOff val="25000"/>
                          </a:schemeClr>
                        </a:solidFill>
                        <a:effectLst/>
                        <a:latin typeface="+mn-ea"/>
                        <a:ea typeface="+mn-ea"/>
                        <a:cs typeface="Arial" panose="020B0604020202020204" pitchFamily="34" charset="0"/>
                      </a:endParaRPr>
                    </a:p>
                  </a:txBody>
                  <a:tcPr marL="45720" marR="4572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indent="0" algn="l">
                        <a:buFont typeface="Arial" panose="020B0604020202020204" pitchFamily="34" charset="0"/>
                        <a:buNone/>
                      </a:pPr>
                      <a:r>
                        <a:rPr lang="en-US" altLang="zh-CN" sz="1400" kern="100" dirty="0">
                          <a:solidFill>
                            <a:schemeClr val="tx1">
                              <a:lumMod val="75000"/>
                              <a:lumOff val="25000"/>
                            </a:schemeClr>
                          </a:solidFill>
                          <a:effectLst/>
                          <a:latin typeface="+mn-ea"/>
                          <a:ea typeface="+mn-ea"/>
                          <a:cs typeface="Arial" panose="020B0604020202020204" pitchFamily="34" charset="0"/>
                        </a:rPr>
                        <a:t>1 x Quick-start, 1 x USB 2.0-cable</a:t>
                      </a:r>
                      <a:endParaRPr lang="zh-CN" altLang="en-US" sz="1400" kern="100" dirty="0">
                        <a:solidFill>
                          <a:schemeClr val="tx1">
                            <a:lumMod val="75000"/>
                            <a:lumOff val="25000"/>
                          </a:schemeClr>
                        </a:solidFill>
                        <a:effectLst/>
                        <a:latin typeface="+mn-ea"/>
                        <a:ea typeface="+mn-ea"/>
                        <a:cs typeface="Arial" panose="020B0604020202020204" pitchFamily="34" charset="0"/>
                      </a:endParaRPr>
                    </a:p>
                  </a:txBody>
                  <a:tcPr marL="45720" marR="4572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504000">
                <a:tc vMerge="1">
                  <a:txBody>
                    <a:bodyPr/>
                    <a:lstStyle/>
                    <a:p>
                      <a:pPr algn="ctr"/>
                      <a:endParaRPr lang="zh-CN" altLang="en-US" sz="1600" b="1" kern="100" dirty="0">
                        <a:solidFill>
                          <a:schemeClr val="tx1">
                            <a:lumMod val="75000"/>
                            <a:lumOff val="25000"/>
                          </a:schemeClr>
                        </a:solidFill>
                        <a:effectLst/>
                        <a:latin typeface="Arial" panose="020B0604020202020204" pitchFamily="34" charset="0"/>
                        <a:ea typeface="宋体" panose="02010600030101010101" pitchFamily="2" charset="-122"/>
                        <a:cs typeface="Arial" panose="020B0604020202020204" pitchFamily="34" charset="0"/>
                      </a:endParaRPr>
                    </a:p>
                  </a:txBody>
                  <a:tcPr marL="45720" marR="4572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indent="0" algn="l">
                        <a:buFont typeface="Arial" panose="020B0604020202020204" pitchFamily="34" charset="0"/>
                        <a:buNone/>
                      </a:pPr>
                      <a:r>
                        <a:rPr lang="en-US" altLang="zh-CN" sz="1400" dirty="0">
                          <a:solidFill>
                            <a:schemeClr val="tx1">
                              <a:lumMod val="75000"/>
                              <a:lumOff val="25000"/>
                            </a:schemeClr>
                          </a:solidFill>
                          <a:effectLst/>
                          <a:latin typeface="+mn-ea"/>
                          <a:ea typeface="+mn-ea"/>
                          <a:cs typeface="Arial" panose="020B0604020202020204" pitchFamily="34" charset="0"/>
                        </a:rPr>
                        <a:t>Torque wrench</a:t>
                      </a:r>
                      <a:r>
                        <a:rPr lang="en-US" altLang="zh-CN" sz="1400" kern="100" dirty="0">
                          <a:solidFill>
                            <a:schemeClr val="tx1">
                              <a:lumMod val="75000"/>
                              <a:lumOff val="25000"/>
                            </a:schemeClr>
                          </a:solidFill>
                          <a:effectLst/>
                          <a:latin typeface="+mn-ea"/>
                          <a:ea typeface="+mn-ea"/>
                          <a:cs typeface="Arial" panose="020B0604020202020204" pitchFamily="34" charset="0"/>
                        </a:rPr>
                        <a:t>: 8.1 mm, for SMA, 3.5 mm -m-, Torque standard: 0.9±0.04 N.M</a:t>
                      </a:r>
                    </a:p>
                  </a:txBody>
                  <a:tcPr marL="45720" marR="4572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67579549"/>
                  </a:ext>
                </a:extLst>
              </a:tr>
              <a:tr h="504000">
                <a:tc rowSpan="6">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400" b="1" u="none" strike="noStrike" dirty="0">
                          <a:solidFill>
                            <a:schemeClr val="tx1">
                              <a:lumMod val="75000"/>
                              <a:lumOff val="25000"/>
                            </a:schemeClr>
                          </a:solidFill>
                          <a:effectLst/>
                          <a:latin typeface="+mn-ea"/>
                          <a:ea typeface="+mn-ea"/>
                          <a:cs typeface="Arial" panose="020B0604020202020204" pitchFamily="34" charset="0"/>
                        </a:rPr>
                        <a:t>Optional </a:t>
                      </a:r>
                    </a:p>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400" b="1" u="none" strike="noStrike" dirty="0">
                          <a:solidFill>
                            <a:schemeClr val="tx1">
                              <a:lumMod val="75000"/>
                              <a:lumOff val="25000"/>
                            </a:schemeClr>
                          </a:solidFill>
                          <a:effectLst/>
                          <a:latin typeface="+mn-ea"/>
                          <a:ea typeface="+mn-ea"/>
                          <a:cs typeface="Arial" panose="020B0604020202020204" pitchFamily="34" charset="0"/>
                        </a:rPr>
                        <a:t>Accessories</a:t>
                      </a:r>
                      <a:endParaRPr lang="en-US" altLang="zh-CN" sz="1400" b="1" i="0" u="none" strike="noStrike" dirty="0">
                        <a:solidFill>
                          <a:schemeClr val="tx1">
                            <a:lumMod val="75000"/>
                            <a:lumOff val="25000"/>
                          </a:schemeClr>
                        </a:solidFill>
                        <a:effectLst/>
                        <a:latin typeface="+mn-ea"/>
                        <a:ea typeface="+mn-ea"/>
                        <a:cs typeface="Arial" panose="020B0604020202020204" pitchFamily="34" charset="0"/>
                      </a:endParaRPr>
                    </a:p>
                  </a:txBody>
                  <a:tcPr marL="45720" marR="4572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26670" marR="26670" indent="0" algn="l">
                        <a:lnSpc>
                          <a:spcPct val="115000"/>
                        </a:lnSpc>
                        <a:spcAft>
                          <a:spcPts val="0"/>
                        </a:spcAft>
                        <a:buFont typeface="Arial" panose="020B0604020202020204" pitchFamily="34" charset="0"/>
                        <a:buNone/>
                      </a:pPr>
                      <a:r>
                        <a:rPr lang="en-US" altLang="zh-CN" sz="1400" dirty="0">
                          <a:solidFill>
                            <a:schemeClr val="tx1">
                              <a:lumMod val="75000"/>
                              <a:lumOff val="25000"/>
                            </a:schemeClr>
                          </a:solidFill>
                          <a:effectLst/>
                          <a:latin typeface="+mn-ea"/>
                          <a:ea typeface="+mn-ea"/>
                          <a:cs typeface="Arial" panose="020B0604020202020204" pitchFamily="34" charset="0"/>
                        </a:rPr>
                        <a:t>Torque wrench: 19.1 mm, for type-N, Torque standard: 1.36±0.05 N.M</a:t>
                      </a: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504000">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altLang="zh-CN" sz="1100" b="0" i="0" u="none" strike="noStrike" dirty="0">
                        <a:solidFill>
                          <a:srgbClr val="004098"/>
                        </a:solidFill>
                        <a:effectLst/>
                        <a:latin typeface="微软雅黑" panose="020B0503020204020204" pitchFamily="34" charset="-122"/>
                        <a:ea typeface="微软雅黑" panose="020B0503020204020204" pitchFamily="34" charset="-122"/>
                        <a:cs typeface="Calibri" panose="020F0502020204030204" pitchFamily="34"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26670" marR="26670" indent="0" algn="l">
                        <a:lnSpc>
                          <a:spcPct val="115000"/>
                        </a:lnSpc>
                        <a:spcAft>
                          <a:spcPts val="0"/>
                        </a:spcAft>
                        <a:buFont typeface="Arial" panose="020B0604020202020204" pitchFamily="34" charset="0"/>
                        <a:buNone/>
                      </a:pPr>
                      <a:r>
                        <a:rPr lang="en-US" altLang="zh-CN" sz="1400" dirty="0">
                          <a:solidFill>
                            <a:schemeClr val="tx1">
                              <a:lumMod val="75000"/>
                              <a:lumOff val="25000"/>
                            </a:schemeClr>
                          </a:solidFill>
                          <a:effectLst/>
                          <a:latin typeface="+mn-ea"/>
                          <a:ea typeface="+mn-ea"/>
                          <a:cs typeface="Arial" panose="020B0604020202020204" pitchFamily="34" charset="0"/>
                        </a:rPr>
                        <a:t>Torque wrench: 20.1 mm, for type-N, Torque standard: 1.36±0.05 N.M</a:t>
                      </a:r>
                      <a:endParaRPr lang="zh-CN" sz="1400" dirty="0">
                        <a:solidFill>
                          <a:schemeClr val="tx1">
                            <a:lumMod val="75000"/>
                            <a:lumOff val="25000"/>
                          </a:schemeClr>
                        </a:solidFill>
                        <a:effectLst/>
                        <a:latin typeface="+mn-ea"/>
                        <a:ea typeface="+mn-ea"/>
                        <a:cs typeface="Arial" panose="020B0604020202020204" pitchFamily="34" charset="0"/>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504000">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altLang="zh-CN" sz="1100" b="0" i="0" u="none" strike="noStrike" dirty="0">
                        <a:solidFill>
                          <a:srgbClr val="004098"/>
                        </a:solidFill>
                        <a:effectLst/>
                        <a:latin typeface="微软雅黑" panose="020B0503020204020204" pitchFamily="34" charset="-122"/>
                        <a:ea typeface="微软雅黑" panose="020B0503020204020204" pitchFamily="34" charset="-122"/>
                        <a:cs typeface="Calibri" panose="020F0502020204030204" pitchFamily="34"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2D2D2">
                        <a:alpha val="65000"/>
                      </a:srgbClr>
                    </a:solidFill>
                  </a:tcPr>
                </a:tc>
                <a:tc>
                  <a:txBody>
                    <a:bodyPr/>
                    <a:lstStyle/>
                    <a:p>
                      <a:pPr marL="26670" marR="26670" indent="0" algn="l">
                        <a:lnSpc>
                          <a:spcPct val="115000"/>
                        </a:lnSpc>
                        <a:spcAft>
                          <a:spcPts val="0"/>
                        </a:spcAft>
                        <a:buFont typeface="Arial" panose="020B0604020202020204" pitchFamily="34" charset="0"/>
                        <a:buNone/>
                      </a:pPr>
                      <a:r>
                        <a:rPr lang="en-US" altLang="zh-CN" sz="1400" dirty="0">
                          <a:solidFill>
                            <a:schemeClr val="tx1">
                              <a:lumMod val="75000"/>
                              <a:lumOff val="25000"/>
                            </a:schemeClr>
                          </a:solidFill>
                          <a:effectLst/>
                          <a:latin typeface="+mn-ea"/>
                          <a:ea typeface="+mn-ea"/>
                          <a:cs typeface="Arial" panose="020B0604020202020204" pitchFamily="34" charset="0"/>
                        </a:rPr>
                        <a:t>RF connector: SMA -m-</a:t>
                      </a:r>
                      <a:endParaRPr lang="zh-CN" sz="1400" dirty="0">
                        <a:solidFill>
                          <a:schemeClr val="tx1">
                            <a:lumMod val="75000"/>
                            <a:lumOff val="25000"/>
                          </a:schemeClr>
                        </a:solidFill>
                        <a:effectLst/>
                        <a:latin typeface="+mn-ea"/>
                        <a:ea typeface="+mn-ea"/>
                        <a:cs typeface="Arial" panose="020B0604020202020204" pitchFamily="34" charset="0"/>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504000">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ltLang="zh-CN" sz="1100" b="0" dirty="0">
                        <a:solidFill>
                          <a:schemeClr val="tx1"/>
                        </a:solidFill>
                        <a:latin typeface="微软雅黑" panose="020B0503020204020204" pitchFamily="34" charset="-122"/>
                        <a:ea typeface="微软雅黑" panose="020B0503020204020204" pitchFamily="34" charset="-122"/>
                        <a:cs typeface="Arial" panose="020B0604020202020204" pitchFamily="34"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26670" marR="26670" indent="0" algn="l">
                        <a:lnSpc>
                          <a:spcPct val="115000"/>
                        </a:lnSpc>
                        <a:spcAft>
                          <a:spcPts val="0"/>
                        </a:spcAft>
                        <a:buFont typeface="Arial" panose="020B0604020202020204" pitchFamily="34" charset="0"/>
                        <a:buNone/>
                      </a:pPr>
                      <a:r>
                        <a:rPr lang="en-US" altLang="zh-CN" sz="1400" dirty="0">
                          <a:solidFill>
                            <a:schemeClr val="tx1">
                              <a:lumMod val="75000"/>
                              <a:lumOff val="25000"/>
                            </a:schemeClr>
                          </a:solidFill>
                          <a:effectLst/>
                          <a:latin typeface="+mn-ea"/>
                          <a:ea typeface="+mn-ea"/>
                          <a:cs typeface="Arial" panose="020B0604020202020204" pitchFamily="34" charset="0"/>
                        </a:rPr>
                        <a:t>RF connector: 3.5 mm -m-</a:t>
                      </a:r>
                      <a:endParaRPr lang="zh-CN" sz="1400" dirty="0">
                        <a:solidFill>
                          <a:schemeClr val="tx1">
                            <a:lumMod val="75000"/>
                            <a:lumOff val="25000"/>
                          </a:schemeClr>
                        </a:solidFill>
                        <a:effectLst/>
                        <a:latin typeface="+mn-ea"/>
                        <a:ea typeface="+mn-ea"/>
                        <a:cs typeface="Arial" panose="020B0604020202020204" pitchFamily="34" charset="0"/>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8"/>
                  </a:ext>
                </a:extLst>
              </a:tr>
              <a:tr h="504000">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altLang="zh-CN" sz="1400" b="0" i="0" u="none" strike="noStrike" dirty="0">
                        <a:solidFill>
                          <a:schemeClr val="tx1"/>
                        </a:solidFill>
                        <a:effectLst/>
                        <a:latin typeface="Calibri" panose="020F0502020204030204" pitchFamily="34" charset="0"/>
                        <a:ea typeface="宋体" panose="02010600030101010101" pitchFamily="2" charset="-122"/>
                        <a:cs typeface="Calibri" panose="020F0502020204030204" pitchFamily="34" charset="0"/>
                      </a:endParaRPr>
                    </a:p>
                  </a:txBody>
                  <a:tcPr marL="45720" marR="4572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2E2E2"/>
                    </a:solidFill>
                  </a:tcPr>
                </a:tc>
                <a:tc>
                  <a:txBody>
                    <a:bodyPr/>
                    <a:lstStyle/>
                    <a:p>
                      <a:pPr marL="26670" marR="26670" indent="0" algn="l">
                        <a:lnSpc>
                          <a:spcPct val="115000"/>
                        </a:lnSpc>
                        <a:spcAft>
                          <a:spcPts val="0"/>
                        </a:spcAft>
                        <a:buFont typeface="Arial" panose="020B0604020202020204" pitchFamily="34" charset="0"/>
                        <a:buNone/>
                      </a:pPr>
                      <a:r>
                        <a:rPr lang="en-US" altLang="zh-CN" sz="1400" dirty="0">
                          <a:solidFill>
                            <a:schemeClr val="tx1">
                              <a:lumMod val="75000"/>
                              <a:lumOff val="25000"/>
                            </a:schemeClr>
                          </a:solidFill>
                          <a:effectLst/>
                          <a:latin typeface="+mn-ea"/>
                          <a:ea typeface="+mn-ea"/>
                          <a:cs typeface="Arial" panose="020B0604020202020204" pitchFamily="34" charset="0"/>
                        </a:rPr>
                        <a:t>RF connector: Type-N 50Ω -f-</a:t>
                      </a:r>
                      <a:endParaRPr lang="zh-CN" sz="1400" dirty="0">
                        <a:solidFill>
                          <a:schemeClr val="tx1">
                            <a:lumMod val="75000"/>
                            <a:lumOff val="25000"/>
                          </a:schemeClr>
                        </a:solidFill>
                        <a:effectLst/>
                        <a:latin typeface="+mn-ea"/>
                        <a:ea typeface="+mn-ea"/>
                        <a:cs typeface="Arial" panose="020B0604020202020204" pitchFamily="34" charset="0"/>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96532655"/>
                  </a:ext>
                </a:extLst>
              </a:tr>
              <a:tr h="504000">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altLang="zh-CN" sz="1600" b="1" i="0" u="none" strike="noStrike" dirty="0">
                        <a:solidFill>
                          <a:schemeClr val="tx1">
                            <a:lumMod val="75000"/>
                            <a:lumOff val="25000"/>
                          </a:schemeClr>
                        </a:solidFill>
                        <a:effectLst/>
                        <a:latin typeface="Arial" panose="020B0604020202020204" pitchFamily="34" charset="0"/>
                        <a:ea typeface="宋体" panose="02010600030101010101" pitchFamily="2" charset="-122"/>
                        <a:cs typeface="Arial" panose="020B0604020202020204" pitchFamily="34" charset="0"/>
                      </a:endParaRPr>
                    </a:p>
                  </a:txBody>
                  <a:tcPr marL="45720" marR="4572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2E2E2"/>
                    </a:solidFill>
                  </a:tcPr>
                </a:tc>
                <a:tc>
                  <a:txBody>
                    <a:bodyPr/>
                    <a:lstStyle/>
                    <a:p>
                      <a:pPr marL="26670" marR="26670" indent="0" algn="l">
                        <a:lnSpc>
                          <a:spcPct val="115000"/>
                        </a:lnSpc>
                        <a:spcAft>
                          <a:spcPts val="0"/>
                        </a:spcAft>
                        <a:buFont typeface="Arial" panose="020B0604020202020204" pitchFamily="34" charset="0"/>
                        <a:buNone/>
                      </a:pPr>
                      <a:r>
                        <a:rPr lang="en-US" altLang="zh-CN" sz="1400" dirty="0">
                          <a:solidFill>
                            <a:schemeClr val="tx1">
                              <a:lumMod val="75000"/>
                              <a:lumOff val="25000"/>
                            </a:schemeClr>
                          </a:solidFill>
                          <a:effectLst/>
                          <a:latin typeface="+mn-ea"/>
                          <a:ea typeface="+mn-ea"/>
                          <a:cs typeface="Arial" panose="020B0604020202020204" pitchFamily="34" charset="0"/>
                        </a:rPr>
                        <a:t>RF connector: Type-N 50Ω -m-</a:t>
                      </a:r>
                      <a:endParaRPr lang="zh-CN" sz="1400" dirty="0">
                        <a:solidFill>
                          <a:schemeClr val="tx1">
                            <a:lumMod val="75000"/>
                            <a:lumOff val="25000"/>
                          </a:schemeClr>
                        </a:solidFill>
                        <a:effectLst/>
                        <a:latin typeface="+mn-ea"/>
                        <a:ea typeface="+mn-ea"/>
                        <a:cs typeface="Arial" panose="020B0604020202020204" pitchFamily="34" charset="0"/>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37252080"/>
                  </a:ext>
                </a:extLst>
              </a:tr>
            </a:tbl>
          </a:graphicData>
        </a:graphic>
      </p:graphicFrame>
      <p:pic>
        <p:nvPicPr>
          <p:cNvPr id="7" name="图片 6">
            <a:extLst>
              <a:ext uri="{FF2B5EF4-FFF2-40B4-BE49-F238E27FC236}">
                <a16:creationId xmlns:a16="http://schemas.microsoft.com/office/drawing/2014/main" id="{A9EB222E-E684-FA48-4A4F-7BD0D82F4A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02291" y="2864138"/>
            <a:ext cx="5420979" cy="3613986"/>
          </a:xfrm>
          <a:prstGeom prst="rect">
            <a:avLst/>
          </a:prstGeom>
        </p:spPr>
      </p:pic>
      <p:pic>
        <p:nvPicPr>
          <p:cNvPr id="9" name="图片 8">
            <a:extLst>
              <a:ext uri="{FF2B5EF4-FFF2-40B4-BE49-F238E27FC236}">
                <a16:creationId xmlns:a16="http://schemas.microsoft.com/office/drawing/2014/main" id="{76BE0902-C6FB-8DF2-CD26-AA87FB2D3D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68043" y="1375089"/>
            <a:ext cx="3220269" cy="2146846"/>
          </a:xfrm>
          <a:prstGeom prst="rect">
            <a:avLst/>
          </a:prstGeom>
        </p:spPr>
      </p:pic>
    </p:spTree>
    <p:extLst>
      <p:ext uri="{BB962C8B-B14F-4D97-AF65-F5344CB8AC3E}">
        <p14:creationId xmlns:p14="http://schemas.microsoft.com/office/powerpoint/2010/main" val="24637054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723481" y="683288"/>
            <a:ext cx="2502040" cy="5084466"/>
          </a:xfrm>
          <a:prstGeom prst="rect">
            <a:avLst/>
          </a:prstGeom>
          <a:solidFill>
            <a:srgbClr val="003B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p:nvSpPr>
        <p:spPr>
          <a:xfrm>
            <a:off x="1974501" y="3170255"/>
            <a:ext cx="1657978" cy="1200329"/>
          </a:xfrm>
          <a:prstGeom prst="rect">
            <a:avLst/>
          </a:prstGeom>
          <a:noFill/>
        </p:spPr>
        <p:txBody>
          <a:bodyPr wrap="square" rtlCol="0">
            <a:spAutoFit/>
          </a:bodyPr>
          <a:lstStyle/>
          <a:p>
            <a:r>
              <a:rPr lang="en-US" altLang="zh-CN" sz="7200" dirty="0">
                <a:solidFill>
                  <a:schemeClr val="bg1"/>
                </a:solidFill>
                <a:latin typeface="Gadugi" panose="020B0502040204020203" pitchFamily="34" charset="0"/>
                <a:ea typeface="Gadugi" panose="020B0502040204020203" pitchFamily="34" charset="0"/>
              </a:rPr>
              <a:t>02</a:t>
            </a:r>
            <a:endParaRPr lang="zh-CN" altLang="en-US" sz="7200" dirty="0">
              <a:solidFill>
                <a:schemeClr val="bg1"/>
              </a:solidFill>
              <a:latin typeface="Gadugi" panose="020B0502040204020203" pitchFamily="34" charset="0"/>
            </a:endParaRPr>
          </a:p>
        </p:txBody>
      </p:sp>
      <p:sp>
        <p:nvSpPr>
          <p:cNvPr id="14" name="TextBox 11"/>
          <p:cNvSpPr txBox="1"/>
          <p:nvPr/>
        </p:nvSpPr>
        <p:spPr>
          <a:xfrm>
            <a:off x="4252018" y="3662698"/>
            <a:ext cx="784473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srgbClr val="F08300"/>
                </a:solidFill>
                <a:effectLst/>
                <a:uLnTx/>
                <a:uFillTx/>
                <a:latin typeface="Arial" panose="020B0604020202020204" pitchFamily="34" charset="0"/>
                <a:ea typeface="微软雅黑" panose="020B0503020204020204" pitchFamily="34" charset="-122"/>
                <a:cs typeface="Arial" panose="020B0604020202020204" pitchFamily="34" charset="0"/>
              </a:rPr>
              <a:t>SSM</a:t>
            </a:r>
            <a:r>
              <a:rPr kumimoji="0" lang="en-US" altLang="zh-CN" sz="4800" b="1" i="0" u="none" strike="noStrike" kern="1200" cap="none" spc="0" normalizeH="0" baseline="0" noProof="0" dirty="0">
                <a:ln>
                  <a:noFill/>
                </a:ln>
                <a:solidFill>
                  <a:prstClr val="white">
                    <a:lumMod val="50000"/>
                  </a:prstClr>
                </a:solidFill>
                <a:effectLst/>
                <a:uLnTx/>
                <a:uFillTx/>
                <a:latin typeface="Arial" panose="020B0604020202020204" pitchFamily="34" charset="0"/>
                <a:ea typeface="微软雅黑" panose="020B0503020204020204" pitchFamily="34" charset="-122"/>
                <a:cs typeface="Arial" panose="020B0604020202020204" pitchFamily="34" charset="0"/>
              </a:rPr>
              <a:t>5000A Series</a:t>
            </a:r>
          </a:p>
        </p:txBody>
      </p:sp>
      <p:sp>
        <p:nvSpPr>
          <p:cNvPr id="3" name="矩形 2"/>
          <p:cNvSpPr/>
          <p:nvPr/>
        </p:nvSpPr>
        <p:spPr>
          <a:xfrm flipV="1">
            <a:off x="2057400" y="4207220"/>
            <a:ext cx="914400"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a:extLst>
              <a:ext uri="{FF2B5EF4-FFF2-40B4-BE49-F238E27FC236}">
                <a16:creationId xmlns:a16="http://schemas.microsoft.com/office/drawing/2014/main" id="{4F211E9F-00AE-6DF8-D93E-BF36BAD18E55}"/>
              </a:ext>
            </a:extLst>
          </p:cNvPr>
          <p:cNvSpPr txBox="1"/>
          <p:nvPr/>
        </p:nvSpPr>
        <p:spPr>
          <a:xfrm>
            <a:off x="1133170" y="2533944"/>
            <a:ext cx="2264548" cy="523220"/>
          </a:xfrm>
          <a:prstGeom prst="rect">
            <a:avLst/>
          </a:prstGeom>
          <a:noFill/>
        </p:spPr>
        <p:txBody>
          <a:bodyPr wrap="square" rtlCol="0">
            <a:spAutoFit/>
          </a:bodyPr>
          <a:lstStyle/>
          <a:p>
            <a:r>
              <a:rPr lang="en-US" altLang="zh-CN" sz="2800" dirty="0">
                <a:solidFill>
                  <a:schemeClr val="bg1"/>
                </a:solidFill>
                <a:latin typeface="Arial" panose="020B0604020202020204" pitchFamily="34" charset="0"/>
                <a:cs typeface="Arial" panose="020B0604020202020204" pitchFamily="34" charset="0"/>
              </a:rPr>
              <a:t>PART  TWO</a:t>
            </a:r>
            <a:endParaRPr lang="zh-CN" altLang="en-US" sz="2800" dirty="0">
              <a:solidFill>
                <a:schemeClr val="bg1"/>
              </a:solidFill>
              <a:latin typeface="Arial" panose="020B0604020202020204" pitchFamily="34" charset="0"/>
              <a:cs typeface="Arial" panose="020B0604020202020204" pitchFamily="34" charset="0"/>
            </a:endParaRPr>
          </a:p>
        </p:txBody>
      </p:sp>
      <p:sp>
        <p:nvSpPr>
          <p:cNvPr id="8" name="矩形 7">
            <a:extLst>
              <a:ext uri="{FF2B5EF4-FFF2-40B4-BE49-F238E27FC236}">
                <a16:creationId xmlns:a16="http://schemas.microsoft.com/office/drawing/2014/main" id="{1B489D68-50E2-2591-196F-85E877D46E4C}"/>
              </a:ext>
            </a:extLst>
          </p:cNvPr>
          <p:cNvSpPr/>
          <p:nvPr/>
        </p:nvSpPr>
        <p:spPr>
          <a:xfrm flipV="1">
            <a:off x="4371033" y="3356898"/>
            <a:ext cx="512466" cy="4571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endParaRPr>
          </a:p>
        </p:txBody>
      </p:sp>
      <p:sp>
        <p:nvSpPr>
          <p:cNvPr id="2" name="文本框 1">
            <a:extLst>
              <a:ext uri="{FF2B5EF4-FFF2-40B4-BE49-F238E27FC236}">
                <a16:creationId xmlns:a16="http://schemas.microsoft.com/office/drawing/2014/main" id="{C2E2710A-9265-D365-D809-A460CBC4B591}"/>
              </a:ext>
            </a:extLst>
          </p:cNvPr>
          <p:cNvSpPr txBox="1"/>
          <p:nvPr/>
        </p:nvSpPr>
        <p:spPr>
          <a:xfrm>
            <a:off x="4310742" y="4732702"/>
            <a:ext cx="5167087" cy="369332"/>
          </a:xfrm>
          <a:prstGeom prst="rect">
            <a:avLst/>
          </a:prstGeom>
          <a:noFill/>
        </p:spPr>
        <p:txBody>
          <a:bodyPr wrap="square" rtlCol="0">
            <a:spAutoFit/>
          </a:bodyPr>
          <a:lstStyle/>
          <a:p>
            <a:r>
              <a:rPr lang="en-US" altLang="zh-CN" dirty="0">
                <a:solidFill>
                  <a:schemeClr val="bg1">
                    <a:lumMod val="50000"/>
                  </a:schemeClr>
                </a:solidFill>
                <a:latin typeface="Arial" panose="020B0604020202020204" pitchFamily="34" charset="0"/>
                <a:cs typeface="Arial" panose="020B0604020202020204" pitchFamily="34" charset="0"/>
              </a:rPr>
              <a:t>Switch Matrix</a:t>
            </a:r>
            <a:endParaRPr lang="zh-CN" altLang="en-US"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112848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E781AC0-20DE-19A1-052B-D5E8BD4060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22258" y="4588650"/>
            <a:ext cx="5019675" cy="1905704"/>
          </a:xfrm>
          <a:prstGeom prst="rect">
            <a:avLst/>
          </a:prstGeom>
        </p:spPr>
      </p:pic>
      <p:sp>
        <p:nvSpPr>
          <p:cNvPr id="10" name="矩形 9">
            <a:extLst>
              <a:ext uri="{FF2B5EF4-FFF2-40B4-BE49-F238E27FC236}">
                <a16:creationId xmlns:a16="http://schemas.microsoft.com/office/drawing/2014/main" id="{EEF656AD-C417-BE64-0946-8B7142FB79A5}"/>
              </a:ext>
            </a:extLst>
          </p:cNvPr>
          <p:cNvSpPr/>
          <p:nvPr/>
        </p:nvSpPr>
        <p:spPr>
          <a:xfrm>
            <a:off x="776648" y="2156853"/>
            <a:ext cx="5749046" cy="3546854"/>
          </a:xfrm>
          <a:prstGeom prst="rect">
            <a:avLst/>
          </a:prstGeom>
          <a:solidFill>
            <a:schemeClr val="bg1">
              <a:lumMod val="95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3" name="表格 2">
            <a:extLst>
              <a:ext uri="{FF2B5EF4-FFF2-40B4-BE49-F238E27FC236}">
                <a16:creationId xmlns:a16="http://schemas.microsoft.com/office/drawing/2014/main" id="{976F4794-805B-9E2A-22A8-7B7542C3E4E6}"/>
              </a:ext>
            </a:extLst>
          </p:cNvPr>
          <p:cNvGraphicFramePr>
            <a:graphicFrameLocks noGrp="1"/>
          </p:cNvGraphicFramePr>
          <p:nvPr>
            <p:extLst>
              <p:ext uri="{D42A27DB-BD31-4B8C-83A1-F6EECF244321}">
                <p14:modId xmlns:p14="http://schemas.microsoft.com/office/powerpoint/2010/main" val="3914138273"/>
              </p:ext>
            </p:extLst>
          </p:nvPr>
        </p:nvGraphicFramePr>
        <p:xfrm>
          <a:off x="776649" y="2047874"/>
          <a:ext cx="5749044" cy="3657578"/>
        </p:xfrm>
        <a:graphic>
          <a:graphicData uri="http://schemas.openxmlformats.org/drawingml/2006/table">
            <a:tbl>
              <a:tblPr firstRow="1" firstCol="1" bandRow="1"/>
              <a:tblGrid>
                <a:gridCol w="1841588">
                  <a:extLst>
                    <a:ext uri="{9D8B030D-6E8A-4147-A177-3AD203B41FA5}">
                      <a16:colId xmlns:a16="http://schemas.microsoft.com/office/drawing/2014/main" val="3926969587"/>
                    </a:ext>
                  </a:extLst>
                </a:gridCol>
                <a:gridCol w="1841588">
                  <a:extLst>
                    <a:ext uri="{9D8B030D-6E8A-4147-A177-3AD203B41FA5}">
                      <a16:colId xmlns:a16="http://schemas.microsoft.com/office/drawing/2014/main" val="995983317"/>
                    </a:ext>
                  </a:extLst>
                </a:gridCol>
                <a:gridCol w="1032934">
                  <a:extLst>
                    <a:ext uri="{9D8B030D-6E8A-4147-A177-3AD203B41FA5}">
                      <a16:colId xmlns:a16="http://schemas.microsoft.com/office/drawing/2014/main" val="169804118"/>
                    </a:ext>
                  </a:extLst>
                </a:gridCol>
                <a:gridCol w="1032934">
                  <a:extLst>
                    <a:ext uri="{9D8B030D-6E8A-4147-A177-3AD203B41FA5}">
                      <a16:colId xmlns:a16="http://schemas.microsoft.com/office/drawing/2014/main" val="222947914"/>
                    </a:ext>
                  </a:extLst>
                </a:gridCol>
              </a:tblGrid>
              <a:tr h="585212">
                <a:tc>
                  <a:txBody>
                    <a:bodyPr/>
                    <a:lstStyle/>
                    <a:p>
                      <a:pPr algn="ctr"/>
                      <a:r>
                        <a:rPr lang="en-US" altLang="zh-CN" sz="1600" b="1" kern="100" dirty="0">
                          <a:solidFill>
                            <a:schemeClr val="bg1"/>
                          </a:solidFill>
                          <a:effectLst/>
                          <a:latin typeface="+mn-ea"/>
                          <a:ea typeface="+mn-ea"/>
                          <a:cs typeface="Times New Roman" panose="02020603050405020304" pitchFamily="18" charset="0"/>
                        </a:rPr>
                        <a:t>Model</a:t>
                      </a:r>
                      <a:endParaRPr lang="zh-CN" sz="1600" b="1" kern="100" dirty="0">
                        <a:solidFill>
                          <a:schemeClr val="bg1"/>
                        </a:solidFill>
                        <a:effectLst/>
                        <a:latin typeface="+mn-ea"/>
                        <a:ea typeface="+mn-ea"/>
                        <a:cs typeface="Times New Roman" panose="02020603050405020304" pitchFamily="18" charset="0"/>
                      </a:endParaRPr>
                    </a:p>
                  </a:txBody>
                  <a:tcPr marL="68580" marR="6858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004098"/>
                    </a:solidFill>
                  </a:tcPr>
                </a:tc>
                <a:tc>
                  <a:txBody>
                    <a:bodyPr/>
                    <a:lstStyle/>
                    <a:p>
                      <a:pPr algn="ctr"/>
                      <a:r>
                        <a:rPr lang="en-US" altLang="zh-CN" sz="1600" b="1" kern="100" dirty="0">
                          <a:solidFill>
                            <a:schemeClr val="bg1"/>
                          </a:solidFill>
                          <a:effectLst/>
                          <a:latin typeface="+mn-ea"/>
                          <a:ea typeface="+mn-ea"/>
                          <a:cs typeface="Times New Roman" panose="02020603050405020304" pitchFamily="18" charset="0"/>
                        </a:rPr>
                        <a:t>Frequency Range</a:t>
                      </a:r>
                      <a:endParaRPr lang="zh-CN" sz="1600" b="1" kern="100" dirty="0">
                        <a:solidFill>
                          <a:schemeClr val="bg1"/>
                        </a:solidFill>
                        <a:effectLst/>
                        <a:latin typeface="+mn-ea"/>
                        <a:ea typeface="+mn-ea"/>
                        <a:cs typeface="Times New Roman" panose="02020603050405020304" pitchFamily="18" charset="0"/>
                      </a:endParaRPr>
                    </a:p>
                  </a:txBody>
                  <a:tcPr marL="68580" marR="6858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004098"/>
                    </a:solidFill>
                  </a:tcPr>
                </a:tc>
                <a:tc>
                  <a:txBody>
                    <a:bodyPr/>
                    <a:lstStyle/>
                    <a:p>
                      <a:pPr algn="ctr"/>
                      <a:r>
                        <a:rPr lang="en-US" altLang="zh-CN" sz="1600" b="1" kern="100" dirty="0">
                          <a:solidFill>
                            <a:schemeClr val="bg1"/>
                          </a:solidFill>
                          <a:effectLst/>
                          <a:latin typeface="+mn-ea"/>
                          <a:ea typeface="+mn-ea"/>
                          <a:cs typeface="Times New Roman" panose="02020603050405020304" pitchFamily="18" charset="0"/>
                        </a:rPr>
                        <a:t>Input</a:t>
                      </a:r>
                      <a:endParaRPr lang="zh-CN" sz="1600" b="1" kern="100" dirty="0">
                        <a:solidFill>
                          <a:schemeClr val="bg1"/>
                        </a:solidFill>
                        <a:effectLst/>
                        <a:latin typeface="+mn-ea"/>
                        <a:ea typeface="+mn-ea"/>
                        <a:cs typeface="Times New Roman" panose="02020603050405020304" pitchFamily="18" charset="0"/>
                      </a:endParaRPr>
                    </a:p>
                  </a:txBody>
                  <a:tcPr marL="68580" marR="6858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004098"/>
                    </a:solidFill>
                  </a:tcPr>
                </a:tc>
                <a:tc>
                  <a:txBody>
                    <a:bodyPr/>
                    <a:lstStyle/>
                    <a:p>
                      <a:pPr algn="ctr"/>
                      <a:r>
                        <a:rPr lang="en-US" altLang="zh-CN" sz="1600" b="1" kern="100" dirty="0">
                          <a:solidFill>
                            <a:schemeClr val="bg1"/>
                          </a:solidFill>
                          <a:effectLst/>
                          <a:latin typeface="+mn-ea"/>
                          <a:ea typeface="+mn-ea"/>
                          <a:cs typeface="Times New Roman" panose="02020603050405020304" pitchFamily="18" charset="0"/>
                        </a:rPr>
                        <a:t>Output</a:t>
                      </a:r>
                      <a:endParaRPr lang="zh-CN" altLang="zh-CN" sz="1600" b="1" kern="100" dirty="0">
                        <a:solidFill>
                          <a:schemeClr val="bg1"/>
                        </a:solidFill>
                        <a:effectLst/>
                        <a:latin typeface="+mn-ea"/>
                        <a:ea typeface="+mn-ea"/>
                        <a:cs typeface="Times New Roman" panose="02020603050405020304" pitchFamily="18" charset="0"/>
                      </a:endParaRPr>
                    </a:p>
                  </a:txBody>
                  <a:tcPr marL="68580" marR="6858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004098"/>
                    </a:solidFill>
                  </a:tcPr>
                </a:tc>
                <a:extLst>
                  <a:ext uri="{0D108BD9-81ED-4DB2-BD59-A6C34878D82A}">
                    <a16:rowId xmlns:a16="http://schemas.microsoft.com/office/drawing/2014/main" val="4024011111"/>
                  </a:ext>
                </a:extLst>
              </a:tr>
              <a:tr h="512061">
                <a:tc>
                  <a:txBody>
                    <a:bodyPr/>
                    <a:lstStyle/>
                    <a:p>
                      <a:pPr algn="ctr"/>
                      <a:r>
                        <a:rPr lang="en-US" sz="1400" kern="100" dirty="0">
                          <a:solidFill>
                            <a:schemeClr val="tx1">
                              <a:lumMod val="75000"/>
                              <a:lumOff val="25000"/>
                            </a:schemeClr>
                          </a:solidFill>
                          <a:effectLst/>
                          <a:latin typeface="+mn-ea"/>
                          <a:ea typeface="+mn-ea"/>
                          <a:cs typeface="Times New Roman" panose="02020603050405020304" pitchFamily="18" charset="0"/>
                        </a:rPr>
                        <a:t>SSM5122A</a:t>
                      </a:r>
                      <a:endParaRPr lang="zh-CN" sz="1400" kern="100" dirty="0">
                        <a:solidFill>
                          <a:schemeClr val="tx1">
                            <a:lumMod val="75000"/>
                            <a:lumOff val="25000"/>
                          </a:schemeClr>
                        </a:solidFill>
                        <a:effectLst/>
                        <a:latin typeface="+mn-ea"/>
                        <a:ea typeface="+mn-ea"/>
                        <a:cs typeface="Times New Roman" panose="02020603050405020304" pitchFamily="18" charset="0"/>
                      </a:endParaRPr>
                    </a:p>
                  </a:txBody>
                  <a:tcPr marL="68580" marR="6858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r>
                        <a:rPr lang="en-US" sz="1400" kern="100" dirty="0">
                          <a:solidFill>
                            <a:schemeClr val="tx1">
                              <a:lumMod val="75000"/>
                              <a:lumOff val="25000"/>
                            </a:schemeClr>
                          </a:solidFill>
                          <a:effectLst/>
                          <a:latin typeface="+mn-ea"/>
                          <a:ea typeface="+mn-ea"/>
                          <a:cs typeface="Times New Roman" panose="02020603050405020304" pitchFamily="18" charset="0"/>
                        </a:rPr>
                        <a:t>9 kHz-9 GHz</a:t>
                      </a:r>
                      <a:endParaRPr lang="zh-CN" sz="1400" kern="100" dirty="0">
                        <a:solidFill>
                          <a:schemeClr val="tx1">
                            <a:lumMod val="75000"/>
                            <a:lumOff val="25000"/>
                          </a:schemeClr>
                        </a:solidFill>
                        <a:effectLst/>
                        <a:latin typeface="+mn-ea"/>
                        <a:ea typeface="+mn-ea"/>
                        <a:cs typeface="Times New Roman" panose="02020603050405020304" pitchFamily="18" charset="0"/>
                      </a:endParaRPr>
                    </a:p>
                  </a:txBody>
                  <a:tcPr marL="68580" marR="6858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r>
                        <a:rPr lang="en-US" sz="1400" kern="100" dirty="0">
                          <a:solidFill>
                            <a:schemeClr val="tx1">
                              <a:lumMod val="75000"/>
                              <a:lumOff val="25000"/>
                            </a:schemeClr>
                          </a:solidFill>
                          <a:effectLst/>
                          <a:latin typeface="+mn-ea"/>
                          <a:ea typeface="+mn-ea"/>
                          <a:cs typeface="Times New Roman" panose="02020603050405020304" pitchFamily="18" charset="0"/>
                        </a:rPr>
                        <a:t>2</a:t>
                      </a:r>
                      <a:endParaRPr lang="zh-CN" sz="1400" kern="100" dirty="0">
                        <a:solidFill>
                          <a:schemeClr val="tx1">
                            <a:lumMod val="75000"/>
                            <a:lumOff val="25000"/>
                          </a:schemeClr>
                        </a:solidFill>
                        <a:effectLst/>
                        <a:latin typeface="+mn-ea"/>
                        <a:ea typeface="+mn-ea"/>
                        <a:cs typeface="Times New Roman" panose="02020603050405020304" pitchFamily="18" charset="0"/>
                      </a:endParaRPr>
                    </a:p>
                  </a:txBody>
                  <a:tcPr marL="68580" marR="6858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r>
                        <a:rPr lang="en-US" sz="1400" kern="100" dirty="0">
                          <a:solidFill>
                            <a:schemeClr val="tx1">
                              <a:lumMod val="75000"/>
                              <a:lumOff val="25000"/>
                            </a:schemeClr>
                          </a:solidFill>
                          <a:effectLst/>
                          <a:latin typeface="+mn-ea"/>
                          <a:ea typeface="+mn-ea"/>
                          <a:cs typeface="Times New Roman" panose="02020603050405020304" pitchFamily="18" charset="0"/>
                        </a:rPr>
                        <a:t>12</a:t>
                      </a:r>
                      <a:endParaRPr lang="zh-CN" sz="1400" kern="100" dirty="0">
                        <a:solidFill>
                          <a:schemeClr val="tx1">
                            <a:lumMod val="75000"/>
                            <a:lumOff val="25000"/>
                          </a:schemeClr>
                        </a:solidFill>
                        <a:effectLst/>
                        <a:latin typeface="+mn-ea"/>
                        <a:ea typeface="+mn-ea"/>
                        <a:cs typeface="Times New Roman" panose="02020603050405020304" pitchFamily="18" charset="0"/>
                      </a:endParaRPr>
                    </a:p>
                  </a:txBody>
                  <a:tcPr marL="68580" marR="6858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98667827"/>
                  </a:ext>
                </a:extLst>
              </a:tr>
              <a:tr h="512061">
                <a:tc>
                  <a:txBody>
                    <a:bodyPr/>
                    <a:lstStyle/>
                    <a:p>
                      <a:pPr algn="ctr"/>
                      <a:r>
                        <a:rPr lang="en-US" sz="1400" kern="100" dirty="0">
                          <a:solidFill>
                            <a:schemeClr val="tx1">
                              <a:lumMod val="75000"/>
                              <a:lumOff val="25000"/>
                            </a:schemeClr>
                          </a:solidFill>
                          <a:effectLst/>
                          <a:latin typeface="+mn-ea"/>
                          <a:ea typeface="+mn-ea"/>
                          <a:cs typeface="Times New Roman" panose="02020603050405020304" pitchFamily="18" charset="0"/>
                        </a:rPr>
                        <a:t>SSM5124A</a:t>
                      </a:r>
                      <a:endParaRPr lang="zh-CN" sz="1400" kern="100" dirty="0">
                        <a:solidFill>
                          <a:schemeClr val="tx1">
                            <a:lumMod val="75000"/>
                            <a:lumOff val="25000"/>
                          </a:schemeClr>
                        </a:solidFill>
                        <a:effectLst/>
                        <a:latin typeface="+mn-ea"/>
                        <a:ea typeface="+mn-ea"/>
                        <a:cs typeface="Times New Roman" panose="02020603050405020304" pitchFamily="18" charset="0"/>
                      </a:endParaRPr>
                    </a:p>
                  </a:txBody>
                  <a:tcPr marL="68580" marR="6858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E7E7E7"/>
                    </a:solidFill>
                  </a:tcPr>
                </a:tc>
                <a:tc>
                  <a:txBody>
                    <a:bodyPr/>
                    <a:lstStyle/>
                    <a:p>
                      <a:pPr algn="ctr"/>
                      <a:r>
                        <a:rPr lang="en-US" sz="1400" kern="100" dirty="0">
                          <a:solidFill>
                            <a:schemeClr val="tx1">
                              <a:lumMod val="75000"/>
                              <a:lumOff val="25000"/>
                            </a:schemeClr>
                          </a:solidFill>
                          <a:effectLst/>
                          <a:latin typeface="+mn-ea"/>
                          <a:ea typeface="+mn-ea"/>
                          <a:cs typeface="Times New Roman" panose="02020603050405020304" pitchFamily="18" charset="0"/>
                        </a:rPr>
                        <a:t>9 kHz-9 GHz</a:t>
                      </a:r>
                      <a:endParaRPr lang="zh-CN" sz="1400" kern="100" dirty="0">
                        <a:solidFill>
                          <a:schemeClr val="tx1">
                            <a:lumMod val="75000"/>
                            <a:lumOff val="25000"/>
                          </a:schemeClr>
                        </a:solidFill>
                        <a:effectLst/>
                        <a:latin typeface="+mn-ea"/>
                        <a:ea typeface="+mn-ea"/>
                        <a:cs typeface="Times New Roman" panose="02020603050405020304" pitchFamily="18" charset="0"/>
                      </a:endParaRPr>
                    </a:p>
                  </a:txBody>
                  <a:tcPr marL="68580" marR="6858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E7E7E7"/>
                    </a:solidFill>
                  </a:tcPr>
                </a:tc>
                <a:tc>
                  <a:txBody>
                    <a:bodyPr/>
                    <a:lstStyle/>
                    <a:p>
                      <a:pPr algn="ctr"/>
                      <a:r>
                        <a:rPr lang="en-US" sz="1400" kern="100" dirty="0">
                          <a:solidFill>
                            <a:schemeClr val="tx1">
                              <a:lumMod val="75000"/>
                              <a:lumOff val="25000"/>
                            </a:schemeClr>
                          </a:solidFill>
                          <a:effectLst/>
                          <a:latin typeface="+mn-ea"/>
                          <a:ea typeface="+mn-ea"/>
                          <a:cs typeface="Times New Roman" panose="02020603050405020304" pitchFamily="18" charset="0"/>
                        </a:rPr>
                        <a:t>2</a:t>
                      </a:r>
                      <a:endParaRPr lang="zh-CN" sz="1400" kern="100" dirty="0">
                        <a:solidFill>
                          <a:schemeClr val="tx1">
                            <a:lumMod val="75000"/>
                            <a:lumOff val="25000"/>
                          </a:schemeClr>
                        </a:solidFill>
                        <a:effectLst/>
                        <a:latin typeface="+mn-ea"/>
                        <a:ea typeface="+mn-ea"/>
                        <a:cs typeface="Times New Roman" panose="02020603050405020304" pitchFamily="18" charset="0"/>
                      </a:endParaRPr>
                    </a:p>
                  </a:txBody>
                  <a:tcPr marL="68580" marR="6858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E7E7E7"/>
                    </a:solidFill>
                  </a:tcPr>
                </a:tc>
                <a:tc>
                  <a:txBody>
                    <a:bodyPr/>
                    <a:lstStyle/>
                    <a:p>
                      <a:pPr algn="ctr"/>
                      <a:r>
                        <a:rPr lang="en-US" sz="1400" kern="100" dirty="0">
                          <a:solidFill>
                            <a:schemeClr val="tx1">
                              <a:lumMod val="75000"/>
                              <a:lumOff val="25000"/>
                            </a:schemeClr>
                          </a:solidFill>
                          <a:effectLst/>
                          <a:latin typeface="+mn-ea"/>
                          <a:ea typeface="+mn-ea"/>
                          <a:cs typeface="Times New Roman" panose="02020603050405020304" pitchFamily="18" charset="0"/>
                        </a:rPr>
                        <a:t>24</a:t>
                      </a:r>
                      <a:endParaRPr lang="zh-CN" sz="1400" kern="100" dirty="0">
                        <a:solidFill>
                          <a:schemeClr val="tx1">
                            <a:lumMod val="75000"/>
                            <a:lumOff val="25000"/>
                          </a:schemeClr>
                        </a:solidFill>
                        <a:effectLst/>
                        <a:latin typeface="+mn-ea"/>
                        <a:ea typeface="+mn-ea"/>
                        <a:cs typeface="Times New Roman" panose="02020603050405020304" pitchFamily="18" charset="0"/>
                      </a:endParaRPr>
                    </a:p>
                  </a:txBody>
                  <a:tcPr marL="68580" marR="6858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E7E7E7"/>
                    </a:solidFill>
                  </a:tcPr>
                </a:tc>
                <a:extLst>
                  <a:ext uri="{0D108BD9-81ED-4DB2-BD59-A6C34878D82A}">
                    <a16:rowId xmlns:a16="http://schemas.microsoft.com/office/drawing/2014/main" val="2996498357"/>
                  </a:ext>
                </a:extLst>
              </a:tr>
              <a:tr h="512061">
                <a:tc>
                  <a:txBody>
                    <a:bodyPr/>
                    <a:lstStyle/>
                    <a:p>
                      <a:pPr algn="ctr"/>
                      <a:r>
                        <a:rPr lang="en-US" sz="1400" kern="100" dirty="0">
                          <a:solidFill>
                            <a:schemeClr val="tx1">
                              <a:lumMod val="75000"/>
                              <a:lumOff val="25000"/>
                            </a:schemeClr>
                          </a:solidFill>
                          <a:effectLst/>
                          <a:latin typeface="+mn-ea"/>
                          <a:ea typeface="+mn-ea"/>
                          <a:cs typeface="Times New Roman" panose="02020603050405020304" pitchFamily="18" charset="0"/>
                        </a:rPr>
                        <a:t>SSM5142A</a:t>
                      </a:r>
                      <a:endParaRPr lang="zh-CN" sz="1400" kern="100" dirty="0">
                        <a:solidFill>
                          <a:schemeClr val="tx1">
                            <a:lumMod val="75000"/>
                            <a:lumOff val="25000"/>
                          </a:schemeClr>
                        </a:solidFill>
                        <a:effectLst/>
                        <a:latin typeface="+mn-ea"/>
                        <a:ea typeface="+mn-ea"/>
                        <a:cs typeface="Times New Roman" panose="02020603050405020304" pitchFamily="18" charset="0"/>
                      </a:endParaRPr>
                    </a:p>
                  </a:txBody>
                  <a:tcPr marL="68580" marR="6858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r>
                        <a:rPr lang="en-US" sz="1400" kern="100" dirty="0">
                          <a:solidFill>
                            <a:schemeClr val="tx1">
                              <a:lumMod val="75000"/>
                              <a:lumOff val="25000"/>
                            </a:schemeClr>
                          </a:solidFill>
                          <a:effectLst/>
                          <a:latin typeface="+mn-ea"/>
                          <a:ea typeface="+mn-ea"/>
                          <a:cs typeface="Times New Roman" panose="02020603050405020304" pitchFamily="18" charset="0"/>
                        </a:rPr>
                        <a:t>9 kHz-9 GHz</a:t>
                      </a:r>
                      <a:endParaRPr lang="zh-CN" sz="1400" kern="100" dirty="0">
                        <a:solidFill>
                          <a:schemeClr val="tx1">
                            <a:lumMod val="75000"/>
                            <a:lumOff val="25000"/>
                          </a:schemeClr>
                        </a:solidFill>
                        <a:effectLst/>
                        <a:latin typeface="+mn-ea"/>
                        <a:ea typeface="+mn-ea"/>
                        <a:cs typeface="Times New Roman" panose="02020603050405020304" pitchFamily="18" charset="0"/>
                      </a:endParaRPr>
                    </a:p>
                  </a:txBody>
                  <a:tcPr marL="68580" marR="6858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r>
                        <a:rPr lang="en-US" sz="1400" kern="100" dirty="0">
                          <a:solidFill>
                            <a:schemeClr val="tx1">
                              <a:lumMod val="75000"/>
                              <a:lumOff val="25000"/>
                            </a:schemeClr>
                          </a:solidFill>
                          <a:effectLst/>
                          <a:latin typeface="+mn-ea"/>
                          <a:ea typeface="+mn-ea"/>
                          <a:cs typeface="Times New Roman" panose="02020603050405020304" pitchFamily="18" charset="0"/>
                        </a:rPr>
                        <a:t>4</a:t>
                      </a:r>
                      <a:endParaRPr lang="zh-CN" sz="1400" kern="100" dirty="0">
                        <a:solidFill>
                          <a:schemeClr val="tx1">
                            <a:lumMod val="75000"/>
                            <a:lumOff val="25000"/>
                          </a:schemeClr>
                        </a:solidFill>
                        <a:effectLst/>
                        <a:latin typeface="+mn-ea"/>
                        <a:ea typeface="+mn-ea"/>
                        <a:cs typeface="Times New Roman" panose="02020603050405020304" pitchFamily="18" charset="0"/>
                      </a:endParaRPr>
                    </a:p>
                  </a:txBody>
                  <a:tcPr marL="68580" marR="6858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r>
                        <a:rPr lang="en-US" sz="1400" kern="100" dirty="0">
                          <a:solidFill>
                            <a:schemeClr val="tx1">
                              <a:lumMod val="75000"/>
                              <a:lumOff val="25000"/>
                            </a:schemeClr>
                          </a:solidFill>
                          <a:effectLst/>
                          <a:latin typeface="+mn-ea"/>
                          <a:ea typeface="+mn-ea"/>
                          <a:cs typeface="Times New Roman" panose="02020603050405020304" pitchFamily="18" charset="0"/>
                        </a:rPr>
                        <a:t>12</a:t>
                      </a:r>
                      <a:endParaRPr lang="zh-CN" sz="1400" kern="100" dirty="0">
                        <a:solidFill>
                          <a:schemeClr val="tx1">
                            <a:lumMod val="75000"/>
                            <a:lumOff val="25000"/>
                          </a:schemeClr>
                        </a:solidFill>
                        <a:effectLst/>
                        <a:latin typeface="+mn-ea"/>
                        <a:ea typeface="+mn-ea"/>
                        <a:cs typeface="Times New Roman" panose="02020603050405020304" pitchFamily="18" charset="0"/>
                      </a:endParaRPr>
                    </a:p>
                  </a:txBody>
                  <a:tcPr marL="68580" marR="6858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963254579"/>
                  </a:ext>
                </a:extLst>
              </a:tr>
              <a:tr h="512061">
                <a:tc>
                  <a:txBody>
                    <a:bodyPr/>
                    <a:lstStyle/>
                    <a:p>
                      <a:pPr algn="ctr"/>
                      <a:r>
                        <a:rPr lang="en-US" sz="1400" kern="100" dirty="0">
                          <a:solidFill>
                            <a:schemeClr val="tx1">
                              <a:lumMod val="75000"/>
                              <a:lumOff val="25000"/>
                            </a:schemeClr>
                          </a:solidFill>
                          <a:effectLst/>
                          <a:latin typeface="+mn-ea"/>
                          <a:ea typeface="+mn-ea"/>
                          <a:cs typeface="Times New Roman" panose="02020603050405020304" pitchFamily="18" charset="0"/>
                        </a:rPr>
                        <a:t>SSM5144A</a:t>
                      </a:r>
                      <a:endParaRPr lang="zh-CN" sz="1400" kern="100" dirty="0">
                        <a:solidFill>
                          <a:schemeClr val="tx1">
                            <a:lumMod val="75000"/>
                            <a:lumOff val="25000"/>
                          </a:schemeClr>
                        </a:solidFill>
                        <a:effectLst/>
                        <a:latin typeface="+mn-ea"/>
                        <a:ea typeface="+mn-ea"/>
                        <a:cs typeface="Times New Roman" panose="02020603050405020304" pitchFamily="18" charset="0"/>
                      </a:endParaRPr>
                    </a:p>
                  </a:txBody>
                  <a:tcPr marL="68580" marR="6858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E7E7E7"/>
                    </a:solidFill>
                  </a:tcPr>
                </a:tc>
                <a:tc>
                  <a:txBody>
                    <a:bodyPr/>
                    <a:lstStyle/>
                    <a:p>
                      <a:pPr algn="ctr"/>
                      <a:r>
                        <a:rPr lang="en-US" sz="1400" kern="100" dirty="0">
                          <a:solidFill>
                            <a:schemeClr val="tx1">
                              <a:lumMod val="75000"/>
                              <a:lumOff val="25000"/>
                            </a:schemeClr>
                          </a:solidFill>
                          <a:effectLst/>
                          <a:latin typeface="+mn-ea"/>
                          <a:ea typeface="+mn-ea"/>
                          <a:cs typeface="Times New Roman" panose="02020603050405020304" pitchFamily="18" charset="0"/>
                        </a:rPr>
                        <a:t>9 kHz-9 GHz</a:t>
                      </a:r>
                      <a:endParaRPr lang="zh-CN" sz="1400" kern="100" dirty="0">
                        <a:solidFill>
                          <a:schemeClr val="tx1">
                            <a:lumMod val="75000"/>
                            <a:lumOff val="25000"/>
                          </a:schemeClr>
                        </a:solidFill>
                        <a:effectLst/>
                        <a:latin typeface="+mn-ea"/>
                        <a:ea typeface="+mn-ea"/>
                        <a:cs typeface="Times New Roman" panose="02020603050405020304" pitchFamily="18" charset="0"/>
                      </a:endParaRPr>
                    </a:p>
                  </a:txBody>
                  <a:tcPr marL="68580" marR="6858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E7E7E7"/>
                    </a:solidFill>
                  </a:tcPr>
                </a:tc>
                <a:tc>
                  <a:txBody>
                    <a:bodyPr/>
                    <a:lstStyle/>
                    <a:p>
                      <a:pPr algn="ctr"/>
                      <a:r>
                        <a:rPr lang="en-US" sz="1400" kern="100" dirty="0">
                          <a:solidFill>
                            <a:schemeClr val="tx1">
                              <a:lumMod val="75000"/>
                              <a:lumOff val="25000"/>
                            </a:schemeClr>
                          </a:solidFill>
                          <a:effectLst/>
                          <a:latin typeface="+mn-ea"/>
                          <a:ea typeface="+mn-ea"/>
                          <a:cs typeface="Times New Roman" panose="02020603050405020304" pitchFamily="18" charset="0"/>
                        </a:rPr>
                        <a:t>4</a:t>
                      </a:r>
                      <a:endParaRPr lang="zh-CN" sz="1400" kern="100" dirty="0">
                        <a:solidFill>
                          <a:schemeClr val="tx1">
                            <a:lumMod val="75000"/>
                            <a:lumOff val="25000"/>
                          </a:schemeClr>
                        </a:solidFill>
                        <a:effectLst/>
                        <a:latin typeface="+mn-ea"/>
                        <a:ea typeface="+mn-ea"/>
                        <a:cs typeface="Times New Roman" panose="02020603050405020304" pitchFamily="18" charset="0"/>
                      </a:endParaRPr>
                    </a:p>
                  </a:txBody>
                  <a:tcPr marL="68580" marR="6858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E7E7E7"/>
                    </a:solidFill>
                  </a:tcPr>
                </a:tc>
                <a:tc>
                  <a:txBody>
                    <a:bodyPr/>
                    <a:lstStyle/>
                    <a:p>
                      <a:pPr algn="ctr"/>
                      <a:r>
                        <a:rPr lang="en-US" sz="1400" kern="100" dirty="0">
                          <a:solidFill>
                            <a:schemeClr val="tx1">
                              <a:lumMod val="75000"/>
                              <a:lumOff val="25000"/>
                            </a:schemeClr>
                          </a:solidFill>
                          <a:effectLst/>
                          <a:latin typeface="+mn-ea"/>
                          <a:ea typeface="+mn-ea"/>
                          <a:cs typeface="Times New Roman" panose="02020603050405020304" pitchFamily="18" charset="0"/>
                        </a:rPr>
                        <a:t>24</a:t>
                      </a:r>
                      <a:endParaRPr lang="zh-CN" sz="1400" kern="100" dirty="0">
                        <a:solidFill>
                          <a:schemeClr val="tx1">
                            <a:lumMod val="75000"/>
                            <a:lumOff val="25000"/>
                          </a:schemeClr>
                        </a:solidFill>
                        <a:effectLst/>
                        <a:latin typeface="+mn-ea"/>
                        <a:ea typeface="+mn-ea"/>
                        <a:cs typeface="Times New Roman" panose="02020603050405020304" pitchFamily="18" charset="0"/>
                      </a:endParaRPr>
                    </a:p>
                  </a:txBody>
                  <a:tcPr marL="68580" marR="6858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E7E7E7"/>
                    </a:solidFill>
                  </a:tcPr>
                </a:tc>
                <a:extLst>
                  <a:ext uri="{0D108BD9-81ED-4DB2-BD59-A6C34878D82A}">
                    <a16:rowId xmlns:a16="http://schemas.microsoft.com/office/drawing/2014/main" val="3349654516"/>
                  </a:ext>
                </a:extLst>
              </a:tr>
              <a:tr h="512061">
                <a:tc>
                  <a:txBody>
                    <a:bodyPr/>
                    <a:lstStyle/>
                    <a:p>
                      <a:pPr algn="ctr"/>
                      <a:r>
                        <a:rPr lang="en-US" sz="1400" kern="100" dirty="0">
                          <a:solidFill>
                            <a:schemeClr val="tx1">
                              <a:lumMod val="75000"/>
                              <a:lumOff val="25000"/>
                            </a:schemeClr>
                          </a:solidFill>
                          <a:effectLst/>
                          <a:latin typeface="+mn-ea"/>
                          <a:ea typeface="+mn-ea"/>
                          <a:cs typeface="Times New Roman" panose="02020603050405020304" pitchFamily="18" charset="0"/>
                        </a:rPr>
                        <a:t>SSM5321A</a:t>
                      </a:r>
                      <a:endParaRPr lang="zh-CN" sz="1400" kern="100" dirty="0">
                        <a:solidFill>
                          <a:schemeClr val="tx1">
                            <a:lumMod val="75000"/>
                            <a:lumOff val="25000"/>
                          </a:schemeClr>
                        </a:solidFill>
                        <a:effectLst/>
                        <a:latin typeface="+mn-ea"/>
                        <a:ea typeface="+mn-ea"/>
                        <a:cs typeface="Times New Roman" panose="02020603050405020304" pitchFamily="18" charset="0"/>
                      </a:endParaRPr>
                    </a:p>
                  </a:txBody>
                  <a:tcPr marL="68580" marR="6858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r>
                        <a:rPr lang="en-US" sz="1400" kern="100" dirty="0">
                          <a:solidFill>
                            <a:schemeClr val="tx1">
                              <a:lumMod val="75000"/>
                              <a:lumOff val="25000"/>
                            </a:schemeClr>
                          </a:solidFill>
                          <a:effectLst/>
                          <a:latin typeface="+mn-ea"/>
                          <a:ea typeface="+mn-ea"/>
                          <a:cs typeface="Times New Roman" panose="02020603050405020304" pitchFamily="18" charset="0"/>
                        </a:rPr>
                        <a:t>100 kHz-26.5 GHz</a:t>
                      </a:r>
                      <a:endParaRPr lang="zh-CN" sz="1400" kern="100" dirty="0">
                        <a:solidFill>
                          <a:schemeClr val="tx1">
                            <a:lumMod val="75000"/>
                            <a:lumOff val="25000"/>
                          </a:schemeClr>
                        </a:solidFill>
                        <a:effectLst/>
                        <a:latin typeface="+mn-ea"/>
                        <a:ea typeface="+mn-ea"/>
                        <a:cs typeface="Times New Roman" panose="02020603050405020304" pitchFamily="18" charset="0"/>
                      </a:endParaRPr>
                    </a:p>
                  </a:txBody>
                  <a:tcPr marL="68580" marR="6858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r>
                        <a:rPr lang="en-US" sz="1400" kern="100" dirty="0">
                          <a:solidFill>
                            <a:schemeClr val="tx1">
                              <a:lumMod val="75000"/>
                              <a:lumOff val="25000"/>
                            </a:schemeClr>
                          </a:solidFill>
                          <a:effectLst/>
                          <a:latin typeface="+mn-ea"/>
                          <a:ea typeface="+mn-ea"/>
                          <a:cs typeface="Times New Roman" panose="02020603050405020304" pitchFamily="18" charset="0"/>
                        </a:rPr>
                        <a:t>2</a:t>
                      </a:r>
                      <a:endParaRPr lang="zh-CN" sz="1400" kern="100" dirty="0">
                        <a:solidFill>
                          <a:schemeClr val="tx1">
                            <a:lumMod val="75000"/>
                            <a:lumOff val="25000"/>
                          </a:schemeClr>
                        </a:solidFill>
                        <a:effectLst/>
                        <a:latin typeface="+mn-ea"/>
                        <a:ea typeface="+mn-ea"/>
                        <a:cs typeface="Times New Roman" panose="02020603050405020304" pitchFamily="18" charset="0"/>
                      </a:endParaRPr>
                    </a:p>
                  </a:txBody>
                  <a:tcPr marL="68580" marR="6858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r>
                        <a:rPr lang="en-US" sz="1400" kern="100" dirty="0">
                          <a:solidFill>
                            <a:schemeClr val="tx1">
                              <a:lumMod val="75000"/>
                              <a:lumOff val="25000"/>
                            </a:schemeClr>
                          </a:solidFill>
                          <a:effectLst/>
                          <a:latin typeface="+mn-ea"/>
                          <a:ea typeface="+mn-ea"/>
                          <a:cs typeface="Times New Roman" panose="02020603050405020304" pitchFamily="18" charset="0"/>
                        </a:rPr>
                        <a:t>6</a:t>
                      </a:r>
                      <a:endParaRPr lang="zh-CN" sz="1400" kern="100" dirty="0">
                        <a:solidFill>
                          <a:schemeClr val="tx1">
                            <a:lumMod val="75000"/>
                            <a:lumOff val="25000"/>
                          </a:schemeClr>
                        </a:solidFill>
                        <a:effectLst/>
                        <a:latin typeface="+mn-ea"/>
                        <a:ea typeface="+mn-ea"/>
                        <a:cs typeface="Times New Roman" panose="02020603050405020304" pitchFamily="18" charset="0"/>
                      </a:endParaRPr>
                    </a:p>
                  </a:txBody>
                  <a:tcPr marL="68580" marR="6858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331392593"/>
                  </a:ext>
                </a:extLst>
              </a:tr>
              <a:tr h="512061">
                <a:tc>
                  <a:txBody>
                    <a:bodyPr/>
                    <a:lstStyle/>
                    <a:p>
                      <a:pPr algn="ctr"/>
                      <a:r>
                        <a:rPr lang="en-US" sz="1400" kern="100" dirty="0">
                          <a:solidFill>
                            <a:schemeClr val="tx1">
                              <a:lumMod val="75000"/>
                              <a:lumOff val="25000"/>
                            </a:schemeClr>
                          </a:solidFill>
                          <a:effectLst/>
                          <a:latin typeface="+mn-ea"/>
                          <a:ea typeface="+mn-ea"/>
                          <a:cs typeface="Times New Roman" panose="02020603050405020304" pitchFamily="18" charset="0"/>
                        </a:rPr>
                        <a:t>SSM5342A</a:t>
                      </a:r>
                      <a:endParaRPr lang="zh-CN" sz="1400" kern="100" dirty="0">
                        <a:solidFill>
                          <a:schemeClr val="tx1">
                            <a:lumMod val="75000"/>
                            <a:lumOff val="25000"/>
                          </a:schemeClr>
                        </a:solidFill>
                        <a:effectLst/>
                        <a:latin typeface="+mn-ea"/>
                        <a:ea typeface="+mn-ea"/>
                        <a:cs typeface="Times New Roman" panose="02020603050405020304" pitchFamily="18" charset="0"/>
                      </a:endParaRPr>
                    </a:p>
                  </a:txBody>
                  <a:tcPr marL="68580" marR="6858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E7E7E7"/>
                    </a:solidFill>
                  </a:tcPr>
                </a:tc>
                <a:tc>
                  <a:txBody>
                    <a:bodyPr/>
                    <a:lstStyle/>
                    <a:p>
                      <a:pPr algn="ctr"/>
                      <a:r>
                        <a:rPr lang="en-US" sz="1400" kern="100" dirty="0">
                          <a:solidFill>
                            <a:schemeClr val="tx1">
                              <a:lumMod val="75000"/>
                              <a:lumOff val="25000"/>
                            </a:schemeClr>
                          </a:solidFill>
                          <a:effectLst/>
                          <a:latin typeface="+mn-ea"/>
                          <a:ea typeface="+mn-ea"/>
                          <a:cs typeface="Times New Roman" panose="02020603050405020304" pitchFamily="18" charset="0"/>
                        </a:rPr>
                        <a:t>100 kHz-26.5 GHz</a:t>
                      </a:r>
                      <a:endParaRPr lang="zh-CN" sz="1400" kern="100" dirty="0">
                        <a:solidFill>
                          <a:schemeClr val="tx1">
                            <a:lumMod val="75000"/>
                            <a:lumOff val="25000"/>
                          </a:schemeClr>
                        </a:solidFill>
                        <a:effectLst/>
                        <a:latin typeface="+mn-ea"/>
                        <a:ea typeface="+mn-ea"/>
                        <a:cs typeface="Times New Roman" panose="02020603050405020304" pitchFamily="18" charset="0"/>
                      </a:endParaRPr>
                    </a:p>
                  </a:txBody>
                  <a:tcPr marL="68580" marR="6858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E7E7E7"/>
                    </a:solidFill>
                  </a:tcPr>
                </a:tc>
                <a:tc>
                  <a:txBody>
                    <a:bodyPr/>
                    <a:lstStyle/>
                    <a:p>
                      <a:pPr algn="ctr"/>
                      <a:r>
                        <a:rPr lang="en-US" sz="1400" kern="100" dirty="0">
                          <a:solidFill>
                            <a:schemeClr val="tx1">
                              <a:lumMod val="75000"/>
                              <a:lumOff val="25000"/>
                            </a:schemeClr>
                          </a:solidFill>
                          <a:effectLst/>
                          <a:latin typeface="+mn-ea"/>
                          <a:ea typeface="+mn-ea"/>
                          <a:cs typeface="Times New Roman" panose="02020603050405020304" pitchFamily="18" charset="0"/>
                        </a:rPr>
                        <a:t>4</a:t>
                      </a:r>
                      <a:endParaRPr lang="zh-CN" sz="1400" kern="100" dirty="0">
                        <a:solidFill>
                          <a:schemeClr val="tx1">
                            <a:lumMod val="75000"/>
                            <a:lumOff val="25000"/>
                          </a:schemeClr>
                        </a:solidFill>
                        <a:effectLst/>
                        <a:latin typeface="+mn-ea"/>
                        <a:ea typeface="+mn-ea"/>
                        <a:cs typeface="Times New Roman" panose="02020603050405020304" pitchFamily="18" charset="0"/>
                      </a:endParaRPr>
                    </a:p>
                  </a:txBody>
                  <a:tcPr marL="68580" marR="6858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E7E7E7"/>
                    </a:solidFill>
                  </a:tcPr>
                </a:tc>
                <a:tc>
                  <a:txBody>
                    <a:bodyPr/>
                    <a:lstStyle/>
                    <a:p>
                      <a:pPr algn="ctr"/>
                      <a:r>
                        <a:rPr lang="en-US" sz="1400" kern="100" dirty="0">
                          <a:solidFill>
                            <a:schemeClr val="tx1">
                              <a:lumMod val="75000"/>
                              <a:lumOff val="25000"/>
                            </a:schemeClr>
                          </a:solidFill>
                          <a:effectLst/>
                          <a:latin typeface="+mn-ea"/>
                          <a:ea typeface="+mn-ea"/>
                          <a:cs typeface="Times New Roman" panose="02020603050405020304" pitchFamily="18" charset="0"/>
                        </a:rPr>
                        <a:t>12</a:t>
                      </a:r>
                      <a:endParaRPr lang="zh-CN" sz="1400" kern="100" dirty="0">
                        <a:solidFill>
                          <a:schemeClr val="tx1">
                            <a:lumMod val="75000"/>
                            <a:lumOff val="25000"/>
                          </a:schemeClr>
                        </a:solidFill>
                        <a:effectLst/>
                        <a:latin typeface="+mn-ea"/>
                        <a:ea typeface="+mn-ea"/>
                        <a:cs typeface="Times New Roman" panose="02020603050405020304" pitchFamily="18" charset="0"/>
                      </a:endParaRPr>
                    </a:p>
                  </a:txBody>
                  <a:tcPr marL="68580" marR="6858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E7E7E7"/>
                    </a:solidFill>
                  </a:tcPr>
                </a:tc>
                <a:extLst>
                  <a:ext uri="{0D108BD9-81ED-4DB2-BD59-A6C34878D82A}">
                    <a16:rowId xmlns:a16="http://schemas.microsoft.com/office/drawing/2014/main" val="4183643765"/>
                  </a:ext>
                </a:extLst>
              </a:tr>
            </a:tbl>
          </a:graphicData>
        </a:graphic>
      </p:graphicFrame>
      <p:sp>
        <p:nvSpPr>
          <p:cNvPr id="6" name="文本框 5">
            <a:extLst>
              <a:ext uri="{FF2B5EF4-FFF2-40B4-BE49-F238E27FC236}">
                <a16:creationId xmlns:a16="http://schemas.microsoft.com/office/drawing/2014/main" id="{EE686D08-01D6-362D-A64D-C0825B53EA1A}"/>
              </a:ext>
            </a:extLst>
          </p:cNvPr>
          <p:cNvSpPr txBox="1"/>
          <p:nvPr/>
        </p:nvSpPr>
        <p:spPr>
          <a:xfrm>
            <a:off x="556525" y="551991"/>
            <a:ext cx="5749046" cy="892552"/>
          </a:xfrm>
          <a:prstGeom prst="rect">
            <a:avLst/>
          </a:prstGeom>
          <a:noFill/>
        </p:spPr>
        <p:txBody>
          <a:bodyPr wrap="square" rtlCol="0">
            <a:spAutoFit/>
          </a:bodyPr>
          <a:lstStyle/>
          <a:p>
            <a:r>
              <a:rPr lang="en-US" altLang="zh-CN" sz="3200" b="1" dirty="0">
                <a:solidFill>
                  <a:srgbClr val="F08300"/>
                </a:solidFill>
                <a:latin typeface="Calibri" panose="020F0502020204030204" pitchFamily="34" charset="0"/>
                <a:cs typeface="Calibri" panose="020F0502020204030204" pitchFamily="34" charset="0"/>
              </a:rPr>
              <a:t>SSM5000A</a:t>
            </a:r>
            <a:r>
              <a:rPr lang="zh-CN" altLang="en-US" sz="3200" b="1" dirty="0">
                <a:solidFill>
                  <a:schemeClr val="bg1">
                    <a:lumMod val="50000"/>
                  </a:schemeClr>
                </a:solidFill>
                <a:latin typeface="Calibri" panose="020F0502020204030204" pitchFamily="34" charset="0"/>
                <a:cs typeface="Calibri" panose="020F0502020204030204" pitchFamily="34" charset="0"/>
              </a:rPr>
              <a:t> </a:t>
            </a:r>
            <a:r>
              <a:rPr lang="en-US" altLang="zh-CN" sz="3200" b="1" dirty="0">
                <a:solidFill>
                  <a:schemeClr val="bg1">
                    <a:lumMod val="50000"/>
                  </a:schemeClr>
                </a:solidFill>
                <a:latin typeface="Calibri" panose="020F0502020204030204" pitchFamily="34" charset="0"/>
                <a:cs typeface="Calibri" panose="020F0502020204030204" pitchFamily="34" charset="0"/>
              </a:rPr>
              <a:t>Series</a:t>
            </a:r>
          </a:p>
          <a:p>
            <a:r>
              <a:rPr lang="en-US" altLang="zh-CN" sz="2000" dirty="0">
                <a:solidFill>
                  <a:schemeClr val="bg1">
                    <a:lumMod val="50000"/>
                  </a:schemeClr>
                </a:solidFill>
                <a:latin typeface="Calibri" panose="020F0502020204030204" pitchFamily="34" charset="0"/>
                <a:cs typeface="Calibri" panose="020F0502020204030204" pitchFamily="34" charset="0"/>
              </a:rPr>
              <a:t> </a:t>
            </a:r>
            <a:r>
              <a:rPr lang="en-US" altLang="zh-CN" dirty="0">
                <a:solidFill>
                  <a:schemeClr val="bg1">
                    <a:lumMod val="50000"/>
                  </a:schemeClr>
                </a:solidFill>
                <a:latin typeface="Calibri" panose="020F0502020204030204" pitchFamily="34" charset="0"/>
                <a:cs typeface="Calibri" panose="020F0502020204030204" pitchFamily="34" charset="0"/>
              </a:rPr>
              <a:t>Switch Matrix </a:t>
            </a:r>
            <a:endParaRPr lang="zh-CN" altLang="en-US" sz="2000" dirty="0">
              <a:solidFill>
                <a:schemeClr val="bg1">
                  <a:lumMod val="50000"/>
                </a:schemeClr>
              </a:solidFill>
              <a:latin typeface="Calibri" panose="020F0502020204030204" pitchFamily="34" charset="0"/>
              <a:cs typeface="Calibri" panose="020F0502020204030204" pitchFamily="34" charset="0"/>
            </a:endParaRPr>
          </a:p>
        </p:txBody>
      </p:sp>
      <p:sp>
        <p:nvSpPr>
          <p:cNvPr id="12" name="灯片编号占位符 2">
            <a:extLst>
              <a:ext uri="{FF2B5EF4-FFF2-40B4-BE49-F238E27FC236}">
                <a16:creationId xmlns:a16="http://schemas.microsoft.com/office/drawing/2014/main" id="{61670AC9-7FDD-A81A-1B8E-4AA5C73A645D}"/>
              </a:ext>
            </a:extLst>
          </p:cNvPr>
          <p:cNvSpPr txBox="1">
            <a:spLocks/>
          </p:cNvSpPr>
          <p:nvPr/>
        </p:nvSpPr>
        <p:spPr>
          <a:xfrm>
            <a:off x="8827955" y="6478124"/>
            <a:ext cx="2661448" cy="215900"/>
          </a:xfrm>
          <a:prstGeom prst="rect">
            <a:avLst/>
          </a:prstGeom>
        </p:spPr>
        <p:txBody>
          <a:bodyPr vert="horz" lIns="91440" tIns="45720" rIns="91440" bIns="45720" rtlCol="0" anchor="ctr"/>
          <a:lstStyle>
            <a:defPPr>
              <a:defRPr lang="zh-CN"/>
            </a:defPPr>
            <a:lvl1pPr marL="0" algn="r" defTabSz="914400" rtl="0" eaLnBrk="1" latinLnBrk="0" hangingPunct="1">
              <a:defRPr lang="zh-CN" altLang="en-US" sz="1000" kern="1200" smtClean="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F65B630-C7FF-41C0-9923-C5E5E29EED81}" type="slidenum">
              <a:rPr kumimoji="0" lang="en-US" altLang="zh-CN" sz="1000" b="0" i="0" u="none" strike="noStrike" kern="1200" cap="none" spc="0" normalizeH="0" baseline="0" noProof="0">
                <a:ln>
                  <a:noFill/>
                </a:ln>
                <a:solidFill>
                  <a:srgbClr val="2F2F2F">
                    <a:lumMod val="50000"/>
                    <a:lumOff val="50000"/>
                  </a:srgbClr>
                </a:solidFill>
                <a:effectLst/>
                <a:uLnTx/>
                <a:uFillTx/>
                <a:latin typeface="Calibri"/>
                <a:cs typeface="Calibri"/>
                <a:sym typeface="+mn-lt"/>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000" b="0" i="0" u="none" strike="noStrike" kern="1200" cap="none" spc="0" normalizeH="0" baseline="0" noProof="0" dirty="0">
              <a:ln>
                <a:noFill/>
              </a:ln>
              <a:solidFill>
                <a:srgbClr val="2F2F2F">
                  <a:lumMod val="50000"/>
                  <a:lumOff val="50000"/>
                </a:srgbClr>
              </a:solidFill>
              <a:effectLst/>
              <a:uLnTx/>
              <a:uFillTx/>
              <a:latin typeface="Calibri"/>
              <a:ea typeface="宋体" panose="02010600030101010101" pitchFamily="2" charset="-122"/>
              <a:cs typeface="Calibri"/>
              <a:sym typeface="+mn-lt"/>
            </a:endParaRPr>
          </a:p>
        </p:txBody>
      </p:sp>
      <p:grpSp>
        <p:nvGrpSpPr>
          <p:cNvPr id="24" name="组合 23">
            <a:extLst>
              <a:ext uri="{FF2B5EF4-FFF2-40B4-BE49-F238E27FC236}">
                <a16:creationId xmlns:a16="http://schemas.microsoft.com/office/drawing/2014/main" id="{1AA39CA2-8448-1B85-82E0-7BA30AE04D8C}"/>
              </a:ext>
            </a:extLst>
          </p:cNvPr>
          <p:cNvGrpSpPr/>
          <p:nvPr/>
        </p:nvGrpSpPr>
        <p:grpSpPr>
          <a:xfrm>
            <a:off x="7507268" y="2514600"/>
            <a:ext cx="3324225" cy="1828800"/>
            <a:chOff x="7800975" y="2337606"/>
            <a:chExt cx="3324225" cy="1828800"/>
          </a:xfrm>
        </p:grpSpPr>
        <p:sp>
          <p:nvSpPr>
            <p:cNvPr id="13" name="内容占位符 2">
              <a:extLst>
                <a:ext uri="{FF2B5EF4-FFF2-40B4-BE49-F238E27FC236}">
                  <a16:creationId xmlns:a16="http://schemas.microsoft.com/office/drawing/2014/main" id="{A8846E79-8D5D-2C93-8A0F-71AF6A378F93}"/>
                </a:ext>
              </a:extLst>
            </p:cNvPr>
            <p:cNvSpPr txBox="1">
              <a:spLocks/>
            </p:cNvSpPr>
            <p:nvPr/>
          </p:nvSpPr>
          <p:spPr bwMode="auto">
            <a:xfrm>
              <a:off x="7924800" y="2432862"/>
              <a:ext cx="3200400" cy="1633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051" indent="-457051" algn="l" rtl="0" eaLnBrk="0" fontAlgn="base" hangingPunct="0">
                <a:spcBef>
                  <a:spcPct val="20000"/>
                </a:spcBef>
                <a:spcAft>
                  <a:spcPct val="0"/>
                </a:spcAft>
                <a:buBlip>
                  <a:blip r:embed="rId3"/>
                </a:buBlip>
                <a:defRPr sz="1800" kern="1200">
                  <a:solidFill>
                    <a:schemeClr val="tx1"/>
                  </a:solidFill>
                  <a:latin typeface="Source Han Sans Normal" panose="020B0400000000000000" pitchFamily="34" charset="-122"/>
                  <a:ea typeface="Source Han Sans Normal" panose="020B0400000000000000" pitchFamily="34" charset="-122"/>
                  <a:cs typeface="+mn-cs"/>
                </a:defRPr>
              </a:lvl1pPr>
              <a:lvl2pPr marL="990278" indent="-380876" algn="l" rtl="0" eaLnBrk="0" fontAlgn="base" hangingPunct="0">
                <a:spcBef>
                  <a:spcPct val="20000"/>
                </a:spcBef>
                <a:spcAft>
                  <a:spcPct val="0"/>
                </a:spcAft>
                <a:buBlip>
                  <a:blip r:embed="rId3"/>
                </a:buBlip>
                <a:defRPr sz="1400" kern="1200">
                  <a:solidFill>
                    <a:schemeClr val="tx1"/>
                  </a:solidFill>
                  <a:latin typeface="Source Han Sans Normal" panose="020B0400000000000000" pitchFamily="34" charset="-122"/>
                  <a:ea typeface="Source Han Sans Normal" panose="020B0400000000000000" pitchFamily="34" charset="-122"/>
                  <a:cs typeface="+mn-cs"/>
                </a:defRPr>
              </a:lvl2pPr>
              <a:lvl3pPr marL="1523505" indent="-304701" algn="l" rtl="0" eaLnBrk="0" fontAlgn="base" hangingPunct="0">
                <a:spcBef>
                  <a:spcPct val="20000"/>
                </a:spcBef>
                <a:spcAft>
                  <a:spcPct val="0"/>
                </a:spcAft>
                <a:buBlip>
                  <a:blip r:embed="rId3"/>
                </a:buBlip>
                <a:defRPr sz="1200" kern="1200">
                  <a:solidFill>
                    <a:schemeClr val="tx1"/>
                  </a:solidFill>
                  <a:latin typeface="Source Han Sans Normal" panose="020B0400000000000000" pitchFamily="34" charset="-122"/>
                  <a:ea typeface="Source Han Sans Normal" panose="020B0400000000000000" pitchFamily="34" charset="-122"/>
                  <a:cs typeface="+mn-cs"/>
                </a:defRPr>
              </a:lvl3pPr>
              <a:lvl4pPr marL="2132907" indent="-304701" algn="l" rtl="0" eaLnBrk="0" fontAlgn="base" hangingPunct="0">
                <a:spcBef>
                  <a:spcPct val="20000"/>
                </a:spcBef>
                <a:spcAft>
                  <a:spcPct val="0"/>
                </a:spcAft>
                <a:buBlip>
                  <a:blip r:embed="rId4"/>
                </a:buBlip>
                <a:defRPr sz="1100" kern="1200">
                  <a:solidFill>
                    <a:schemeClr val="tx1"/>
                  </a:solidFill>
                  <a:latin typeface="Source Han Sans Normal" panose="020B0400000000000000" pitchFamily="34" charset="-122"/>
                  <a:ea typeface="Source Han Sans Normal" panose="020B0400000000000000" pitchFamily="34" charset="-122"/>
                  <a:cs typeface="+mn-cs"/>
                </a:defRPr>
              </a:lvl4pPr>
              <a:lvl5pPr marL="2742308" indent="-304701" algn="l" rtl="0" eaLnBrk="0" fontAlgn="base" hangingPunct="0">
                <a:spcBef>
                  <a:spcPct val="20000"/>
                </a:spcBef>
                <a:spcAft>
                  <a:spcPct val="0"/>
                </a:spcAft>
                <a:buBlip>
                  <a:blip r:embed="rId4"/>
                </a:buBlip>
                <a:defRPr sz="1000" kern="1200">
                  <a:solidFill>
                    <a:schemeClr val="tx1"/>
                  </a:solidFill>
                  <a:latin typeface="Source Han Sans Normal" panose="020B0400000000000000" pitchFamily="34" charset="-122"/>
                  <a:ea typeface="Source Han Sans Normal" panose="020B0400000000000000" pitchFamily="34" charset="-122"/>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r>
                <a:rPr lang="en-US" altLang="zh-CN" sz="1400" dirty="0">
                  <a:solidFill>
                    <a:schemeClr val="tx1">
                      <a:lumMod val="75000"/>
                      <a:lumOff val="25000"/>
                    </a:schemeClr>
                  </a:solidFill>
                  <a:latin typeface="+mn-ea"/>
                  <a:ea typeface="+mn-ea"/>
                  <a:cs typeface="Arial" panose="020B0604020202020204" pitchFamily="34" charset="0"/>
                </a:rPr>
                <a:t>Screen size: 2.4-inch</a:t>
              </a:r>
            </a:p>
            <a:p>
              <a:r>
                <a:rPr lang="en-US" altLang="zh-CN" sz="1400" dirty="0">
                  <a:solidFill>
                    <a:schemeClr val="tx1">
                      <a:lumMod val="75000"/>
                      <a:lumOff val="25000"/>
                    </a:schemeClr>
                  </a:solidFill>
                  <a:latin typeface="+mn-ea"/>
                  <a:ea typeface="+mn-ea"/>
                  <a:cs typeface="Arial" panose="020B0604020202020204" pitchFamily="34" charset="0"/>
                </a:rPr>
                <a:t>RF connector: 3.5mm Female </a:t>
              </a:r>
            </a:p>
            <a:p>
              <a:r>
                <a:rPr lang="en-US" altLang="zh-CN" sz="1400" dirty="0">
                  <a:solidFill>
                    <a:schemeClr val="tx1">
                      <a:lumMod val="75000"/>
                      <a:lumOff val="25000"/>
                    </a:schemeClr>
                  </a:solidFill>
                  <a:latin typeface="+mn-ea"/>
                  <a:ea typeface="+mn-ea"/>
                  <a:cs typeface="Arial" panose="020B0604020202020204" pitchFamily="34" charset="0"/>
                </a:rPr>
                <a:t>Maximum input power: 20 dBm</a:t>
              </a:r>
            </a:p>
            <a:p>
              <a:r>
                <a:rPr lang="en-US" altLang="zh-CN" sz="1400" dirty="0">
                  <a:solidFill>
                    <a:schemeClr val="tx1">
                      <a:lumMod val="75000"/>
                      <a:lumOff val="25000"/>
                    </a:schemeClr>
                  </a:solidFill>
                  <a:latin typeface="+mn-ea"/>
                  <a:ea typeface="+mn-ea"/>
                  <a:cs typeface="Arial" panose="020B0604020202020204" pitchFamily="34" charset="0"/>
                </a:rPr>
                <a:t>Characteristic impedance: 50 </a:t>
              </a:r>
              <a:r>
                <a:rPr lang="el-GR" altLang="zh-CN" sz="1400" dirty="0">
                  <a:solidFill>
                    <a:schemeClr val="tx1">
                      <a:lumMod val="75000"/>
                      <a:lumOff val="25000"/>
                    </a:schemeClr>
                  </a:solidFill>
                  <a:latin typeface="+mn-ea"/>
                  <a:ea typeface="+mn-ea"/>
                  <a:cs typeface="Arial" panose="020B0604020202020204" pitchFamily="34" charset="0"/>
                </a:rPr>
                <a:t>Ω</a:t>
              </a:r>
              <a:endParaRPr lang="en-US" altLang="zh-CN" sz="1400" dirty="0">
                <a:solidFill>
                  <a:schemeClr val="tx1">
                    <a:lumMod val="75000"/>
                    <a:lumOff val="25000"/>
                  </a:schemeClr>
                </a:solidFill>
                <a:latin typeface="+mn-ea"/>
                <a:ea typeface="+mn-ea"/>
                <a:cs typeface="Arial" panose="020B0604020202020204" pitchFamily="34" charset="0"/>
              </a:endParaRPr>
            </a:p>
            <a:p>
              <a:r>
                <a:rPr lang="en-US" altLang="zh-CN" sz="1400" dirty="0">
                  <a:solidFill>
                    <a:schemeClr val="tx1">
                      <a:lumMod val="75000"/>
                      <a:lumOff val="25000"/>
                    </a:schemeClr>
                  </a:solidFill>
                  <a:latin typeface="+mn-ea"/>
                  <a:ea typeface="+mn-ea"/>
                  <a:cs typeface="Arial" panose="020B0604020202020204" pitchFamily="34" charset="0"/>
                </a:rPr>
                <a:t>Maximum input DC voltage: 35 V</a:t>
              </a:r>
            </a:p>
            <a:p>
              <a:r>
                <a:rPr lang="en-US" altLang="zh-CN" sz="1400" dirty="0">
                  <a:solidFill>
                    <a:schemeClr val="tx1">
                      <a:lumMod val="75000"/>
                      <a:lumOff val="25000"/>
                    </a:schemeClr>
                  </a:solidFill>
                  <a:latin typeface="+mn-ea"/>
                  <a:ea typeface="+mn-ea"/>
                  <a:cs typeface="Arial" panose="020B0604020202020204" pitchFamily="34" charset="0"/>
                </a:rPr>
                <a:t>Size: </a:t>
              </a:r>
              <a:r>
                <a:rPr lang="pl-PL" altLang="zh-CN" sz="1400" dirty="0">
                  <a:solidFill>
                    <a:schemeClr val="tx1">
                      <a:lumMod val="75000"/>
                      <a:lumOff val="25000"/>
                    </a:schemeClr>
                  </a:solidFill>
                  <a:latin typeface="+mn-ea"/>
                  <a:ea typeface="+mn-ea"/>
                  <a:cs typeface="Arial" panose="020B0604020202020204" pitchFamily="34" charset="0"/>
                </a:rPr>
                <a:t>W×H×D=88.5×425×417.6m</a:t>
              </a:r>
              <a:r>
                <a:rPr lang="en-US" altLang="zh-CN" sz="1400" dirty="0">
                  <a:solidFill>
                    <a:schemeClr val="tx1">
                      <a:lumMod val="75000"/>
                      <a:lumOff val="25000"/>
                    </a:schemeClr>
                  </a:solidFill>
                  <a:latin typeface="+mn-ea"/>
                  <a:ea typeface="+mn-ea"/>
                  <a:cs typeface="Arial" panose="020B0604020202020204" pitchFamily="34" charset="0"/>
                </a:rPr>
                <a:t>m</a:t>
              </a:r>
            </a:p>
          </p:txBody>
        </p:sp>
        <p:cxnSp>
          <p:nvCxnSpPr>
            <p:cNvPr id="17" name="直接连接符 16">
              <a:extLst>
                <a:ext uri="{FF2B5EF4-FFF2-40B4-BE49-F238E27FC236}">
                  <a16:creationId xmlns:a16="http://schemas.microsoft.com/office/drawing/2014/main" id="{10A426C6-7C25-903A-0712-EC3430403268}"/>
                </a:ext>
              </a:extLst>
            </p:cNvPr>
            <p:cNvCxnSpPr/>
            <p:nvPr/>
          </p:nvCxnSpPr>
          <p:spPr>
            <a:xfrm>
              <a:off x="7800975" y="2337606"/>
              <a:ext cx="3314700" cy="0"/>
            </a:xfrm>
            <a:prstGeom prst="line">
              <a:avLst/>
            </a:prstGeom>
            <a:ln w="28575" cap="flat" cmpd="sng" algn="ctr">
              <a:solidFill>
                <a:schemeClr val="accent6"/>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8" name="直接连接符 17">
              <a:extLst>
                <a:ext uri="{FF2B5EF4-FFF2-40B4-BE49-F238E27FC236}">
                  <a16:creationId xmlns:a16="http://schemas.microsoft.com/office/drawing/2014/main" id="{5AA6A7A0-0F9B-72E7-95CA-471E3744ECCF}"/>
                </a:ext>
              </a:extLst>
            </p:cNvPr>
            <p:cNvCxnSpPr/>
            <p:nvPr/>
          </p:nvCxnSpPr>
          <p:spPr>
            <a:xfrm>
              <a:off x="7800975" y="4166406"/>
              <a:ext cx="3314700" cy="0"/>
            </a:xfrm>
            <a:prstGeom prst="line">
              <a:avLst/>
            </a:prstGeom>
            <a:ln w="28575" cap="flat" cmpd="sng" algn="ctr">
              <a:solidFill>
                <a:schemeClr val="accent6"/>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9" name="直接连接符 18">
              <a:extLst>
                <a:ext uri="{FF2B5EF4-FFF2-40B4-BE49-F238E27FC236}">
                  <a16:creationId xmlns:a16="http://schemas.microsoft.com/office/drawing/2014/main" id="{55549EE9-6518-0D57-7387-34D91A4944E7}"/>
                </a:ext>
              </a:extLst>
            </p:cNvPr>
            <p:cNvCxnSpPr>
              <a:cxnSpLocks/>
            </p:cNvCxnSpPr>
            <p:nvPr/>
          </p:nvCxnSpPr>
          <p:spPr>
            <a:xfrm>
              <a:off x="7800975" y="2337606"/>
              <a:ext cx="0" cy="1828800"/>
            </a:xfrm>
            <a:prstGeom prst="line">
              <a:avLst/>
            </a:prstGeom>
            <a:ln w="28575" cap="flat" cmpd="sng" algn="ctr">
              <a:solidFill>
                <a:schemeClr val="accent6"/>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3" name="直接连接符 22">
              <a:extLst>
                <a:ext uri="{FF2B5EF4-FFF2-40B4-BE49-F238E27FC236}">
                  <a16:creationId xmlns:a16="http://schemas.microsoft.com/office/drawing/2014/main" id="{7EACF3D7-EC43-781A-031C-B0D7954E8332}"/>
                </a:ext>
              </a:extLst>
            </p:cNvPr>
            <p:cNvCxnSpPr>
              <a:cxnSpLocks/>
            </p:cNvCxnSpPr>
            <p:nvPr/>
          </p:nvCxnSpPr>
          <p:spPr>
            <a:xfrm>
              <a:off x="11125200" y="2337606"/>
              <a:ext cx="0" cy="1828800"/>
            </a:xfrm>
            <a:prstGeom prst="line">
              <a:avLst/>
            </a:prstGeom>
            <a:ln w="28575" cap="flat" cmpd="sng" algn="ctr">
              <a:solidFill>
                <a:schemeClr val="accent6"/>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spTree>
    <p:extLst>
      <p:ext uri="{BB962C8B-B14F-4D97-AF65-F5344CB8AC3E}">
        <p14:creationId xmlns:p14="http://schemas.microsoft.com/office/powerpoint/2010/main" val="21609126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1">
            <a:extLst>
              <a:ext uri="{FF2B5EF4-FFF2-40B4-BE49-F238E27FC236}">
                <a16:creationId xmlns:a16="http://schemas.microsoft.com/office/drawing/2014/main" id="{EE9BA1E7-ED7C-A329-BA9A-A0BF64D8D32E}"/>
              </a:ext>
            </a:extLst>
          </p:cNvPr>
          <p:cNvSpPr txBox="1"/>
          <p:nvPr/>
        </p:nvSpPr>
        <p:spPr>
          <a:xfrm>
            <a:off x="556525" y="518908"/>
            <a:ext cx="7367736" cy="861774"/>
          </a:xfrm>
          <a:prstGeom prst="rect">
            <a:avLst/>
          </a:prstGeom>
          <a:noFill/>
        </p:spPr>
        <p:txBody>
          <a:bodyPr wrap="square" rtlCol="0">
            <a:spAutoFit/>
          </a:bodyPr>
          <a:lstStyle/>
          <a:p>
            <a:r>
              <a:rPr lang="en-US" altLang="zh-CN" sz="3200" b="1" dirty="0">
                <a:solidFill>
                  <a:srgbClr val="F08300"/>
                </a:solidFill>
                <a:latin typeface="Calibri" panose="020F0502020204030204" pitchFamily="34" charset="0"/>
                <a:cs typeface="Calibri" panose="020F0502020204030204" pitchFamily="34" charset="0"/>
              </a:rPr>
              <a:t>Front</a:t>
            </a:r>
            <a:r>
              <a:rPr lang="en-US" altLang="zh-CN" sz="3200" b="1" dirty="0">
                <a:solidFill>
                  <a:schemeClr val="tx1">
                    <a:lumMod val="50000"/>
                    <a:lumOff val="50000"/>
                  </a:schemeClr>
                </a:solidFill>
                <a:latin typeface="Calibri" panose="020F0502020204030204" pitchFamily="34" charset="0"/>
                <a:cs typeface="Calibri" panose="020F0502020204030204" pitchFamily="34" charset="0"/>
              </a:rPr>
              <a:t> Panel Tour</a:t>
            </a:r>
            <a:endParaRPr lang="en-US" altLang="zh-CN" sz="300" b="1" dirty="0">
              <a:solidFill>
                <a:schemeClr val="tx1">
                  <a:lumMod val="50000"/>
                  <a:lumOff val="50000"/>
                </a:schemeClr>
              </a:solidFill>
              <a:latin typeface="Calibri" panose="020F0502020204030204" pitchFamily="34" charset="0"/>
              <a:cs typeface="Calibri" panose="020F0502020204030204" pitchFamily="34" charset="0"/>
            </a:endParaRPr>
          </a:p>
          <a:p>
            <a:r>
              <a:rPr lang="en-US" altLang="zh-CN" dirty="0">
                <a:solidFill>
                  <a:schemeClr val="tx1">
                    <a:lumMod val="50000"/>
                    <a:lumOff val="50000"/>
                  </a:schemeClr>
                </a:solidFill>
                <a:latin typeface="Calibri" panose="020F0502020204030204" pitchFamily="34" charset="0"/>
                <a:cs typeface="Calibri" panose="020F0502020204030204" pitchFamily="34" charset="0"/>
              </a:rPr>
              <a:t>SSM5000A Instrument Tour / User friendly in every detail</a:t>
            </a:r>
          </a:p>
        </p:txBody>
      </p:sp>
      <p:sp>
        <p:nvSpPr>
          <p:cNvPr id="3" name="灯片编号占位符 2">
            <a:extLst>
              <a:ext uri="{FF2B5EF4-FFF2-40B4-BE49-F238E27FC236}">
                <a16:creationId xmlns:a16="http://schemas.microsoft.com/office/drawing/2014/main" id="{26A92309-3087-6544-4086-515B571CC37A}"/>
              </a:ext>
            </a:extLst>
          </p:cNvPr>
          <p:cNvSpPr txBox="1">
            <a:spLocks/>
          </p:cNvSpPr>
          <p:nvPr/>
        </p:nvSpPr>
        <p:spPr>
          <a:xfrm>
            <a:off x="8827955" y="6478124"/>
            <a:ext cx="2661448" cy="215900"/>
          </a:xfrm>
          <a:prstGeom prst="rect">
            <a:avLst/>
          </a:prstGeom>
        </p:spPr>
        <p:txBody>
          <a:bodyPr vert="horz" lIns="91440" tIns="45720" rIns="91440" bIns="45720" rtlCol="0" anchor="ctr"/>
          <a:lstStyle>
            <a:defPPr>
              <a:defRPr lang="zh-CN"/>
            </a:defPPr>
            <a:lvl1pPr marL="0" algn="r" defTabSz="914400" rtl="0" eaLnBrk="1" latinLnBrk="0" hangingPunct="1">
              <a:defRPr lang="zh-CN" altLang="en-US" sz="1000" kern="1200" smtClean="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F65B630-C7FF-41C0-9923-C5E5E29EED81}" type="slidenum">
              <a:rPr kumimoji="0" lang="en-US" altLang="zh-CN" sz="1000" b="0" i="0" u="none" strike="noStrike" kern="1200" cap="none" spc="0" normalizeH="0" baseline="0" noProof="0">
                <a:ln>
                  <a:noFill/>
                </a:ln>
                <a:solidFill>
                  <a:srgbClr val="2F2F2F">
                    <a:lumMod val="50000"/>
                    <a:lumOff val="50000"/>
                  </a:srgbClr>
                </a:solidFill>
                <a:effectLst/>
                <a:uLnTx/>
                <a:uFillTx/>
                <a:latin typeface="Calibri"/>
                <a:cs typeface="Calibri"/>
                <a:sym typeface="+mn-lt"/>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000" b="0" i="0" u="none" strike="noStrike" kern="1200" cap="none" spc="0" normalizeH="0" baseline="0" noProof="0" dirty="0">
              <a:ln>
                <a:noFill/>
              </a:ln>
              <a:solidFill>
                <a:srgbClr val="2F2F2F">
                  <a:lumMod val="50000"/>
                  <a:lumOff val="50000"/>
                </a:srgbClr>
              </a:solidFill>
              <a:effectLst/>
              <a:uLnTx/>
              <a:uFillTx/>
              <a:latin typeface="Calibri"/>
              <a:ea typeface="宋体" panose="02010600030101010101" pitchFamily="2" charset="-122"/>
              <a:cs typeface="Calibri"/>
              <a:sym typeface="+mn-lt"/>
            </a:endParaRPr>
          </a:p>
        </p:txBody>
      </p:sp>
      <p:grpSp>
        <p:nvGrpSpPr>
          <p:cNvPr id="4" name="组合 3">
            <a:extLst>
              <a:ext uri="{FF2B5EF4-FFF2-40B4-BE49-F238E27FC236}">
                <a16:creationId xmlns:a16="http://schemas.microsoft.com/office/drawing/2014/main" id="{431D8D03-E513-BCFA-A6A6-DBBAF299AD0A}"/>
              </a:ext>
            </a:extLst>
          </p:cNvPr>
          <p:cNvGrpSpPr>
            <a:grpSpLocks noChangeAspect="1"/>
          </p:cNvGrpSpPr>
          <p:nvPr/>
        </p:nvGrpSpPr>
        <p:grpSpPr>
          <a:xfrm>
            <a:off x="1147960" y="1898037"/>
            <a:ext cx="9835114" cy="2059471"/>
            <a:chOff x="0" y="0"/>
            <a:chExt cx="5904230" cy="1236345"/>
          </a:xfrm>
        </p:grpSpPr>
        <p:pic>
          <p:nvPicPr>
            <p:cNvPr id="5" name="图片 4">
              <a:extLst>
                <a:ext uri="{FF2B5EF4-FFF2-40B4-BE49-F238E27FC236}">
                  <a16:creationId xmlns:a16="http://schemas.microsoft.com/office/drawing/2014/main" id="{A0CFEC8E-00D4-AEA9-6DD2-513E28E42D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7453" b="34667"/>
            <a:stretch/>
          </p:blipFill>
          <p:spPr bwMode="auto">
            <a:xfrm>
              <a:off x="0" y="0"/>
              <a:ext cx="5904230" cy="1236345"/>
            </a:xfrm>
            <a:prstGeom prst="rect">
              <a:avLst/>
            </a:prstGeom>
            <a:noFill/>
            <a:ln>
              <a:noFill/>
            </a:ln>
            <a:extLst>
              <a:ext uri="{53640926-AAD7-44D8-BBD7-CCE9431645EC}">
                <a14:shadowObscured xmlns:a14="http://schemas.microsoft.com/office/drawing/2010/main"/>
              </a:ext>
            </a:extLst>
          </p:spPr>
        </p:pic>
        <p:pic>
          <p:nvPicPr>
            <p:cNvPr id="6" name="图片 5">
              <a:extLst>
                <a:ext uri="{FF2B5EF4-FFF2-40B4-BE49-F238E27FC236}">
                  <a16:creationId xmlns:a16="http://schemas.microsoft.com/office/drawing/2014/main" id="{774286FE-7AA0-FE02-A95B-EFC31B8BC3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1550" y="238125"/>
              <a:ext cx="182880" cy="182880"/>
            </a:xfrm>
            <a:prstGeom prst="rect">
              <a:avLst/>
            </a:prstGeom>
          </p:spPr>
        </p:pic>
        <p:pic>
          <p:nvPicPr>
            <p:cNvPr id="7" name="图片 6">
              <a:extLst>
                <a:ext uri="{FF2B5EF4-FFF2-40B4-BE49-F238E27FC236}">
                  <a16:creationId xmlns:a16="http://schemas.microsoft.com/office/drawing/2014/main" id="{041390DD-B837-8B30-8866-91C0ED1054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81350" y="104775"/>
              <a:ext cx="182880" cy="182880"/>
            </a:xfrm>
            <a:prstGeom prst="rect">
              <a:avLst/>
            </a:prstGeom>
          </p:spPr>
        </p:pic>
        <p:pic>
          <p:nvPicPr>
            <p:cNvPr id="8" name="图片 7">
              <a:extLst>
                <a:ext uri="{FF2B5EF4-FFF2-40B4-BE49-F238E27FC236}">
                  <a16:creationId xmlns:a16="http://schemas.microsoft.com/office/drawing/2014/main" id="{DAA74A12-9318-91FD-9186-81447B2F37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90875" y="609600"/>
              <a:ext cx="182880" cy="182880"/>
            </a:xfrm>
            <a:prstGeom prst="rect">
              <a:avLst/>
            </a:prstGeom>
          </p:spPr>
        </p:pic>
        <p:pic>
          <p:nvPicPr>
            <p:cNvPr id="9" name="图片 8">
              <a:extLst>
                <a:ext uri="{FF2B5EF4-FFF2-40B4-BE49-F238E27FC236}">
                  <a16:creationId xmlns:a16="http://schemas.microsoft.com/office/drawing/2014/main" id="{5D058853-E23C-D6CA-5238-8BCAF52E8D1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57775" y="133350"/>
              <a:ext cx="182880" cy="182880"/>
            </a:xfrm>
            <a:prstGeom prst="rect">
              <a:avLst/>
            </a:prstGeom>
          </p:spPr>
        </p:pic>
        <p:pic>
          <p:nvPicPr>
            <p:cNvPr id="10" name="图片 9">
              <a:extLst>
                <a:ext uri="{FF2B5EF4-FFF2-40B4-BE49-F238E27FC236}">
                  <a16:creationId xmlns:a16="http://schemas.microsoft.com/office/drawing/2014/main" id="{F3E9A57C-2445-5519-96AE-F372B283AC0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1550" y="514350"/>
              <a:ext cx="182880" cy="182880"/>
            </a:xfrm>
            <a:prstGeom prst="rect">
              <a:avLst/>
            </a:prstGeom>
          </p:spPr>
        </p:pic>
        <p:pic>
          <p:nvPicPr>
            <p:cNvPr id="11" name="图片 10">
              <a:extLst>
                <a:ext uri="{FF2B5EF4-FFF2-40B4-BE49-F238E27FC236}">
                  <a16:creationId xmlns:a16="http://schemas.microsoft.com/office/drawing/2014/main" id="{BEC95E49-54B1-934C-E0AC-32B597CA19C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52450" y="647700"/>
              <a:ext cx="182880" cy="182880"/>
            </a:xfrm>
            <a:prstGeom prst="rect">
              <a:avLst/>
            </a:prstGeom>
          </p:spPr>
        </p:pic>
        <p:pic>
          <p:nvPicPr>
            <p:cNvPr id="12" name="图片 11">
              <a:extLst>
                <a:ext uri="{FF2B5EF4-FFF2-40B4-BE49-F238E27FC236}">
                  <a16:creationId xmlns:a16="http://schemas.microsoft.com/office/drawing/2014/main" id="{24A53BF4-74B2-0179-06F9-C9851D38DDF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47775" y="657225"/>
              <a:ext cx="182880" cy="182880"/>
            </a:xfrm>
            <a:prstGeom prst="rect">
              <a:avLst/>
            </a:prstGeom>
          </p:spPr>
        </p:pic>
        <p:pic>
          <p:nvPicPr>
            <p:cNvPr id="13" name="图片 12">
              <a:extLst>
                <a:ext uri="{FF2B5EF4-FFF2-40B4-BE49-F238E27FC236}">
                  <a16:creationId xmlns:a16="http://schemas.microsoft.com/office/drawing/2014/main" id="{B9758E59-BC47-DD56-9FC7-B22DD0638BB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52450" y="847725"/>
              <a:ext cx="182880" cy="182880"/>
            </a:xfrm>
            <a:prstGeom prst="rect">
              <a:avLst/>
            </a:prstGeom>
          </p:spPr>
        </p:pic>
      </p:grpSp>
      <p:graphicFrame>
        <p:nvGraphicFramePr>
          <p:cNvPr id="17" name="表格 16">
            <a:extLst>
              <a:ext uri="{FF2B5EF4-FFF2-40B4-BE49-F238E27FC236}">
                <a16:creationId xmlns:a16="http://schemas.microsoft.com/office/drawing/2014/main" id="{1CB77565-5924-9E43-C00D-8B030D737659}"/>
              </a:ext>
            </a:extLst>
          </p:cNvPr>
          <p:cNvGraphicFramePr>
            <a:graphicFrameLocks noGrp="1"/>
          </p:cNvGraphicFramePr>
          <p:nvPr>
            <p:extLst>
              <p:ext uri="{D42A27DB-BD31-4B8C-83A1-F6EECF244321}">
                <p14:modId xmlns:p14="http://schemas.microsoft.com/office/powerpoint/2010/main" val="2444756028"/>
              </p:ext>
            </p:extLst>
          </p:nvPr>
        </p:nvGraphicFramePr>
        <p:xfrm>
          <a:off x="1147960" y="4539092"/>
          <a:ext cx="4517114" cy="1800000"/>
        </p:xfrm>
        <a:graphic>
          <a:graphicData uri="http://schemas.openxmlformats.org/drawingml/2006/table">
            <a:tbl>
              <a:tblPr firstRow="1" firstCol="1" bandRow="1">
                <a:tableStyleId>{3B4B98B0-60AC-42C2-AFA5-B58CD77FA1E5}</a:tableStyleId>
              </a:tblPr>
              <a:tblGrid>
                <a:gridCol w="504000">
                  <a:extLst>
                    <a:ext uri="{9D8B030D-6E8A-4147-A177-3AD203B41FA5}">
                      <a16:colId xmlns:a16="http://schemas.microsoft.com/office/drawing/2014/main" val="2425443627"/>
                    </a:ext>
                  </a:extLst>
                </a:gridCol>
                <a:gridCol w="1133753">
                  <a:extLst>
                    <a:ext uri="{9D8B030D-6E8A-4147-A177-3AD203B41FA5}">
                      <a16:colId xmlns:a16="http://schemas.microsoft.com/office/drawing/2014/main" val="3190641948"/>
                    </a:ext>
                  </a:extLst>
                </a:gridCol>
                <a:gridCol w="2879361">
                  <a:extLst>
                    <a:ext uri="{9D8B030D-6E8A-4147-A177-3AD203B41FA5}">
                      <a16:colId xmlns:a16="http://schemas.microsoft.com/office/drawing/2014/main" val="250210765"/>
                    </a:ext>
                  </a:extLst>
                </a:gridCol>
              </a:tblGrid>
              <a:tr h="450000">
                <a:tc>
                  <a:txBody>
                    <a:bodyPr/>
                    <a:lstStyle/>
                    <a:p>
                      <a:pPr algn="l">
                        <a:spcBef>
                          <a:spcPts val="240"/>
                        </a:spcBef>
                        <a:spcAft>
                          <a:spcPts val="240"/>
                        </a:spcAft>
                      </a:pPr>
                      <a:r>
                        <a:rPr lang="en-US" sz="1200" kern="100" dirty="0">
                          <a:solidFill>
                            <a:schemeClr val="tx1"/>
                          </a:solidFill>
                          <a:effectLst/>
                        </a:rPr>
                        <a:t>1</a:t>
                      </a:r>
                      <a:endParaRPr lang="zh-CN" sz="1200" kern="100" dirty="0">
                        <a:solidFill>
                          <a:schemeClr val="tx1"/>
                        </a:solidFill>
                        <a:effectLst/>
                        <a:latin typeface="+mn-ea"/>
                        <a:ea typeface="+mn-ea"/>
                        <a:cs typeface="黑体" panose="02010609060101010101" pitchFamily="49" charset="-122"/>
                      </a:endParaRPr>
                    </a:p>
                  </a:txBody>
                  <a:tcPr marL="65855" marR="65855" marT="0" marB="0" anchor="ctr"/>
                </a:tc>
                <a:tc>
                  <a:txBody>
                    <a:bodyPr/>
                    <a:lstStyle/>
                    <a:p>
                      <a:pPr algn="l">
                        <a:spcBef>
                          <a:spcPts val="240"/>
                        </a:spcBef>
                        <a:spcAft>
                          <a:spcPts val="240"/>
                        </a:spcAft>
                      </a:pPr>
                      <a:r>
                        <a:rPr lang="en-US" sz="1200" b="1" kern="100" dirty="0">
                          <a:solidFill>
                            <a:schemeClr val="tx1">
                              <a:lumMod val="85000"/>
                              <a:lumOff val="15000"/>
                            </a:schemeClr>
                          </a:solidFill>
                          <a:effectLst/>
                        </a:rPr>
                        <a:t>LCD Screen</a:t>
                      </a:r>
                      <a:endParaRPr lang="zh-CN" sz="1200" b="1" kern="100" dirty="0">
                        <a:solidFill>
                          <a:schemeClr val="tx1">
                            <a:lumMod val="85000"/>
                            <a:lumOff val="15000"/>
                          </a:schemeClr>
                        </a:solidFill>
                        <a:effectLst/>
                        <a:latin typeface="+mn-ea"/>
                        <a:ea typeface="+mn-ea"/>
                        <a:cs typeface="黑体" panose="02010609060101010101" pitchFamily="49" charset="-122"/>
                      </a:endParaRPr>
                    </a:p>
                  </a:txBody>
                  <a:tcPr marL="65855" marR="65855" marT="0" marB="0" anchor="ctr"/>
                </a:tc>
                <a:tc>
                  <a:txBody>
                    <a:bodyPr/>
                    <a:lstStyle/>
                    <a:p>
                      <a:pPr algn="l">
                        <a:spcBef>
                          <a:spcPts val="240"/>
                        </a:spcBef>
                        <a:spcAft>
                          <a:spcPts val="240"/>
                        </a:spcAft>
                      </a:pPr>
                      <a:r>
                        <a:rPr lang="en-US" sz="1200" b="0" kern="100" dirty="0">
                          <a:solidFill>
                            <a:schemeClr val="tx1">
                              <a:lumMod val="75000"/>
                              <a:lumOff val="25000"/>
                            </a:schemeClr>
                          </a:solidFill>
                          <a:effectLst/>
                        </a:rPr>
                        <a:t>2.4 inch LCD screen</a:t>
                      </a:r>
                      <a:endParaRPr lang="zh-CN" sz="1200" b="0" kern="100" dirty="0">
                        <a:solidFill>
                          <a:schemeClr val="tx1">
                            <a:lumMod val="75000"/>
                            <a:lumOff val="25000"/>
                          </a:schemeClr>
                        </a:solidFill>
                        <a:effectLst/>
                        <a:latin typeface="+mn-ea"/>
                        <a:ea typeface="+mn-ea"/>
                        <a:cs typeface="黑体" panose="02010609060101010101" pitchFamily="49" charset="-122"/>
                      </a:endParaRPr>
                    </a:p>
                  </a:txBody>
                  <a:tcPr marL="65855" marR="65855" marT="0" marB="0" anchor="ctr"/>
                </a:tc>
                <a:extLst>
                  <a:ext uri="{0D108BD9-81ED-4DB2-BD59-A6C34878D82A}">
                    <a16:rowId xmlns:a16="http://schemas.microsoft.com/office/drawing/2014/main" val="1161121351"/>
                  </a:ext>
                </a:extLst>
              </a:tr>
              <a:tr h="450000">
                <a:tc>
                  <a:txBody>
                    <a:bodyPr/>
                    <a:lstStyle/>
                    <a:p>
                      <a:pPr algn="l">
                        <a:spcBef>
                          <a:spcPts val="240"/>
                        </a:spcBef>
                        <a:spcAft>
                          <a:spcPts val="240"/>
                        </a:spcAft>
                      </a:pPr>
                      <a:r>
                        <a:rPr lang="en-US" sz="1200" kern="100" dirty="0">
                          <a:solidFill>
                            <a:schemeClr val="tx1"/>
                          </a:solidFill>
                          <a:effectLst/>
                        </a:rPr>
                        <a:t>2</a:t>
                      </a:r>
                      <a:endParaRPr lang="zh-CN" sz="1200" kern="100" dirty="0">
                        <a:solidFill>
                          <a:schemeClr val="tx1"/>
                        </a:solidFill>
                        <a:effectLst/>
                        <a:latin typeface="+mn-ea"/>
                        <a:ea typeface="+mn-ea"/>
                        <a:cs typeface="黑体" panose="02010609060101010101" pitchFamily="49" charset="-122"/>
                      </a:endParaRPr>
                    </a:p>
                  </a:txBody>
                  <a:tcPr marL="65855" marR="65855" marT="0" marB="0" anchor="ctr"/>
                </a:tc>
                <a:tc>
                  <a:txBody>
                    <a:bodyPr/>
                    <a:lstStyle/>
                    <a:p>
                      <a:pPr algn="l">
                        <a:spcBef>
                          <a:spcPts val="240"/>
                        </a:spcBef>
                        <a:spcAft>
                          <a:spcPts val="240"/>
                        </a:spcAft>
                      </a:pPr>
                      <a:r>
                        <a:rPr lang="en-US" sz="1200" b="1" kern="100" dirty="0">
                          <a:solidFill>
                            <a:schemeClr val="tx1">
                              <a:lumMod val="85000"/>
                              <a:lumOff val="15000"/>
                            </a:schemeClr>
                          </a:solidFill>
                          <a:effectLst/>
                        </a:rPr>
                        <a:t>RF Ports A-D</a:t>
                      </a:r>
                      <a:endParaRPr lang="zh-CN" sz="1200" b="1" kern="100" dirty="0">
                        <a:solidFill>
                          <a:schemeClr val="tx1">
                            <a:lumMod val="85000"/>
                            <a:lumOff val="15000"/>
                          </a:schemeClr>
                        </a:solidFill>
                        <a:effectLst/>
                        <a:latin typeface="+mn-ea"/>
                        <a:ea typeface="+mn-ea"/>
                        <a:cs typeface="黑体" panose="02010609060101010101" pitchFamily="49" charset="-122"/>
                      </a:endParaRPr>
                    </a:p>
                  </a:txBody>
                  <a:tcPr marL="65855" marR="65855" marT="0" marB="0" anchor="ctr"/>
                </a:tc>
                <a:tc>
                  <a:txBody>
                    <a:bodyPr/>
                    <a:lstStyle/>
                    <a:p>
                      <a:pPr algn="l">
                        <a:spcBef>
                          <a:spcPts val="240"/>
                        </a:spcBef>
                        <a:spcAft>
                          <a:spcPts val="240"/>
                        </a:spcAft>
                      </a:pPr>
                      <a:r>
                        <a:rPr lang="en-US" sz="1200" kern="100" dirty="0">
                          <a:solidFill>
                            <a:schemeClr val="tx1">
                              <a:lumMod val="75000"/>
                              <a:lumOff val="25000"/>
                            </a:schemeClr>
                          </a:solidFill>
                          <a:effectLst/>
                        </a:rPr>
                        <a:t>3.5mm female RF ports, source group</a:t>
                      </a:r>
                      <a:endParaRPr lang="zh-CN" sz="1200" kern="100" dirty="0">
                        <a:solidFill>
                          <a:schemeClr val="tx1">
                            <a:lumMod val="75000"/>
                            <a:lumOff val="25000"/>
                          </a:schemeClr>
                        </a:solidFill>
                        <a:effectLst/>
                        <a:latin typeface="+mn-ea"/>
                        <a:ea typeface="+mn-ea"/>
                        <a:cs typeface="黑体" panose="02010609060101010101" pitchFamily="49" charset="-122"/>
                      </a:endParaRPr>
                    </a:p>
                  </a:txBody>
                  <a:tcPr marL="65855" marR="65855" marT="0" marB="0" anchor="ctr"/>
                </a:tc>
                <a:extLst>
                  <a:ext uri="{0D108BD9-81ED-4DB2-BD59-A6C34878D82A}">
                    <a16:rowId xmlns:a16="http://schemas.microsoft.com/office/drawing/2014/main" val="145300957"/>
                  </a:ext>
                </a:extLst>
              </a:tr>
              <a:tr h="450000">
                <a:tc>
                  <a:txBody>
                    <a:bodyPr/>
                    <a:lstStyle/>
                    <a:p>
                      <a:pPr algn="l">
                        <a:spcBef>
                          <a:spcPts val="240"/>
                        </a:spcBef>
                        <a:spcAft>
                          <a:spcPts val="240"/>
                        </a:spcAft>
                      </a:pPr>
                      <a:r>
                        <a:rPr lang="en-US" sz="1200" kern="100" dirty="0">
                          <a:solidFill>
                            <a:schemeClr val="tx1"/>
                          </a:solidFill>
                          <a:effectLst/>
                        </a:rPr>
                        <a:t>3</a:t>
                      </a:r>
                      <a:endParaRPr lang="zh-CN" sz="1200" kern="100" dirty="0">
                        <a:solidFill>
                          <a:schemeClr val="tx1"/>
                        </a:solidFill>
                        <a:effectLst/>
                        <a:latin typeface="+mn-ea"/>
                        <a:ea typeface="+mn-ea"/>
                        <a:cs typeface="黑体" panose="02010609060101010101" pitchFamily="49" charset="-122"/>
                      </a:endParaRPr>
                    </a:p>
                  </a:txBody>
                  <a:tcPr marL="65855" marR="65855" marT="0" marB="0" anchor="ctr"/>
                </a:tc>
                <a:tc>
                  <a:txBody>
                    <a:bodyPr/>
                    <a:lstStyle/>
                    <a:p>
                      <a:pPr algn="l">
                        <a:spcBef>
                          <a:spcPts val="240"/>
                        </a:spcBef>
                        <a:spcAft>
                          <a:spcPts val="240"/>
                        </a:spcAft>
                      </a:pPr>
                      <a:r>
                        <a:rPr lang="en-US" sz="1200" b="1" kern="100" dirty="0">
                          <a:solidFill>
                            <a:schemeClr val="tx1">
                              <a:lumMod val="85000"/>
                              <a:lumOff val="15000"/>
                            </a:schemeClr>
                          </a:solidFill>
                          <a:effectLst/>
                        </a:rPr>
                        <a:t>RF Ports 1-24</a:t>
                      </a:r>
                      <a:endParaRPr lang="zh-CN" sz="1200" b="1" kern="100" dirty="0">
                        <a:solidFill>
                          <a:schemeClr val="tx1">
                            <a:lumMod val="85000"/>
                            <a:lumOff val="15000"/>
                          </a:schemeClr>
                        </a:solidFill>
                        <a:effectLst/>
                        <a:latin typeface="+mn-ea"/>
                        <a:ea typeface="+mn-ea"/>
                        <a:cs typeface="黑体" panose="02010609060101010101" pitchFamily="49" charset="-122"/>
                      </a:endParaRPr>
                    </a:p>
                  </a:txBody>
                  <a:tcPr marL="65855" marR="65855" marT="0" marB="0" anchor="ctr"/>
                </a:tc>
                <a:tc>
                  <a:txBody>
                    <a:bodyPr/>
                    <a:lstStyle/>
                    <a:p>
                      <a:pPr algn="l">
                        <a:spcBef>
                          <a:spcPts val="240"/>
                        </a:spcBef>
                        <a:spcAft>
                          <a:spcPts val="240"/>
                        </a:spcAft>
                      </a:pPr>
                      <a:r>
                        <a:rPr lang="en-US" sz="1200" kern="100" dirty="0">
                          <a:solidFill>
                            <a:schemeClr val="tx1">
                              <a:lumMod val="75000"/>
                              <a:lumOff val="25000"/>
                            </a:schemeClr>
                          </a:solidFill>
                          <a:effectLst/>
                        </a:rPr>
                        <a:t>3.5mm female RF ports, extended group</a:t>
                      </a:r>
                      <a:endParaRPr lang="zh-CN" sz="1200" kern="100" dirty="0">
                        <a:solidFill>
                          <a:schemeClr val="tx1">
                            <a:lumMod val="75000"/>
                            <a:lumOff val="25000"/>
                          </a:schemeClr>
                        </a:solidFill>
                        <a:effectLst/>
                        <a:latin typeface="+mn-ea"/>
                        <a:ea typeface="+mn-ea"/>
                        <a:cs typeface="黑体" panose="02010609060101010101" pitchFamily="49" charset="-122"/>
                      </a:endParaRPr>
                    </a:p>
                  </a:txBody>
                  <a:tcPr marL="65855" marR="65855" marT="0" marB="0" anchor="ctr"/>
                </a:tc>
                <a:extLst>
                  <a:ext uri="{0D108BD9-81ED-4DB2-BD59-A6C34878D82A}">
                    <a16:rowId xmlns:a16="http://schemas.microsoft.com/office/drawing/2014/main" val="2579781659"/>
                  </a:ext>
                </a:extLst>
              </a:tr>
              <a:tr h="450000">
                <a:tc>
                  <a:txBody>
                    <a:bodyPr/>
                    <a:lstStyle/>
                    <a:p>
                      <a:pPr algn="l">
                        <a:spcBef>
                          <a:spcPts val="240"/>
                        </a:spcBef>
                        <a:spcAft>
                          <a:spcPts val="240"/>
                        </a:spcAft>
                      </a:pPr>
                      <a:r>
                        <a:rPr lang="en-US" sz="1200" kern="100" dirty="0">
                          <a:solidFill>
                            <a:schemeClr val="tx1"/>
                          </a:solidFill>
                          <a:effectLst/>
                        </a:rPr>
                        <a:t>4</a:t>
                      </a:r>
                      <a:endParaRPr lang="zh-CN" sz="1200" kern="100" dirty="0">
                        <a:solidFill>
                          <a:schemeClr val="tx1"/>
                        </a:solidFill>
                        <a:effectLst/>
                        <a:latin typeface="+mn-ea"/>
                        <a:ea typeface="+mn-ea"/>
                        <a:cs typeface="黑体" panose="02010609060101010101" pitchFamily="49" charset="-122"/>
                      </a:endParaRPr>
                    </a:p>
                  </a:txBody>
                  <a:tcPr marL="65855" marR="65855" marT="0" marB="0" anchor="ctr"/>
                </a:tc>
                <a:tc>
                  <a:txBody>
                    <a:bodyPr/>
                    <a:lstStyle/>
                    <a:p>
                      <a:pPr algn="l">
                        <a:spcBef>
                          <a:spcPts val="240"/>
                        </a:spcBef>
                        <a:spcAft>
                          <a:spcPts val="240"/>
                        </a:spcAft>
                      </a:pPr>
                      <a:r>
                        <a:rPr lang="en-US" sz="1200" b="1" kern="100" dirty="0">
                          <a:solidFill>
                            <a:schemeClr val="tx1">
                              <a:lumMod val="75000"/>
                              <a:lumOff val="25000"/>
                            </a:schemeClr>
                          </a:solidFill>
                          <a:effectLst/>
                        </a:rPr>
                        <a:t>USB D</a:t>
                      </a:r>
                      <a:r>
                        <a:rPr lang="en-US" altLang="zh-CN" sz="1200" b="1" kern="100" dirty="0">
                          <a:solidFill>
                            <a:schemeClr val="tx1">
                              <a:lumMod val="75000"/>
                              <a:lumOff val="25000"/>
                            </a:schemeClr>
                          </a:solidFill>
                          <a:effectLst/>
                        </a:rPr>
                        <a:t>evice</a:t>
                      </a:r>
                      <a:endParaRPr lang="zh-CN" sz="1200" b="1" kern="100" dirty="0">
                        <a:solidFill>
                          <a:schemeClr val="tx1">
                            <a:lumMod val="75000"/>
                            <a:lumOff val="25000"/>
                          </a:schemeClr>
                        </a:solidFill>
                        <a:effectLst/>
                        <a:latin typeface="+mn-ea"/>
                        <a:ea typeface="+mn-ea"/>
                        <a:cs typeface="黑体" panose="02010609060101010101" pitchFamily="49" charset="-122"/>
                      </a:endParaRPr>
                    </a:p>
                  </a:txBody>
                  <a:tcPr marL="65855" marR="65855" marT="0" marB="0" anchor="ctr"/>
                </a:tc>
                <a:tc>
                  <a:txBody>
                    <a:bodyPr/>
                    <a:lstStyle/>
                    <a:p>
                      <a:pPr algn="l">
                        <a:spcBef>
                          <a:spcPts val="240"/>
                        </a:spcBef>
                        <a:spcAft>
                          <a:spcPts val="240"/>
                        </a:spcAft>
                      </a:pPr>
                      <a:r>
                        <a:rPr lang="en-US" sz="1200" kern="100" dirty="0">
                          <a:solidFill>
                            <a:schemeClr val="tx1">
                              <a:lumMod val="75000"/>
                              <a:lumOff val="25000"/>
                            </a:schemeClr>
                          </a:solidFill>
                          <a:effectLst/>
                        </a:rPr>
                        <a:t>USB port for remote control</a:t>
                      </a:r>
                      <a:endParaRPr lang="zh-CN" sz="1200" kern="100" dirty="0">
                        <a:solidFill>
                          <a:schemeClr val="tx1">
                            <a:lumMod val="75000"/>
                            <a:lumOff val="25000"/>
                          </a:schemeClr>
                        </a:solidFill>
                        <a:effectLst/>
                        <a:latin typeface="+mn-ea"/>
                        <a:ea typeface="+mn-ea"/>
                        <a:cs typeface="黑体" panose="02010609060101010101" pitchFamily="49" charset="-122"/>
                      </a:endParaRPr>
                    </a:p>
                  </a:txBody>
                  <a:tcPr marL="65855" marR="65855" marT="0" marB="0" anchor="ctr"/>
                </a:tc>
                <a:extLst>
                  <a:ext uri="{0D108BD9-81ED-4DB2-BD59-A6C34878D82A}">
                    <a16:rowId xmlns:a16="http://schemas.microsoft.com/office/drawing/2014/main" val="3500440436"/>
                  </a:ext>
                </a:extLst>
              </a:tr>
            </a:tbl>
          </a:graphicData>
        </a:graphic>
      </p:graphicFrame>
      <p:graphicFrame>
        <p:nvGraphicFramePr>
          <p:cNvPr id="22" name="表格 21">
            <a:extLst>
              <a:ext uri="{FF2B5EF4-FFF2-40B4-BE49-F238E27FC236}">
                <a16:creationId xmlns:a16="http://schemas.microsoft.com/office/drawing/2014/main" id="{9B748CBB-6D7D-A18D-EA0C-DF50B0106FE1}"/>
              </a:ext>
            </a:extLst>
          </p:cNvPr>
          <p:cNvGraphicFramePr>
            <a:graphicFrameLocks noGrp="1"/>
          </p:cNvGraphicFramePr>
          <p:nvPr>
            <p:extLst>
              <p:ext uri="{D42A27DB-BD31-4B8C-83A1-F6EECF244321}">
                <p14:modId xmlns:p14="http://schemas.microsoft.com/office/powerpoint/2010/main" val="577858708"/>
              </p:ext>
            </p:extLst>
          </p:nvPr>
        </p:nvGraphicFramePr>
        <p:xfrm>
          <a:off x="5829568" y="4539092"/>
          <a:ext cx="5153506" cy="1800000"/>
        </p:xfrm>
        <a:graphic>
          <a:graphicData uri="http://schemas.openxmlformats.org/drawingml/2006/table">
            <a:tbl>
              <a:tblPr firstRow="1" firstCol="1" bandRow="1">
                <a:tableStyleId>{3B4B98B0-60AC-42C2-AFA5-B58CD77FA1E5}</a:tableStyleId>
              </a:tblPr>
              <a:tblGrid>
                <a:gridCol w="504000">
                  <a:extLst>
                    <a:ext uri="{9D8B030D-6E8A-4147-A177-3AD203B41FA5}">
                      <a16:colId xmlns:a16="http://schemas.microsoft.com/office/drawing/2014/main" val="2425443627"/>
                    </a:ext>
                  </a:extLst>
                </a:gridCol>
                <a:gridCol w="1162355">
                  <a:extLst>
                    <a:ext uri="{9D8B030D-6E8A-4147-A177-3AD203B41FA5}">
                      <a16:colId xmlns:a16="http://schemas.microsoft.com/office/drawing/2014/main" val="3190641948"/>
                    </a:ext>
                  </a:extLst>
                </a:gridCol>
                <a:gridCol w="3487151">
                  <a:extLst>
                    <a:ext uri="{9D8B030D-6E8A-4147-A177-3AD203B41FA5}">
                      <a16:colId xmlns:a16="http://schemas.microsoft.com/office/drawing/2014/main" val="250210765"/>
                    </a:ext>
                  </a:extLst>
                </a:gridCol>
              </a:tblGrid>
              <a:tr h="450000">
                <a:tc>
                  <a:txBody>
                    <a:bodyPr/>
                    <a:lstStyle/>
                    <a:p>
                      <a:pPr algn="l">
                        <a:spcBef>
                          <a:spcPts val="240"/>
                        </a:spcBef>
                        <a:spcAft>
                          <a:spcPts val="240"/>
                        </a:spcAft>
                      </a:pPr>
                      <a:r>
                        <a:rPr lang="en-US" sz="1200" kern="100" dirty="0">
                          <a:solidFill>
                            <a:schemeClr val="tx1"/>
                          </a:solidFill>
                          <a:effectLst/>
                        </a:rPr>
                        <a:t>5</a:t>
                      </a:r>
                      <a:endParaRPr lang="zh-CN" sz="1200" kern="100" dirty="0">
                        <a:solidFill>
                          <a:schemeClr val="tx1"/>
                        </a:solidFill>
                        <a:effectLst/>
                        <a:latin typeface="+mn-ea"/>
                        <a:ea typeface="+mn-ea"/>
                        <a:cs typeface="黑体" panose="02010609060101010101" pitchFamily="49" charset="-122"/>
                      </a:endParaRPr>
                    </a:p>
                  </a:txBody>
                  <a:tcPr marL="65855" marR="65855" marT="0" marB="0" anchor="ctr"/>
                </a:tc>
                <a:tc>
                  <a:txBody>
                    <a:bodyPr/>
                    <a:lstStyle/>
                    <a:p>
                      <a:pPr algn="l">
                        <a:spcBef>
                          <a:spcPts val="240"/>
                        </a:spcBef>
                        <a:spcAft>
                          <a:spcPts val="240"/>
                        </a:spcAft>
                      </a:pPr>
                      <a:r>
                        <a:rPr lang="en-US" sz="1200" b="1" kern="100" dirty="0">
                          <a:solidFill>
                            <a:schemeClr val="tx1">
                              <a:lumMod val="85000"/>
                              <a:lumOff val="15000"/>
                            </a:schemeClr>
                          </a:solidFill>
                          <a:effectLst/>
                        </a:rPr>
                        <a:t>Reset</a:t>
                      </a:r>
                      <a:endParaRPr lang="zh-CN" sz="1200" b="1" kern="100" dirty="0">
                        <a:solidFill>
                          <a:schemeClr val="tx1">
                            <a:lumMod val="85000"/>
                            <a:lumOff val="15000"/>
                          </a:schemeClr>
                        </a:solidFill>
                        <a:effectLst/>
                        <a:latin typeface="+mn-ea"/>
                        <a:ea typeface="+mn-ea"/>
                        <a:cs typeface="黑体" panose="02010609060101010101" pitchFamily="49" charset="-122"/>
                      </a:endParaRPr>
                    </a:p>
                  </a:txBody>
                  <a:tcPr marL="65855" marR="65855" marT="0" marB="0" anchor="ctr"/>
                </a:tc>
                <a:tc>
                  <a:txBody>
                    <a:bodyPr/>
                    <a:lstStyle/>
                    <a:p>
                      <a:pPr algn="l">
                        <a:spcBef>
                          <a:spcPts val="240"/>
                        </a:spcBef>
                        <a:spcAft>
                          <a:spcPts val="240"/>
                        </a:spcAft>
                      </a:pPr>
                      <a:r>
                        <a:rPr lang="en-US" sz="1200" b="0" kern="100" dirty="0">
                          <a:solidFill>
                            <a:schemeClr val="tx1">
                              <a:lumMod val="75000"/>
                              <a:lumOff val="25000"/>
                            </a:schemeClr>
                          </a:solidFill>
                          <a:effectLst/>
                        </a:rPr>
                        <a:t>Reboot system</a:t>
                      </a:r>
                      <a:endParaRPr lang="zh-CN" sz="1200" b="0" kern="100" dirty="0">
                        <a:solidFill>
                          <a:schemeClr val="tx1">
                            <a:lumMod val="75000"/>
                            <a:lumOff val="25000"/>
                          </a:schemeClr>
                        </a:solidFill>
                        <a:effectLst/>
                        <a:latin typeface="+mn-ea"/>
                        <a:ea typeface="+mn-ea"/>
                        <a:cs typeface="黑体" panose="02010609060101010101" pitchFamily="49" charset="-122"/>
                      </a:endParaRPr>
                    </a:p>
                  </a:txBody>
                  <a:tcPr marL="65855" marR="65855" marT="0" marB="0" anchor="ctr"/>
                </a:tc>
                <a:extLst>
                  <a:ext uri="{0D108BD9-81ED-4DB2-BD59-A6C34878D82A}">
                    <a16:rowId xmlns:a16="http://schemas.microsoft.com/office/drawing/2014/main" val="4242547920"/>
                  </a:ext>
                </a:extLst>
              </a:tr>
              <a:tr h="450000">
                <a:tc>
                  <a:txBody>
                    <a:bodyPr/>
                    <a:lstStyle/>
                    <a:p>
                      <a:pPr algn="l">
                        <a:spcBef>
                          <a:spcPts val="240"/>
                        </a:spcBef>
                        <a:spcAft>
                          <a:spcPts val="240"/>
                        </a:spcAft>
                      </a:pPr>
                      <a:r>
                        <a:rPr lang="en-US" sz="1200" kern="100" dirty="0">
                          <a:solidFill>
                            <a:schemeClr val="tx1"/>
                          </a:solidFill>
                          <a:effectLst/>
                        </a:rPr>
                        <a:t>6</a:t>
                      </a:r>
                      <a:endParaRPr lang="zh-CN" sz="1200" kern="100" dirty="0">
                        <a:solidFill>
                          <a:schemeClr val="tx1"/>
                        </a:solidFill>
                        <a:effectLst/>
                        <a:latin typeface="+mn-ea"/>
                        <a:ea typeface="+mn-ea"/>
                        <a:cs typeface="黑体" panose="02010609060101010101" pitchFamily="49" charset="-122"/>
                      </a:endParaRPr>
                    </a:p>
                  </a:txBody>
                  <a:tcPr marL="65855" marR="65855" marT="0" marB="0" anchor="ctr"/>
                </a:tc>
                <a:tc>
                  <a:txBody>
                    <a:bodyPr/>
                    <a:lstStyle/>
                    <a:p>
                      <a:pPr algn="l">
                        <a:spcBef>
                          <a:spcPts val="240"/>
                        </a:spcBef>
                        <a:spcAft>
                          <a:spcPts val="240"/>
                        </a:spcAft>
                      </a:pPr>
                      <a:r>
                        <a:rPr lang="en-US" sz="1200" b="1" kern="100" dirty="0">
                          <a:solidFill>
                            <a:schemeClr val="tx1">
                              <a:lumMod val="85000"/>
                              <a:lumOff val="15000"/>
                            </a:schemeClr>
                          </a:solidFill>
                          <a:effectLst/>
                        </a:rPr>
                        <a:t>Indicator Lights</a:t>
                      </a:r>
                      <a:endParaRPr lang="zh-CN" sz="1200" b="1" kern="100" dirty="0">
                        <a:solidFill>
                          <a:schemeClr val="tx1">
                            <a:lumMod val="85000"/>
                            <a:lumOff val="15000"/>
                          </a:schemeClr>
                        </a:solidFill>
                        <a:effectLst/>
                        <a:latin typeface="+mn-ea"/>
                        <a:ea typeface="+mn-ea"/>
                        <a:cs typeface="黑体" panose="02010609060101010101" pitchFamily="49" charset="-122"/>
                      </a:endParaRPr>
                    </a:p>
                  </a:txBody>
                  <a:tcPr marL="65855" marR="65855" marT="0" marB="0" anchor="ctr"/>
                </a:tc>
                <a:tc>
                  <a:txBody>
                    <a:bodyPr/>
                    <a:lstStyle/>
                    <a:p>
                      <a:pPr algn="l">
                        <a:spcBef>
                          <a:spcPts val="240"/>
                        </a:spcBef>
                        <a:spcAft>
                          <a:spcPts val="240"/>
                        </a:spcAft>
                      </a:pPr>
                      <a:r>
                        <a:rPr lang="en-US" sz="1200" b="0" kern="100" dirty="0">
                          <a:solidFill>
                            <a:schemeClr val="tx1">
                              <a:lumMod val="75000"/>
                              <a:lumOff val="25000"/>
                            </a:schemeClr>
                          </a:solidFill>
                          <a:effectLst/>
                        </a:rPr>
                        <a:t>Warning indicator and LAN config indicator</a:t>
                      </a:r>
                      <a:endParaRPr lang="zh-CN" sz="1200" b="0" kern="100" dirty="0">
                        <a:solidFill>
                          <a:schemeClr val="tx1">
                            <a:lumMod val="75000"/>
                            <a:lumOff val="25000"/>
                          </a:schemeClr>
                        </a:solidFill>
                        <a:effectLst/>
                        <a:latin typeface="+mn-ea"/>
                        <a:ea typeface="+mn-ea"/>
                        <a:cs typeface="黑体" panose="02010609060101010101" pitchFamily="49" charset="-122"/>
                      </a:endParaRPr>
                    </a:p>
                  </a:txBody>
                  <a:tcPr marL="65855" marR="65855" marT="0" marB="0" anchor="ctr"/>
                </a:tc>
                <a:extLst>
                  <a:ext uri="{0D108BD9-81ED-4DB2-BD59-A6C34878D82A}">
                    <a16:rowId xmlns:a16="http://schemas.microsoft.com/office/drawing/2014/main" val="1040610367"/>
                  </a:ext>
                </a:extLst>
              </a:tr>
              <a:tr h="450000">
                <a:tc>
                  <a:txBody>
                    <a:bodyPr/>
                    <a:lstStyle/>
                    <a:p>
                      <a:pPr algn="l">
                        <a:spcBef>
                          <a:spcPts val="240"/>
                        </a:spcBef>
                        <a:spcAft>
                          <a:spcPts val="240"/>
                        </a:spcAft>
                      </a:pPr>
                      <a:r>
                        <a:rPr lang="en-US" sz="1200" kern="100" dirty="0">
                          <a:solidFill>
                            <a:schemeClr val="tx1"/>
                          </a:solidFill>
                          <a:effectLst/>
                        </a:rPr>
                        <a:t>7</a:t>
                      </a:r>
                      <a:endParaRPr lang="zh-CN" sz="1200" kern="100" dirty="0">
                        <a:solidFill>
                          <a:schemeClr val="tx1"/>
                        </a:solidFill>
                        <a:effectLst/>
                        <a:latin typeface="+mn-ea"/>
                        <a:ea typeface="+mn-ea"/>
                        <a:cs typeface="黑体" panose="02010609060101010101" pitchFamily="49" charset="-122"/>
                      </a:endParaRPr>
                    </a:p>
                  </a:txBody>
                  <a:tcPr marL="65855" marR="65855" marT="0" marB="0" anchor="ctr"/>
                </a:tc>
                <a:tc>
                  <a:txBody>
                    <a:bodyPr/>
                    <a:lstStyle/>
                    <a:p>
                      <a:pPr algn="l">
                        <a:spcBef>
                          <a:spcPts val="240"/>
                        </a:spcBef>
                        <a:spcAft>
                          <a:spcPts val="240"/>
                        </a:spcAft>
                      </a:pPr>
                      <a:r>
                        <a:rPr lang="en-US" altLang="zh-CN" sz="1200" b="1" kern="100" dirty="0">
                          <a:solidFill>
                            <a:schemeClr val="tx1">
                              <a:lumMod val="75000"/>
                              <a:lumOff val="25000"/>
                            </a:schemeClr>
                          </a:solidFill>
                          <a:effectLst/>
                        </a:rPr>
                        <a:t>Knob</a:t>
                      </a:r>
                      <a:endParaRPr lang="en-US" altLang="zh-CN" sz="1200" b="1" kern="100" dirty="0">
                        <a:solidFill>
                          <a:schemeClr val="tx1">
                            <a:lumMod val="75000"/>
                            <a:lumOff val="25000"/>
                          </a:schemeClr>
                        </a:solidFill>
                        <a:effectLst/>
                        <a:latin typeface="+mn-ea"/>
                        <a:ea typeface="+mn-ea"/>
                        <a:cs typeface="黑体" panose="02010609060101010101" pitchFamily="49" charset="-122"/>
                      </a:endParaRPr>
                    </a:p>
                  </a:txBody>
                  <a:tcPr marL="65855" marR="65855" marT="0" marB="0" anchor="ctr"/>
                </a:tc>
                <a:tc>
                  <a:txBody>
                    <a:bodyPr/>
                    <a:lstStyle/>
                    <a:p>
                      <a:pPr algn="l">
                        <a:spcBef>
                          <a:spcPts val="240"/>
                        </a:spcBef>
                        <a:spcAft>
                          <a:spcPts val="240"/>
                        </a:spcAft>
                      </a:pPr>
                      <a:r>
                        <a:rPr lang="en-US" altLang="zh-CN" sz="1200" kern="100" dirty="0">
                          <a:solidFill>
                            <a:schemeClr val="tx1">
                              <a:lumMod val="75000"/>
                              <a:lumOff val="25000"/>
                            </a:schemeClr>
                          </a:solidFill>
                          <a:effectLst/>
                        </a:rPr>
                        <a:t>Move a cursor or change a parameter value</a:t>
                      </a:r>
                    </a:p>
                    <a:p>
                      <a:pPr algn="l">
                        <a:spcBef>
                          <a:spcPts val="240"/>
                        </a:spcBef>
                        <a:spcAft>
                          <a:spcPts val="240"/>
                        </a:spcAft>
                      </a:pPr>
                      <a:r>
                        <a:rPr lang="en-US" altLang="zh-CN" sz="1200" kern="100" dirty="0">
                          <a:solidFill>
                            <a:schemeClr val="tx1">
                              <a:lumMod val="75000"/>
                              <a:lumOff val="25000"/>
                            </a:schemeClr>
                          </a:solidFill>
                          <a:effectLst/>
                        </a:rPr>
                        <a:t>Press to ‘Enter’</a:t>
                      </a:r>
                      <a:endParaRPr lang="zh-CN" altLang="zh-CN" sz="1200" kern="100" dirty="0">
                        <a:solidFill>
                          <a:schemeClr val="tx1">
                            <a:lumMod val="75000"/>
                            <a:lumOff val="25000"/>
                          </a:schemeClr>
                        </a:solidFill>
                        <a:effectLst/>
                        <a:latin typeface="+mn-ea"/>
                        <a:ea typeface="+mn-ea"/>
                        <a:cs typeface="黑体" panose="02010609060101010101" pitchFamily="49" charset="-122"/>
                      </a:endParaRPr>
                    </a:p>
                  </a:txBody>
                  <a:tcPr marL="65855" marR="65855" marT="0" marB="0" anchor="ctr"/>
                </a:tc>
                <a:extLst>
                  <a:ext uri="{0D108BD9-81ED-4DB2-BD59-A6C34878D82A}">
                    <a16:rowId xmlns:a16="http://schemas.microsoft.com/office/drawing/2014/main" val="1632174357"/>
                  </a:ext>
                </a:extLst>
              </a:tr>
              <a:tr h="450000">
                <a:tc>
                  <a:txBody>
                    <a:bodyPr/>
                    <a:lstStyle/>
                    <a:p>
                      <a:pPr algn="l">
                        <a:spcBef>
                          <a:spcPts val="240"/>
                        </a:spcBef>
                        <a:spcAft>
                          <a:spcPts val="240"/>
                        </a:spcAft>
                      </a:pPr>
                      <a:r>
                        <a:rPr lang="en-US" sz="1200" kern="100" dirty="0">
                          <a:solidFill>
                            <a:schemeClr val="tx1"/>
                          </a:solidFill>
                          <a:effectLst/>
                        </a:rPr>
                        <a:t>8</a:t>
                      </a:r>
                      <a:endParaRPr lang="zh-CN" sz="1200" kern="100" dirty="0">
                        <a:solidFill>
                          <a:schemeClr val="tx1"/>
                        </a:solidFill>
                        <a:effectLst/>
                        <a:latin typeface="+mn-ea"/>
                        <a:ea typeface="+mn-ea"/>
                        <a:cs typeface="黑体" panose="02010609060101010101" pitchFamily="49" charset="-122"/>
                      </a:endParaRPr>
                    </a:p>
                  </a:txBody>
                  <a:tcPr marL="65855" marR="65855" marT="0" marB="0" anchor="ctr"/>
                </a:tc>
                <a:tc>
                  <a:txBody>
                    <a:bodyPr/>
                    <a:lstStyle/>
                    <a:p>
                      <a:pPr marL="0" marR="0" lvl="0" indent="0" algn="l" defTabSz="914400" rtl="0" eaLnBrk="1" fontAlgn="auto" latinLnBrk="0" hangingPunct="1">
                        <a:lnSpc>
                          <a:spcPct val="100000"/>
                        </a:lnSpc>
                        <a:spcBef>
                          <a:spcPts val="240"/>
                        </a:spcBef>
                        <a:spcAft>
                          <a:spcPts val="240"/>
                        </a:spcAft>
                        <a:buClrTx/>
                        <a:buSzTx/>
                        <a:buFontTx/>
                        <a:buNone/>
                        <a:tabLst/>
                        <a:defRPr/>
                      </a:pPr>
                      <a:r>
                        <a:rPr lang="en-US" altLang="zh-CN" sz="1200" b="1" kern="100" dirty="0">
                          <a:solidFill>
                            <a:schemeClr val="tx1">
                              <a:lumMod val="85000"/>
                              <a:lumOff val="15000"/>
                            </a:schemeClr>
                          </a:solidFill>
                          <a:effectLst/>
                        </a:rPr>
                        <a:t>Power Switch</a:t>
                      </a:r>
                      <a:endParaRPr lang="zh-CN" altLang="zh-CN" sz="1200" b="1" kern="100" dirty="0">
                        <a:solidFill>
                          <a:schemeClr val="tx1">
                            <a:lumMod val="85000"/>
                            <a:lumOff val="15000"/>
                          </a:schemeClr>
                        </a:solidFill>
                        <a:effectLst/>
                        <a:latin typeface="+mn-ea"/>
                        <a:ea typeface="+mn-ea"/>
                        <a:cs typeface="黑体" panose="02010609060101010101" pitchFamily="49" charset="-122"/>
                      </a:endParaRPr>
                    </a:p>
                  </a:txBody>
                  <a:tcPr marL="65855" marR="65855" marT="0" marB="0" anchor="ctr"/>
                </a:tc>
                <a:tc>
                  <a:txBody>
                    <a:bodyPr/>
                    <a:lstStyle/>
                    <a:p>
                      <a:pPr marL="0" marR="0" lvl="0" indent="0" algn="l" defTabSz="914400" rtl="0" eaLnBrk="1" fontAlgn="auto" latinLnBrk="0" hangingPunct="1">
                        <a:lnSpc>
                          <a:spcPct val="100000"/>
                        </a:lnSpc>
                        <a:spcBef>
                          <a:spcPts val="240"/>
                        </a:spcBef>
                        <a:spcAft>
                          <a:spcPts val="240"/>
                        </a:spcAft>
                        <a:buClrTx/>
                        <a:buSzTx/>
                        <a:buFontTx/>
                        <a:buNone/>
                        <a:tabLst/>
                        <a:defRPr/>
                      </a:pPr>
                      <a:r>
                        <a:rPr lang="en-US" altLang="zh-CN" sz="1200" kern="100" dirty="0">
                          <a:solidFill>
                            <a:schemeClr val="tx1">
                              <a:lumMod val="75000"/>
                              <a:lumOff val="25000"/>
                            </a:schemeClr>
                          </a:solidFill>
                          <a:effectLst/>
                        </a:rPr>
                        <a:t>Power on/off</a:t>
                      </a:r>
                      <a:endParaRPr lang="en-US" altLang="zh-CN" sz="1200" kern="100" dirty="0">
                        <a:solidFill>
                          <a:schemeClr val="tx1">
                            <a:lumMod val="75000"/>
                            <a:lumOff val="25000"/>
                          </a:schemeClr>
                        </a:solidFill>
                        <a:effectLst/>
                        <a:latin typeface="+mn-ea"/>
                        <a:ea typeface="+mn-ea"/>
                        <a:cs typeface="黑体" panose="02010609060101010101" pitchFamily="49" charset="-122"/>
                      </a:endParaRPr>
                    </a:p>
                  </a:txBody>
                  <a:tcPr marL="65855" marR="65855" marT="0" marB="0" anchor="ctr"/>
                </a:tc>
                <a:extLst>
                  <a:ext uri="{0D108BD9-81ED-4DB2-BD59-A6C34878D82A}">
                    <a16:rowId xmlns:a16="http://schemas.microsoft.com/office/drawing/2014/main" val="2348113094"/>
                  </a:ext>
                </a:extLst>
              </a:tr>
            </a:tbl>
          </a:graphicData>
        </a:graphic>
      </p:graphicFrame>
    </p:spTree>
    <p:extLst>
      <p:ext uri="{BB962C8B-B14F-4D97-AF65-F5344CB8AC3E}">
        <p14:creationId xmlns:p14="http://schemas.microsoft.com/office/powerpoint/2010/main" val="26577629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1">
            <a:extLst>
              <a:ext uri="{FF2B5EF4-FFF2-40B4-BE49-F238E27FC236}">
                <a16:creationId xmlns:a16="http://schemas.microsoft.com/office/drawing/2014/main" id="{E5F50956-030E-AA0B-2CB5-8B7042896214}"/>
              </a:ext>
            </a:extLst>
          </p:cNvPr>
          <p:cNvSpPr txBox="1"/>
          <p:nvPr/>
        </p:nvSpPr>
        <p:spPr>
          <a:xfrm>
            <a:off x="556525" y="518908"/>
            <a:ext cx="7367736" cy="861774"/>
          </a:xfrm>
          <a:prstGeom prst="rect">
            <a:avLst/>
          </a:prstGeom>
          <a:noFill/>
        </p:spPr>
        <p:txBody>
          <a:bodyPr wrap="square" rtlCol="0">
            <a:spAutoFit/>
          </a:bodyPr>
          <a:lstStyle/>
          <a:p>
            <a:r>
              <a:rPr lang="en-US" altLang="zh-CN" sz="3200" b="1" dirty="0">
                <a:solidFill>
                  <a:srgbClr val="F08300"/>
                </a:solidFill>
                <a:latin typeface="Calibri" panose="020F0502020204030204" pitchFamily="34" charset="0"/>
                <a:cs typeface="Calibri" panose="020F0502020204030204" pitchFamily="34" charset="0"/>
              </a:rPr>
              <a:t>Rear</a:t>
            </a:r>
            <a:r>
              <a:rPr lang="en-US" altLang="zh-CN" sz="3200" b="1" dirty="0">
                <a:solidFill>
                  <a:schemeClr val="tx1">
                    <a:lumMod val="50000"/>
                    <a:lumOff val="50000"/>
                  </a:schemeClr>
                </a:solidFill>
                <a:latin typeface="Calibri" panose="020F0502020204030204" pitchFamily="34" charset="0"/>
                <a:cs typeface="Calibri" panose="020F0502020204030204" pitchFamily="34" charset="0"/>
              </a:rPr>
              <a:t> Panel Tour</a:t>
            </a:r>
            <a:endParaRPr lang="en-US" altLang="zh-CN" sz="300" b="1" dirty="0">
              <a:solidFill>
                <a:schemeClr val="tx1">
                  <a:lumMod val="50000"/>
                  <a:lumOff val="50000"/>
                </a:schemeClr>
              </a:solidFill>
              <a:latin typeface="Calibri" panose="020F0502020204030204" pitchFamily="34" charset="0"/>
              <a:cs typeface="Calibri" panose="020F0502020204030204" pitchFamily="34" charset="0"/>
            </a:endParaRPr>
          </a:p>
          <a:p>
            <a:r>
              <a:rPr lang="en-US" altLang="zh-CN" dirty="0">
                <a:solidFill>
                  <a:schemeClr val="tx1">
                    <a:lumMod val="50000"/>
                    <a:lumOff val="50000"/>
                  </a:schemeClr>
                </a:solidFill>
                <a:latin typeface="Calibri" panose="020F0502020204030204" pitchFamily="34" charset="0"/>
                <a:cs typeface="Calibri" panose="020F0502020204030204" pitchFamily="34" charset="0"/>
              </a:rPr>
              <a:t>SSM5000A Instrument Tour / User friendly in every detail</a:t>
            </a:r>
          </a:p>
        </p:txBody>
      </p:sp>
      <p:sp>
        <p:nvSpPr>
          <p:cNvPr id="3" name="灯片编号占位符 2">
            <a:extLst>
              <a:ext uri="{FF2B5EF4-FFF2-40B4-BE49-F238E27FC236}">
                <a16:creationId xmlns:a16="http://schemas.microsoft.com/office/drawing/2014/main" id="{E1B847AA-CBF2-62AB-ECCC-4868770834A1}"/>
              </a:ext>
            </a:extLst>
          </p:cNvPr>
          <p:cNvSpPr txBox="1">
            <a:spLocks/>
          </p:cNvSpPr>
          <p:nvPr/>
        </p:nvSpPr>
        <p:spPr>
          <a:xfrm>
            <a:off x="8827955" y="6478124"/>
            <a:ext cx="2661448" cy="215900"/>
          </a:xfrm>
          <a:prstGeom prst="rect">
            <a:avLst/>
          </a:prstGeom>
        </p:spPr>
        <p:txBody>
          <a:bodyPr vert="horz" lIns="91440" tIns="45720" rIns="91440" bIns="45720" rtlCol="0" anchor="ctr"/>
          <a:lstStyle>
            <a:defPPr>
              <a:defRPr lang="zh-CN"/>
            </a:defPPr>
            <a:lvl1pPr marL="0" algn="r" defTabSz="914400" rtl="0" eaLnBrk="1" latinLnBrk="0" hangingPunct="1">
              <a:defRPr lang="zh-CN" altLang="en-US" sz="1000" kern="1200" smtClean="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F65B630-C7FF-41C0-9923-C5E5E29EED81}" type="slidenum">
              <a:rPr kumimoji="0" lang="en-US" altLang="zh-CN" sz="1000" b="0" i="0" u="none" strike="noStrike" kern="1200" cap="none" spc="0" normalizeH="0" baseline="0" noProof="0">
                <a:ln>
                  <a:noFill/>
                </a:ln>
                <a:solidFill>
                  <a:srgbClr val="2F2F2F">
                    <a:lumMod val="50000"/>
                    <a:lumOff val="50000"/>
                  </a:srgbClr>
                </a:solidFill>
                <a:effectLst/>
                <a:uLnTx/>
                <a:uFillTx/>
                <a:latin typeface="Calibri"/>
                <a:cs typeface="Calibri"/>
                <a:sym typeface="+mn-lt"/>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000" b="0" i="0" u="none" strike="noStrike" kern="1200" cap="none" spc="0" normalizeH="0" baseline="0" noProof="0" dirty="0">
              <a:ln>
                <a:noFill/>
              </a:ln>
              <a:solidFill>
                <a:srgbClr val="2F2F2F">
                  <a:lumMod val="50000"/>
                  <a:lumOff val="50000"/>
                </a:srgbClr>
              </a:solidFill>
              <a:effectLst/>
              <a:uLnTx/>
              <a:uFillTx/>
              <a:latin typeface="Calibri"/>
              <a:ea typeface="宋体" panose="02010600030101010101" pitchFamily="2" charset="-122"/>
              <a:cs typeface="Calibri"/>
              <a:sym typeface="+mn-lt"/>
            </a:endParaRPr>
          </a:p>
        </p:txBody>
      </p:sp>
      <p:graphicFrame>
        <p:nvGraphicFramePr>
          <p:cNvPr id="17" name="表格 16">
            <a:extLst>
              <a:ext uri="{FF2B5EF4-FFF2-40B4-BE49-F238E27FC236}">
                <a16:creationId xmlns:a16="http://schemas.microsoft.com/office/drawing/2014/main" id="{1589B434-B557-7F73-AB87-EB03F4A6883D}"/>
              </a:ext>
            </a:extLst>
          </p:cNvPr>
          <p:cNvGraphicFramePr>
            <a:graphicFrameLocks noGrp="1"/>
          </p:cNvGraphicFramePr>
          <p:nvPr>
            <p:extLst>
              <p:ext uri="{D42A27DB-BD31-4B8C-83A1-F6EECF244321}">
                <p14:modId xmlns:p14="http://schemas.microsoft.com/office/powerpoint/2010/main" val="2515733177"/>
              </p:ext>
            </p:extLst>
          </p:nvPr>
        </p:nvGraphicFramePr>
        <p:xfrm>
          <a:off x="5712111" y="4558454"/>
          <a:ext cx="5306837" cy="1800000"/>
        </p:xfrm>
        <a:graphic>
          <a:graphicData uri="http://schemas.openxmlformats.org/drawingml/2006/table">
            <a:tbl>
              <a:tblPr firstRow="1" firstCol="1" bandRow="1">
                <a:tableStyleId>{3B4B98B0-60AC-42C2-AFA5-B58CD77FA1E5}</a:tableStyleId>
              </a:tblPr>
              <a:tblGrid>
                <a:gridCol w="360000">
                  <a:extLst>
                    <a:ext uri="{9D8B030D-6E8A-4147-A177-3AD203B41FA5}">
                      <a16:colId xmlns:a16="http://schemas.microsoft.com/office/drawing/2014/main" val="2206459844"/>
                    </a:ext>
                  </a:extLst>
                </a:gridCol>
                <a:gridCol w="1008000">
                  <a:extLst>
                    <a:ext uri="{9D8B030D-6E8A-4147-A177-3AD203B41FA5}">
                      <a16:colId xmlns:a16="http://schemas.microsoft.com/office/drawing/2014/main" val="188824666"/>
                    </a:ext>
                  </a:extLst>
                </a:gridCol>
                <a:gridCol w="3938837">
                  <a:extLst>
                    <a:ext uri="{9D8B030D-6E8A-4147-A177-3AD203B41FA5}">
                      <a16:colId xmlns:a16="http://schemas.microsoft.com/office/drawing/2014/main" val="2374500739"/>
                    </a:ext>
                  </a:extLst>
                </a:gridCol>
              </a:tblGrid>
              <a:tr h="450000">
                <a:tc>
                  <a:txBody>
                    <a:bodyPr/>
                    <a:lstStyle/>
                    <a:p>
                      <a:pPr algn="l">
                        <a:lnSpc>
                          <a:spcPct val="150000"/>
                        </a:lnSpc>
                      </a:pPr>
                      <a:r>
                        <a:rPr lang="en-US" sz="1200" kern="100" dirty="0">
                          <a:solidFill>
                            <a:schemeClr val="tx1"/>
                          </a:solidFill>
                          <a:effectLst/>
                        </a:rPr>
                        <a:t>4</a:t>
                      </a:r>
                      <a:endParaRPr lang="zh-CN" sz="1200" kern="100" dirty="0">
                        <a:solidFill>
                          <a:schemeClr val="tx1"/>
                        </a:solidFill>
                        <a:effectLst/>
                        <a:latin typeface="+mn-ea"/>
                        <a:ea typeface="+mn-ea"/>
                        <a:cs typeface="Times New Roman" panose="02020603050405020304" pitchFamily="18" charset="0"/>
                      </a:endParaRPr>
                    </a:p>
                  </a:txBody>
                  <a:tcPr marL="68580" marR="68580" marT="0" marB="0" anchor="ctr"/>
                </a:tc>
                <a:tc>
                  <a:txBody>
                    <a:bodyPr/>
                    <a:lstStyle/>
                    <a:p>
                      <a:pPr algn="l">
                        <a:lnSpc>
                          <a:spcPct val="150000"/>
                        </a:lnSpc>
                      </a:pPr>
                      <a:r>
                        <a:rPr lang="en-US" sz="1200" b="1" kern="100" dirty="0">
                          <a:solidFill>
                            <a:schemeClr val="tx1">
                              <a:lumMod val="85000"/>
                              <a:lumOff val="15000"/>
                            </a:schemeClr>
                          </a:solidFill>
                          <a:effectLst/>
                        </a:rPr>
                        <a:t>Fan</a:t>
                      </a:r>
                      <a:endParaRPr lang="zh-CN" sz="1200" b="1" kern="100" dirty="0">
                        <a:solidFill>
                          <a:schemeClr val="tx1">
                            <a:lumMod val="85000"/>
                            <a:lumOff val="15000"/>
                          </a:schemeClr>
                        </a:solidFill>
                        <a:effectLst/>
                        <a:latin typeface="+mn-ea"/>
                        <a:ea typeface="+mn-ea"/>
                        <a:cs typeface="Times New Roman" panose="02020603050405020304" pitchFamily="18" charset="0"/>
                      </a:endParaRPr>
                    </a:p>
                  </a:txBody>
                  <a:tcPr marL="68580" marR="68580" marT="0" marB="0" anchor="ctr"/>
                </a:tc>
                <a:tc>
                  <a:txBody>
                    <a:bodyPr/>
                    <a:lstStyle/>
                    <a:p>
                      <a:pPr algn="l">
                        <a:lnSpc>
                          <a:spcPct val="150000"/>
                        </a:lnSpc>
                      </a:pPr>
                      <a:r>
                        <a:rPr lang="en-US" sz="1200" b="0" kern="100" dirty="0">
                          <a:solidFill>
                            <a:schemeClr val="tx1">
                              <a:lumMod val="75000"/>
                              <a:lumOff val="25000"/>
                            </a:schemeClr>
                          </a:solidFill>
                          <a:effectLst/>
                        </a:rPr>
                        <a:t>Cool down the instrument</a:t>
                      </a:r>
                      <a:endParaRPr lang="zh-CN" sz="1200" b="0" kern="100" dirty="0">
                        <a:solidFill>
                          <a:schemeClr val="tx1">
                            <a:lumMod val="75000"/>
                            <a:lumOff val="25000"/>
                          </a:schemeClr>
                        </a:solidFill>
                        <a:effectLst/>
                        <a:latin typeface="+mn-ea"/>
                        <a:ea typeface="+mn-ea"/>
                        <a:cs typeface="Times New Roman" panose="02020603050405020304" pitchFamily="18" charset="0"/>
                      </a:endParaRPr>
                    </a:p>
                  </a:txBody>
                  <a:tcPr marL="68580" marR="68580" marT="0" marB="0" anchor="ctr"/>
                </a:tc>
                <a:extLst>
                  <a:ext uri="{0D108BD9-81ED-4DB2-BD59-A6C34878D82A}">
                    <a16:rowId xmlns:a16="http://schemas.microsoft.com/office/drawing/2014/main" val="4200677980"/>
                  </a:ext>
                </a:extLst>
              </a:tr>
              <a:tr h="900000">
                <a:tc>
                  <a:txBody>
                    <a:bodyPr/>
                    <a:lstStyle/>
                    <a:p>
                      <a:pPr algn="l">
                        <a:lnSpc>
                          <a:spcPct val="150000"/>
                        </a:lnSpc>
                      </a:pPr>
                      <a:r>
                        <a:rPr lang="en-US" sz="1200" kern="100" dirty="0">
                          <a:solidFill>
                            <a:schemeClr val="tx1"/>
                          </a:solidFill>
                          <a:effectLst/>
                        </a:rPr>
                        <a:t>5</a:t>
                      </a:r>
                      <a:endParaRPr lang="zh-CN" sz="1200" kern="100" dirty="0">
                        <a:solidFill>
                          <a:schemeClr val="tx1"/>
                        </a:solidFill>
                        <a:effectLst/>
                        <a:latin typeface="+mn-ea"/>
                        <a:ea typeface="+mn-ea"/>
                        <a:cs typeface="Times New Roman" panose="02020603050405020304" pitchFamily="18" charset="0"/>
                      </a:endParaRPr>
                    </a:p>
                  </a:txBody>
                  <a:tcPr marL="68580" marR="68580" marT="0" marB="0" anchor="ctr"/>
                </a:tc>
                <a:tc>
                  <a:txBody>
                    <a:bodyPr/>
                    <a:lstStyle/>
                    <a:p>
                      <a:pPr algn="l">
                        <a:lnSpc>
                          <a:spcPct val="150000"/>
                        </a:lnSpc>
                      </a:pPr>
                      <a:r>
                        <a:rPr lang="en-US" sz="1200" b="1" kern="100" dirty="0">
                          <a:solidFill>
                            <a:schemeClr val="tx1">
                              <a:lumMod val="85000"/>
                              <a:lumOff val="15000"/>
                            </a:schemeClr>
                          </a:solidFill>
                          <a:effectLst/>
                        </a:rPr>
                        <a:t>AC Power Port and Fuse</a:t>
                      </a:r>
                      <a:endParaRPr lang="zh-CN" sz="1200" b="1" kern="100" dirty="0">
                        <a:solidFill>
                          <a:schemeClr val="tx1">
                            <a:lumMod val="85000"/>
                            <a:lumOff val="15000"/>
                          </a:schemeClr>
                        </a:solidFill>
                        <a:effectLst/>
                        <a:latin typeface="+mn-ea"/>
                        <a:ea typeface="+mn-ea"/>
                        <a:cs typeface="Times New Roman" panose="02020603050405020304" pitchFamily="18" charset="0"/>
                      </a:endParaRPr>
                    </a:p>
                  </a:txBody>
                  <a:tcPr marL="68580" marR="68580" marT="0" marB="0" anchor="ctr"/>
                </a:tc>
                <a:tc>
                  <a:txBody>
                    <a:bodyPr/>
                    <a:lstStyle/>
                    <a:p>
                      <a:pPr algn="l">
                        <a:lnSpc>
                          <a:spcPct val="150000"/>
                        </a:lnSpc>
                      </a:pPr>
                      <a:r>
                        <a:rPr lang="en-US" sz="1200" kern="100" dirty="0">
                          <a:solidFill>
                            <a:schemeClr val="tx1">
                              <a:lumMod val="75000"/>
                              <a:lumOff val="25000"/>
                            </a:schemeClr>
                          </a:solidFill>
                          <a:effectLst/>
                        </a:rPr>
                        <a:t>The equipment accepts 100-240V, 50/60Hz AC power supply</a:t>
                      </a:r>
                    </a:p>
                    <a:p>
                      <a:pPr marL="0" marR="0" lvl="0" indent="0" algn="l" defTabSz="914400" rtl="0" eaLnBrk="1" fontAlgn="auto" latinLnBrk="0" hangingPunct="1">
                        <a:lnSpc>
                          <a:spcPct val="150000"/>
                        </a:lnSpc>
                        <a:spcBef>
                          <a:spcPts val="0"/>
                        </a:spcBef>
                        <a:spcAft>
                          <a:spcPts val="0"/>
                        </a:spcAft>
                        <a:buClrTx/>
                        <a:buSzTx/>
                        <a:buFontTx/>
                        <a:buNone/>
                        <a:tabLst/>
                        <a:defRPr/>
                      </a:pPr>
                      <a:r>
                        <a:rPr lang="en-US" altLang="zh-CN" sz="1200" kern="100" dirty="0">
                          <a:solidFill>
                            <a:schemeClr val="tx1">
                              <a:lumMod val="75000"/>
                              <a:lumOff val="25000"/>
                            </a:schemeClr>
                          </a:solidFill>
                          <a:effectLst/>
                        </a:rPr>
                        <a:t>The current should not exceed the rated current of the fuse</a:t>
                      </a:r>
                      <a:endParaRPr lang="zh-CN" altLang="zh-CN" sz="1200" kern="100" dirty="0">
                        <a:solidFill>
                          <a:schemeClr val="tx1">
                            <a:lumMod val="75000"/>
                            <a:lumOff val="25000"/>
                          </a:schemeClr>
                        </a:solidFill>
                        <a:effectLst/>
                        <a:latin typeface="+mn-ea"/>
                        <a:ea typeface="+mn-ea"/>
                        <a:cs typeface="Times New Roman" panose="02020603050405020304" pitchFamily="18" charset="0"/>
                      </a:endParaRPr>
                    </a:p>
                  </a:txBody>
                  <a:tcPr marL="68580" marR="68580" marT="0" marB="0" anchor="ctr"/>
                </a:tc>
                <a:extLst>
                  <a:ext uri="{0D108BD9-81ED-4DB2-BD59-A6C34878D82A}">
                    <a16:rowId xmlns:a16="http://schemas.microsoft.com/office/drawing/2014/main" val="690709949"/>
                  </a:ext>
                </a:extLst>
              </a:tr>
              <a:tr h="450000">
                <a:tc>
                  <a:txBody>
                    <a:bodyPr/>
                    <a:lstStyle/>
                    <a:p>
                      <a:pPr algn="l">
                        <a:lnSpc>
                          <a:spcPct val="150000"/>
                        </a:lnSpc>
                      </a:pPr>
                      <a:r>
                        <a:rPr lang="en-US" sz="1200" kern="100" dirty="0">
                          <a:solidFill>
                            <a:schemeClr val="tx1"/>
                          </a:solidFill>
                          <a:effectLst/>
                        </a:rPr>
                        <a:t>6</a:t>
                      </a:r>
                      <a:endParaRPr lang="zh-CN" sz="1200" kern="100" dirty="0">
                        <a:solidFill>
                          <a:schemeClr val="tx1"/>
                        </a:solidFill>
                        <a:effectLst/>
                        <a:latin typeface="+mn-ea"/>
                        <a:ea typeface="+mn-ea"/>
                        <a:cs typeface="Times New Roman" panose="02020603050405020304" pitchFamily="18" charset="0"/>
                      </a:endParaRPr>
                    </a:p>
                  </a:txBody>
                  <a:tcPr marL="68580" marR="68580" marT="0" marB="0" anchor="ctr"/>
                </a:tc>
                <a:tc>
                  <a:txBody>
                    <a:bodyPr/>
                    <a:lstStyle/>
                    <a:p>
                      <a:pPr algn="l">
                        <a:lnSpc>
                          <a:spcPct val="150000"/>
                        </a:lnSpc>
                      </a:pPr>
                      <a:r>
                        <a:rPr lang="en-US" sz="1200" b="1" kern="100" dirty="0">
                          <a:solidFill>
                            <a:schemeClr val="tx1">
                              <a:lumMod val="85000"/>
                              <a:lumOff val="15000"/>
                            </a:schemeClr>
                          </a:solidFill>
                          <a:effectLst/>
                        </a:rPr>
                        <a:t>Handle</a:t>
                      </a:r>
                      <a:endParaRPr lang="zh-CN" sz="1200" b="1" kern="100" dirty="0">
                        <a:solidFill>
                          <a:schemeClr val="tx1">
                            <a:lumMod val="85000"/>
                            <a:lumOff val="15000"/>
                          </a:schemeClr>
                        </a:solidFill>
                        <a:effectLst/>
                        <a:latin typeface="+mn-ea"/>
                        <a:ea typeface="+mn-ea"/>
                        <a:cs typeface="Times New Roman" panose="02020603050405020304" pitchFamily="18" charset="0"/>
                      </a:endParaRPr>
                    </a:p>
                  </a:txBody>
                  <a:tcPr marL="68580" marR="68580" marT="0" marB="0" anchor="ctr"/>
                </a:tc>
                <a:tc>
                  <a:txBody>
                    <a:bodyPr/>
                    <a:lstStyle/>
                    <a:p>
                      <a:pPr algn="l">
                        <a:lnSpc>
                          <a:spcPct val="150000"/>
                        </a:lnSpc>
                      </a:pPr>
                      <a:r>
                        <a:rPr lang="en-US" sz="1200" kern="100" dirty="0">
                          <a:solidFill>
                            <a:schemeClr val="tx1">
                              <a:lumMod val="75000"/>
                              <a:lumOff val="25000"/>
                            </a:schemeClr>
                          </a:solidFill>
                          <a:effectLst/>
                        </a:rPr>
                        <a:t>Move around the instrument conveniently</a:t>
                      </a:r>
                      <a:endParaRPr lang="zh-CN" sz="1200" kern="100" dirty="0">
                        <a:solidFill>
                          <a:schemeClr val="tx1">
                            <a:lumMod val="75000"/>
                            <a:lumOff val="25000"/>
                          </a:schemeClr>
                        </a:solidFill>
                        <a:effectLst/>
                        <a:latin typeface="+mn-ea"/>
                        <a:ea typeface="+mn-ea"/>
                        <a:cs typeface="Times New Roman" panose="02020603050405020304" pitchFamily="18" charset="0"/>
                      </a:endParaRPr>
                    </a:p>
                  </a:txBody>
                  <a:tcPr marL="68580" marR="68580" marT="0" marB="0" anchor="ctr"/>
                </a:tc>
                <a:extLst>
                  <a:ext uri="{0D108BD9-81ED-4DB2-BD59-A6C34878D82A}">
                    <a16:rowId xmlns:a16="http://schemas.microsoft.com/office/drawing/2014/main" val="2559319104"/>
                  </a:ext>
                </a:extLst>
              </a:tr>
            </a:tbl>
          </a:graphicData>
        </a:graphic>
      </p:graphicFrame>
      <p:grpSp>
        <p:nvGrpSpPr>
          <p:cNvPr id="26" name="组合 25">
            <a:extLst>
              <a:ext uri="{FF2B5EF4-FFF2-40B4-BE49-F238E27FC236}">
                <a16:creationId xmlns:a16="http://schemas.microsoft.com/office/drawing/2014/main" id="{8EF87120-2FF2-7A1A-E600-6B1ED8E65D4C}"/>
              </a:ext>
            </a:extLst>
          </p:cNvPr>
          <p:cNvGrpSpPr>
            <a:grpSpLocks noChangeAspect="1"/>
          </p:cNvGrpSpPr>
          <p:nvPr/>
        </p:nvGrpSpPr>
        <p:grpSpPr>
          <a:xfrm>
            <a:off x="1338057" y="1834495"/>
            <a:ext cx="9435869" cy="2246838"/>
            <a:chOff x="0" y="0"/>
            <a:chExt cx="5637530" cy="1342390"/>
          </a:xfrm>
        </p:grpSpPr>
        <p:pic>
          <p:nvPicPr>
            <p:cNvPr id="27" name="图片 26">
              <a:extLst>
                <a:ext uri="{FF2B5EF4-FFF2-40B4-BE49-F238E27FC236}">
                  <a16:creationId xmlns:a16="http://schemas.microsoft.com/office/drawing/2014/main" id="{ABD238BF-FEC7-77AB-7FE3-FE6F030DEC9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9355" b="28901"/>
            <a:stretch/>
          </p:blipFill>
          <p:spPr bwMode="auto">
            <a:xfrm>
              <a:off x="0" y="0"/>
              <a:ext cx="5637530" cy="1342390"/>
            </a:xfrm>
            <a:prstGeom prst="rect">
              <a:avLst/>
            </a:prstGeom>
            <a:noFill/>
            <a:ln>
              <a:noFill/>
            </a:ln>
            <a:extLst>
              <a:ext uri="{53640926-AAD7-44D8-BBD7-CCE9431645EC}">
                <a14:shadowObscured xmlns:a14="http://schemas.microsoft.com/office/drawing/2010/main"/>
              </a:ext>
            </a:extLst>
          </p:spPr>
        </p:pic>
        <p:pic>
          <p:nvPicPr>
            <p:cNvPr id="28" name="图片 27">
              <a:extLst>
                <a:ext uri="{FF2B5EF4-FFF2-40B4-BE49-F238E27FC236}">
                  <a16:creationId xmlns:a16="http://schemas.microsoft.com/office/drawing/2014/main" id="{C9BA76E8-6966-B3C3-B10C-DD2D7CC457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0650" y="609600"/>
              <a:ext cx="182880" cy="182880"/>
            </a:xfrm>
            <a:prstGeom prst="rect">
              <a:avLst/>
            </a:prstGeom>
          </p:spPr>
        </p:pic>
        <p:pic>
          <p:nvPicPr>
            <p:cNvPr id="29" name="图片 28">
              <a:extLst>
                <a:ext uri="{FF2B5EF4-FFF2-40B4-BE49-F238E27FC236}">
                  <a16:creationId xmlns:a16="http://schemas.microsoft.com/office/drawing/2014/main" id="{D0631286-5DD5-BE99-6EA1-BF7240D4CC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28825" y="914400"/>
              <a:ext cx="182880" cy="182880"/>
            </a:xfrm>
            <a:prstGeom prst="rect">
              <a:avLst/>
            </a:prstGeom>
          </p:spPr>
        </p:pic>
        <p:pic>
          <p:nvPicPr>
            <p:cNvPr id="30" name="图片 29">
              <a:extLst>
                <a:ext uri="{FF2B5EF4-FFF2-40B4-BE49-F238E27FC236}">
                  <a16:creationId xmlns:a16="http://schemas.microsoft.com/office/drawing/2014/main" id="{BA0F43E8-9D67-C817-895A-E8F8317879E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28875" y="914400"/>
              <a:ext cx="182880" cy="182880"/>
            </a:xfrm>
            <a:prstGeom prst="rect">
              <a:avLst/>
            </a:prstGeom>
          </p:spPr>
        </p:pic>
        <p:pic>
          <p:nvPicPr>
            <p:cNvPr id="31" name="图片 30">
              <a:extLst>
                <a:ext uri="{FF2B5EF4-FFF2-40B4-BE49-F238E27FC236}">
                  <a16:creationId xmlns:a16="http://schemas.microsoft.com/office/drawing/2014/main" id="{0A3200D0-11B2-171B-7089-50BCAAFEB6A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09925" y="485775"/>
              <a:ext cx="182880" cy="182880"/>
            </a:xfrm>
            <a:prstGeom prst="rect">
              <a:avLst/>
            </a:prstGeom>
          </p:spPr>
        </p:pic>
        <p:pic>
          <p:nvPicPr>
            <p:cNvPr id="32" name="图片 31">
              <a:extLst>
                <a:ext uri="{FF2B5EF4-FFF2-40B4-BE49-F238E27FC236}">
                  <a16:creationId xmlns:a16="http://schemas.microsoft.com/office/drawing/2014/main" id="{129125CE-DB05-7030-E90F-B1F8FCD7F8C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33925" y="609600"/>
              <a:ext cx="182880" cy="182880"/>
            </a:xfrm>
            <a:prstGeom prst="rect">
              <a:avLst/>
            </a:prstGeom>
          </p:spPr>
        </p:pic>
        <p:pic>
          <p:nvPicPr>
            <p:cNvPr id="33" name="图片 32">
              <a:extLst>
                <a:ext uri="{FF2B5EF4-FFF2-40B4-BE49-F238E27FC236}">
                  <a16:creationId xmlns:a16="http://schemas.microsoft.com/office/drawing/2014/main" id="{5A6F92B7-7573-4AB5-ABC1-5B312151E90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67325" y="485775"/>
              <a:ext cx="182880" cy="182880"/>
            </a:xfrm>
            <a:prstGeom prst="rect">
              <a:avLst/>
            </a:prstGeom>
          </p:spPr>
        </p:pic>
        <p:pic>
          <p:nvPicPr>
            <p:cNvPr id="34" name="图片 33">
              <a:extLst>
                <a:ext uri="{FF2B5EF4-FFF2-40B4-BE49-F238E27FC236}">
                  <a16:creationId xmlns:a16="http://schemas.microsoft.com/office/drawing/2014/main" id="{67E4E043-4957-C5CE-A2DC-26C85332A0D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4300" y="485775"/>
              <a:ext cx="182880" cy="182880"/>
            </a:xfrm>
            <a:prstGeom prst="rect">
              <a:avLst/>
            </a:prstGeom>
          </p:spPr>
        </p:pic>
      </p:grpSp>
      <p:graphicFrame>
        <p:nvGraphicFramePr>
          <p:cNvPr id="35" name="表格 34">
            <a:extLst>
              <a:ext uri="{FF2B5EF4-FFF2-40B4-BE49-F238E27FC236}">
                <a16:creationId xmlns:a16="http://schemas.microsoft.com/office/drawing/2014/main" id="{2181D43F-D0DC-FDAB-BE00-C24B2E035F96}"/>
              </a:ext>
            </a:extLst>
          </p:cNvPr>
          <p:cNvGraphicFramePr>
            <a:graphicFrameLocks noGrp="1"/>
          </p:cNvGraphicFramePr>
          <p:nvPr>
            <p:extLst>
              <p:ext uri="{D42A27DB-BD31-4B8C-83A1-F6EECF244321}">
                <p14:modId xmlns:p14="http://schemas.microsoft.com/office/powerpoint/2010/main" val="3178363411"/>
              </p:ext>
            </p:extLst>
          </p:nvPr>
        </p:nvGraphicFramePr>
        <p:xfrm>
          <a:off x="1265997" y="4558454"/>
          <a:ext cx="4290460" cy="1800000"/>
        </p:xfrm>
        <a:graphic>
          <a:graphicData uri="http://schemas.openxmlformats.org/drawingml/2006/table">
            <a:tbl>
              <a:tblPr firstRow="1" firstCol="1" bandRow="1">
                <a:tableStyleId>{3B4B98B0-60AC-42C2-AFA5-B58CD77FA1E5}</a:tableStyleId>
              </a:tblPr>
              <a:tblGrid>
                <a:gridCol w="360000">
                  <a:extLst>
                    <a:ext uri="{9D8B030D-6E8A-4147-A177-3AD203B41FA5}">
                      <a16:colId xmlns:a16="http://schemas.microsoft.com/office/drawing/2014/main" val="2206459844"/>
                    </a:ext>
                  </a:extLst>
                </a:gridCol>
                <a:gridCol w="1008000">
                  <a:extLst>
                    <a:ext uri="{9D8B030D-6E8A-4147-A177-3AD203B41FA5}">
                      <a16:colId xmlns:a16="http://schemas.microsoft.com/office/drawing/2014/main" val="188824666"/>
                    </a:ext>
                  </a:extLst>
                </a:gridCol>
                <a:gridCol w="2922460">
                  <a:extLst>
                    <a:ext uri="{9D8B030D-6E8A-4147-A177-3AD203B41FA5}">
                      <a16:colId xmlns:a16="http://schemas.microsoft.com/office/drawing/2014/main" val="2374500739"/>
                    </a:ext>
                  </a:extLst>
                </a:gridCol>
              </a:tblGrid>
              <a:tr h="450000">
                <a:tc>
                  <a:txBody>
                    <a:bodyPr/>
                    <a:lstStyle/>
                    <a:p>
                      <a:pPr algn="l">
                        <a:lnSpc>
                          <a:spcPct val="150000"/>
                        </a:lnSpc>
                      </a:pPr>
                      <a:r>
                        <a:rPr lang="en-US" sz="1200" kern="100" dirty="0">
                          <a:solidFill>
                            <a:schemeClr val="tx1"/>
                          </a:solidFill>
                          <a:effectLst/>
                        </a:rPr>
                        <a:t>1</a:t>
                      </a:r>
                      <a:endParaRPr lang="zh-CN" sz="1200" kern="100" dirty="0">
                        <a:solidFill>
                          <a:schemeClr val="tx1"/>
                        </a:solidFill>
                        <a:effectLst/>
                        <a:latin typeface="+mn-ea"/>
                        <a:ea typeface="+mn-ea"/>
                        <a:cs typeface="Times New Roman" panose="02020603050405020304" pitchFamily="18" charset="0"/>
                      </a:endParaRPr>
                    </a:p>
                  </a:txBody>
                  <a:tcPr marL="68580" marR="68580" marT="0" marB="0" anchor="ctr"/>
                </a:tc>
                <a:tc>
                  <a:txBody>
                    <a:bodyPr/>
                    <a:lstStyle/>
                    <a:p>
                      <a:pPr algn="l">
                        <a:lnSpc>
                          <a:spcPct val="150000"/>
                        </a:lnSpc>
                      </a:pPr>
                      <a:r>
                        <a:rPr lang="en-US" sz="1200" b="1" kern="100" dirty="0">
                          <a:solidFill>
                            <a:schemeClr val="tx1">
                              <a:lumMod val="85000"/>
                              <a:lumOff val="15000"/>
                            </a:schemeClr>
                          </a:solidFill>
                          <a:effectLst/>
                        </a:rPr>
                        <a:t>Direct CTRL</a:t>
                      </a:r>
                      <a:endParaRPr lang="zh-CN" sz="1200" b="1" kern="100" dirty="0">
                        <a:solidFill>
                          <a:schemeClr val="tx1">
                            <a:lumMod val="85000"/>
                            <a:lumOff val="15000"/>
                          </a:schemeClr>
                        </a:solidFill>
                        <a:effectLst/>
                        <a:latin typeface="+mn-ea"/>
                        <a:ea typeface="+mn-ea"/>
                        <a:cs typeface="Times New Roman" panose="02020603050405020304" pitchFamily="18" charset="0"/>
                      </a:endParaRPr>
                    </a:p>
                  </a:txBody>
                  <a:tcPr marL="68580" marR="68580" marT="0" marB="0" anchor="ctr"/>
                </a:tc>
                <a:tc>
                  <a:txBody>
                    <a:bodyPr/>
                    <a:lstStyle/>
                    <a:p>
                      <a:pPr algn="l">
                        <a:lnSpc>
                          <a:spcPct val="150000"/>
                        </a:lnSpc>
                      </a:pPr>
                      <a:r>
                        <a:rPr lang="en-US" sz="1200" b="0" kern="100" dirty="0">
                          <a:solidFill>
                            <a:schemeClr val="tx1">
                              <a:lumMod val="75000"/>
                              <a:lumOff val="25000"/>
                            </a:schemeClr>
                          </a:solidFill>
                          <a:effectLst/>
                        </a:rPr>
                        <a:t>Uses TTL voltage to control switches</a:t>
                      </a:r>
                      <a:endParaRPr lang="zh-CN" sz="1200" b="0" kern="100" dirty="0">
                        <a:solidFill>
                          <a:schemeClr val="tx1">
                            <a:lumMod val="75000"/>
                            <a:lumOff val="25000"/>
                          </a:schemeClr>
                        </a:solidFill>
                        <a:effectLst/>
                        <a:latin typeface="+mn-ea"/>
                        <a:ea typeface="+mn-ea"/>
                        <a:cs typeface="Times New Roman" panose="02020603050405020304" pitchFamily="18" charset="0"/>
                      </a:endParaRPr>
                    </a:p>
                  </a:txBody>
                  <a:tcPr marL="68580" marR="68580" marT="0" marB="0" anchor="ctr"/>
                </a:tc>
                <a:extLst>
                  <a:ext uri="{0D108BD9-81ED-4DB2-BD59-A6C34878D82A}">
                    <a16:rowId xmlns:a16="http://schemas.microsoft.com/office/drawing/2014/main" val="1558693700"/>
                  </a:ext>
                </a:extLst>
              </a:tr>
              <a:tr h="450000">
                <a:tc>
                  <a:txBody>
                    <a:bodyPr/>
                    <a:lstStyle/>
                    <a:p>
                      <a:pPr algn="l">
                        <a:lnSpc>
                          <a:spcPct val="150000"/>
                        </a:lnSpc>
                      </a:pPr>
                      <a:r>
                        <a:rPr lang="en-US" sz="1200" kern="100" dirty="0">
                          <a:solidFill>
                            <a:schemeClr val="tx1"/>
                          </a:solidFill>
                          <a:effectLst/>
                        </a:rPr>
                        <a:t>2</a:t>
                      </a:r>
                      <a:endParaRPr lang="zh-CN" sz="1200" kern="100" dirty="0">
                        <a:solidFill>
                          <a:schemeClr val="tx1"/>
                        </a:solidFill>
                        <a:effectLst/>
                        <a:latin typeface="+mn-ea"/>
                        <a:ea typeface="+mn-ea"/>
                        <a:cs typeface="Times New Roman" panose="02020603050405020304" pitchFamily="18" charset="0"/>
                      </a:endParaRPr>
                    </a:p>
                  </a:txBody>
                  <a:tcPr marL="68580" marR="68580" marT="0" marB="0" anchor="ctr"/>
                </a:tc>
                <a:tc>
                  <a:txBody>
                    <a:bodyPr/>
                    <a:lstStyle/>
                    <a:p>
                      <a:pPr algn="l">
                        <a:lnSpc>
                          <a:spcPct val="150000"/>
                        </a:lnSpc>
                      </a:pPr>
                      <a:r>
                        <a:rPr lang="en-US" sz="1200" b="1" kern="100" dirty="0">
                          <a:solidFill>
                            <a:schemeClr val="tx1">
                              <a:lumMod val="85000"/>
                              <a:lumOff val="15000"/>
                            </a:schemeClr>
                          </a:solidFill>
                          <a:effectLst/>
                        </a:rPr>
                        <a:t>LAN</a:t>
                      </a:r>
                      <a:endParaRPr lang="zh-CN" sz="1200" b="1" kern="100" dirty="0">
                        <a:solidFill>
                          <a:schemeClr val="tx1">
                            <a:lumMod val="85000"/>
                            <a:lumOff val="15000"/>
                          </a:schemeClr>
                        </a:solidFill>
                        <a:effectLst/>
                        <a:latin typeface="+mn-ea"/>
                        <a:ea typeface="+mn-ea"/>
                        <a:cs typeface="Times New Roman" panose="02020603050405020304" pitchFamily="18" charset="0"/>
                      </a:endParaRPr>
                    </a:p>
                  </a:txBody>
                  <a:tcPr marL="68580" marR="68580" marT="0" marB="0" anchor="ctr"/>
                </a:tc>
                <a:tc>
                  <a:txBody>
                    <a:bodyPr/>
                    <a:lstStyle/>
                    <a:p>
                      <a:pPr algn="l">
                        <a:lnSpc>
                          <a:spcPct val="150000"/>
                        </a:lnSpc>
                      </a:pPr>
                      <a:r>
                        <a:rPr lang="en-US" sz="1200" b="0" kern="100" dirty="0">
                          <a:solidFill>
                            <a:schemeClr val="tx1">
                              <a:lumMod val="75000"/>
                              <a:lumOff val="25000"/>
                            </a:schemeClr>
                          </a:solidFill>
                          <a:effectLst/>
                        </a:rPr>
                        <a:t>Network port for host to remote control</a:t>
                      </a:r>
                      <a:endParaRPr lang="zh-CN" sz="1200" b="0" kern="100" dirty="0">
                        <a:solidFill>
                          <a:schemeClr val="tx1">
                            <a:lumMod val="75000"/>
                            <a:lumOff val="25000"/>
                          </a:schemeClr>
                        </a:solidFill>
                        <a:effectLst/>
                        <a:latin typeface="+mn-ea"/>
                        <a:ea typeface="+mn-ea"/>
                        <a:cs typeface="Times New Roman" panose="02020603050405020304" pitchFamily="18" charset="0"/>
                      </a:endParaRPr>
                    </a:p>
                  </a:txBody>
                  <a:tcPr marL="68580" marR="68580" marT="0" marB="0" anchor="ctr"/>
                </a:tc>
                <a:extLst>
                  <a:ext uri="{0D108BD9-81ED-4DB2-BD59-A6C34878D82A}">
                    <a16:rowId xmlns:a16="http://schemas.microsoft.com/office/drawing/2014/main" val="1746075666"/>
                  </a:ext>
                </a:extLst>
              </a:tr>
              <a:tr h="450000">
                <a:tc rowSpan="2">
                  <a:txBody>
                    <a:bodyPr/>
                    <a:lstStyle/>
                    <a:p>
                      <a:pPr algn="l">
                        <a:lnSpc>
                          <a:spcPct val="150000"/>
                        </a:lnSpc>
                      </a:pPr>
                      <a:r>
                        <a:rPr lang="en-US" sz="1200" kern="100" dirty="0">
                          <a:solidFill>
                            <a:schemeClr val="tx1"/>
                          </a:solidFill>
                          <a:effectLst/>
                        </a:rPr>
                        <a:t>3</a:t>
                      </a:r>
                      <a:endParaRPr lang="zh-CN" sz="1200" kern="100" dirty="0">
                        <a:solidFill>
                          <a:schemeClr val="tx1"/>
                        </a:solidFill>
                        <a:effectLst/>
                        <a:latin typeface="+mn-ea"/>
                        <a:ea typeface="+mn-ea"/>
                        <a:cs typeface="Times New Roman" panose="02020603050405020304" pitchFamily="18" charset="0"/>
                      </a:endParaRPr>
                    </a:p>
                  </a:txBody>
                  <a:tcPr marL="68580" marR="68580" marT="0" marB="0" anchor="ctr"/>
                </a:tc>
                <a:tc>
                  <a:txBody>
                    <a:bodyPr/>
                    <a:lstStyle/>
                    <a:p>
                      <a:pPr algn="l">
                        <a:lnSpc>
                          <a:spcPct val="150000"/>
                        </a:lnSpc>
                      </a:pPr>
                      <a:r>
                        <a:rPr lang="en-US" sz="1200" b="1" kern="100" dirty="0">
                          <a:solidFill>
                            <a:schemeClr val="tx1">
                              <a:lumMod val="85000"/>
                              <a:lumOff val="15000"/>
                            </a:schemeClr>
                          </a:solidFill>
                          <a:effectLst/>
                        </a:rPr>
                        <a:t>USB</a:t>
                      </a:r>
                      <a:endParaRPr lang="zh-CN" sz="1200" b="1" kern="100" dirty="0">
                        <a:solidFill>
                          <a:schemeClr val="tx1">
                            <a:lumMod val="85000"/>
                            <a:lumOff val="15000"/>
                          </a:schemeClr>
                        </a:solidFill>
                        <a:effectLst/>
                        <a:latin typeface="+mn-ea"/>
                        <a:ea typeface="+mn-ea"/>
                        <a:cs typeface="Times New Roman" panose="02020603050405020304" pitchFamily="18" charset="0"/>
                      </a:endParaRPr>
                    </a:p>
                  </a:txBody>
                  <a:tcPr marL="68580" marR="68580" marT="0" marB="0" anchor="ctr"/>
                </a:tc>
                <a:tc>
                  <a:txBody>
                    <a:bodyPr/>
                    <a:lstStyle/>
                    <a:p>
                      <a:pPr algn="l">
                        <a:lnSpc>
                          <a:spcPct val="150000"/>
                        </a:lnSpc>
                      </a:pPr>
                      <a:r>
                        <a:rPr lang="en-US" sz="1200" kern="100" dirty="0">
                          <a:solidFill>
                            <a:schemeClr val="tx1">
                              <a:lumMod val="75000"/>
                              <a:lumOff val="25000"/>
                            </a:schemeClr>
                          </a:solidFill>
                          <a:effectLst/>
                        </a:rPr>
                        <a:t>Plugged with U-disk for FW upgrading</a:t>
                      </a:r>
                      <a:endParaRPr lang="zh-CN" sz="1200" kern="100" dirty="0">
                        <a:solidFill>
                          <a:schemeClr val="tx1">
                            <a:lumMod val="75000"/>
                            <a:lumOff val="25000"/>
                          </a:schemeClr>
                        </a:solidFill>
                        <a:effectLst/>
                        <a:latin typeface="+mn-ea"/>
                        <a:ea typeface="+mn-ea"/>
                        <a:cs typeface="Times New Roman" panose="02020603050405020304" pitchFamily="18" charset="0"/>
                      </a:endParaRPr>
                    </a:p>
                  </a:txBody>
                  <a:tcPr marL="68580" marR="68580" marT="0" marB="0" anchor="ctr"/>
                </a:tc>
                <a:extLst>
                  <a:ext uri="{0D108BD9-81ED-4DB2-BD59-A6C34878D82A}">
                    <a16:rowId xmlns:a16="http://schemas.microsoft.com/office/drawing/2014/main" val="1341394639"/>
                  </a:ext>
                </a:extLst>
              </a:tr>
              <a:tr h="450000">
                <a:tc vMerge="1">
                  <a:txBody>
                    <a:bodyPr/>
                    <a:lstStyle/>
                    <a:p>
                      <a:endParaRPr lang="zh-CN" altLang="en-US"/>
                    </a:p>
                  </a:txBody>
                  <a:tcPr/>
                </a:tc>
                <a:tc>
                  <a:txBody>
                    <a:bodyPr/>
                    <a:lstStyle/>
                    <a:p>
                      <a:pPr algn="l">
                        <a:lnSpc>
                          <a:spcPct val="150000"/>
                        </a:lnSpc>
                      </a:pPr>
                      <a:r>
                        <a:rPr lang="en-US" sz="1200" b="1" kern="100" dirty="0">
                          <a:solidFill>
                            <a:schemeClr val="tx1">
                              <a:lumMod val="85000"/>
                              <a:lumOff val="15000"/>
                            </a:schemeClr>
                          </a:solidFill>
                          <a:effectLst/>
                        </a:rPr>
                        <a:t>USB Device</a:t>
                      </a:r>
                      <a:endParaRPr lang="zh-CN" sz="1200" b="1" kern="100" dirty="0">
                        <a:solidFill>
                          <a:schemeClr val="tx1">
                            <a:lumMod val="85000"/>
                            <a:lumOff val="15000"/>
                          </a:schemeClr>
                        </a:solidFill>
                        <a:effectLst/>
                        <a:latin typeface="+mn-ea"/>
                        <a:ea typeface="+mn-ea"/>
                        <a:cs typeface="Times New Roman" panose="02020603050405020304" pitchFamily="18" charset="0"/>
                      </a:endParaRPr>
                    </a:p>
                  </a:txBody>
                  <a:tcPr marL="68580" marR="68580" marT="0" marB="0" anchor="ctr"/>
                </a:tc>
                <a:tc>
                  <a:txBody>
                    <a:bodyPr/>
                    <a:lstStyle/>
                    <a:p>
                      <a:pPr algn="l">
                        <a:lnSpc>
                          <a:spcPct val="150000"/>
                        </a:lnSpc>
                      </a:pPr>
                      <a:r>
                        <a:rPr lang="en-US" sz="1200" kern="100" dirty="0">
                          <a:solidFill>
                            <a:schemeClr val="tx1">
                              <a:lumMod val="75000"/>
                              <a:lumOff val="25000"/>
                            </a:schemeClr>
                          </a:solidFill>
                          <a:effectLst/>
                        </a:rPr>
                        <a:t>USB port for data exchange with peripherals</a:t>
                      </a:r>
                      <a:endParaRPr lang="zh-CN" sz="1200" kern="100" dirty="0">
                        <a:solidFill>
                          <a:schemeClr val="tx1">
                            <a:lumMod val="75000"/>
                            <a:lumOff val="25000"/>
                          </a:schemeClr>
                        </a:solidFill>
                        <a:effectLst/>
                        <a:latin typeface="+mn-ea"/>
                        <a:ea typeface="+mn-ea"/>
                        <a:cs typeface="Times New Roman" panose="02020603050405020304" pitchFamily="18" charset="0"/>
                      </a:endParaRPr>
                    </a:p>
                  </a:txBody>
                  <a:tcPr marL="68580" marR="68580" marT="0" marB="0" anchor="ctr"/>
                </a:tc>
                <a:extLst>
                  <a:ext uri="{0D108BD9-81ED-4DB2-BD59-A6C34878D82A}">
                    <a16:rowId xmlns:a16="http://schemas.microsoft.com/office/drawing/2014/main" val="4289022722"/>
                  </a:ext>
                </a:extLst>
              </a:tr>
            </a:tbl>
          </a:graphicData>
        </a:graphic>
      </p:graphicFrame>
    </p:spTree>
    <p:extLst>
      <p:ext uri="{BB962C8B-B14F-4D97-AF65-F5344CB8AC3E}">
        <p14:creationId xmlns:p14="http://schemas.microsoft.com/office/powerpoint/2010/main" val="12352075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1">
            <a:extLst>
              <a:ext uri="{FF2B5EF4-FFF2-40B4-BE49-F238E27FC236}">
                <a16:creationId xmlns:a16="http://schemas.microsoft.com/office/drawing/2014/main" id="{DBC38A7D-E9F2-684B-788A-713646373CC3}"/>
              </a:ext>
            </a:extLst>
          </p:cNvPr>
          <p:cNvSpPr txBox="1"/>
          <p:nvPr/>
        </p:nvSpPr>
        <p:spPr>
          <a:xfrm>
            <a:off x="556525" y="518908"/>
            <a:ext cx="7367736" cy="861774"/>
          </a:xfrm>
          <a:prstGeom prst="rect">
            <a:avLst/>
          </a:prstGeom>
          <a:noFill/>
        </p:spPr>
        <p:txBody>
          <a:bodyPr wrap="square" rtlCol="0">
            <a:spAutoFit/>
          </a:bodyPr>
          <a:lstStyle/>
          <a:p>
            <a:r>
              <a:rPr lang="en-US" altLang="zh-CN" sz="3200" b="1" dirty="0">
                <a:solidFill>
                  <a:srgbClr val="F08300"/>
                </a:solidFill>
                <a:latin typeface="Calibri" panose="020F0502020204030204" pitchFamily="34" charset="0"/>
                <a:cs typeface="Calibri" panose="020F0502020204030204" pitchFamily="34" charset="0"/>
              </a:rPr>
              <a:t>User </a:t>
            </a:r>
            <a:r>
              <a:rPr lang="en-US" altLang="zh-CN" sz="3200" b="1" dirty="0">
                <a:solidFill>
                  <a:schemeClr val="bg1">
                    <a:lumMod val="50000"/>
                  </a:schemeClr>
                </a:solidFill>
                <a:latin typeface="Calibri" panose="020F0502020204030204" pitchFamily="34" charset="0"/>
                <a:cs typeface="Calibri" panose="020F0502020204030204" pitchFamily="34" charset="0"/>
              </a:rPr>
              <a:t>Interface</a:t>
            </a:r>
          </a:p>
          <a:p>
            <a:r>
              <a:rPr lang="en-US" altLang="zh-CN" dirty="0">
                <a:solidFill>
                  <a:schemeClr val="tx1">
                    <a:lumMod val="50000"/>
                    <a:lumOff val="50000"/>
                  </a:schemeClr>
                </a:solidFill>
                <a:latin typeface="Calibri" panose="020F0502020204030204" pitchFamily="34" charset="0"/>
                <a:cs typeface="Calibri" panose="020F0502020204030204" pitchFamily="34" charset="0"/>
              </a:rPr>
              <a:t>SSM5000A Instrument Tour / User friendly in every detail</a:t>
            </a:r>
          </a:p>
        </p:txBody>
      </p:sp>
      <p:sp>
        <p:nvSpPr>
          <p:cNvPr id="5" name="灯片编号占位符 2">
            <a:extLst>
              <a:ext uri="{FF2B5EF4-FFF2-40B4-BE49-F238E27FC236}">
                <a16:creationId xmlns:a16="http://schemas.microsoft.com/office/drawing/2014/main" id="{6EF4C6B9-B0F1-9FB7-E833-56699C29810B}"/>
              </a:ext>
            </a:extLst>
          </p:cNvPr>
          <p:cNvSpPr txBox="1">
            <a:spLocks/>
          </p:cNvSpPr>
          <p:nvPr/>
        </p:nvSpPr>
        <p:spPr>
          <a:xfrm>
            <a:off x="8827955" y="6478124"/>
            <a:ext cx="2661448" cy="215900"/>
          </a:xfrm>
          <a:prstGeom prst="rect">
            <a:avLst/>
          </a:prstGeom>
        </p:spPr>
        <p:txBody>
          <a:bodyPr vert="horz" lIns="91440" tIns="45720" rIns="91440" bIns="45720" rtlCol="0" anchor="ctr"/>
          <a:lstStyle>
            <a:defPPr>
              <a:defRPr lang="zh-CN"/>
            </a:defPPr>
            <a:lvl1pPr marL="0" algn="r" defTabSz="914400" rtl="0" eaLnBrk="1" latinLnBrk="0" hangingPunct="1">
              <a:defRPr lang="zh-CN" altLang="en-US" sz="1000" kern="1200" smtClean="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F65B630-C7FF-41C0-9923-C5E5E29EED81}" type="slidenum">
              <a:rPr kumimoji="0" lang="en-US" altLang="zh-CN" sz="1000" b="0" i="0" u="none" strike="noStrike" kern="1200" cap="none" spc="0" normalizeH="0" baseline="0" noProof="0">
                <a:ln>
                  <a:noFill/>
                </a:ln>
                <a:solidFill>
                  <a:srgbClr val="2F2F2F">
                    <a:lumMod val="50000"/>
                    <a:lumOff val="50000"/>
                  </a:srgbClr>
                </a:solidFill>
                <a:effectLst/>
                <a:uLnTx/>
                <a:uFillTx/>
                <a:latin typeface="Calibri"/>
                <a:cs typeface="Calibri"/>
                <a:sym typeface="+mn-lt"/>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000" b="0" i="0" u="none" strike="noStrike" kern="1200" cap="none" spc="0" normalizeH="0" baseline="0" noProof="0" dirty="0">
              <a:ln>
                <a:noFill/>
              </a:ln>
              <a:solidFill>
                <a:srgbClr val="2F2F2F">
                  <a:lumMod val="50000"/>
                  <a:lumOff val="50000"/>
                </a:srgbClr>
              </a:solidFill>
              <a:effectLst/>
              <a:uLnTx/>
              <a:uFillTx/>
              <a:latin typeface="Calibri"/>
              <a:ea typeface="宋体" panose="02010600030101010101" pitchFamily="2" charset="-122"/>
              <a:cs typeface="Calibri"/>
              <a:sym typeface="+mn-lt"/>
            </a:endParaRPr>
          </a:p>
        </p:txBody>
      </p:sp>
      <p:pic>
        <p:nvPicPr>
          <p:cNvPr id="8" name="图片 7">
            <a:extLst>
              <a:ext uri="{FF2B5EF4-FFF2-40B4-BE49-F238E27FC236}">
                <a16:creationId xmlns:a16="http://schemas.microsoft.com/office/drawing/2014/main" id="{22164293-1934-746F-0C31-306030494B2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6234" y="1985315"/>
            <a:ext cx="2895509" cy="1544653"/>
          </a:xfrm>
          <a:prstGeom prst="rect">
            <a:avLst/>
          </a:prstGeom>
          <a:ln>
            <a:noFill/>
          </a:ln>
          <a:effectLst>
            <a:outerShdw blurRad="292100" dist="139700" dir="2700000" algn="tl" rotWithShape="0">
              <a:srgbClr val="333333">
                <a:alpha val="65000"/>
              </a:srgbClr>
            </a:outerShdw>
          </a:effectLst>
        </p:spPr>
      </p:pic>
      <p:pic>
        <p:nvPicPr>
          <p:cNvPr id="9" name="图片 8">
            <a:extLst>
              <a:ext uri="{FF2B5EF4-FFF2-40B4-BE49-F238E27FC236}">
                <a16:creationId xmlns:a16="http://schemas.microsoft.com/office/drawing/2014/main" id="{8F4F8102-EC63-71D8-70A7-30039183776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67225" y="1985316"/>
            <a:ext cx="2895509" cy="1544653"/>
          </a:xfrm>
          <a:prstGeom prst="rect">
            <a:avLst/>
          </a:prstGeom>
          <a:ln>
            <a:noFill/>
          </a:ln>
          <a:effectLst>
            <a:outerShdw blurRad="292100" dist="139700" dir="2700000" algn="tl" rotWithShape="0">
              <a:srgbClr val="333333">
                <a:alpha val="65000"/>
              </a:srgbClr>
            </a:outerShdw>
          </a:effectLst>
        </p:spPr>
      </p:pic>
      <p:pic>
        <p:nvPicPr>
          <p:cNvPr id="10" name="图片 9">
            <a:extLst>
              <a:ext uri="{FF2B5EF4-FFF2-40B4-BE49-F238E27FC236}">
                <a16:creationId xmlns:a16="http://schemas.microsoft.com/office/drawing/2014/main" id="{B4B81B52-3683-EFD2-9A49-DD2F56D567C4}"/>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58216" y="1985316"/>
            <a:ext cx="2895509" cy="1544653"/>
          </a:xfrm>
          <a:prstGeom prst="rect">
            <a:avLst/>
          </a:prstGeom>
          <a:ln>
            <a:noFill/>
          </a:ln>
          <a:effectLst>
            <a:outerShdw blurRad="292100" dist="139700" dir="2700000" algn="tl" rotWithShape="0">
              <a:srgbClr val="333333">
                <a:alpha val="65000"/>
              </a:srgbClr>
            </a:outerShdw>
          </a:effectLst>
        </p:spPr>
      </p:pic>
      <p:pic>
        <p:nvPicPr>
          <p:cNvPr id="11" name="图片 10">
            <a:extLst>
              <a:ext uri="{FF2B5EF4-FFF2-40B4-BE49-F238E27FC236}">
                <a16:creationId xmlns:a16="http://schemas.microsoft.com/office/drawing/2014/main" id="{97100CE5-29E1-8C37-0D47-ED4C11B8B9A1}"/>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76234" y="4193792"/>
            <a:ext cx="2895509" cy="1544653"/>
          </a:xfrm>
          <a:prstGeom prst="rect">
            <a:avLst/>
          </a:prstGeom>
          <a:ln>
            <a:noFill/>
          </a:ln>
          <a:effectLst>
            <a:outerShdw blurRad="292100" dist="139700" dir="2700000" algn="tl" rotWithShape="0">
              <a:srgbClr val="333333">
                <a:alpha val="65000"/>
              </a:srgbClr>
            </a:outerShdw>
          </a:effectLst>
        </p:spPr>
      </p:pic>
      <p:pic>
        <p:nvPicPr>
          <p:cNvPr id="12" name="图片 11">
            <a:extLst>
              <a:ext uri="{FF2B5EF4-FFF2-40B4-BE49-F238E27FC236}">
                <a16:creationId xmlns:a16="http://schemas.microsoft.com/office/drawing/2014/main" id="{F30E9FB4-DC86-9C3B-DCB5-B9350128182B}"/>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67225" y="4193793"/>
            <a:ext cx="2895509" cy="1544653"/>
          </a:xfrm>
          <a:prstGeom prst="rect">
            <a:avLst/>
          </a:prstGeom>
          <a:ln>
            <a:noFill/>
          </a:ln>
          <a:effectLst>
            <a:outerShdw blurRad="292100" dist="139700" dir="2700000" algn="tl" rotWithShape="0">
              <a:srgbClr val="333333">
                <a:alpha val="65000"/>
              </a:srgbClr>
            </a:outerShdw>
          </a:effectLst>
        </p:spPr>
      </p:pic>
      <p:pic>
        <p:nvPicPr>
          <p:cNvPr id="13" name="图片 12">
            <a:extLst>
              <a:ext uri="{FF2B5EF4-FFF2-40B4-BE49-F238E27FC236}">
                <a16:creationId xmlns:a16="http://schemas.microsoft.com/office/drawing/2014/main" id="{9BCF79BD-D814-6D18-B55A-D09E8EE5C00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58216" y="4193794"/>
            <a:ext cx="2895509" cy="1544653"/>
          </a:xfrm>
          <a:prstGeom prst="rect">
            <a:avLst/>
          </a:prstGeom>
          <a:ln>
            <a:noFill/>
          </a:ln>
          <a:effectLst>
            <a:outerShdw blurRad="292100" dist="139700" dir="2700000" algn="tl" rotWithShape="0">
              <a:srgbClr val="333333">
                <a:alpha val="65000"/>
              </a:srgbClr>
            </a:outerShdw>
          </a:effectLst>
        </p:spPr>
      </p:pic>
      <p:sp>
        <p:nvSpPr>
          <p:cNvPr id="21" name="文本框 20">
            <a:extLst>
              <a:ext uri="{FF2B5EF4-FFF2-40B4-BE49-F238E27FC236}">
                <a16:creationId xmlns:a16="http://schemas.microsoft.com/office/drawing/2014/main" id="{53AC6F6A-1BCD-EB13-33A3-B9FC00CB5463}"/>
              </a:ext>
            </a:extLst>
          </p:cNvPr>
          <p:cNvSpPr txBox="1"/>
          <p:nvPr/>
        </p:nvSpPr>
        <p:spPr>
          <a:xfrm>
            <a:off x="1076234" y="2682136"/>
            <a:ext cx="2895509" cy="276999"/>
          </a:xfrm>
          <a:prstGeom prst="rect">
            <a:avLst/>
          </a:prstGeom>
          <a:noFill/>
        </p:spPr>
        <p:txBody>
          <a:bodyPr wrap="square">
            <a:spAutoFit/>
          </a:bodyPr>
          <a:lstStyle/>
          <a:p>
            <a:pPr algn="r"/>
            <a:r>
              <a:rPr kumimoji="0" lang="en-US" altLang="zh-CN" sz="1200" b="1" i="0" u="none" strike="noStrike" kern="1200" normalizeH="0" baseline="0" noProof="0" dirty="0">
                <a:solidFill>
                  <a:schemeClr val="bg1"/>
                </a:solidFill>
                <a:uLnTx/>
                <a:uFillTx/>
                <a:latin typeface="Arial" panose="020B0604020202020204" pitchFamily="34" charset="0"/>
                <a:ea typeface="阿里巴巴普惠体 B" panose="00020600040101010101" pitchFamily="18" charset="-122"/>
                <a:cs typeface="Arial" panose="020B0604020202020204" pitchFamily="34" charset="0"/>
              </a:rPr>
              <a:t>Status display</a:t>
            </a:r>
            <a:endParaRPr lang="zh-CN" altLang="en-US" sz="1200" b="1" dirty="0">
              <a:solidFill>
                <a:schemeClr val="bg1"/>
              </a:solidFill>
              <a:latin typeface="Arial" panose="020B0604020202020204" pitchFamily="34" charset="0"/>
              <a:cs typeface="Arial" panose="020B0604020202020204" pitchFamily="34" charset="0"/>
            </a:endParaRPr>
          </a:p>
        </p:txBody>
      </p:sp>
      <p:sp>
        <p:nvSpPr>
          <p:cNvPr id="22" name="文本框 21">
            <a:extLst>
              <a:ext uri="{FF2B5EF4-FFF2-40B4-BE49-F238E27FC236}">
                <a16:creationId xmlns:a16="http://schemas.microsoft.com/office/drawing/2014/main" id="{F9ED0D5F-5F22-25E1-B8D2-77290376A385}"/>
              </a:ext>
            </a:extLst>
          </p:cNvPr>
          <p:cNvSpPr txBox="1"/>
          <p:nvPr/>
        </p:nvSpPr>
        <p:spPr>
          <a:xfrm>
            <a:off x="1076234" y="5009193"/>
            <a:ext cx="2895509" cy="276999"/>
          </a:xfrm>
          <a:prstGeom prst="rect">
            <a:avLst/>
          </a:prstGeom>
          <a:noFill/>
        </p:spPr>
        <p:txBody>
          <a:bodyPr wrap="square">
            <a:spAutoFit/>
          </a:bodyPr>
          <a:lstStyle/>
          <a:p>
            <a:pPr algn="r"/>
            <a:r>
              <a:rPr kumimoji="0" lang="en-US" altLang="zh-CN" sz="1200" b="1" i="0" u="none" strike="noStrike" kern="1200" cap="none" spc="0" normalizeH="0" baseline="0" noProof="0" dirty="0">
                <a:ln>
                  <a:noFill/>
                </a:ln>
                <a:solidFill>
                  <a:schemeClr val="bg1"/>
                </a:solidFill>
                <a:effectLst/>
                <a:uLnTx/>
                <a:uFillTx/>
                <a:latin typeface="Arial" panose="020B0604020202020204" pitchFamily="34" charset="0"/>
                <a:ea typeface="阿里巴巴普惠体 B" panose="00020600040101010101" pitchFamily="18" charset="-122"/>
                <a:cs typeface="Arial" panose="020B0604020202020204" pitchFamily="34" charset="0"/>
              </a:rPr>
              <a:t>Port menu</a:t>
            </a:r>
            <a:endParaRPr lang="zh-CN" altLang="en-US" sz="1200" b="1" dirty="0">
              <a:solidFill>
                <a:schemeClr val="bg1"/>
              </a:solidFill>
              <a:latin typeface="Arial" panose="020B0604020202020204" pitchFamily="34" charset="0"/>
              <a:cs typeface="Arial" panose="020B0604020202020204" pitchFamily="34" charset="0"/>
            </a:endParaRPr>
          </a:p>
        </p:txBody>
      </p:sp>
      <p:sp>
        <p:nvSpPr>
          <p:cNvPr id="23" name="文本框 22">
            <a:extLst>
              <a:ext uri="{FF2B5EF4-FFF2-40B4-BE49-F238E27FC236}">
                <a16:creationId xmlns:a16="http://schemas.microsoft.com/office/drawing/2014/main" id="{CC8A9194-F65F-8E46-ACD8-37A011002CDA}"/>
              </a:ext>
            </a:extLst>
          </p:cNvPr>
          <p:cNvSpPr txBox="1"/>
          <p:nvPr/>
        </p:nvSpPr>
        <p:spPr>
          <a:xfrm>
            <a:off x="4467225" y="2679278"/>
            <a:ext cx="2895509" cy="276999"/>
          </a:xfrm>
          <a:prstGeom prst="rect">
            <a:avLst/>
          </a:prstGeom>
          <a:noFill/>
        </p:spPr>
        <p:txBody>
          <a:bodyPr wrap="square">
            <a:spAutoFit/>
          </a:bodyPr>
          <a:lstStyle/>
          <a:p>
            <a:pPr algn="r"/>
            <a:r>
              <a:rPr kumimoji="0" lang="en-US" altLang="zh-CN" sz="1200" b="1" i="0" u="none" strike="noStrike" kern="1200" cap="none" spc="0" normalizeH="0" baseline="0" noProof="0" dirty="0">
                <a:ln>
                  <a:noFill/>
                </a:ln>
                <a:solidFill>
                  <a:schemeClr val="bg1"/>
                </a:solidFill>
                <a:effectLst/>
                <a:uLnTx/>
                <a:uFillTx/>
                <a:latin typeface="Arial" panose="020B0604020202020204" pitchFamily="34" charset="0"/>
                <a:ea typeface="阿里巴巴普惠体 B" panose="00020600040101010101" pitchFamily="18" charset="-122"/>
                <a:cs typeface="Arial" panose="020B0604020202020204" pitchFamily="34" charset="0"/>
              </a:rPr>
              <a:t>1</a:t>
            </a:r>
            <a:r>
              <a:rPr kumimoji="0" lang="en-US" altLang="zh-CN" sz="1200" b="1" i="0" u="none" strike="noStrike" kern="1200" cap="none" spc="0" normalizeH="0" baseline="0" noProof="0" dirty="0">
                <a:ln>
                  <a:noFill/>
                </a:ln>
                <a:solidFill>
                  <a:schemeClr val="bg1"/>
                </a:solidFill>
                <a:effectLst/>
                <a:uLnTx/>
                <a:uFillTx/>
                <a:latin typeface="+mn-ea"/>
                <a:cs typeface="Arial" panose="020B0604020202020204" pitchFamily="34" charset="0"/>
              </a:rPr>
              <a:t>’</a:t>
            </a:r>
            <a:r>
              <a:rPr kumimoji="0" lang="en-US" altLang="zh-CN" sz="1200" b="1" i="0" u="none" strike="noStrike" kern="1200" cap="none" spc="0" normalizeH="0" baseline="0" noProof="0" dirty="0">
                <a:ln>
                  <a:noFill/>
                </a:ln>
                <a:solidFill>
                  <a:schemeClr val="bg1"/>
                </a:solidFill>
                <a:effectLst/>
                <a:uLnTx/>
                <a:uFillTx/>
                <a:latin typeface="Arial" panose="020B0604020202020204" pitchFamily="34" charset="0"/>
                <a:ea typeface="阿里巴巴普惠体 B" panose="00020600040101010101" pitchFamily="18" charset="-122"/>
                <a:cs typeface="Arial" panose="020B0604020202020204" pitchFamily="34" charset="0"/>
              </a:rPr>
              <a:t>st setting menu</a:t>
            </a:r>
            <a:endParaRPr lang="zh-CN" altLang="en-US" sz="1200" b="1" dirty="0">
              <a:solidFill>
                <a:schemeClr val="bg1"/>
              </a:solidFill>
              <a:latin typeface="Arial" panose="020B0604020202020204" pitchFamily="34" charset="0"/>
              <a:cs typeface="Arial" panose="020B0604020202020204" pitchFamily="34" charset="0"/>
            </a:endParaRPr>
          </a:p>
        </p:txBody>
      </p:sp>
      <p:sp>
        <p:nvSpPr>
          <p:cNvPr id="24" name="文本框 23">
            <a:extLst>
              <a:ext uri="{FF2B5EF4-FFF2-40B4-BE49-F238E27FC236}">
                <a16:creationId xmlns:a16="http://schemas.microsoft.com/office/drawing/2014/main" id="{38AB7783-E8D4-55BA-DB53-9A6A3C40A05A}"/>
              </a:ext>
            </a:extLst>
          </p:cNvPr>
          <p:cNvSpPr txBox="1"/>
          <p:nvPr/>
        </p:nvSpPr>
        <p:spPr>
          <a:xfrm>
            <a:off x="4467225" y="5010462"/>
            <a:ext cx="2895509" cy="275732"/>
          </a:xfrm>
          <a:prstGeom prst="rect">
            <a:avLst/>
          </a:prstGeom>
          <a:noFill/>
        </p:spPr>
        <p:txBody>
          <a:bodyPr wrap="square">
            <a:spAutoFit/>
          </a:bodyPr>
          <a:lstStyle/>
          <a:p>
            <a:pPr algn="r"/>
            <a:r>
              <a:rPr lang="en-US" altLang="zh-CN" sz="1200" b="1" dirty="0">
                <a:solidFill>
                  <a:schemeClr val="bg1"/>
                </a:solidFill>
                <a:latin typeface="Arial" panose="020B0604020202020204" pitchFamily="34" charset="0"/>
                <a:ea typeface="阿里巴巴普惠体 B" panose="00020600040101010101" pitchFamily="18" charset="-122"/>
                <a:cs typeface="Arial" panose="020B0604020202020204" pitchFamily="34" charset="0"/>
              </a:rPr>
              <a:t>LAN</a:t>
            </a:r>
            <a:r>
              <a:rPr kumimoji="0" lang="en-US" altLang="zh-CN" sz="1200" b="1" i="0" u="none" strike="noStrike" kern="1200" cap="none" spc="0" normalizeH="0" baseline="0" noProof="0" dirty="0">
                <a:ln>
                  <a:noFill/>
                </a:ln>
                <a:solidFill>
                  <a:schemeClr val="bg1"/>
                </a:solidFill>
                <a:effectLst/>
                <a:uLnTx/>
                <a:uFillTx/>
                <a:latin typeface="Arial" panose="020B0604020202020204" pitchFamily="34" charset="0"/>
                <a:ea typeface="阿里巴巴普惠体 B" panose="00020600040101010101" pitchFamily="18" charset="-122"/>
                <a:cs typeface="Arial" panose="020B0604020202020204" pitchFamily="34" charset="0"/>
              </a:rPr>
              <a:t> menu</a:t>
            </a:r>
            <a:endParaRPr lang="zh-CN" altLang="en-US" sz="1200" b="1" dirty="0">
              <a:solidFill>
                <a:schemeClr val="bg1"/>
              </a:solidFill>
              <a:latin typeface="Arial" panose="020B0604020202020204" pitchFamily="34" charset="0"/>
              <a:cs typeface="Arial" panose="020B0604020202020204" pitchFamily="34" charset="0"/>
            </a:endParaRPr>
          </a:p>
        </p:txBody>
      </p:sp>
      <p:sp>
        <p:nvSpPr>
          <p:cNvPr id="25" name="文本框 24">
            <a:extLst>
              <a:ext uri="{FF2B5EF4-FFF2-40B4-BE49-F238E27FC236}">
                <a16:creationId xmlns:a16="http://schemas.microsoft.com/office/drawing/2014/main" id="{923242E0-1C16-E3F3-1EFF-DD712C1EF5C9}"/>
              </a:ext>
            </a:extLst>
          </p:cNvPr>
          <p:cNvSpPr txBox="1"/>
          <p:nvPr/>
        </p:nvSpPr>
        <p:spPr>
          <a:xfrm>
            <a:off x="7858216" y="2679278"/>
            <a:ext cx="2895509" cy="276999"/>
          </a:xfrm>
          <a:prstGeom prst="rect">
            <a:avLst/>
          </a:prstGeom>
          <a:noFill/>
        </p:spPr>
        <p:txBody>
          <a:bodyPr wrap="square">
            <a:spAutoFit/>
          </a:bodyPr>
          <a:lstStyle/>
          <a:p>
            <a:pPr algn="r"/>
            <a:r>
              <a:rPr kumimoji="0" lang="en-US" altLang="zh-CN" sz="1200" b="1" i="0" u="none" strike="noStrike" kern="1200" cap="none" spc="0" normalizeH="0" baseline="0" noProof="0" dirty="0">
                <a:ln>
                  <a:noFill/>
                </a:ln>
                <a:solidFill>
                  <a:schemeClr val="bg1"/>
                </a:solidFill>
                <a:effectLst/>
                <a:uLnTx/>
                <a:uFillTx/>
                <a:latin typeface="Arial" panose="020B0604020202020204" pitchFamily="34" charset="0"/>
                <a:ea typeface="阿里巴巴普惠体 B" panose="00020600040101010101" pitchFamily="18" charset="-122"/>
                <a:cs typeface="Arial" panose="020B0604020202020204" pitchFamily="34" charset="0"/>
              </a:rPr>
              <a:t>System menu</a:t>
            </a:r>
            <a:endParaRPr lang="zh-CN" altLang="en-US" sz="1200" b="1" dirty="0">
              <a:solidFill>
                <a:schemeClr val="bg1"/>
              </a:solidFill>
              <a:latin typeface="Arial" panose="020B0604020202020204" pitchFamily="34" charset="0"/>
              <a:cs typeface="Arial" panose="020B0604020202020204" pitchFamily="34" charset="0"/>
            </a:endParaRPr>
          </a:p>
        </p:txBody>
      </p:sp>
      <p:sp>
        <p:nvSpPr>
          <p:cNvPr id="26" name="文本框 25">
            <a:extLst>
              <a:ext uri="{FF2B5EF4-FFF2-40B4-BE49-F238E27FC236}">
                <a16:creationId xmlns:a16="http://schemas.microsoft.com/office/drawing/2014/main" id="{01A44AE2-F13D-9F18-3610-DB0588EA8E14}"/>
              </a:ext>
            </a:extLst>
          </p:cNvPr>
          <p:cNvSpPr txBox="1"/>
          <p:nvPr/>
        </p:nvSpPr>
        <p:spPr>
          <a:xfrm>
            <a:off x="7858216" y="5009195"/>
            <a:ext cx="2895509" cy="276999"/>
          </a:xfrm>
          <a:prstGeom prst="rect">
            <a:avLst/>
          </a:prstGeom>
          <a:noFill/>
        </p:spPr>
        <p:txBody>
          <a:bodyPr wrap="square">
            <a:spAutoFit/>
          </a:bodyPr>
          <a:lstStyle/>
          <a:p>
            <a:pPr algn="r"/>
            <a:r>
              <a:rPr kumimoji="0" lang="en-US" altLang="zh-CN" sz="1200" b="1" i="0" u="none" strike="noStrike" kern="1200" cap="none" spc="0" normalizeH="0" baseline="0" noProof="0" dirty="0">
                <a:ln>
                  <a:noFill/>
                </a:ln>
                <a:solidFill>
                  <a:schemeClr val="bg1"/>
                </a:solidFill>
                <a:effectLst/>
                <a:uLnTx/>
                <a:uFillTx/>
                <a:latin typeface="Arial" panose="020B0604020202020204" pitchFamily="34" charset="0"/>
                <a:ea typeface="阿里巴巴普惠体 B" panose="00020600040101010101" pitchFamily="18" charset="-122"/>
                <a:cs typeface="Arial" panose="020B0604020202020204" pitchFamily="34" charset="0"/>
              </a:rPr>
              <a:t>Upgrade menu</a:t>
            </a:r>
            <a:endParaRPr lang="zh-CN" altLang="en-US" sz="12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121698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EAF778E1-FD7C-0C21-2BCB-193E74AEE5BF}"/>
              </a:ext>
            </a:extLst>
          </p:cNvPr>
          <p:cNvSpPr>
            <a:spLocks noChangeArrowheads="1"/>
          </p:cNvSpPr>
          <p:nvPr/>
        </p:nvSpPr>
        <p:spPr bwMode="auto">
          <a:xfrm>
            <a:off x="-634732" y="325336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6" name="TextBox 11">
            <a:extLst>
              <a:ext uri="{FF2B5EF4-FFF2-40B4-BE49-F238E27FC236}">
                <a16:creationId xmlns:a16="http://schemas.microsoft.com/office/drawing/2014/main" id="{0147F829-640A-4766-43F5-2ADF245A5D4F}"/>
              </a:ext>
            </a:extLst>
          </p:cNvPr>
          <p:cNvSpPr txBox="1"/>
          <p:nvPr/>
        </p:nvSpPr>
        <p:spPr>
          <a:xfrm>
            <a:off x="556525" y="518908"/>
            <a:ext cx="7367736" cy="861774"/>
          </a:xfrm>
          <a:prstGeom prst="rect">
            <a:avLst/>
          </a:prstGeom>
          <a:noFill/>
        </p:spPr>
        <p:txBody>
          <a:bodyPr wrap="square" rtlCol="0">
            <a:spAutoFit/>
          </a:bodyPr>
          <a:lstStyle/>
          <a:p>
            <a:r>
              <a:rPr lang="en-US" altLang="zh-CN" sz="3200" b="1" dirty="0">
                <a:solidFill>
                  <a:schemeClr val="bg1">
                    <a:lumMod val="50000"/>
                  </a:schemeClr>
                </a:solidFill>
                <a:latin typeface="Calibri" panose="020F0502020204030204" pitchFamily="34" charset="0"/>
                <a:cs typeface="Calibri" panose="020F0502020204030204" pitchFamily="34" charset="0"/>
              </a:rPr>
              <a:t>Block </a:t>
            </a:r>
            <a:r>
              <a:rPr lang="en-US" altLang="zh-CN" sz="3200" b="1" dirty="0">
                <a:solidFill>
                  <a:srgbClr val="F08300"/>
                </a:solidFill>
                <a:latin typeface="Calibri" panose="020F0502020204030204" pitchFamily="34" charset="0"/>
                <a:cs typeface="Calibri" panose="020F0502020204030204" pitchFamily="34" charset="0"/>
              </a:rPr>
              <a:t>Diagrams</a:t>
            </a:r>
          </a:p>
          <a:p>
            <a:r>
              <a:rPr lang="en-US" altLang="zh-CN" dirty="0">
                <a:solidFill>
                  <a:schemeClr val="tx1">
                    <a:lumMod val="50000"/>
                    <a:lumOff val="50000"/>
                  </a:schemeClr>
                </a:solidFill>
                <a:latin typeface="Calibri" panose="020F0502020204030204" pitchFamily="34" charset="0"/>
                <a:cs typeface="Calibri" panose="020F0502020204030204" pitchFamily="34" charset="0"/>
              </a:rPr>
              <a:t>SSM5X44A (4 Ports input, 24 Ports Output) B44</a:t>
            </a:r>
          </a:p>
        </p:txBody>
      </p:sp>
      <p:sp>
        <p:nvSpPr>
          <p:cNvPr id="7" name="灯片编号占位符 2">
            <a:extLst>
              <a:ext uri="{FF2B5EF4-FFF2-40B4-BE49-F238E27FC236}">
                <a16:creationId xmlns:a16="http://schemas.microsoft.com/office/drawing/2014/main" id="{44F6024E-3523-433C-C589-46035AF53C5F}"/>
              </a:ext>
            </a:extLst>
          </p:cNvPr>
          <p:cNvSpPr txBox="1">
            <a:spLocks/>
          </p:cNvSpPr>
          <p:nvPr/>
        </p:nvSpPr>
        <p:spPr>
          <a:xfrm>
            <a:off x="8827955" y="6478124"/>
            <a:ext cx="2661448" cy="215900"/>
          </a:xfrm>
          <a:prstGeom prst="rect">
            <a:avLst/>
          </a:prstGeom>
        </p:spPr>
        <p:txBody>
          <a:bodyPr vert="horz" lIns="91440" tIns="45720" rIns="91440" bIns="45720" rtlCol="0" anchor="ctr"/>
          <a:lstStyle>
            <a:defPPr>
              <a:defRPr lang="zh-CN"/>
            </a:defPPr>
            <a:lvl1pPr marL="0" algn="r" defTabSz="914400" rtl="0" eaLnBrk="1" latinLnBrk="0" hangingPunct="1">
              <a:defRPr lang="zh-CN" altLang="en-US" sz="1000" kern="1200" smtClean="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F65B630-C7FF-41C0-9923-C5E5E29EED81}" type="slidenum">
              <a:rPr kumimoji="0" lang="en-US" altLang="zh-CN" sz="1000" b="0" i="0" u="none" strike="noStrike" kern="1200" cap="none" spc="0" normalizeH="0" baseline="0" noProof="0">
                <a:ln>
                  <a:noFill/>
                </a:ln>
                <a:solidFill>
                  <a:srgbClr val="2F2F2F">
                    <a:lumMod val="50000"/>
                    <a:lumOff val="50000"/>
                  </a:srgbClr>
                </a:solidFill>
                <a:effectLst/>
                <a:uLnTx/>
                <a:uFillTx/>
                <a:latin typeface="Calibri"/>
                <a:cs typeface="Calibri"/>
                <a:sym typeface="+mn-lt"/>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000" b="0" i="0" u="none" strike="noStrike" kern="1200" cap="none" spc="0" normalizeH="0" baseline="0" noProof="0" dirty="0">
              <a:ln>
                <a:noFill/>
              </a:ln>
              <a:solidFill>
                <a:srgbClr val="2F2F2F">
                  <a:lumMod val="50000"/>
                  <a:lumOff val="50000"/>
                </a:srgbClr>
              </a:solidFill>
              <a:effectLst/>
              <a:uLnTx/>
              <a:uFillTx/>
              <a:latin typeface="Calibri"/>
              <a:ea typeface="宋体" panose="02010600030101010101" pitchFamily="2" charset="-122"/>
              <a:cs typeface="Calibri"/>
              <a:sym typeface="+mn-lt"/>
            </a:endParaRPr>
          </a:p>
        </p:txBody>
      </p:sp>
      <p:pic>
        <p:nvPicPr>
          <p:cNvPr id="8" name="图片 7">
            <a:extLst>
              <a:ext uri="{FF2B5EF4-FFF2-40B4-BE49-F238E27FC236}">
                <a16:creationId xmlns:a16="http://schemas.microsoft.com/office/drawing/2014/main" id="{E1563CBF-B329-F51A-87A3-2FA34FC43F06}"/>
              </a:ext>
            </a:extLst>
          </p:cNvPr>
          <p:cNvPicPr>
            <a:picLocks noChangeAspect="1"/>
          </p:cNvPicPr>
          <p:nvPr/>
        </p:nvPicPr>
        <p:blipFill>
          <a:blip r:embed="rId2"/>
          <a:stretch>
            <a:fillRect/>
          </a:stretch>
        </p:blipFill>
        <p:spPr>
          <a:xfrm>
            <a:off x="861413" y="2113033"/>
            <a:ext cx="4026549" cy="935760"/>
          </a:xfrm>
          <a:prstGeom prst="rect">
            <a:avLst/>
          </a:prstGeom>
        </p:spPr>
      </p:pic>
      <p:sp>
        <p:nvSpPr>
          <p:cNvPr id="9" name="文本框 8">
            <a:extLst>
              <a:ext uri="{FF2B5EF4-FFF2-40B4-BE49-F238E27FC236}">
                <a16:creationId xmlns:a16="http://schemas.microsoft.com/office/drawing/2014/main" id="{966A9129-18CA-A058-1146-611DB201541F}"/>
              </a:ext>
            </a:extLst>
          </p:cNvPr>
          <p:cNvSpPr txBox="1"/>
          <p:nvPr/>
        </p:nvSpPr>
        <p:spPr>
          <a:xfrm>
            <a:off x="1431021" y="3152001"/>
            <a:ext cx="2879725" cy="276999"/>
          </a:xfrm>
          <a:prstGeom prst="rect">
            <a:avLst/>
          </a:prstGeom>
          <a:noFill/>
        </p:spPr>
        <p:txBody>
          <a:bodyPr wrap="square">
            <a:spAutoFit/>
          </a:bodyPr>
          <a:lstStyle/>
          <a:p>
            <a:pPr algn="ctr"/>
            <a:r>
              <a:rPr kumimoji="0" lang="en-US" altLang="zh-CN" sz="1200" b="1" i="0" u="none" strike="noStrike" kern="1200" cap="none" spc="0" normalizeH="0" baseline="0" noProof="0" dirty="0">
                <a:ln>
                  <a:noFill/>
                </a:ln>
                <a:solidFill>
                  <a:schemeClr val="bg1">
                    <a:lumMod val="50000"/>
                  </a:schemeClr>
                </a:solidFill>
                <a:effectLst/>
                <a:uLnTx/>
                <a:uFillTx/>
                <a:latin typeface="Calibri" panose="020F0502020204030204" pitchFamily="34" charset="0"/>
                <a:ea typeface="阿里巴巴普惠体 B" panose="00020600040101010101" pitchFamily="18" charset="-122"/>
                <a:cs typeface="Calibri" panose="020F0502020204030204" pitchFamily="34" charset="0"/>
              </a:rPr>
              <a:t>Front panel RF connectors</a:t>
            </a:r>
            <a:endParaRPr lang="zh-CN" altLang="en-US" sz="1200" b="1" dirty="0">
              <a:solidFill>
                <a:schemeClr val="bg1">
                  <a:lumMod val="50000"/>
                </a:schemeClr>
              </a:solidFill>
              <a:latin typeface="Calibri" panose="020F0502020204030204" pitchFamily="34" charset="0"/>
              <a:cs typeface="Calibri" panose="020F0502020204030204" pitchFamily="34" charset="0"/>
            </a:endParaRPr>
          </a:p>
        </p:txBody>
      </p:sp>
      <p:sp>
        <p:nvSpPr>
          <p:cNvPr id="10" name="内容占位符 2">
            <a:extLst>
              <a:ext uri="{FF2B5EF4-FFF2-40B4-BE49-F238E27FC236}">
                <a16:creationId xmlns:a16="http://schemas.microsoft.com/office/drawing/2014/main" id="{01693D6B-6D28-B8BE-2391-1000DDD8C18A}"/>
              </a:ext>
            </a:extLst>
          </p:cNvPr>
          <p:cNvSpPr txBox="1">
            <a:spLocks/>
          </p:cNvSpPr>
          <p:nvPr/>
        </p:nvSpPr>
        <p:spPr bwMode="auto">
          <a:xfrm>
            <a:off x="5372480" y="2072544"/>
            <a:ext cx="5796899" cy="1356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051" indent="-457051" algn="l" rtl="0" eaLnBrk="0" fontAlgn="base" hangingPunct="0">
              <a:spcBef>
                <a:spcPct val="20000"/>
              </a:spcBef>
              <a:spcAft>
                <a:spcPct val="0"/>
              </a:spcAft>
              <a:buBlip>
                <a:blip r:embed="rId3"/>
              </a:buBlip>
              <a:defRPr sz="1800" kern="1200">
                <a:solidFill>
                  <a:schemeClr val="tx1"/>
                </a:solidFill>
                <a:latin typeface="Source Han Sans Normal" panose="020B0400000000000000" pitchFamily="34" charset="-122"/>
                <a:ea typeface="Source Han Sans Normal" panose="020B0400000000000000" pitchFamily="34" charset="-122"/>
                <a:cs typeface="+mn-cs"/>
              </a:defRPr>
            </a:lvl1pPr>
            <a:lvl2pPr marL="990278" indent="-380876" algn="l" rtl="0" eaLnBrk="0" fontAlgn="base" hangingPunct="0">
              <a:spcBef>
                <a:spcPct val="20000"/>
              </a:spcBef>
              <a:spcAft>
                <a:spcPct val="0"/>
              </a:spcAft>
              <a:buBlip>
                <a:blip r:embed="rId3"/>
              </a:buBlip>
              <a:defRPr sz="1400" kern="1200">
                <a:solidFill>
                  <a:schemeClr val="tx1"/>
                </a:solidFill>
                <a:latin typeface="Source Han Sans Normal" panose="020B0400000000000000" pitchFamily="34" charset="-122"/>
                <a:ea typeface="Source Han Sans Normal" panose="020B0400000000000000" pitchFamily="34" charset="-122"/>
                <a:cs typeface="+mn-cs"/>
              </a:defRPr>
            </a:lvl2pPr>
            <a:lvl3pPr marL="1523505" indent="-304701" algn="l" rtl="0" eaLnBrk="0" fontAlgn="base" hangingPunct="0">
              <a:spcBef>
                <a:spcPct val="20000"/>
              </a:spcBef>
              <a:spcAft>
                <a:spcPct val="0"/>
              </a:spcAft>
              <a:buBlip>
                <a:blip r:embed="rId3"/>
              </a:buBlip>
              <a:defRPr sz="1200" kern="1200">
                <a:solidFill>
                  <a:schemeClr val="tx1"/>
                </a:solidFill>
                <a:latin typeface="Source Han Sans Normal" panose="020B0400000000000000" pitchFamily="34" charset="-122"/>
                <a:ea typeface="Source Han Sans Normal" panose="020B0400000000000000" pitchFamily="34" charset="-122"/>
                <a:cs typeface="+mn-cs"/>
              </a:defRPr>
            </a:lvl3pPr>
            <a:lvl4pPr marL="2132907" indent="-304701" algn="l" rtl="0" eaLnBrk="0" fontAlgn="base" hangingPunct="0">
              <a:spcBef>
                <a:spcPct val="20000"/>
              </a:spcBef>
              <a:spcAft>
                <a:spcPct val="0"/>
              </a:spcAft>
              <a:buBlip>
                <a:blip r:embed="rId4"/>
              </a:buBlip>
              <a:defRPr sz="1100" kern="1200">
                <a:solidFill>
                  <a:schemeClr val="tx1"/>
                </a:solidFill>
                <a:latin typeface="Source Han Sans Normal" panose="020B0400000000000000" pitchFamily="34" charset="-122"/>
                <a:ea typeface="Source Han Sans Normal" panose="020B0400000000000000" pitchFamily="34" charset="-122"/>
                <a:cs typeface="+mn-cs"/>
              </a:defRPr>
            </a:lvl4pPr>
            <a:lvl5pPr marL="2742308" indent="-304701" algn="l" rtl="0" eaLnBrk="0" fontAlgn="base" hangingPunct="0">
              <a:spcBef>
                <a:spcPct val="20000"/>
              </a:spcBef>
              <a:spcAft>
                <a:spcPct val="0"/>
              </a:spcAft>
              <a:buBlip>
                <a:blip r:embed="rId4"/>
              </a:buBlip>
              <a:defRPr sz="1000" kern="1200">
                <a:solidFill>
                  <a:schemeClr val="tx1"/>
                </a:solidFill>
                <a:latin typeface="Source Han Sans Normal" panose="020B0400000000000000" pitchFamily="34" charset="-122"/>
                <a:ea typeface="Source Han Sans Normal" panose="020B0400000000000000" pitchFamily="34" charset="-122"/>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r>
              <a:rPr lang="en-US" altLang="zh-CN" sz="1400" dirty="0">
                <a:solidFill>
                  <a:schemeClr val="tx1">
                    <a:lumMod val="75000"/>
                    <a:lumOff val="25000"/>
                  </a:schemeClr>
                </a:solidFill>
                <a:latin typeface="+mn-ea"/>
                <a:ea typeface="+mn-ea"/>
                <a:cs typeface="Arial" panose="020B0604020202020204" pitchFamily="34" charset="0"/>
              </a:rPr>
              <a:t>A-D are the source group</a:t>
            </a:r>
          </a:p>
          <a:p>
            <a:r>
              <a:rPr lang="en-US" altLang="zh-CN" sz="1400" dirty="0">
                <a:solidFill>
                  <a:schemeClr val="tx1">
                    <a:lumMod val="75000"/>
                    <a:lumOff val="25000"/>
                  </a:schemeClr>
                </a:solidFill>
                <a:latin typeface="+mn-ea"/>
                <a:ea typeface="+mn-ea"/>
                <a:cs typeface="Arial" panose="020B0604020202020204" pitchFamily="34" charset="0"/>
              </a:rPr>
              <a:t>1-24 are the extended group</a:t>
            </a:r>
          </a:p>
          <a:p>
            <a:r>
              <a:rPr lang="en-US" altLang="zh-CN" sz="1400" dirty="0">
                <a:solidFill>
                  <a:schemeClr val="tx1">
                    <a:lumMod val="75000"/>
                    <a:lumOff val="25000"/>
                  </a:schemeClr>
                </a:solidFill>
                <a:latin typeface="+mn-ea"/>
                <a:ea typeface="+mn-ea"/>
                <a:cs typeface="Arial" panose="020B0604020202020204" pitchFamily="34" charset="0"/>
              </a:rPr>
              <a:t>A and B could be connected to one of 1-6 or 13-18 ports</a:t>
            </a:r>
          </a:p>
          <a:p>
            <a:r>
              <a:rPr lang="en-US" altLang="zh-CN" sz="1400" dirty="0">
                <a:solidFill>
                  <a:schemeClr val="tx1">
                    <a:lumMod val="75000"/>
                    <a:lumOff val="25000"/>
                  </a:schemeClr>
                </a:solidFill>
                <a:latin typeface="+mn-ea"/>
                <a:ea typeface="+mn-ea"/>
                <a:cs typeface="Arial" panose="020B0604020202020204" pitchFamily="34" charset="0"/>
              </a:rPr>
              <a:t>C and D could be connected to one of 7-12 or 19-24 ports</a:t>
            </a:r>
          </a:p>
          <a:p>
            <a:pPr marL="0" indent="0">
              <a:buNone/>
            </a:pPr>
            <a:endParaRPr lang="en-US" altLang="zh-CN" sz="1400" dirty="0">
              <a:solidFill>
                <a:schemeClr val="tx1">
                  <a:lumMod val="75000"/>
                  <a:lumOff val="25000"/>
                </a:schemeClr>
              </a:solidFill>
              <a:latin typeface="+mn-ea"/>
              <a:ea typeface="+mn-ea"/>
              <a:cs typeface="Arial" panose="020B0604020202020204" pitchFamily="34" charset="0"/>
            </a:endParaRPr>
          </a:p>
        </p:txBody>
      </p:sp>
      <p:sp>
        <p:nvSpPr>
          <p:cNvPr id="2" name="Rectangle 2">
            <a:extLst>
              <a:ext uri="{FF2B5EF4-FFF2-40B4-BE49-F238E27FC236}">
                <a16:creationId xmlns:a16="http://schemas.microsoft.com/office/drawing/2014/main" id="{D8210E84-9E87-7B09-0BE9-26CF6861938D}"/>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graphicFrame>
        <p:nvGraphicFramePr>
          <p:cNvPr id="3" name="对象 2">
            <a:extLst>
              <a:ext uri="{FF2B5EF4-FFF2-40B4-BE49-F238E27FC236}">
                <a16:creationId xmlns:a16="http://schemas.microsoft.com/office/drawing/2014/main" id="{558F8C22-CCA6-CC0A-3F61-BEBC48771FC0}"/>
              </a:ext>
            </a:extLst>
          </p:cNvPr>
          <p:cNvGraphicFramePr>
            <a:graphicFrameLocks noChangeAspect="1"/>
          </p:cNvGraphicFramePr>
          <p:nvPr>
            <p:extLst>
              <p:ext uri="{D42A27DB-BD31-4B8C-83A1-F6EECF244321}">
                <p14:modId xmlns:p14="http://schemas.microsoft.com/office/powerpoint/2010/main" val="2313645028"/>
              </p:ext>
            </p:extLst>
          </p:nvPr>
        </p:nvGraphicFramePr>
        <p:xfrm>
          <a:off x="556525" y="3521166"/>
          <a:ext cx="10508328" cy="2752385"/>
        </p:xfrm>
        <a:graphic>
          <a:graphicData uri="http://schemas.openxmlformats.org/presentationml/2006/ole">
            <mc:AlternateContent xmlns:mc="http://schemas.openxmlformats.org/markup-compatibility/2006">
              <mc:Choice xmlns:v="urn:schemas-microsoft-com:vml" Requires="v">
                <p:oleObj name="Visio" r:id="rId5" imgW="67151315" imgH="17621353" progId="Visio.Drawing.15">
                  <p:embed/>
                </p:oleObj>
              </mc:Choice>
              <mc:Fallback>
                <p:oleObj name="Visio" r:id="rId5" imgW="67151315" imgH="17621353" progId="Visio.Drawing.15">
                  <p:embed/>
                  <p:pic>
                    <p:nvPicPr>
                      <p:cNvPr id="0" name="Object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6525" y="3521166"/>
                        <a:ext cx="10508328" cy="2752385"/>
                      </a:xfrm>
                      <a:prstGeom prst="rect">
                        <a:avLst/>
                      </a:prstGeom>
                      <a:noFill/>
                    </p:spPr>
                  </p:pic>
                </p:oleObj>
              </mc:Fallback>
            </mc:AlternateContent>
          </a:graphicData>
        </a:graphic>
      </p:graphicFrame>
    </p:spTree>
    <p:extLst>
      <p:ext uri="{BB962C8B-B14F-4D97-AF65-F5344CB8AC3E}">
        <p14:creationId xmlns:p14="http://schemas.microsoft.com/office/powerpoint/2010/main" val="6189345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1">
            <a:extLst>
              <a:ext uri="{FF2B5EF4-FFF2-40B4-BE49-F238E27FC236}">
                <a16:creationId xmlns:a16="http://schemas.microsoft.com/office/drawing/2014/main" id="{767FC3CD-D49C-E769-4FD0-95C7FE0DBCF6}"/>
              </a:ext>
            </a:extLst>
          </p:cNvPr>
          <p:cNvSpPr txBox="1"/>
          <p:nvPr/>
        </p:nvSpPr>
        <p:spPr>
          <a:xfrm>
            <a:off x="556525" y="518908"/>
            <a:ext cx="7367736" cy="1138773"/>
          </a:xfrm>
          <a:prstGeom prst="rect">
            <a:avLst/>
          </a:prstGeom>
          <a:noFill/>
        </p:spPr>
        <p:txBody>
          <a:bodyPr wrap="square" rtlCol="0">
            <a:spAutoFit/>
          </a:bodyPr>
          <a:lstStyle/>
          <a:p>
            <a:r>
              <a:rPr lang="en-US" altLang="zh-CN" sz="3200" b="1" dirty="0">
                <a:solidFill>
                  <a:schemeClr val="bg1">
                    <a:lumMod val="50000"/>
                  </a:schemeClr>
                </a:solidFill>
                <a:latin typeface="Calibri" panose="020F0502020204030204" pitchFamily="34" charset="0"/>
                <a:cs typeface="Calibri" panose="020F0502020204030204" pitchFamily="34" charset="0"/>
              </a:rPr>
              <a:t>User </a:t>
            </a:r>
            <a:r>
              <a:rPr lang="en-US" altLang="zh-CN" sz="3200" b="1" dirty="0">
                <a:solidFill>
                  <a:srgbClr val="F08300"/>
                </a:solidFill>
                <a:latin typeface="Calibri" panose="020F0502020204030204" pitchFamily="34" charset="0"/>
                <a:cs typeface="Calibri" panose="020F0502020204030204" pitchFamily="34" charset="0"/>
              </a:rPr>
              <a:t>Friendly</a:t>
            </a:r>
          </a:p>
          <a:p>
            <a:r>
              <a:rPr lang="en-US" altLang="zh-CN" dirty="0">
                <a:solidFill>
                  <a:schemeClr val="tx1">
                    <a:lumMod val="50000"/>
                    <a:lumOff val="50000"/>
                  </a:schemeClr>
                </a:solidFill>
                <a:latin typeface="Calibri" panose="020F0502020204030204" pitchFamily="34" charset="0"/>
                <a:cs typeface="Calibri" panose="020F0502020204030204" pitchFamily="34" charset="0"/>
              </a:rPr>
              <a:t>Going into details: make operation more fluent </a:t>
            </a:r>
          </a:p>
          <a:p>
            <a:endParaRPr lang="en-US" altLang="zh-CN" dirty="0">
              <a:solidFill>
                <a:schemeClr val="tx1">
                  <a:lumMod val="50000"/>
                  <a:lumOff val="50000"/>
                </a:schemeClr>
              </a:solidFill>
              <a:latin typeface="Calibri" panose="020F0502020204030204" pitchFamily="34" charset="0"/>
              <a:cs typeface="Calibri" panose="020F0502020204030204" pitchFamily="34" charset="0"/>
            </a:endParaRPr>
          </a:p>
        </p:txBody>
      </p:sp>
      <p:sp>
        <p:nvSpPr>
          <p:cNvPr id="3" name="灯片编号占位符 2">
            <a:extLst>
              <a:ext uri="{FF2B5EF4-FFF2-40B4-BE49-F238E27FC236}">
                <a16:creationId xmlns:a16="http://schemas.microsoft.com/office/drawing/2014/main" id="{F99FE58B-E339-9AA9-ACF8-E4FB65E567A8}"/>
              </a:ext>
            </a:extLst>
          </p:cNvPr>
          <p:cNvSpPr txBox="1">
            <a:spLocks/>
          </p:cNvSpPr>
          <p:nvPr/>
        </p:nvSpPr>
        <p:spPr>
          <a:xfrm>
            <a:off x="8827955" y="6478124"/>
            <a:ext cx="2661448" cy="215900"/>
          </a:xfrm>
          <a:prstGeom prst="rect">
            <a:avLst/>
          </a:prstGeom>
        </p:spPr>
        <p:txBody>
          <a:bodyPr vert="horz" lIns="91440" tIns="45720" rIns="91440" bIns="45720" rtlCol="0" anchor="ctr"/>
          <a:lstStyle>
            <a:defPPr>
              <a:defRPr lang="zh-CN"/>
            </a:defPPr>
            <a:lvl1pPr marL="0" algn="r" defTabSz="914400" rtl="0" eaLnBrk="1" latinLnBrk="0" hangingPunct="1">
              <a:defRPr lang="zh-CN" altLang="en-US" sz="1000" kern="1200" smtClean="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F65B630-C7FF-41C0-9923-C5E5E29EED81}" type="slidenum">
              <a:rPr kumimoji="0" lang="en-US" altLang="zh-CN" sz="1000" b="0" i="0" u="none" strike="noStrike" kern="1200" cap="none" spc="0" normalizeH="0" baseline="0" noProof="0">
                <a:ln>
                  <a:noFill/>
                </a:ln>
                <a:solidFill>
                  <a:srgbClr val="2F2F2F">
                    <a:lumMod val="50000"/>
                    <a:lumOff val="50000"/>
                  </a:srgbClr>
                </a:solidFill>
                <a:effectLst/>
                <a:uLnTx/>
                <a:uFillTx/>
                <a:latin typeface="Calibri"/>
                <a:cs typeface="Calibri"/>
                <a:sym typeface="+mn-lt"/>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000" b="0" i="0" u="none" strike="noStrike" kern="1200" cap="none" spc="0" normalizeH="0" baseline="0" noProof="0" dirty="0">
              <a:ln>
                <a:noFill/>
              </a:ln>
              <a:solidFill>
                <a:srgbClr val="2F2F2F">
                  <a:lumMod val="50000"/>
                  <a:lumOff val="50000"/>
                </a:srgbClr>
              </a:solidFill>
              <a:effectLst/>
              <a:uLnTx/>
              <a:uFillTx/>
              <a:latin typeface="Calibri"/>
              <a:ea typeface="宋体" panose="02010600030101010101" pitchFamily="2" charset="-122"/>
              <a:cs typeface="Calibri"/>
              <a:sym typeface="+mn-lt"/>
            </a:endParaRPr>
          </a:p>
        </p:txBody>
      </p:sp>
      <p:sp>
        <p:nvSpPr>
          <p:cNvPr id="12" name="矩形 11">
            <a:extLst>
              <a:ext uri="{FF2B5EF4-FFF2-40B4-BE49-F238E27FC236}">
                <a16:creationId xmlns:a16="http://schemas.microsoft.com/office/drawing/2014/main" id="{F555D972-8550-AA0D-E141-8393F07C89EA}"/>
              </a:ext>
            </a:extLst>
          </p:cNvPr>
          <p:cNvSpPr/>
          <p:nvPr/>
        </p:nvSpPr>
        <p:spPr>
          <a:xfrm>
            <a:off x="-7" y="1740309"/>
            <a:ext cx="12192003" cy="4483510"/>
          </a:xfrm>
          <a:prstGeom prst="rect">
            <a:avLst/>
          </a:prstGeom>
          <a:gradFill flip="none" rotWithShape="1">
            <a:gsLst>
              <a:gs pos="0">
                <a:schemeClr val="bg1">
                  <a:lumMod val="95000"/>
                  <a:alpha val="10000"/>
                </a:schemeClr>
              </a:gs>
              <a:gs pos="98000">
                <a:schemeClr val="bg1">
                  <a:lumMod val="75000"/>
                  <a:alpha val="50000"/>
                </a:schemeClr>
              </a:gs>
            </a:gsLst>
            <a:path path="circle">
              <a:fillToRect l="100000" t="100000"/>
            </a:path>
            <a:tileRect r="-100000" b="-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735"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pic>
        <p:nvPicPr>
          <p:cNvPr id="4" name="图片 3">
            <a:extLst>
              <a:ext uri="{FF2B5EF4-FFF2-40B4-BE49-F238E27FC236}">
                <a16:creationId xmlns:a16="http://schemas.microsoft.com/office/drawing/2014/main" id="{A95F6651-B607-0A69-086E-89ECC8B7C9F9}"/>
              </a:ext>
            </a:extLst>
          </p:cNvPr>
          <p:cNvPicPr>
            <a:picLocks noChangeAspect="1"/>
          </p:cNvPicPr>
          <p:nvPr/>
        </p:nvPicPr>
        <p:blipFill>
          <a:blip r:embed="rId3"/>
          <a:stretch>
            <a:fillRect/>
          </a:stretch>
        </p:blipFill>
        <p:spPr>
          <a:xfrm>
            <a:off x="5962084" y="4702136"/>
            <a:ext cx="3791003" cy="956806"/>
          </a:xfrm>
          <a:prstGeom prst="rect">
            <a:avLst/>
          </a:prstGeom>
          <a:ln>
            <a:noFill/>
          </a:ln>
          <a:effectLst>
            <a:outerShdw blurRad="292100" dist="139700" dir="2700000" algn="tl" rotWithShape="0">
              <a:srgbClr val="333333">
                <a:alpha val="65000"/>
              </a:srgbClr>
            </a:outerShdw>
          </a:effectLst>
        </p:spPr>
      </p:pic>
      <p:pic>
        <p:nvPicPr>
          <p:cNvPr id="5" name="图片 4">
            <a:extLst>
              <a:ext uri="{FF2B5EF4-FFF2-40B4-BE49-F238E27FC236}">
                <a16:creationId xmlns:a16="http://schemas.microsoft.com/office/drawing/2014/main" id="{3C79EAF9-7910-56CD-2D4D-17302DEF30DB}"/>
              </a:ext>
            </a:extLst>
          </p:cNvPr>
          <p:cNvPicPr>
            <a:picLocks noChangeAspect="1"/>
          </p:cNvPicPr>
          <p:nvPr/>
        </p:nvPicPr>
        <p:blipFill>
          <a:blip r:embed="rId4"/>
          <a:stretch>
            <a:fillRect/>
          </a:stretch>
        </p:blipFill>
        <p:spPr>
          <a:xfrm>
            <a:off x="4796373" y="1816099"/>
            <a:ext cx="2879725" cy="2044700"/>
          </a:xfrm>
          <a:prstGeom prst="rect">
            <a:avLst/>
          </a:prstGeom>
          <a:ln>
            <a:noFill/>
          </a:ln>
          <a:effectLst>
            <a:outerShdw blurRad="292100" dist="139700" dir="2700000" algn="tl" rotWithShape="0">
              <a:srgbClr val="333333">
                <a:alpha val="65000"/>
              </a:srgbClr>
            </a:outerShdw>
          </a:effectLst>
        </p:spPr>
      </p:pic>
      <p:pic>
        <p:nvPicPr>
          <p:cNvPr id="6" name="图片 5">
            <a:extLst>
              <a:ext uri="{FF2B5EF4-FFF2-40B4-BE49-F238E27FC236}">
                <a16:creationId xmlns:a16="http://schemas.microsoft.com/office/drawing/2014/main" id="{3A0A5140-BF50-538C-3B5F-1C0BAB21BEFE}"/>
              </a:ext>
            </a:extLst>
          </p:cNvPr>
          <p:cNvPicPr>
            <a:picLocks noChangeAspect="1"/>
          </p:cNvPicPr>
          <p:nvPr/>
        </p:nvPicPr>
        <p:blipFill>
          <a:blip r:embed="rId5"/>
          <a:stretch>
            <a:fillRect/>
          </a:stretch>
        </p:blipFill>
        <p:spPr>
          <a:xfrm>
            <a:off x="8062909" y="1816099"/>
            <a:ext cx="2686186" cy="2044700"/>
          </a:xfrm>
          <a:prstGeom prst="rect">
            <a:avLst/>
          </a:prstGeom>
          <a:ln>
            <a:noFill/>
          </a:ln>
          <a:effectLst>
            <a:outerShdw blurRad="292100" dist="139700" dir="2700000" algn="tl" rotWithShape="0">
              <a:srgbClr val="333333">
                <a:alpha val="65000"/>
              </a:srgbClr>
            </a:outerShdw>
          </a:effectLst>
        </p:spPr>
      </p:pic>
      <p:sp>
        <p:nvSpPr>
          <p:cNvPr id="7" name="文本框 6">
            <a:extLst>
              <a:ext uri="{FF2B5EF4-FFF2-40B4-BE49-F238E27FC236}">
                <a16:creationId xmlns:a16="http://schemas.microsoft.com/office/drawing/2014/main" id="{F8B5774B-0CDE-F6DD-3B61-B0C3ACBD81D6}"/>
              </a:ext>
            </a:extLst>
          </p:cNvPr>
          <p:cNvSpPr txBox="1"/>
          <p:nvPr/>
        </p:nvSpPr>
        <p:spPr>
          <a:xfrm>
            <a:off x="5962084" y="5775284"/>
            <a:ext cx="3791003" cy="276999"/>
          </a:xfrm>
          <a:prstGeom prst="rect">
            <a:avLst/>
          </a:prstGeom>
          <a:noFill/>
        </p:spPr>
        <p:txBody>
          <a:bodyPr wrap="square">
            <a:spAutoFit/>
          </a:bodyPr>
          <a:lstStyle/>
          <a:p>
            <a:pPr algn="ctr"/>
            <a:r>
              <a:rPr kumimoji="0" lang="en-US" altLang="zh-CN" sz="1200" i="0" u="none" strike="noStrike" kern="1200" cap="none" spc="0" normalizeH="0" baseline="0" noProof="0" dirty="0">
                <a:ln>
                  <a:noFill/>
                </a:ln>
                <a:solidFill>
                  <a:schemeClr val="bg1">
                    <a:lumMod val="50000"/>
                  </a:schemeClr>
                </a:solidFill>
                <a:effectLst/>
                <a:uLnTx/>
                <a:uFillTx/>
                <a:latin typeface="+mn-ea"/>
                <a:cs typeface="Arial" panose="020B0604020202020204" pitchFamily="34" charset="0"/>
              </a:rPr>
              <a:t>RF channel</a:t>
            </a:r>
            <a:endParaRPr lang="zh-CN" altLang="en-US" sz="1200" dirty="0">
              <a:solidFill>
                <a:schemeClr val="bg1">
                  <a:lumMod val="50000"/>
                </a:schemeClr>
              </a:solidFill>
              <a:latin typeface="+mn-ea"/>
              <a:cs typeface="Arial" panose="020B0604020202020204" pitchFamily="34" charset="0"/>
            </a:endParaRPr>
          </a:p>
        </p:txBody>
      </p:sp>
      <p:sp>
        <p:nvSpPr>
          <p:cNvPr id="8" name="文本框 7">
            <a:extLst>
              <a:ext uri="{FF2B5EF4-FFF2-40B4-BE49-F238E27FC236}">
                <a16:creationId xmlns:a16="http://schemas.microsoft.com/office/drawing/2014/main" id="{05A612CD-1D58-F7F7-4472-CED979F78956}"/>
              </a:ext>
            </a:extLst>
          </p:cNvPr>
          <p:cNvSpPr txBox="1"/>
          <p:nvPr/>
        </p:nvSpPr>
        <p:spPr>
          <a:xfrm>
            <a:off x="4796373" y="3999298"/>
            <a:ext cx="2879725" cy="276999"/>
          </a:xfrm>
          <a:prstGeom prst="rect">
            <a:avLst/>
          </a:prstGeom>
          <a:noFill/>
        </p:spPr>
        <p:txBody>
          <a:bodyPr wrap="square">
            <a:spAutoFit/>
          </a:bodyPr>
          <a:lstStyle/>
          <a:p>
            <a:pPr algn="ctr"/>
            <a:r>
              <a:rPr kumimoji="0" lang="en-US" altLang="zh-CN" sz="1200" i="0" u="none" strike="noStrike" kern="1200" cap="none" spc="0" normalizeH="0" baseline="0" noProof="0" dirty="0">
                <a:ln>
                  <a:noFill/>
                </a:ln>
                <a:solidFill>
                  <a:schemeClr val="bg1">
                    <a:lumMod val="50000"/>
                  </a:schemeClr>
                </a:solidFill>
                <a:effectLst/>
                <a:uLnTx/>
                <a:uFillTx/>
                <a:latin typeface="+mn-ea"/>
                <a:cs typeface="Arial" panose="020B0604020202020204" pitchFamily="34" charset="0"/>
              </a:rPr>
              <a:t>Port indicator</a:t>
            </a:r>
            <a:endParaRPr lang="zh-CN" altLang="en-US" sz="1200" dirty="0">
              <a:solidFill>
                <a:schemeClr val="bg1">
                  <a:lumMod val="50000"/>
                </a:schemeClr>
              </a:solidFill>
              <a:latin typeface="+mn-ea"/>
              <a:cs typeface="Arial" panose="020B0604020202020204" pitchFamily="34" charset="0"/>
            </a:endParaRPr>
          </a:p>
        </p:txBody>
      </p:sp>
      <p:sp>
        <p:nvSpPr>
          <p:cNvPr id="9" name="文本框 8">
            <a:extLst>
              <a:ext uri="{FF2B5EF4-FFF2-40B4-BE49-F238E27FC236}">
                <a16:creationId xmlns:a16="http://schemas.microsoft.com/office/drawing/2014/main" id="{12E472EC-90C2-E96A-56E4-2DA1086EE5E9}"/>
              </a:ext>
            </a:extLst>
          </p:cNvPr>
          <p:cNvSpPr txBox="1"/>
          <p:nvPr/>
        </p:nvSpPr>
        <p:spPr>
          <a:xfrm>
            <a:off x="8062909" y="3999297"/>
            <a:ext cx="2686186" cy="276999"/>
          </a:xfrm>
          <a:prstGeom prst="rect">
            <a:avLst/>
          </a:prstGeom>
          <a:noFill/>
        </p:spPr>
        <p:txBody>
          <a:bodyPr wrap="square">
            <a:spAutoFit/>
          </a:bodyPr>
          <a:lstStyle/>
          <a:p>
            <a:pPr algn="ctr"/>
            <a:r>
              <a:rPr kumimoji="0" lang="en-US" altLang="zh-CN" sz="1200" i="0" u="none" strike="noStrike" kern="1200" cap="none" spc="0" normalizeH="0" baseline="0" noProof="0" dirty="0">
                <a:ln>
                  <a:noFill/>
                </a:ln>
                <a:solidFill>
                  <a:schemeClr val="bg1">
                    <a:lumMod val="50000"/>
                  </a:schemeClr>
                </a:solidFill>
                <a:effectLst/>
                <a:uLnTx/>
                <a:uFillTx/>
                <a:latin typeface="+mn-ea"/>
                <a:cs typeface="Arial" panose="020B0604020202020204" pitchFamily="34" charset="0"/>
              </a:rPr>
              <a:t>Network</a:t>
            </a:r>
            <a:endParaRPr lang="zh-CN" altLang="en-US" sz="1200" dirty="0">
              <a:solidFill>
                <a:schemeClr val="bg1">
                  <a:lumMod val="50000"/>
                </a:schemeClr>
              </a:solidFill>
              <a:latin typeface="+mn-ea"/>
              <a:cs typeface="Arial" panose="020B0604020202020204" pitchFamily="34" charset="0"/>
            </a:endParaRPr>
          </a:p>
        </p:txBody>
      </p:sp>
      <p:sp>
        <p:nvSpPr>
          <p:cNvPr id="10" name="内容占位符 2">
            <a:extLst>
              <a:ext uri="{FF2B5EF4-FFF2-40B4-BE49-F238E27FC236}">
                <a16:creationId xmlns:a16="http://schemas.microsoft.com/office/drawing/2014/main" id="{8E29A87D-9F27-F173-C099-E2D6F91A902A}"/>
              </a:ext>
            </a:extLst>
          </p:cNvPr>
          <p:cNvSpPr txBox="1">
            <a:spLocks/>
          </p:cNvSpPr>
          <p:nvPr/>
        </p:nvSpPr>
        <p:spPr bwMode="auto">
          <a:xfrm>
            <a:off x="650040" y="3611358"/>
            <a:ext cx="3582747" cy="2441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051" indent="-457051" algn="l" rtl="0" eaLnBrk="0" fontAlgn="base" hangingPunct="0">
              <a:spcBef>
                <a:spcPct val="20000"/>
              </a:spcBef>
              <a:spcAft>
                <a:spcPct val="0"/>
              </a:spcAft>
              <a:buBlip>
                <a:blip r:embed="rId6"/>
              </a:buBlip>
              <a:defRPr sz="1800" kern="1200">
                <a:solidFill>
                  <a:schemeClr val="tx1"/>
                </a:solidFill>
                <a:latin typeface="Source Han Sans Normal" panose="020B0400000000000000" pitchFamily="34" charset="-122"/>
                <a:ea typeface="Source Han Sans Normal" panose="020B0400000000000000" pitchFamily="34" charset="-122"/>
                <a:cs typeface="+mn-cs"/>
              </a:defRPr>
            </a:lvl1pPr>
            <a:lvl2pPr marL="990278" indent="-380876" algn="l" rtl="0" eaLnBrk="0" fontAlgn="base" hangingPunct="0">
              <a:spcBef>
                <a:spcPct val="20000"/>
              </a:spcBef>
              <a:spcAft>
                <a:spcPct val="0"/>
              </a:spcAft>
              <a:buBlip>
                <a:blip r:embed="rId6"/>
              </a:buBlip>
              <a:defRPr sz="1400" kern="1200">
                <a:solidFill>
                  <a:schemeClr val="tx1"/>
                </a:solidFill>
                <a:latin typeface="Source Han Sans Normal" panose="020B0400000000000000" pitchFamily="34" charset="-122"/>
                <a:ea typeface="Source Han Sans Normal" panose="020B0400000000000000" pitchFamily="34" charset="-122"/>
                <a:cs typeface="+mn-cs"/>
              </a:defRPr>
            </a:lvl2pPr>
            <a:lvl3pPr marL="1523505" indent="-304701" algn="l" rtl="0" eaLnBrk="0" fontAlgn="base" hangingPunct="0">
              <a:spcBef>
                <a:spcPct val="20000"/>
              </a:spcBef>
              <a:spcAft>
                <a:spcPct val="0"/>
              </a:spcAft>
              <a:buBlip>
                <a:blip r:embed="rId6"/>
              </a:buBlip>
              <a:defRPr sz="1200" kern="1200">
                <a:solidFill>
                  <a:schemeClr val="tx1"/>
                </a:solidFill>
                <a:latin typeface="Source Han Sans Normal" panose="020B0400000000000000" pitchFamily="34" charset="-122"/>
                <a:ea typeface="Source Han Sans Normal" panose="020B0400000000000000" pitchFamily="34" charset="-122"/>
                <a:cs typeface="+mn-cs"/>
              </a:defRPr>
            </a:lvl3pPr>
            <a:lvl4pPr marL="2132907" indent="-304701" algn="l" rtl="0" eaLnBrk="0" fontAlgn="base" hangingPunct="0">
              <a:spcBef>
                <a:spcPct val="20000"/>
              </a:spcBef>
              <a:spcAft>
                <a:spcPct val="0"/>
              </a:spcAft>
              <a:buBlip>
                <a:blip r:embed="rId7"/>
              </a:buBlip>
              <a:defRPr sz="1100" kern="1200">
                <a:solidFill>
                  <a:schemeClr val="tx1"/>
                </a:solidFill>
                <a:latin typeface="Source Han Sans Normal" panose="020B0400000000000000" pitchFamily="34" charset="-122"/>
                <a:ea typeface="Source Han Sans Normal" panose="020B0400000000000000" pitchFamily="34" charset="-122"/>
                <a:cs typeface="+mn-cs"/>
              </a:defRPr>
            </a:lvl4pPr>
            <a:lvl5pPr marL="2742308" indent="-304701" algn="l" rtl="0" eaLnBrk="0" fontAlgn="base" hangingPunct="0">
              <a:spcBef>
                <a:spcPct val="20000"/>
              </a:spcBef>
              <a:spcAft>
                <a:spcPct val="0"/>
              </a:spcAft>
              <a:buBlip>
                <a:blip r:embed="rId7"/>
              </a:buBlip>
              <a:defRPr sz="1000" kern="1200">
                <a:solidFill>
                  <a:schemeClr val="tx1"/>
                </a:solidFill>
                <a:latin typeface="Source Han Sans Normal" panose="020B0400000000000000" pitchFamily="34" charset="-122"/>
                <a:ea typeface="Source Han Sans Normal" panose="020B0400000000000000" pitchFamily="34" charset="-122"/>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r>
              <a:rPr lang="en-US" altLang="zh-CN" sz="1600" dirty="0">
                <a:solidFill>
                  <a:schemeClr val="tx1">
                    <a:lumMod val="75000"/>
                    <a:lumOff val="25000"/>
                  </a:schemeClr>
                </a:solidFill>
                <a:latin typeface="+mn-ea"/>
                <a:ea typeface="+mn-ea"/>
                <a:cs typeface="Arial" panose="020B0604020202020204" pitchFamily="34" charset="0"/>
              </a:rPr>
              <a:t>Host computer interface</a:t>
            </a:r>
          </a:p>
          <a:p>
            <a:endParaRPr lang="en-US" altLang="zh-CN" sz="1600" dirty="0">
              <a:solidFill>
                <a:schemeClr val="tx1">
                  <a:lumMod val="75000"/>
                  <a:lumOff val="25000"/>
                </a:schemeClr>
              </a:solidFill>
              <a:latin typeface="+mn-ea"/>
              <a:ea typeface="+mn-ea"/>
              <a:cs typeface="Arial" panose="020B0604020202020204" pitchFamily="34" charset="0"/>
            </a:endParaRPr>
          </a:p>
          <a:p>
            <a:r>
              <a:rPr lang="en-US" altLang="zh-CN" sz="1600" dirty="0">
                <a:solidFill>
                  <a:schemeClr val="tx1">
                    <a:lumMod val="75000"/>
                    <a:lumOff val="25000"/>
                  </a:schemeClr>
                </a:solidFill>
                <a:latin typeface="+mn-ea"/>
                <a:ea typeface="+mn-ea"/>
                <a:cs typeface="Arial" panose="020B0604020202020204" pitchFamily="34" charset="0"/>
              </a:rPr>
              <a:t>Remote network control</a:t>
            </a:r>
          </a:p>
          <a:p>
            <a:endParaRPr lang="en-US" altLang="zh-CN" sz="1600" dirty="0">
              <a:solidFill>
                <a:schemeClr val="tx1">
                  <a:lumMod val="75000"/>
                  <a:lumOff val="25000"/>
                </a:schemeClr>
              </a:solidFill>
              <a:latin typeface="+mn-ea"/>
              <a:ea typeface="+mn-ea"/>
              <a:cs typeface="Arial" panose="020B0604020202020204" pitchFamily="34" charset="0"/>
            </a:endParaRPr>
          </a:p>
          <a:p>
            <a:r>
              <a:rPr lang="en-US" altLang="zh-CN" sz="1600" dirty="0">
                <a:solidFill>
                  <a:schemeClr val="tx1">
                    <a:lumMod val="75000"/>
                    <a:lumOff val="25000"/>
                  </a:schemeClr>
                </a:solidFill>
                <a:latin typeface="+mn-ea"/>
                <a:ea typeface="+mn-ea"/>
                <a:cs typeface="Arial" panose="020B0604020202020204" pitchFamily="34" charset="0"/>
              </a:rPr>
              <a:t>The color of RF connectors A-D and 1-24 can be configured through the Tool-Color menu</a:t>
            </a:r>
          </a:p>
        </p:txBody>
      </p:sp>
    </p:spTree>
    <p:extLst>
      <p:ext uri="{BB962C8B-B14F-4D97-AF65-F5344CB8AC3E}">
        <p14:creationId xmlns:p14="http://schemas.microsoft.com/office/powerpoint/2010/main" val="38290815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2810F6ED-5BEB-DF70-2293-17A3AEF07541}"/>
              </a:ext>
            </a:extLst>
          </p:cNvPr>
          <p:cNvSpPr/>
          <p:nvPr/>
        </p:nvSpPr>
        <p:spPr>
          <a:xfrm rot="10800000">
            <a:off x="-1" y="1740309"/>
            <a:ext cx="12192003" cy="4483510"/>
          </a:xfrm>
          <a:prstGeom prst="rect">
            <a:avLst/>
          </a:prstGeom>
          <a:gradFill flip="none" rotWithShape="1">
            <a:gsLst>
              <a:gs pos="0">
                <a:schemeClr val="bg1">
                  <a:lumMod val="95000"/>
                  <a:alpha val="10000"/>
                </a:schemeClr>
              </a:gs>
              <a:gs pos="98000">
                <a:schemeClr val="bg1">
                  <a:lumMod val="75000"/>
                  <a:alpha val="50000"/>
                </a:schemeClr>
              </a:gs>
            </a:gsLst>
            <a:path path="circle">
              <a:fillToRect l="100000" t="100000"/>
            </a:path>
            <a:tileRect r="-100000" b="-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735"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sp>
        <p:nvSpPr>
          <p:cNvPr id="5" name="TextBox 11">
            <a:extLst>
              <a:ext uri="{FF2B5EF4-FFF2-40B4-BE49-F238E27FC236}">
                <a16:creationId xmlns:a16="http://schemas.microsoft.com/office/drawing/2014/main" id="{A0C167AD-9396-7562-5AFC-D5CA73668F71}"/>
              </a:ext>
            </a:extLst>
          </p:cNvPr>
          <p:cNvSpPr txBox="1"/>
          <p:nvPr/>
        </p:nvSpPr>
        <p:spPr>
          <a:xfrm>
            <a:off x="556525" y="518908"/>
            <a:ext cx="7367736" cy="1138773"/>
          </a:xfrm>
          <a:prstGeom prst="rect">
            <a:avLst/>
          </a:prstGeom>
          <a:noFill/>
        </p:spPr>
        <p:txBody>
          <a:bodyPr wrap="square" rtlCol="0">
            <a:spAutoFit/>
          </a:bodyPr>
          <a:lstStyle/>
          <a:p>
            <a:r>
              <a:rPr lang="en-US" altLang="zh-CN" sz="3200" b="1" dirty="0">
                <a:solidFill>
                  <a:srgbClr val="F08300"/>
                </a:solidFill>
                <a:latin typeface="Calibri" panose="020F0502020204030204" pitchFamily="34" charset="0"/>
                <a:cs typeface="Calibri" panose="020F0502020204030204" pitchFamily="34" charset="0"/>
              </a:rPr>
              <a:t>Easily</a:t>
            </a:r>
            <a:r>
              <a:rPr lang="en-US" altLang="zh-CN" sz="3200" b="1" dirty="0">
                <a:solidFill>
                  <a:schemeClr val="bg1">
                    <a:lumMod val="50000"/>
                  </a:schemeClr>
                </a:solidFill>
                <a:latin typeface="Calibri" panose="020F0502020204030204" pitchFamily="34" charset="0"/>
                <a:cs typeface="Calibri" panose="020F0502020204030204" pitchFamily="34" charset="0"/>
              </a:rPr>
              <a:t> Meet Multi-port Test Requirements</a:t>
            </a:r>
            <a:endParaRPr lang="en-US" altLang="zh-CN" sz="3200" b="1" dirty="0">
              <a:solidFill>
                <a:srgbClr val="F08300"/>
              </a:solidFill>
              <a:latin typeface="Calibri" panose="020F0502020204030204" pitchFamily="34" charset="0"/>
              <a:cs typeface="Calibri" panose="020F0502020204030204" pitchFamily="34" charset="0"/>
            </a:endParaRPr>
          </a:p>
          <a:p>
            <a:r>
              <a:rPr lang="en-US" altLang="zh-CN" dirty="0">
                <a:solidFill>
                  <a:schemeClr val="tx1">
                    <a:lumMod val="50000"/>
                    <a:lumOff val="50000"/>
                  </a:schemeClr>
                </a:solidFill>
                <a:latin typeface="Calibri" panose="020F0502020204030204" pitchFamily="34" charset="0"/>
                <a:cs typeface="Calibri" panose="020F0502020204030204" pitchFamily="34" charset="0"/>
              </a:rPr>
              <a:t>Make the connection of multi-port device test simple</a:t>
            </a:r>
          </a:p>
          <a:p>
            <a:endParaRPr lang="en-US" altLang="zh-CN" dirty="0">
              <a:solidFill>
                <a:schemeClr val="tx1">
                  <a:lumMod val="50000"/>
                  <a:lumOff val="50000"/>
                </a:schemeClr>
              </a:solidFill>
              <a:latin typeface="Calibri" panose="020F0502020204030204" pitchFamily="34" charset="0"/>
              <a:cs typeface="Calibri" panose="020F0502020204030204" pitchFamily="34" charset="0"/>
            </a:endParaRPr>
          </a:p>
        </p:txBody>
      </p:sp>
      <p:sp>
        <p:nvSpPr>
          <p:cNvPr id="6" name="内容占位符 2">
            <a:extLst>
              <a:ext uri="{FF2B5EF4-FFF2-40B4-BE49-F238E27FC236}">
                <a16:creationId xmlns:a16="http://schemas.microsoft.com/office/drawing/2014/main" id="{910428B5-8C32-9960-1B1F-73636485B834}"/>
              </a:ext>
            </a:extLst>
          </p:cNvPr>
          <p:cNvSpPr txBox="1">
            <a:spLocks/>
          </p:cNvSpPr>
          <p:nvPr/>
        </p:nvSpPr>
        <p:spPr bwMode="auto">
          <a:xfrm>
            <a:off x="702597" y="2035863"/>
            <a:ext cx="4857016" cy="4590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051" indent="-457051" algn="l" rtl="0" eaLnBrk="0" fontAlgn="base" hangingPunct="0">
              <a:spcBef>
                <a:spcPct val="20000"/>
              </a:spcBef>
              <a:spcAft>
                <a:spcPct val="0"/>
              </a:spcAft>
              <a:buBlip>
                <a:blip r:embed="rId2"/>
              </a:buBlip>
              <a:defRPr sz="1800" kern="1200">
                <a:solidFill>
                  <a:schemeClr val="tx1"/>
                </a:solidFill>
                <a:latin typeface="Source Han Sans Normal" panose="020B0400000000000000" pitchFamily="34" charset="-122"/>
                <a:ea typeface="Source Han Sans Normal" panose="020B0400000000000000" pitchFamily="34" charset="-122"/>
                <a:cs typeface="+mn-cs"/>
              </a:defRPr>
            </a:lvl1pPr>
            <a:lvl2pPr marL="990278" indent="-380876" algn="l" rtl="0" eaLnBrk="0" fontAlgn="base" hangingPunct="0">
              <a:spcBef>
                <a:spcPct val="20000"/>
              </a:spcBef>
              <a:spcAft>
                <a:spcPct val="0"/>
              </a:spcAft>
              <a:buBlip>
                <a:blip r:embed="rId2"/>
              </a:buBlip>
              <a:defRPr sz="1400" kern="1200">
                <a:solidFill>
                  <a:schemeClr val="tx1"/>
                </a:solidFill>
                <a:latin typeface="Source Han Sans Normal" panose="020B0400000000000000" pitchFamily="34" charset="-122"/>
                <a:ea typeface="Source Han Sans Normal" panose="020B0400000000000000" pitchFamily="34" charset="-122"/>
                <a:cs typeface="+mn-cs"/>
              </a:defRPr>
            </a:lvl2pPr>
            <a:lvl3pPr marL="1523505" indent="-304701" algn="l" rtl="0" eaLnBrk="0" fontAlgn="base" hangingPunct="0">
              <a:spcBef>
                <a:spcPct val="20000"/>
              </a:spcBef>
              <a:spcAft>
                <a:spcPct val="0"/>
              </a:spcAft>
              <a:buBlip>
                <a:blip r:embed="rId2"/>
              </a:buBlip>
              <a:defRPr sz="1200" kern="1200">
                <a:solidFill>
                  <a:schemeClr val="tx1"/>
                </a:solidFill>
                <a:latin typeface="Source Han Sans Normal" panose="020B0400000000000000" pitchFamily="34" charset="-122"/>
                <a:ea typeface="Source Han Sans Normal" panose="020B0400000000000000" pitchFamily="34" charset="-122"/>
                <a:cs typeface="+mn-cs"/>
              </a:defRPr>
            </a:lvl3pPr>
            <a:lvl4pPr marL="2132907" indent="-304701" algn="l" rtl="0" eaLnBrk="0" fontAlgn="base" hangingPunct="0">
              <a:spcBef>
                <a:spcPct val="20000"/>
              </a:spcBef>
              <a:spcAft>
                <a:spcPct val="0"/>
              </a:spcAft>
              <a:buBlip>
                <a:blip r:embed="rId3"/>
              </a:buBlip>
              <a:defRPr sz="1100" kern="1200">
                <a:solidFill>
                  <a:schemeClr val="tx1"/>
                </a:solidFill>
                <a:latin typeface="Source Han Sans Normal" panose="020B0400000000000000" pitchFamily="34" charset="-122"/>
                <a:ea typeface="Source Han Sans Normal" panose="020B0400000000000000" pitchFamily="34" charset="-122"/>
                <a:cs typeface="+mn-cs"/>
              </a:defRPr>
            </a:lvl4pPr>
            <a:lvl5pPr marL="2742308" indent="-304701" algn="l" rtl="0" eaLnBrk="0" fontAlgn="base" hangingPunct="0">
              <a:spcBef>
                <a:spcPct val="20000"/>
              </a:spcBef>
              <a:spcAft>
                <a:spcPct val="0"/>
              </a:spcAft>
              <a:buBlip>
                <a:blip r:embed="rId3"/>
              </a:buBlip>
              <a:defRPr sz="1000" kern="1200">
                <a:solidFill>
                  <a:schemeClr val="tx1"/>
                </a:solidFill>
                <a:latin typeface="Source Han Sans Normal" panose="020B0400000000000000" pitchFamily="34" charset="-122"/>
                <a:ea typeface="Source Han Sans Normal" panose="020B0400000000000000" pitchFamily="34" charset="-122"/>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algn="just"/>
            <a:r>
              <a:rPr lang="en-US" altLang="zh-CN" sz="1600" dirty="0">
                <a:solidFill>
                  <a:schemeClr val="tx1">
                    <a:lumMod val="75000"/>
                    <a:lumOff val="25000"/>
                  </a:schemeClr>
                </a:solidFill>
                <a:latin typeface="+mn-ea"/>
                <a:ea typeface="+mn-ea"/>
                <a:cs typeface="Arial" panose="020B0604020202020204" pitchFamily="34" charset="0"/>
              </a:rPr>
              <a:t>A single unit can expand the output port to 24, and can continue to stack</a:t>
            </a:r>
          </a:p>
          <a:p>
            <a:pPr marL="0" indent="0" algn="just">
              <a:buNone/>
            </a:pPr>
            <a:endParaRPr lang="en-US" altLang="zh-CN" sz="1600" dirty="0">
              <a:solidFill>
                <a:schemeClr val="tx1">
                  <a:lumMod val="75000"/>
                  <a:lumOff val="25000"/>
                </a:schemeClr>
              </a:solidFill>
              <a:latin typeface="+mn-ea"/>
              <a:ea typeface="+mn-ea"/>
              <a:cs typeface="Arial" panose="020B0604020202020204" pitchFamily="34" charset="0"/>
            </a:endParaRPr>
          </a:p>
          <a:p>
            <a:pPr algn="just"/>
            <a:r>
              <a:rPr lang="en-US" altLang="zh-CN" sz="1600" dirty="0">
                <a:solidFill>
                  <a:schemeClr val="tx1">
                    <a:lumMod val="75000"/>
                    <a:lumOff val="25000"/>
                  </a:schemeClr>
                </a:solidFill>
                <a:latin typeface="+mn-ea"/>
                <a:ea typeface="+mn-ea"/>
                <a:cs typeface="Arial" panose="020B0604020202020204" pitchFamily="34" charset="0"/>
              </a:rPr>
              <a:t>Used in combination with </a:t>
            </a:r>
            <a:r>
              <a:rPr lang="en-US" altLang="zh-CN" sz="1600" b="1" dirty="0">
                <a:solidFill>
                  <a:srgbClr val="F08300"/>
                </a:solidFill>
                <a:latin typeface="+mn-ea"/>
                <a:ea typeface="+mn-ea"/>
                <a:cs typeface="Arial" panose="020B0604020202020204" pitchFamily="34" charset="0"/>
              </a:rPr>
              <a:t>SIGLENT</a:t>
            </a:r>
            <a:r>
              <a:rPr lang="en-US" altLang="zh-CN" sz="1600" dirty="0">
                <a:solidFill>
                  <a:schemeClr val="tx1">
                    <a:lumMod val="75000"/>
                    <a:lumOff val="25000"/>
                  </a:schemeClr>
                </a:solidFill>
                <a:latin typeface="+mn-ea"/>
                <a:ea typeface="+mn-ea"/>
                <a:cs typeface="Arial" panose="020B0604020202020204" pitchFamily="34" charset="0"/>
              </a:rPr>
              <a:t> product series and Support other mainstream instruments</a:t>
            </a:r>
          </a:p>
          <a:p>
            <a:pPr algn="just"/>
            <a:endParaRPr lang="en-US" altLang="zh-CN" sz="1600" dirty="0">
              <a:solidFill>
                <a:schemeClr val="tx1">
                  <a:lumMod val="75000"/>
                  <a:lumOff val="25000"/>
                </a:schemeClr>
              </a:solidFill>
              <a:latin typeface="+mn-ea"/>
              <a:ea typeface="+mn-ea"/>
              <a:cs typeface="Arial" panose="020B0604020202020204" pitchFamily="34" charset="0"/>
            </a:endParaRPr>
          </a:p>
          <a:p>
            <a:pPr algn="just"/>
            <a:r>
              <a:rPr lang="en-US" altLang="zh-CN" sz="1600" dirty="0">
                <a:solidFill>
                  <a:schemeClr val="tx1">
                    <a:lumMod val="75000"/>
                    <a:lumOff val="25000"/>
                  </a:schemeClr>
                </a:solidFill>
                <a:latin typeface="+mn-ea"/>
                <a:ea typeface="+mn-ea"/>
                <a:cs typeface="Arial" panose="020B0604020202020204" pitchFamily="34" charset="0"/>
              </a:rPr>
              <a:t>An important part of automatic test system and the production line usage scene, greatly improve the measurement speed </a:t>
            </a:r>
          </a:p>
          <a:p>
            <a:pPr algn="just"/>
            <a:endParaRPr lang="en-US" altLang="zh-CN" sz="1600" dirty="0">
              <a:solidFill>
                <a:schemeClr val="tx1">
                  <a:lumMod val="75000"/>
                  <a:lumOff val="25000"/>
                </a:schemeClr>
              </a:solidFill>
              <a:latin typeface="+mn-ea"/>
              <a:ea typeface="+mn-ea"/>
              <a:cs typeface="Arial" panose="020B0604020202020204" pitchFamily="34" charset="0"/>
            </a:endParaRPr>
          </a:p>
          <a:p>
            <a:pPr algn="just"/>
            <a:r>
              <a:rPr lang="en-US" altLang="zh-CN" sz="1600" dirty="0">
                <a:solidFill>
                  <a:schemeClr val="tx1">
                    <a:lumMod val="75000"/>
                    <a:lumOff val="25000"/>
                  </a:schemeClr>
                </a:solidFill>
                <a:latin typeface="+mn-ea"/>
                <a:ea typeface="+mn-ea"/>
                <a:cs typeface="Arial" panose="020B0604020202020204" pitchFamily="34" charset="0"/>
              </a:rPr>
              <a:t>Suitable for 19-inch standard chassis and can be widely used in multi-port test environments such as antennas and 5G component modules</a:t>
            </a:r>
          </a:p>
          <a:p>
            <a:pPr algn="just"/>
            <a:endParaRPr lang="en-US" altLang="zh-CN" sz="1600" dirty="0">
              <a:solidFill>
                <a:schemeClr val="tx1">
                  <a:lumMod val="75000"/>
                  <a:lumOff val="25000"/>
                </a:schemeClr>
              </a:solidFill>
              <a:latin typeface="+mn-ea"/>
              <a:ea typeface="+mn-ea"/>
              <a:cs typeface="Arial" panose="020B0604020202020204" pitchFamily="34" charset="0"/>
            </a:endParaRPr>
          </a:p>
        </p:txBody>
      </p:sp>
      <p:sp>
        <p:nvSpPr>
          <p:cNvPr id="7" name="灯片编号占位符 2">
            <a:extLst>
              <a:ext uri="{FF2B5EF4-FFF2-40B4-BE49-F238E27FC236}">
                <a16:creationId xmlns:a16="http://schemas.microsoft.com/office/drawing/2014/main" id="{79703883-E45D-BA68-865D-123F86753FD2}"/>
              </a:ext>
            </a:extLst>
          </p:cNvPr>
          <p:cNvSpPr txBox="1">
            <a:spLocks/>
          </p:cNvSpPr>
          <p:nvPr/>
        </p:nvSpPr>
        <p:spPr>
          <a:xfrm>
            <a:off x="8827955" y="6478124"/>
            <a:ext cx="2661448" cy="215900"/>
          </a:xfrm>
          <a:prstGeom prst="rect">
            <a:avLst/>
          </a:prstGeom>
        </p:spPr>
        <p:txBody>
          <a:bodyPr vert="horz" lIns="91440" tIns="45720" rIns="91440" bIns="45720" rtlCol="0" anchor="ctr"/>
          <a:lstStyle>
            <a:defPPr>
              <a:defRPr lang="zh-CN"/>
            </a:defPPr>
            <a:lvl1pPr marL="0" algn="r" defTabSz="914400" rtl="0" eaLnBrk="1" latinLnBrk="0" hangingPunct="1">
              <a:defRPr lang="zh-CN" altLang="en-US" sz="1000" kern="1200" smtClean="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F65B630-C7FF-41C0-9923-C5E5E29EED81}" type="slidenum">
              <a:rPr kumimoji="0" lang="en-US" altLang="zh-CN" sz="1000" b="0" i="0" u="none" strike="noStrike" kern="1200" cap="none" spc="0" normalizeH="0" baseline="0" noProof="0">
                <a:ln>
                  <a:noFill/>
                </a:ln>
                <a:solidFill>
                  <a:srgbClr val="2F2F2F">
                    <a:lumMod val="50000"/>
                    <a:lumOff val="50000"/>
                  </a:srgbClr>
                </a:solidFill>
                <a:effectLst/>
                <a:uLnTx/>
                <a:uFillTx/>
                <a:latin typeface="Calibri"/>
                <a:cs typeface="Calibri"/>
                <a:sym typeface="+mn-lt"/>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000" b="0" i="0" u="none" strike="noStrike" kern="1200" cap="none" spc="0" normalizeH="0" baseline="0" noProof="0" dirty="0">
              <a:ln>
                <a:noFill/>
              </a:ln>
              <a:solidFill>
                <a:srgbClr val="2F2F2F">
                  <a:lumMod val="50000"/>
                  <a:lumOff val="50000"/>
                </a:srgbClr>
              </a:solidFill>
              <a:effectLst/>
              <a:uLnTx/>
              <a:uFillTx/>
              <a:latin typeface="Calibri"/>
              <a:ea typeface="宋体" panose="02010600030101010101" pitchFamily="2" charset="-122"/>
              <a:cs typeface="Calibri"/>
              <a:sym typeface="+mn-lt"/>
            </a:endParaRPr>
          </a:p>
        </p:txBody>
      </p:sp>
      <p:pic>
        <p:nvPicPr>
          <p:cNvPr id="8" name="图片 7">
            <a:extLst>
              <a:ext uri="{FF2B5EF4-FFF2-40B4-BE49-F238E27FC236}">
                <a16:creationId xmlns:a16="http://schemas.microsoft.com/office/drawing/2014/main" id="{8A2C5530-B63D-0743-82B3-F9B9DE2FDF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65628" y="2730975"/>
            <a:ext cx="5523775" cy="1985472"/>
          </a:xfrm>
          <a:prstGeom prst="rect">
            <a:avLst/>
          </a:prstGeom>
        </p:spPr>
      </p:pic>
    </p:spTree>
    <p:extLst>
      <p:ext uri="{BB962C8B-B14F-4D97-AF65-F5344CB8AC3E}">
        <p14:creationId xmlns:p14="http://schemas.microsoft.com/office/powerpoint/2010/main" val="14274977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E513F0E7-F43E-DF73-F7D7-7220B17B71DD}"/>
              </a:ext>
            </a:extLst>
          </p:cNvPr>
          <p:cNvSpPr/>
          <p:nvPr/>
        </p:nvSpPr>
        <p:spPr>
          <a:xfrm rot="10800000">
            <a:off x="-7" y="1740309"/>
            <a:ext cx="12192003" cy="4483510"/>
          </a:xfrm>
          <a:prstGeom prst="rect">
            <a:avLst/>
          </a:prstGeom>
          <a:gradFill flip="none" rotWithShape="1">
            <a:gsLst>
              <a:gs pos="0">
                <a:schemeClr val="bg1">
                  <a:lumMod val="95000"/>
                  <a:alpha val="10000"/>
                </a:schemeClr>
              </a:gs>
              <a:gs pos="98000">
                <a:schemeClr val="bg1">
                  <a:lumMod val="75000"/>
                  <a:alpha val="50000"/>
                </a:schemeClr>
              </a:gs>
            </a:gsLst>
            <a:path path="circle">
              <a:fillToRect l="100000" t="100000"/>
            </a:path>
            <a:tileRect r="-100000" b="-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735"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sp>
        <p:nvSpPr>
          <p:cNvPr id="6" name="TextBox 11">
            <a:extLst>
              <a:ext uri="{FF2B5EF4-FFF2-40B4-BE49-F238E27FC236}">
                <a16:creationId xmlns:a16="http://schemas.microsoft.com/office/drawing/2014/main" id="{B85DD8B0-AF26-35E5-05FA-BB1D3A32CE0B}"/>
              </a:ext>
            </a:extLst>
          </p:cNvPr>
          <p:cNvSpPr txBox="1"/>
          <p:nvPr/>
        </p:nvSpPr>
        <p:spPr>
          <a:xfrm>
            <a:off x="556525" y="518908"/>
            <a:ext cx="7367736" cy="861774"/>
          </a:xfrm>
          <a:prstGeom prst="rect">
            <a:avLst/>
          </a:prstGeom>
          <a:noFill/>
        </p:spPr>
        <p:txBody>
          <a:bodyPr wrap="square" rtlCol="0">
            <a:spAutoFit/>
          </a:bodyPr>
          <a:lstStyle/>
          <a:p>
            <a:r>
              <a:rPr lang="en-US" altLang="zh-CN" sz="3200" b="1" dirty="0">
                <a:solidFill>
                  <a:srgbClr val="F08300"/>
                </a:solidFill>
                <a:latin typeface="Calibri" panose="020F0502020204030204" pitchFamily="34" charset="0"/>
                <a:cs typeface="Calibri" panose="020F0502020204030204" pitchFamily="34" charset="0"/>
              </a:rPr>
              <a:t>Network </a:t>
            </a:r>
            <a:r>
              <a:rPr lang="en-US" altLang="zh-CN" sz="3200" b="1" dirty="0">
                <a:solidFill>
                  <a:schemeClr val="bg1">
                    <a:lumMod val="50000"/>
                  </a:schemeClr>
                </a:solidFill>
                <a:latin typeface="Calibri" panose="020F0502020204030204" pitchFamily="34" charset="0"/>
                <a:cs typeface="Calibri" panose="020F0502020204030204" pitchFamily="34" charset="0"/>
              </a:rPr>
              <a:t>Analyzer Test Port Extension</a:t>
            </a:r>
          </a:p>
          <a:p>
            <a:r>
              <a:rPr lang="en-US" altLang="zh-CN" dirty="0">
                <a:solidFill>
                  <a:schemeClr val="tx1">
                    <a:lumMod val="50000"/>
                    <a:lumOff val="50000"/>
                  </a:schemeClr>
                </a:solidFill>
                <a:latin typeface="Calibri" panose="020F0502020204030204" pitchFamily="34" charset="0"/>
                <a:cs typeface="Calibri" panose="020F0502020204030204" pitchFamily="34" charset="0"/>
              </a:rPr>
              <a:t>Save cost and improve test efficiency</a:t>
            </a:r>
          </a:p>
        </p:txBody>
      </p:sp>
      <p:sp>
        <p:nvSpPr>
          <p:cNvPr id="7" name="灯片编号占位符 2">
            <a:extLst>
              <a:ext uri="{FF2B5EF4-FFF2-40B4-BE49-F238E27FC236}">
                <a16:creationId xmlns:a16="http://schemas.microsoft.com/office/drawing/2014/main" id="{BC7CA256-B9BD-EDDC-2574-425281260B9D}"/>
              </a:ext>
            </a:extLst>
          </p:cNvPr>
          <p:cNvSpPr txBox="1">
            <a:spLocks/>
          </p:cNvSpPr>
          <p:nvPr/>
        </p:nvSpPr>
        <p:spPr>
          <a:xfrm>
            <a:off x="8827955" y="6478124"/>
            <a:ext cx="2661448" cy="215900"/>
          </a:xfrm>
          <a:prstGeom prst="rect">
            <a:avLst/>
          </a:prstGeom>
        </p:spPr>
        <p:txBody>
          <a:bodyPr vert="horz" lIns="91440" tIns="45720" rIns="91440" bIns="45720" rtlCol="0" anchor="ctr"/>
          <a:lstStyle>
            <a:defPPr>
              <a:defRPr lang="zh-CN"/>
            </a:defPPr>
            <a:lvl1pPr marL="0" algn="r" defTabSz="914400" rtl="0" eaLnBrk="1" latinLnBrk="0" hangingPunct="1">
              <a:defRPr lang="zh-CN" altLang="en-US" sz="1000" kern="1200" smtClean="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F65B630-C7FF-41C0-9923-C5E5E29EED81}" type="slidenum">
              <a:rPr kumimoji="0" lang="en-US" altLang="zh-CN" sz="1000" b="0" i="0" u="none" strike="noStrike" kern="1200" cap="none" spc="0" normalizeH="0" baseline="0" noProof="0">
                <a:ln>
                  <a:noFill/>
                </a:ln>
                <a:solidFill>
                  <a:srgbClr val="2F2F2F">
                    <a:lumMod val="50000"/>
                    <a:lumOff val="50000"/>
                  </a:srgbClr>
                </a:solidFill>
                <a:effectLst/>
                <a:uLnTx/>
                <a:uFillTx/>
                <a:latin typeface="Calibri"/>
                <a:cs typeface="Calibri"/>
                <a:sym typeface="+mn-lt"/>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000" b="0" i="0" u="none" strike="noStrike" kern="1200" cap="none" spc="0" normalizeH="0" baseline="0" noProof="0" dirty="0">
              <a:ln>
                <a:noFill/>
              </a:ln>
              <a:solidFill>
                <a:srgbClr val="2F2F2F">
                  <a:lumMod val="50000"/>
                  <a:lumOff val="50000"/>
                </a:srgbClr>
              </a:solidFill>
              <a:effectLst/>
              <a:uLnTx/>
              <a:uFillTx/>
              <a:latin typeface="Calibri"/>
              <a:ea typeface="宋体" panose="02010600030101010101" pitchFamily="2" charset="-122"/>
              <a:cs typeface="Calibri"/>
              <a:sym typeface="+mn-lt"/>
            </a:endParaRPr>
          </a:p>
        </p:txBody>
      </p:sp>
      <p:sp>
        <p:nvSpPr>
          <p:cNvPr id="2" name="内容占位符 2">
            <a:extLst>
              <a:ext uri="{FF2B5EF4-FFF2-40B4-BE49-F238E27FC236}">
                <a16:creationId xmlns:a16="http://schemas.microsoft.com/office/drawing/2014/main" id="{789333BE-B735-4504-9369-048F1766B933}"/>
              </a:ext>
            </a:extLst>
          </p:cNvPr>
          <p:cNvSpPr txBox="1">
            <a:spLocks/>
          </p:cNvSpPr>
          <p:nvPr/>
        </p:nvSpPr>
        <p:spPr bwMode="auto">
          <a:xfrm>
            <a:off x="720092" y="2458201"/>
            <a:ext cx="4263125" cy="3047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051" indent="-457051" algn="l" rtl="0" eaLnBrk="0" fontAlgn="base" hangingPunct="0">
              <a:spcBef>
                <a:spcPct val="20000"/>
              </a:spcBef>
              <a:spcAft>
                <a:spcPct val="0"/>
              </a:spcAft>
              <a:buBlip>
                <a:blip r:embed="rId2"/>
              </a:buBlip>
              <a:defRPr sz="1800" kern="1200">
                <a:solidFill>
                  <a:schemeClr val="tx1"/>
                </a:solidFill>
                <a:latin typeface="Source Han Sans Normal" panose="020B0400000000000000" pitchFamily="34" charset="-122"/>
                <a:ea typeface="Source Han Sans Normal" panose="020B0400000000000000" pitchFamily="34" charset="-122"/>
                <a:cs typeface="+mn-cs"/>
              </a:defRPr>
            </a:lvl1pPr>
            <a:lvl2pPr marL="990278" indent="-380876" algn="l" rtl="0" eaLnBrk="0" fontAlgn="base" hangingPunct="0">
              <a:spcBef>
                <a:spcPct val="20000"/>
              </a:spcBef>
              <a:spcAft>
                <a:spcPct val="0"/>
              </a:spcAft>
              <a:buBlip>
                <a:blip r:embed="rId2"/>
              </a:buBlip>
              <a:defRPr sz="1400" kern="1200">
                <a:solidFill>
                  <a:schemeClr val="tx1"/>
                </a:solidFill>
                <a:latin typeface="Source Han Sans Normal" panose="020B0400000000000000" pitchFamily="34" charset="-122"/>
                <a:ea typeface="Source Han Sans Normal" panose="020B0400000000000000" pitchFamily="34" charset="-122"/>
                <a:cs typeface="+mn-cs"/>
              </a:defRPr>
            </a:lvl2pPr>
            <a:lvl3pPr marL="1523505" indent="-304701" algn="l" rtl="0" eaLnBrk="0" fontAlgn="base" hangingPunct="0">
              <a:spcBef>
                <a:spcPct val="20000"/>
              </a:spcBef>
              <a:spcAft>
                <a:spcPct val="0"/>
              </a:spcAft>
              <a:buBlip>
                <a:blip r:embed="rId2"/>
              </a:buBlip>
              <a:defRPr sz="1200" kern="1200">
                <a:solidFill>
                  <a:schemeClr val="tx1"/>
                </a:solidFill>
                <a:latin typeface="Source Han Sans Normal" panose="020B0400000000000000" pitchFamily="34" charset="-122"/>
                <a:ea typeface="Source Han Sans Normal" panose="020B0400000000000000" pitchFamily="34" charset="-122"/>
                <a:cs typeface="+mn-cs"/>
              </a:defRPr>
            </a:lvl3pPr>
            <a:lvl4pPr marL="2132907" indent="-304701" algn="l" rtl="0" eaLnBrk="0" fontAlgn="base" hangingPunct="0">
              <a:spcBef>
                <a:spcPct val="20000"/>
              </a:spcBef>
              <a:spcAft>
                <a:spcPct val="0"/>
              </a:spcAft>
              <a:buBlip>
                <a:blip r:embed="rId3"/>
              </a:buBlip>
              <a:defRPr sz="1100" kern="1200">
                <a:solidFill>
                  <a:schemeClr val="tx1"/>
                </a:solidFill>
                <a:latin typeface="Source Han Sans Normal" panose="020B0400000000000000" pitchFamily="34" charset="-122"/>
                <a:ea typeface="Source Han Sans Normal" panose="020B0400000000000000" pitchFamily="34" charset="-122"/>
                <a:cs typeface="+mn-cs"/>
              </a:defRPr>
            </a:lvl4pPr>
            <a:lvl5pPr marL="2742308" indent="-304701" algn="l" rtl="0" eaLnBrk="0" fontAlgn="base" hangingPunct="0">
              <a:spcBef>
                <a:spcPct val="20000"/>
              </a:spcBef>
              <a:spcAft>
                <a:spcPct val="0"/>
              </a:spcAft>
              <a:buBlip>
                <a:blip r:embed="rId3"/>
              </a:buBlip>
              <a:defRPr sz="1000" kern="1200">
                <a:solidFill>
                  <a:schemeClr val="tx1"/>
                </a:solidFill>
                <a:latin typeface="Source Han Sans Normal" panose="020B0400000000000000" pitchFamily="34" charset="-122"/>
                <a:ea typeface="Source Han Sans Normal" panose="020B0400000000000000" pitchFamily="34" charset="-122"/>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algn="just"/>
            <a:r>
              <a:rPr lang="en-US" altLang="zh-CN" sz="1600" dirty="0">
                <a:solidFill>
                  <a:schemeClr val="tx1">
                    <a:lumMod val="75000"/>
                    <a:lumOff val="25000"/>
                  </a:schemeClr>
                </a:solidFill>
                <a:latin typeface="+mn-ea"/>
                <a:ea typeface="+mn-ea"/>
                <a:cs typeface="Arial" panose="020B0604020202020204" pitchFamily="34" charset="0"/>
              </a:rPr>
              <a:t>Used to expand the test ports of VNA and measure S parameters of multiple devices</a:t>
            </a:r>
          </a:p>
          <a:p>
            <a:pPr algn="just"/>
            <a:endParaRPr lang="en-US" altLang="zh-CN" sz="1600" dirty="0">
              <a:solidFill>
                <a:schemeClr val="tx1">
                  <a:lumMod val="75000"/>
                  <a:lumOff val="25000"/>
                </a:schemeClr>
              </a:solidFill>
              <a:latin typeface="+mn-ea"/>
              <a:ea typeface="+mn-ea"/>
              <a:cs typeface="Arial" panose="020B0604020202020204" pitchFamily="34" charset="0"/>
            </a:endParaRPr>
          </a:p>
          <a:p>
            <a:pPr algn="just"/>
            <a:r>
              <a:rPr lang="en-US" altLang="zh-CN" sz="1600" dirty="0">
                <a:solidFill>
                  <a:schemeClr val="tx1">
                    <a:lumMod val="75000"/>
                    <a:lumOff val="25000"/>
                  </a:schemeClr>
                </a:solidFill>
                <a:latin typeface="+mn-ea"/>
                <a:ea typeface="+mn-ea"/>
                <a:cs typeface="Arial" panose="020B0604020202020204" pitchFamily="34" charset="0"/>
              </a:rPr>
              <a:t>DUT1 , DUT2 , DUT3 and DUT4 devices can be tested by software, greatly improving the test efficiency</a:t>
            </a:r>
          </a:p>
          <a:p>
            <a:pPr algn="just"/>
            <a:endParaRPr lang="en-US" altLang="zh-CN" sz="1600" dirty="0">
              <a:solidFill>
                <a:schemeClr val="tx1">
                  <a:lumMod val="75000"/>
                  <a:lumOff val="25000"/>
                </a:schemeClr>
              </a:solidFill>
              <a:latin typeface="+mn-ea"/>
              <a:ea typeface="+mn-ea"/>
              <a:cs typeface="Arial" panose="020B0604020202020204" pitchFamily="34" charset="0"/>
            </a:endParaRPr>
          </a:p>
          <a:p>
            <a:pPr algn="just"/>
            <a:r>
              <a:rPr lang="en-US" altLang="zh-CN" sz="1600" dirty="0">
                <a:solidFill>
                  <a:schemeClr val="tx1">
                    <a:lumMod val="75000"/>
                    <a:lumOff val="25000"/>
                  </a:schemeClr>
                </a:solidFill>
                <a:latin typeface="+mn-ea"/>
                <a:ea typeface="+mn-ea"/>
                <a:cs typeface="Arial" panose="020B0604020202020204" pitchFamily="34" charset="0"/>
              </a:rPr>
              <a:t>According to the specific test requirements, matrix switch can be extended into 12 full 2 ports, 8 full 3 ports, 6 full 4 ports, 4 full 6 ports, 3 full 8 ports, 2 full 12 ports, </a:t>
            </a:r>
            <a:r>
              <a:rPr lang="en-US" altLang="zh-CN" sz="1600" dirty="0" err="1">
                <a:solidFill>
                  <a:schemeClr val="tx1">
                    <a:lumMod val="75000"/>
                    <a:lumOff val="25000"/>
                  </a:schemeClr>
                </a:solidFill>
                <a:latin typeface="+mn-ea"/>
                <a:ea typeface="+mn-ea"/>
                <a:cs typeface="Arial" panose="020B0604020202020204" pitchFamily="34" charset="0"/>
              </a:rPr>
              <a:t>etc</a:t>
            </a:r>
            <a:endParaRPr lang="en-US" altLang="zh-CN" sz="1600" dirty="0">
              <a:solidFill>
                <a:schemeClr val="tx1">
                  <a:lumMod val="75000"/>
                  <a:lumOff val="25000"/>
                </a:schemeClr>
              </a:solidFill>
              <a:latin typeface="+mn-ea"/>
              <a:ea typeface="+mn-ea"/>
              <a:cs typeface="Arial" panose="020B0604020202020204" pitchFamily="34" charset="0"/>
            </a:endParaRPr>
          </a:p>
        </p:txBody>
      </p:sp>
      <p:grpSp>
        <p:nvGrpSpPr>
          <p:cNvPr id="4" name="组合 3">
            <a:extLst>
              <a:ext uri="{FF2B5EF4-FFF2-40B4-BE49-F238E27FC236}">
                <a16:creationId xmlns:a16="http://schemas.microsoft.com/office/drawing/2014/main" id="{44177EE0-CC20-D61A-4B08-A43CD4333828}"/>
              </a:ext>
            </a:extLst>
          </p:cNvPr>
          <p:cNvGrpSpPr/>
          <p:nvPr/>
        </p:nvGrpSpPr>
        <p:grpSpPr>
          <a:xfrm>
            <a:off x="5520980" y="2217212"/>
            <a:ext cx="5355772" cy="3288713"/>
            <a:chOff x="6479564" y="1995625"/>
            <a:chExt cx="5152714" cy="3151445"/>
          </a:xfrm>
        </p:grpSpPr>
        <p:pic>
          <p:nvPicPr>
            <p:cNvPr id="5" name="图片 4">
              <a:extLst>
                <a:ext uri="{FF2B5EF4-FFF2-40B4-BE49-F238E27FC236}">
                  <a16:creationId xmlns:a16="http://schemas.microsoft.com/office/drawing/2014/main" id="{49FE8E12-2E13-64CF-9B25-08BA910609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79565" y="1995625"/>
              <a:ext cx="5152713" cy="3012354"/>
            </a:xfrm>
            <a:prstGeom prst="rect">
              <a:avLst/>
            </a:prstGeom>
          </p:spPr>
        </p:pic>
        <p:sp>
          <p:nvSpPr>
            <p:cNvPr id="3" name="文本框 2">
              <a:extLst>
                <a:ext uri="{FF2B5EF4-FFF2-40B4-BE49-F238E27FC236}">
                  <a16:creationId xmlns:a16="http://schemas.microsoft.com/office/drawing/2014/main" id="{DC3CEFB1-9A9E-6F24-A106-C73075BF10B3}"/>
                </a:ext>
              </a:extLst>
            </p:cNvPr>
            <p:cNvSpPr txBox="1"/>
            <p:nvPr/>
          </p:nvSpPr>
          <p:spPr>
            <a:xfrm>
              <a:off x="6479564" y="4874679"/>
              <a:ext cx="5152713" cy="272391"/>
            </a:xfrm>
            <a:prstGeom prst="rect">
              <a:avLst/>
            </a:prstGeom>
            <a:noFill/>
          </p:spPr>
          <p:txBody>
            <a:bodyPr wrap="square">
              <a:spAutoFit/>
            </a:bodyPr>
            <a:lstStyle/>
            <a:p>
              <a:pPr algn="ctr"/>
              <a:r>
                <a:rPr kumimoji="0" lang="en-US" altLang="zh-CN" sz="1200" b="1" i="0" u="none" strike="noStrike" kern="1200" cap="none" spc="0" normalizeH="0" baseline="0" noProof="0" dirty="0">
                  <a:ln>
                    <a:noFill/>
                  </a:ln>
                  <a:solidFill>
                    <a:schemeClr val="bg1">
                      <a:lumMod val="50000"/>
                    </a:schemeClr>
                  </a:solidFill>
                  <a:effectLst/>
                  <a:uLnTx/>
                  <a:uFillTx/>
                  <a:latin typeface="+mn-ea"/>
                  <a:cs typeface="Arial" panose="020B0604020202020204" pitchFamily="34" charset="0"/>
                </a:rPr>
                <a:t> 4 Full 6 Ports</a:t>
              </a:r>
              <a:endParaRPr lang="zh-CN" altLang="en-US" sz="1200" b="1" dirty="0">
                <a:solidFill>
                  <a:schemeClr val="bg1">
                    <a:lumMod val="50000"/>
                  </a:schemeClr>
                </a:solidFill>
                <a:latin typeface="+mn-ea"/>
                <a:cs typeface="Arial" panose="020B0604020202020204" pitchFamily="34" charset="0"/>
              </a:endParaRPr>
            </a:p>
          </p:txBody>
        </p:sp>
      </p:grpSp>
    </p:spTree>
    <p:extLst>
      <p:ext uri="{BB962C8B-B14F-4D97-AF65-F5344CB8AC3E}">
        <p14:creationId xmlns:p14="http://schemas.microsoft.com/office/powerpoint/2010/main" val="6111316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723481" y="683288"/>
            <a:ext cx="2502040" cy="5084466"/>
          </a:xfrm>
          <a:prstGeom prst="rect">
            <a:avLst/>
          </a:prstGeom>
          <a:solidFill>
            <a:srgbClr val="003B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sp>
        <p:nvSpPr>
          <p:cNvPr id="5" name="文本框 4"/>
          <p:cNvSpPr txBox="1"/>
          <p:nvPr/>
        </p:nvSpPr>
        <p:spPr>
          <a:xfrm>
            <a:off x="1133170" y="2533944"/>
            <a:ext cx="209235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PART  ONE</a:t>
            </a:r>
            <a:endParaRPr kumimoji="0" lang="zh-CN" altLang="en-US" sz="2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9" name="文本框 8"/>
          <p:cNvSpPr txBox="1"/>
          <p:nvPr/>
        </p:nvSpPr>
        <p:spPr>
          <a:xfrm>
            <a:off x="1974501" y="3170255"/>
            <a:ext cx="165797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7200" b="0" i="0" u="none" strike="noStrike" kern="1200" cap="none" spc="0" normalizeH="0" baseline="0" noProof="0" dirty="0">
                <a:ln>
                  <a:noFill/>
                </a:ln>
                <a:solidFill>
                  <a:prstClr val="white"/>
                </a:solidFill>
                <a:effectLst/>
                <a:uLnTx/>
                <a:uFillTx/>
                <a:latin typeface="Gadugi" panose="020B0502040204020203" pitchFamily="34" charset="0"/>
                <a:ea typeface="Gadugi" panose="020B0502040204020203" pitchFamily="34" charset="0"/>
                <a:cs typeface="+mn-cs"/>
              </a:rPr>
              <a:t>01</a:t>
            </a:r>
            <a:endParaRPr kumimoji="0" lang="zh-CN" altLang="en-US" sz="7200" b="0" i="0" u="none" strike="noStrike" kern="1200" cap="none" spc="0" normalizeH="0" baseline="0" noProof="0" dirty="0">
              <a:ln>
                <a:noFill/>
              </a:ln>
              <a:solidFill>
                <a:prstClr val="white"/>
              </a:solidFill>
              <a:effectLst/>
              <a:uLnTx/>
              <a:uFillTx/>
              <a:latin typeface="Gadugi" panose="020B0502040204020203" pitchFamily="34" charset="0"/>
              <a:cs typeface="+mn-cs"/>
            </a:endParaRPr>
          </a:p>
        </p:txBody>
      </p:sp>
      <p:sp>
        <p:nvSpPr>
          <p:cNvPr id="3" name="矩形 2"/>
          <p:cNvSpPr/>
          <p:nvPr/>
        </p:nvSpPr>
        <p:spPr>
          <a:xfrm flipV="1">
            <a:off x="2057400" y="4207220"/>
            <a:ext cx="914400"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sp>
        <p:nvSpPr>
          <p:cNvPr id="8" name="矩形 7">
            <a:extLst>
              <a:ext uri="{FF2B5EF4-FFF2-40B4-BE49-F238E27FC236}">
                <a16:creationId xmlns:a16="http://schemas.microsoft.com/office/drawing/2014/main" id="{BB07DEEF-7157-F93F-090B-A1D2C9AEC842}"/>
              </a:ext>
            </a:extLst>
          </p:cNvPr>
          <p:cNvSpPr/>
          <p:nvPr/>
        </p:nvSpPr>
        <p:spPr>
          <a:xfrm flipV="1">
            <a:off x="4371033" y="3356898"/>
            <a:ext cx="512466" cy="4571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lumMod val="50000"/>
                </a:prstClr>
              </a:solidFill>
              <a:effectLst/>
              <a:uLnTx/>
              <a:uFillTx/>
              <a:latin typeface="Calibri"/>
              <a:cs typeface="+mn-cs"/>
            </a:endParaRPr>
          </a:p>
        </p:txBody>
      </p:sp>
      <p:sp>
        <p:nvSpPr>
          <p:cNvPr id="11" name="文本框 10">
            <a:extLst>
              <a:ext uri="{FF2B5EF4-FFF2-40B4-BE49-F238E27FC236}">
                <a16:creationId xmlns:a16="http://schemas.microsoft.com/office/drawing/2014/main" id="{B24BE7C7-FE29-B991-FF3C-041348575625}"/>
              </a:ext>
            </a:extLst>
          </p:cNvPr>
          <p:cNvSpPr txBox="1"/>
          <p:nvPr/>
        </p:nvSpPr>
        <p:spPr>
          <a:xfrm>
            <a:off x="4310742" y="4732702"/>
            <a:ext cx="649427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white">
                    <a:lumMod val="50000"/>
                  </a:prstClr>
                </a:solidFill>
                <a:effectLst/>
                <a:uLnTx/>
                <a:uFillTx/>
                <a:latin typeface="Arial" panose="020B0604020202020204" pitchFamily="34" charset="0"/>
                <a:cs typeface="Arial" panose="020B0604020202020204" pitchFamily="34" charset="0"/>
              </a:rPr>
              <a:t>Electronic Calibration(</a:t>
            </a:r>
            <a:r>
              <a:rPr kumimoji="0" lang="en-US" altLang="zh-CN" sz="1800" b="0" i="0" u="none" strike="noStrike" kern="1200" cap="none" spc="0" normalizeH="0" baseline="0" noProof="0" dirty="0" err="1">
                <a:ln>
                  <a:noFill/>
                </a:ln>
                <a:solidFill>
                  <a:prstClr val="white">
                    <a:lumMod val="50000"/>
                  </a:prstClr>
                </a:solidFill>
                <a:effectLst/>
                <a:uLnTx/>
                <a:uFillTx/>
                <a:latin typeface="Arial" panose="020B0604020202020204" pitchFamily="34" charset="0"/>
                <a:cs typeface="Arial" panose="020B0604020202020204" pitchFamily="34" charset="0"/>
              </a:rPr>
              <a:t>ECal</a:t>
            </a:r>
            <a:r>
              <a:rPr kumimoji="0" lang="en-US" altLang="zh-CN" sz="1800" b="0" i="0" u="none" strike="noStrike" kern="1200" cap="none" spc="0" normalizeH="0" baseline="0" noProof="0" dirty="0">
                <a:ln>
                  <a:noFill/>
                </a:ln>
                <a:solidFill>
                  <a:prstClr val="white">
                    <a:lumMod val="50000"/>
                  </a:prstClr>
                </a:solidFill>
                <a:effectLst/>
                <a:uLnTx/>
                <a:uFillTx/>
                <a:latin typeface="Arial" panose="020B0604020202020204" pitchFamily="34" charset="0"/>
                <a:cs typeface="Arial" panose="020B0604020202020204" pitchFamily="34" charset="0"/>
              </a:rPr>
              <a:t>) Modules</a:t>
            </a:r>
            <a:endParaRPr kumimoji="0" lang="zh-CN" altLang="en-US" sz="1800" b="0" i="0" u="none" strike="noStrike" kern="1200" cap="none" spc="0" normalizeH="0" baseline="0" noProof="0" dirty="0">
              <a:ln>
                <a:noFill/>
              </a:ln>
              <a:solidFill>
                <a:prstClr val="white">
                  <a:lumMod val="50000"/>
                </a:prstClr>
              </a:solidFill>
              <a:effectLst/>
              <a:uLnTx/>
              <a:uFillTx/>
              <a:latin typeface="Arial" panose="020B0604020202020204" pitchFamily="34" charset="0"/>
              <a:cs typeface="Arial" panose="020B0604020202020204" pitchFamily="34" charset="0"/>
            </a:endParaRPr>
          </a:p>
        </p:txBody>
      </p:sp>
      <p:sp>
        <p:nvSpPr>
          <p:cNvPr id="2" name="TextBox 11">
            <a:extLst>
              <a:ext uri="{FF2B5EF4-FFF2-40B4-BE49-F238E27FC236}">
                <a16:creationId xmlns:a16="http://schemas.microsoft.com/office/drawing/2014/main" id="{96CC5518-B462-71BC-2E1A-9381C11889AD}"/>
              </a:ext>
            </a:extLst>
          </p:cNvPr>
          <p:cNvSpPr txBox="1"/>
          <p:nvPr/>
        </p:nvSpPr>
        <p:spPr>
          <a:xfrm>
            <a:off x="4252019" y="3662698"/>
            <a:ext cx="736773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srgbClr val="F08300"/>
                </a:solidFill>
                <a:effectLst/>
                <a:uLnTx/>
                <a:uFillTx/>
                <a:latin typeface="Arial" panose="020B0604020202020204" pitchFamily="34" charset="0"/>
                <a:ea typeface="微软雅黑" panose="020B0503020204020204" pitchFamily="34" charset="-122"/>
                <a:cs typeface="Arial" panose="020B0604020202020204" pitchFamily="34" charset="0"/>
              </a:rPr>
              <a:t>SEM</a:t>
            </a:r>
            <a:r>
              <a:rPr kumimoji="0" lang="en-US" altLang="zh-CN" sz="4800" b="1" i="0" u="none" strike="noStrike" kern="1200" cap="none" spc="0" normalizeH="0" baseline="0" noProof="0" dirty="0">
                <a:ln>
                  <a:noFill/>
                </a:ln>
                <a:solidFill>
                  <a:schemeClr val="bg1">
                    <a:lumMod val="50000"/>
                  </a:schemeClr>
                </a:solidFill>
                <a:effectLst/>
                <a:uLnTx/>
                <a:uFillTx/>
                <a:latin typeface="Arial" panose="020B0604020202020204" pitchFamily="34" charset="0"/>
                <a:ea typeface="微软雅黑" panose="020B0503020204020204" pitchFamily="34" charset="-122"/>
                <a:cs typeface="Arial" panose="020B0604020202020204" pitchFamily="34" charset="0"/>
              </a:rPr>
              <a:t>5000A Series</a:t>
            </a:r>
          </a:p>
        </p:txBody>
      </p:sp>
    </p:spTree>
    <p:extLst>
      <p:ext uri="{BB962C8B-B14F-4D97-AF65-F5344CB8AC3E}">
        <p14:creationId xmlns:p14="http://schemas.microsoft.com/office/powerpoint/2010/main" val="38031448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a:extLst>
              <a:ext uri="{FF2B5EF4-FFF2-40B4-BE49-F238E27FC236}">
                <a16:creationId xmlns:a16="http://schemas.microsoft.com/office/drawing/2014/main" id="{D19E6E64-A5E4-2C34-8B4D-BF7483139E76}"/>
              </a:ext>
            </a:extLst>
          </p:cNvPr>
          <p:cNvSpPr/>
          <p:nvPr/>
        </p:nvSpPr>
        <p:spPr>
          <a:xfrm rot="10800000">
            <a:off x="-1" y="1740309"/>
            <a:ext cx="12192003" cy="4483510"/>
          </a:xfrm>
          <a:prstGeom prst="rect">
            <a:avLst/>
          </a:prstGeom>
          <a:gradFill flip="none" rotWithShape="1">
            <a:gsLst>
              <a:gs pos="0">
                <a:schemeClr val="bg1">
                  <a:lumMod val="95000"/>
                  <a:alpha val="10000"/>
                </a:schemeClr>
              </a:gs>
              <a:gs pos="98000">
                <a:schemeClr val="bg1">
                  <a:lumMod val="75000"/>
                  <a:alpha val="50000"/>
                </a:schemeClr>
              </a:gs>
            </a:gsLst>
            <a:path path="circle">
              <a:fillToRect l="100000" t="100000"/>
            </a:path>
            <a:tileRect r="-100000" b="-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735"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pic>
        <p:nvPicPr>
          <p:cNvPr id="5" name="图片 4">
            <a:extLst>
              <a:ext uri="{FF2B5EF4-FFF2-40B4-BE49-F238E27FC236}">
                <a16:creationId xmlns:a16="http://schemas.microsoft.com/office/drawing/2014/main" id="{646B848F-4090-DC27-700E-58987EDC47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0514" y="2441185"/>
            <a:ext cx="5353598" cy="3129795"/>
          </a:xfrm>
          <a:prstGeom prst="rect">
            <a:avLst/>
          </a:prstGeom>
        </p:spPr>
      </p:pic>
      <p:sp>
        <p:nvSpPr>
          <p:cNvPr id="2" name="TextBox 11">
            <a:extLst>
              <a:ext uri="{FF2B5EF4-FFF2-40B4-BE49-F238E27FC236}">
                <a16:creationId xmlns:a16="http://schemas.microsoft.com/office/drawing/2014/main" id="{6A0CAC19-C8D1-FC1C-8D14-1272BCF2C4CE}"/>
              </a:ext>
            </a:extLst>
          </p:cNvPr>
          <p:cNvSpPr txBox="1"/>
          <p:nvPr/>
        </p:nvSpPr>
        <p:spPr>
          <a:xfrm>
            <a:off x="556525" y="518908"/>
            <a:ext cx="8035932" cy="861774"/>
          </a:xfrm>
          <a:prstGeom prst="rect">
            <a:avLst/>
          </a:prstGeom>
          <a:noFill/>
        </p:spPr>
        <p:txBody>
          <a:bodyPr wrap="square" rtlCol="0">
            <a:spAutoFit/>
          </a:bodyPr>
          <a:lstStyle/>
          <a:p>
            <a:r>
              <a:rPr lang="en-US" altLang="zh-CN" sz="3200" b="1" dirty="0">
                <a:solidFill>
                  <a:srgbClr val="F08300"/>
                </a:solidFill>
                <a:latin typeface="Calibri" panose="020F0502020204030204" pitchFamily="34" charset="0"/>
                <a:cs typeface="Calibri" panose="020F0502020204030204" pitchFamily="34" charset="0"/>
              </a:rPr>
              <a:t>Signal </a:t>
            </a:r>
            <a:r>
              <a:rPr lang="en-US" altLang="zh-CN" sz="3200" b="1" dirty="0">
                <a:solidFill>
                  <a:schemeClr val="bg1">
                    <a:lumMod val="50000"/>
                  </a:schemeClr>
                </a:solidFill>
                <a:latin typeface="Calibri" panose="020F0502020204030204" pitchFamily="34" charset="0"/>
                <a:cs typeface="Calibri" panose="020F0502020204030204" pitchFamily="34" charset="0"/>
              </a:rPr>
              <a:t>Generator and SA Test Port Extension</a:t>
            </a:r>
          </a:p>
          <a:p>
            <a:r>
              <a:rPr lang="en-US" altLang="zh-CN" dirty="0">
                <a:solidFill>
                  <a:schemeClr val="tx1">
                    <a:lumMod val="50000"/>
                    <a:lumOff val="50000"/>
                  </a:schemeClr>
                </a:solidFill>
                <a:latin typeface="Calibri" panose="020F0502020204030204" pitchFamily="34" charset="0"/>
                <a:cs typeface="Calibri" panose="020F0502020204030204" pitchFamily="34" charset="0"/>
              </a:rPr>
              <a:t>Save cost and improve test efficiency</a:t>
            </a:r>
          </a:p>
        </p:txBody>
      </p:sp>
      <p:sp>
        <p:nvSpPr>
          <p:cNvPr id="3" name="灯片编号占位符 2">
            <a:extLst>
              <a:ext uri="{FF2B5EF4-FFF2-40B4-BE49-F238E27FC236}">
                <a16:creationId xmlns:a16="http://schemas.microsoft.com/office/drawing/2014/main" id="{FDF8567A-5EFB-BE16-BDBF-03C32BA94DD4}"/>
              </a:ext>
            </a:extLst>
          </p:cNvPr>
          <p:cNvSpPr txBox="1">
            <a:spLocks/>
          </p:cNvSpPr>
          <p:nvPr/>
        </p:nvSpPr>
        <p:spPr>
          <a:xfrm>
            <a:off x="8827955" y="6478124"/>
            <a:ext cx="2661448" cy="215900"/>
          </a:xfrm>
          <a:prstGeom prst="rect">
            <a:avLst/>
          </a:prstGeom>
        </p:spPr>
        <p:txBody>
          <a:bodyPr vert="horz" lIns="91440" tIns="45720" rIns="91440" bIns="45720" rtlCol="0" anchor="ctr"/>
          <a:lstStyle>
            <a:defPPr>
              <a:defRPr lang="zh-CN"/>
            </a:defPPr>
            <a:lvl1pPr marL="0" algn="r" defTabSz="914400" rtl="0" eaLnBrk="1" latinLnBrk="0" hangingPunct="1">
              <a:defRPr lang="zh-CN" altLang="en-US" sz="1000" kern="1200" smtClean="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F65B630-C7FF-41C0-9923-C5E5E29EED81}" type="slidenum">
              <a:rPr kumimoji="0" lang="en-US" altLang="zh-CN" sz="1000" b="0" i="0" u="none" strike="noStrike" kern="1200" cap="none" spc="0" normalizeH="0" baseline="0" noProof="0">
                <a:ln>
                  <a:noFill/>
                </a:ln>
                <a:solidFill>
                  <a:srgbClr val="2F2F2F">
                    <a:lumMod val="50000"/>
                    <a:lumOff val="50000"/>
                  </a:srgbClr>
                </a:solidFill>
                <a:effectLst/>
                <a:uLnTx/>
                <a:uFillTx/>
                <a:latin typeface="Calibri"/>
                <a:cs typeface="Calibri"/>
                <a:sym typeface="+mn-lt"/>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000" b="0" i="0" u="none" strike="noStrike" kern="1200" cap="none" spc="0" normalizeH="0" baseline="0" noProof="0" dirty="0">
              <a:ln>
                <a:noFill/>
              </a:ln>
              <a:solidFill>
                <a:srgbClr val="2F2F2F">
                  <a:lumMod val="50000"/>
                  <a:lumOff val="50000"/>
                </a:srgbClr>
              </a:solidFill>
              <a:effectLst/>
              <a:uLnTx/>
              <a:uFillTx/>
              <a:latin typeface="Calibri"/>
              <a:ea typeface="宋体" panose="02010600030101010101" pitchFamily="2" charset="-122"/>
              <a:cs typeface="Calibri"/>
              <a:sym typeface="+mn-lt"/>
            </a:endParaRPr>
          </a:p>
        </p:txBody>
      </p:sp>
      <p:sp>
        <p:nvSpPr>
          <p:cNvPr id="8" name="内容占位符 2">
            <a:extLst>
              <a:ext uri="{FF2B5EF4-FFF2-40B4-BE49-F238E27FC236}">
                <a16:creationId xmlns:a16="http://schemas.microsoft.com/office/drawing/2014/main" id="{B38B3B1B-2D33-2DC9-A6DD-68ADD8BDB4CB}"/>
              </a:ext>
            </a:extLst>
          </p:cNvPr>
          <p:cNvSpPr txBox="1">
            <a:spLocks/>
          </p:cNvSpPr>
          <p:nvPr/>
        </p:nvSpPr>
        <p:spPr bwMode="auto">
          <a:xfrm>
            <a:off x="658898" y="2699114"/>
            <a:ext cx="4624302" cy="3235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051" indent="-457051" algn="l" rtl="0" eaLnBrk="0" fontAlgn="base" hangingPunct="0">
              <a:spcBef>
                <a:spcPct val="20000"/>
              </a:spcBef>
              <a:spcAft>
                <a:spcPct val="0"/>
              </a:spcAft>
              <a:buBlip>
                <a:blip r:embed="rId3"/>
              </a:buBlip>
              <a:defRPr sz="1800" kern="1200">
                <a:solidFill>
                  <a:schemeClr val="tx1"/>
                </a:solidFill>
                <a:latin typeface="Source Han Sans Normal" panose="020B0400000000000000" pitchFamily="34" charset="-122"/>
                <a:ea typeface="Source Han Sans Normal" panose="020B0400000000000000" pitchFamily="34" charset="-122"/>
                <a:cs typeface="+mn-cs"/>
              </a:defRPr>
            </a:lvl1pPr>
            <a:lvl2pPr marL="990278" indent="-380876" algn="l" rtl="0" eaLnBrk="0" fontAlgn="base" hangingPunct="0">
              <a:spcBef>
                <a:spcPct val="20000"/>
              </a:spcBef>
              <a:spcAft>
                <a:spcPct val="0"/>
              </a:spcAft>
              <a:buBlip>
                <a:blip r:embed="rId3"/>
              </a:buBlip>
              <a:defRPr sz="1400" kern="1200">
                <a:solidFill>
                  <a:schemeClr val="tx1"/>
                </a:solidFill>
                <a:latin typeface="Source Han Sans Normal" panose="020B0400000000000000" pitchFamily="34" charset="-122"/>
                <a:ea typeface="Source Han Sans Normal" panose="020B0400000000000000" pitchFamily="34" charset="-122"/>
                <a:cs typeface="+mn-cs"/>
              </a:defRPr>
            </a:lvl2pPr>
            <a:lvl3pPr marL="1523505" indent="-304701" algn="l" rtl="0" eaLnBrk="0" fontAlgn="base" hangingPunct="0">
              <a:spcBef>
                <a:spcPct val="20000"/>
              </a:spcBef>
              <a:spcAft>
                <a:spcPct val="0"/>
              </a:spcAft>
              <a:buBlip>
                <a:blip r:embed="rId3"/>
              </a:buBlip>
              <a:defRPr sz="1200" kern="1200">
                <a:solidFill>
                  <a:schemeClr val="tx1"/>
                </a:solidFill>
                <a:latin typeface="Source Han Sans Normal" panose="020B0400000000000000" pitchFamily="34" charset="-122"/>
                <a:ea typeface="Source Han Sans Normal" panose="020B0400000000000000" pitchFamily="34" charset="-122"/>
                <a:cs typeface="+mn-cs"/>
              </a:defRPr>
            </a:lvl3pPr>
            <a:lvl4pPr marL="2132907" indent="-304701" algn="l" rtl="0" eaLnBrk="0" fontAlgn="base" hangingPunct="0">
              <a:spcBef>
                <a:spcPct val="20000"/>
              </a:spcBef>
              <a:spcAft>
                <a:spcPct val="0"/>
              </a:spcAft>
              <a:buBlip>
                <a:blip r:embed="rId4"/>
              </a:buBlip>
              <a:defRPr sz="1100" kern="1200">
                <a:solidFill>
                  <a:schemeClr val="tx1"/>
                </a:solidFill>
                <a:latin typeface="Source Han Sans Normal" panose="020B0400000000000000" pitchFamily="34" charset="-122"/>
                <a:ea typeface="Source Han Sans Normal" panose="020B0400000000000000" pitchFamily="34" charset="-122"/>
                <a:cs typeface="+mn-cs"/>
              </a:defRPr>
            </a:lvl4pPr>
            <a:lvl5pPr marL="2742308" indent="-304701" algn="l" rtl="0" eaLnBrk="0" fontAlgn="base" hangingPunct="0">
              <a:spcBef>
                <a:spcPct val="20000"/>
              </a:spcBef>
              <a:spcAft>
                <a:spcPct val="0"/>
              </a:spcAft>
              <a:buBlip>
                <a:blip r:embed="rId4"/>
              </a:buBlip>
              <a:defRPr sz="1000" kern="1200">
                <a:solidFill>
                  <a:schemeClr val="tx1"/>
                </a:solidFill>
                <a:latin typeface="Source Han Sans Normal" panose="020B0400000000000000" pitchFamily="34" charset="-122"/>
                <a:ea typeface="Source Han Sans Normal" panose="020B0400000000000000" pitchFamily="34" charset="-122"/>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algn="just"/>
            <a:r>
              <a:rPr lang="en-US" altLang="zh-CN" sz="1600" dirty="0">
                <a:solidFill>
                  <a:schemeClr val="tx1">
                    <a:lumMod val="75000"/>
                    <a:lumOff val="25000"/>
                  </a:schemeClr>
                </a:solidFill>
                <a:latin typeface="+mn-ea"/>
                <a:ea typeface="+mn-ea"/>
                <a:cs typeface="Arial" panose="020B0604020202020204" pitchFamily="34" charset="0"/>
              </a:rPr>
              <a:t>S parameter calibration is not required, only the line loss of each channel needs to be calibrated</a:t>
            </a:r>
          </a:p>
          <a:p>
            <a:pPr algn="just"/>
            <a:endParaRPr lang="en-US" altLang="zh-CN" sz="1600" dirty="0">
              <a:solidFill>
                <a:schemeClr val="tx1">
                  <a:lumMod val="75000"/>
                  <a:lumOff val="25000"/>
                </a:schemeClr>
              </a:solidFill>
              <a:latin typeface="+mn-ea"/>
              <a:ea typeface="+mn-ea"/>
              <a:cs typeface="Arial" panose="020B0604020202020204" pitchFamily="34" charset="0"/>
            </a:endParaRPr>
          </a:p>
          <a:p>
            <a:pPr algn="just"/>
            <a:r>
              <a:rPr lang="en-US" altLang="zh-CN" sz="1600" dirty="0">
                <a:solidFill>
                  <a:schemeClr val="tx1">
                    <a:lumMod val="75000"/>
                    <a:lumOff val="25000"/>
                  </a:schemeClr>
                </a:solidFill>
                <a:latin typeface="+mn-ea"/>
                <a:ea typeface="+mn-ea"/>
                <a:cs typeface="Arial" panose="020B0604020202020204" pitchFamily="34" charset="0"/>
              </a:rPr>
              <a:t>Greatly reduce the number of signal source and spectrum analyzer, save cost and improve test efficiency</a:t>
            </a:r>
          </a:p>
          <a:p>
            <a:pPr algn="just"/>
            <a:endParaRPr lang="en-US" altLang="zh-CN" sz="1600" dirty="0">
              <a:solidFill>
                <a:schemeClr val="tx1">
                  <a:lumMod val="75000"/>
                  <a:lumOff val="25000"/>
                </a:schemeClr>
              </a:solidFill>
              <a:latin typeface="+mn-ea"/>
              <a:ea typeface="+mn-ea"/>
              <a:cs typeface="Arial" panose="020B0604020202020204" pitchFamily="34" charset="0"/>
            </a:endParaRPr>
          </a:p>
          <a:p>
            <a:pPr algn="just"/>
            <a:r>
              <a:rPr lang="en-US" altLang="zh-CN" sz="1600" dirty="0">
                <a:solidFill>
                  <a:schemeClr val="tx1">
                    <a:lumMod val="75000"/>
                    <a:lumOff val="25000"/>
                  </a:schemeClr>
                </a:solidFill>
                <a:latin typeface="+mn-ea"/>
                <a:ea typeface="+mn-ea"/>
                <a:cs typeface="Arial" panose="020B0604020202020204" pitchFamily="34" charset="0"/>
              </a:rPr>
              <a:t>The signal source and spectrum analyzer are extended to 24 ports, which can be used to test the transmission and reception</a:t>
            </a:r>
            <a:r>
              <a:rPr lang="en-US" altLang="zh-CN" sz="1600" dirty="0">
                <a:solidFill>
                  <a:srgbClr val="FF0000"/>
                </a:solidFill>
                <a:latin typeface="+mn-ea"/>
                <a:ea typeface="+mn-ea"/>
                <a:cs typeface="Arial" panose="020B0604020202020204" pitchFamily="34" charset="0"/>
              </a:rPr>
              <a:t> </a:t>
            </a:r>
            <a:r>
              <a:rPr lang="en-US" altLang="zh-CN" sz="1600" dirty="0">
                <a:solidFill>
                  <a:schemeClr val="tx1">
                    <a:lumMod val="75000"/>
                    <a:lumOff val="25000"/>
                  </a:schemeClr>
                </a:solidFill>
                <a:latin typeface="+mn-ea"/>
                <a:ea typeface="+mn-ea"/>
                <a:cs typeface="Arial" panose="020B0604020202020204" pitchFamily="34" charset="0"/>
              </a:rPr>
              <a:t>of multiple DUTs</a:t>
            </a:r>
          </a:p>
        </p:txBody>
      </p:sp>
    </p:spTree>
    <p:extLst>
      <p:ext uri="{BB962C8B-B14F-4D97-AF65-F5344CB8AC3E}">
        <p14:creationId xmlns:p14="http://schemas.microsoft.com/office/powerpoint/2010/main" val="5039997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723481" y="683288"/>
            <a:ext cx="2502040" cy="5084466"/>
          </a:xfrm>
          <a:prstGeom prst="rect">
            <a:avLst/>
          </a:prstGeom>
          <a:solidFill>
            <a:srgbClr val="003B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p:nvSpPr>
        <p:spPr>
          <a:xfrm>
            <a:off x="1974501" y="3170255"/>
            <a:ext cx="1657978" cy="1200329"/>
          </a:xfrm>
          <a:prstGeom prst="rect">
            <a:avLst/>
          </a:prstGeom>
          <a:noFill/>
        </p:spPr>
        <p:txBody>
          <a:bodyPr wrap="square" rtlCol="0">
            <a:spAutoFit/>
          </a:bodyPr>
          <a:lstStyle/>
          <a:p>
            <a:r>
              <a:rPr lang="en-US" altLang="zh-CN" sz="7200" dirty="0">
                <a:solidFill>
                  <a:schemeClr val="bg1"/>
                </a:solidFill>
                <a:latin typeface="Gadugi" panose="020B0502040204020203" pitchFamily="34" charset="0"/>
                <a:ea typeface="Gadugi" panose="020B0502040204020203" pitchFamily="34" charset="0"/>
              </a:rPr>
              <a:t>03</a:t>
            </a:r>
            <a:endParaRPr lang="zh-CN" altLang="en-US" sz="7200" dirty="0">
              <a:solidFill>
                <a:schemeClr val="bg1"/>
              </a:solidFill>
              <a:latin typeface="Gadugi" panose="020B0502040204020203" pitchFamily="34" charset="0"/>
            </a:endParaRPr>
          </a:p>
        </p:txBody>
      </p:sp>
      <p:sp>
        <p:nvSpPr>
          <p:cNvPr id="14" name="TextBox 11"/>
          <p:cNvSpPr txBox="1"/>
          <p:nvPr/>
        </p:nvSpPr>
        <p:spPr>
          <a:xfrm>
            <a:off x="4252019" y="3662698"/>
            <a:ext cx="736773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srgbClr val="F08300"/>
                </a:solidFill>
                <a:effectLst/>
                <a:uLnTx/>
                <a:uFillTx/>
                <a:latin typeface="Arial" panose="020B0604020202020204" pitchFamily="34" charset="0"/>
                <a:ea typeface="微软雅黑" panose="020B0503020204020204" pitchFamily="34" charset="-122"/>
                <a:cs typeface="Arial" panose="020B0604020202020204" pitchFamily="34" charset="0"/>
              </a:rPr>
              <a:t>SSU</a:t>
            </a:r>
            <a:r>
              <a:rPr kumimoji="0" lang="en-US" altLang="zh-CN" sz="4800" b="1" i="0" u="none" strike="noStrike" kern="1200" cap="none" spc="0" normalizeH="0" baseline="0" noProof="0" dirty="0">
                <a:ln>
                  <a:noFill/>
                </a:ln>
                <a:solidFill>
                  <a:prstClr val="white">
                    <a:lumMod val="50000"/>
                  </a:prstClr>
                </a:solidFill>
                <a:effectLst/>
                <a:uLnTx/>
                <a:uFillTx/>
                <a:latin typeface="Arial" panose="020B0604020202020204" pitchFamily="34" charset="0"/>
                <a:ea typeface="微软雅黑" panose="020B0503020204020204" pitchFamily="34" charset="-122"/>
                <a:cs typeface="Arial" panose="020B0604020202020204" pitchFamily="34" charset="0"/>
              </a:rPr>
              <a:t>5000A Series</a:t>
            </a:r>
          </a:p>
        </p:txBody>
      </p:sp>
      <p:sp>
        <p:nvSpPr>
          <p:cNvPr id="3" name="矩形 2"/>
          <p:cNvSpPr/>
          <p:nvPr/>
        </p:nvSpPr>
        <p:spPr>
          <a:xfrm flipV="1">
            <a:off x="2057400" y="4207220"/>
            <a:ext cx="914400"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a:extLst>
              <a:ext uri="{FF2B5EF4-FFF2-40B4-BE49-F238E27FC236}">
                <a16:creationId xmlns:a16="http://schemas.microsoft.com/office/drawing/2014/main" id="{392DC4ED-AEB5-DBA8-EEC3-AC49762D3F65}"/>
              </a:ext>
            </a:extLst>
          </p:cNvPr>
          <p:cNvSpPr txBox="1"/>
          <p:nvPr/>
        </p:nvSpPr>
        <p:spPr>
          <a:xfrm>
            <a:off x="817943" y="2529390"/>
            <a:ext cx="2611057" cy="523220"/>
          </a:xfrm>
          <a:prstGeom prst="rect">
            <a:avLst/>
          </a:prstGeom>
          <a:noFill/>
        </p:spPr>
        <p:txBody>
          <a:bodyPr wrap="square" rtlCol="0">
            <a:spAutoFit/>
          </a:bodyPr>
          <a:lstStyle/>
          <a:p>
            <a:r>
              <a:rPr lang="en-US" altLang="zh-CN" sz="2800" dirty="0">
                <a:solidFill>
                  <a:schemeClr val="bg1"/>
                </a:solidFill>
                <a:latin typeface="Arial" panose="020B0604020202020204" pitchFamily="34" charset="0"/>
                <a:cs typeface="Arial" panose="020B0604020202020204" pitchFamily="34" charset="0"/>
              </a:rPr>
              <a:t>PART  THREE</a:t>
            </a:r>
            <a:endParaRPr lang="zh-CN" altLang="en-US" sz="2800" dirty="0">
              <a:solidFill>
                <a:schemeClr val="bg1"/>
              </a:solidFill>
              <a:latin typeface="Arial" panose="020B0604020202020204" pitchFamily="34" charset="0"/>
              <a:cs typeface="Arial" panose="020B0604020202020204" pitchFamily="34" charset="0"/>
            </a:endParaRPr>
          </a:p>
        </p:txBody>
      </p:sp>
      <p:sp>
        <p:nvSpPr>
          <p:cNvPr id="8" name="矩形 7">
            <a:extLst>
              <a:ext uri="{FF2B5EF4-FFF2-40B4-BE49-F238E27FC236}">
                <a16:creationId xmlns:a16="http://schemas.microsoft.com/office/drawing/2014/main" id="{18DE9985-E2EF-E6BE-451F-9B58E1CD2AC8}"/>
              </a:ext>
            </a:extLst>
          </p:cNvPr>
          <p:cNvSpPr/>
          <p:nvPr/>
        </p:nvSpPr>
        <p:spPr>
          <a:xfrm flipV="1">
            <a:off x="4371033" y="3356898"/>
            <a:ext cx="512466" cy="4571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endParaRPr>
          </a:p>
        </p:txBody>
      </p:sp>
      <p:sp>
        <p:nvSpPr>
          <p:cNvPr id="11" name="文本框 10">
            <a:extLst>
              <a:ext uri="{FF2B5EF4-FFF2-40B4-BE49-F238E27FC236}">
                <a16:creationId xmlns:a16="http://schemas.microsoft.com/office/drawing/2014/main" id="{BB6BA7DF-190C-129E-3A9D-45F6A2AFC97B}"/>
              </a:ext>
            </a:extLst>
          </p:cNvPr>
          <p:cNvSpPr txBox="1"/>
          <p:nvPr/>
        </p:nvSpPr>
        <p:spPr>
          <a:xfrm>
            <a:off x="4310742" y="4732702"/>
            <a:ext cx="6804671" cy="369332"/>
          </a:xfrm>
          <a:prstGeom prst="rect">
            <a:avLst/>
          </a:prstGeom>
          <a:noFill/>
        </p:spPr>
        <p:txBody>
          <a:bodyPr wrap="square" rtlCol="0">
            <a:spAutoFit/>
          </a:bodyPr>
          <a:lstStyle/>
          <a:p>
            <a:r>
              <a:rPr lang="en-US" altLang="zh-CN" dirty="0">
                <a:solidFill>
                  <a:schemeClr val="bg1">
                    <a:lumMod val="50000"/>
                  </a:schemeClr>
                </a:solidFill>
                <a:latin typeface="Arial" panose="020B0604020202020204" pitchFamily="34" charset="0"/>
                <a:cs typeface="Arial" panose="020B0604020202020204" pitchFamily="34" charset="0"/>
              </a:rPr>
              <a:t>Mechanical Switch</a:t>
            </a:r>
            <a:endParaRPr lang="zh-CN" altLang="en-US"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793468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20">
            <a:extLst>
              <a:ext uri="{FF2B5EF4-FFF2-40B4-BE49-F238E27FC236}">
                <a16:creationId xmlns:a16="http://schemas.microsoft.com/office/drawing/2014/main" id="{9E04767B-7369-F4C4-7731-D1CC800BDA1A}"/>
              </a:ext>
            </a:extLst>
          </p:cNvPr>
          <p:cNvSpPr/>
          <p:nvPr/>
        </p:nvSpPr>
        <p:spPr>
          <a:xfrm>
            <a:off x="675981" y="1706358"/>
            <a:ext cx="6612916" cy="4928344"/>
          </a:xfrm>
          <a:prstGeom prst="rect">
            <a:avLst/>
          </a:prstGeom>
          <a:solidFill>
            <a:schemeClr val="bg1">
              <a:lumMod val="95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buFont typeface="+mj-lt"/>
              <a:buAutoNum type="arabicPeriod"/>
            </a:pPr>
            <a:endParaRPr lang="zh-CN" altLang="en-US"/>
          </a:p>
        </p:txBody>
      </p:sp>
      <p:grpSp>
        <p:nvGrpSpPr>
          <p:cNvPr id="34" name="组合 33">
            <a:extLst>
              <a:ext uri="{FF2B5EF4-FFF2-40B4-BE49-F238E27FC236}">
                <a16:creationId xmlns:a16="http://schemas.microsoft.com/office/drawing/2014/main" id="{751436B5-0FFB-F94E-5110-2672D3F0384E}"/>
              </a:ext>
            </a:extLst>
          </p:cNvPr>
          <p:cNvGrpSpPr/>
          <p:nvPr/>
        </p:nvGrpSpPr>
        <p:grpSpPr>
          <a:xfrm>
            <a:off x="6210300" y="3933826"/>
            <a:ext cx="6991348" cy="3096759"/>
            <a:chOff x="4342911" y="3811753"/>
            <a:chExt cx="8849776" cy="4029935"/>
          </a:xfrm>
        </p:grpSpPr>
        <p:pic>
          <p:nvPicPr>
            <p:cNvPr id="31" name="图片 30">
              <a:extLst>
                <a:ext uri="{FF2B5EF4-FFF2-40B4-BE49-F238E27FC236}">
                  <a16:creationId xmlns:a16="http://schemas.microsoft.com/office/drawing/2014/main" id="{14DFD163-A194-A948-1467-A3F47B4CCC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45843" y="3811753"/>
              <a:ext cx="5846844" cy="3897896"/>
            </a:xfrm>
            <a:prstGeom prst="rect">
              <a:avLst/>
            </a:prstGeom>
          </p:spPr>
        </p:pic>
        <p:pic>
          <p:nvPicPr>
            <p:cNvPr id="33" name="图片 32">
              <a:extLst>
                <a:ext uri="{FF2B5EF4-FFF2-40B4-BE49-F238E27FC236}">
                  <a16:creationId xmlns:a16="http://schemas.microsoft.com/office/drawing/2014/main" id="{FA3EA4B4-80F7-4E2C-32F3-DC43507279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2911" y="3837782"/>
              <a:ext cx="6005859" cy="4003906"/>
            </a:xfrm>
            <a:prstGeom prst="rect">
              <a:avLst/>
            </a:prstGeom>
          </p:spPr>
        </p:pic>
      </p:grpSp>
      <p:sp>
        <p:nvSpPr>
          <p:cNvPr id="5" name="文本框 4">
            <a:extLst>
              <a:ext uri="{FF2B5EF4-FFF2-40B4-BE49-F238E27FC236}">
                <a16:creationId xmlns:a16="http://schemas.microsoft.com/office/drawing/2014/main" id="{27F1A983-7182-B34C-54DC-BB143DBB430A}"/>
              </a:ext>
            </a:extLst>
          </p:cNvPr>
          <p:cNvSpPr txBox="1"/>
          <p:nvPr/>
        </p:nvSpPr>
        <p:spPr>
          <a:xfrm>
            <a:off x="556525" y="551991"/>
            <a:ext cx="5749046" cy="892552"/>
          </a:xfrm>
          <a:prstGeom prst="rect">
            <a:avLst/>
          </a:prstGeom>
          <a:noFill/>
        </p:spPr>
        <p:txBody>
          <a:bodyPr wrap="square" rtlCol="0">
            <a:spAutoFit/>
          </a:bodyPr>
          <a:lstStyle/>
          <a:p>
            <a:r>
              <a:rPr lang="en-US" altLang="zh-CN" sz="3200" b="1" dirty="0">
                <a:solidFill>
                  <a:srgbClr val="F08300"/>
                </a:solidFill>
                <a:latin typeface="Calibri" panose="020F0502020204030204" pitchFamily="34" charset="0"/>
                <a:cs typeface="Calibri" panose="020F0502020204030204" pitchFamily="34" charset="0"/>
              </a:rPr>
              <a:t>SSU5000A</a:t>
            </a:r>
            <a:r>
              <a:rPr lang="zh-CN" altLang="en-US" sz="3200" b="1" dirty="0">
                <a:solidFill>
                  <a:schemeClr val="bg1">
                    <a:lumMod val="50000"/>
                  </a:schemeClr>
                </a:solidFill>
                <a:latin typeface="Calibri" panose="020F0502020204030204" pitchFamily="34" charset="0"/>
                <a:cs typeface="Calibri" panose="020F0502020204030204" pitchFamily="34" charset="0"/>
              </a:rPr>
              <a:t> </a:t>
            </a:r>
            <a:r>
              <a:rPr lang="en-US" altLang="zh-CN" sz="3200" b="1" dirty="0">
                <a:solidFill>
                  <a:schemeClr val="bg1">
                    <a:lumMod val="50000"/>
                  </a:schemeClr>
                </a:solidFill>
                <a:latin typeface="Calibri" panose="020F0502020204030204" pitchFamily="34" charset="0"/>
                <a:cs typeface="Calibri" panose="020F0502020204030204" pitchFamily="34" charset="0"/>
              </a:rPr>
              <a:t>Series</a:t>
            </a:r>
          </a:p>
          <a:p>
            <a:r>
              <a:rPr lang="en-US" altLang="zh-CN" sz="2000" dirty="0">
                <a:solidFill>
                  <a:schemeClr val="bg1">
                    <a:lumMod val="50000"/>
                  </a:schemeClr>
                </a:solidFill>
                <a:latin typeface="Calibri" panose="020F0502020204030204" pitchFamily="34" charset="0"/>
                <a:cs typeface="Calibri" panose="020F0502020204030204" pitchFamily="34" charset="0"/>
              </a:rPr>
              <a:t> </a:t>
            </a:r>
            <a:r>
              <a:rPr lang="en-US" altLang="zh-CN" dirty="0">
                <a:solidFill>
                  <a:schemeClr val="bg1">
                    <a:lumMod val="50000"/>
                  </a:schemeClr>
                </a:solidFill>
                <a:latin typeface="Calibri" panose="020F0502020204030204" pitchFamily="34" charset="0"/>
                <a:cs typeface="Calibri" panose="020F0502020204030204" pitchFamily="34" charset="0"/>
              </a:rPr>
              <a:t>Mechanical Switch</a:t>
            </a:r>
          </a:p>
        </p:txBody>
      </p:sp>
      <p:sp>
        <p:nvSpPr>
          <p:cNvPr id="6" name="灯片编号占位符 2">
            <a:extLst>
              <a:ext uri="{FF2B5EF4-FFF2-40B4-BE49-F238E27FC236}">
                <a16:creationId xmlns:a16="http://schemas.microsoft.com/office/drawing/2014/main" id="{BE291B7B-CD00-EAC6-FE1E-1F43D4F516F9}"/>
              </a:ext>
            </a:extLst>
          </p:cNvPr>
          <p:cNvSpPr txBox="1">
            <a:spLocks/>
          </p:cNvSpPr>
          <p:nvPr/>
        </p:nvSpPr>
        <p:spPr>
          <a:xfrm>
            <a:off x="8827955" y="6478124"/>
            <a:ext cx="2661448" cy="215900"/>
          </a:xfrm>
          <a:prstGeom prst="rect">
            <a:avLst/>
          </a:prstGeom>
        </p:spPr>
        <p:txBody>
          <a:bodyPr vert="horz" lIns="91440" tIns="45720" rIns="91440" bIns="45720" rtlCol="0" anchor="ctr"/>
          <a:lstStyle>
            <a:defPPr>
              <a:defRPr lang="zh-CN"/>
            </a:defPPr>
            <a:lvl1pPr marL="0" algn="r" defTabSz="914400" rtl="0" eaLnBrk="1" latinLnBrk="0" hangingPunct="1">
              <a:defRPr lang="zh-CN" altLang="en-US" sz="1000" kern="1200" smtClean="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F65B630-C7FF-41C0-9923-C5E5E29EED81}" type="slidenum">
              <a:rPr kumimoji="0" lang="en-US" altLang="zh-CN" sz="1000" b="0" i="0" u="none" strike="noStrike" kern="1200" cap="none" spc="0" normalizeH="0" baseline="0" noProof="0">
                <a:ln>
                  <a:noFill/>
                </a:ln>
                <a:solidFill>
                  <a:srgbClr val="2F2F2F">
                    <a:lumMod val="50000"/>
                    <a:lumOff val="50000"/>
                  </a:srgbClr>
                </a:solidFill>
                <a:effectLst/>
                <a:uLnTx/>
                <a:uFillTx/>
                <a:latin typeface="Calibri"/>
                <a:cs typeface="Calibri"/>
                <a:sym typeface="+mn-lt"/>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000" b="0" i="0" u="none" strike="noStrike" kern="1200" cap="none" spc="0" normalizeH="0" baseline="0" noProof="0" dirty="0">
              <a:ln>
                <a:noFill/>
              </a:ln>
              <a:solidFill>
                <a:srgbClr val="2F2F2F">
                  <a:lumMod val="50000"/>
                  <a:lumOff val="50000"/>
                </a:srgbClr>
              </a:solidFill>
              <a:effectLst/>
              <a:uLnTx/>
              <a:uFillTx/>
              <a:latin typeface="Calibri"/>
              <a:ea typeface="宋体" panose="02010600030101010101" pitchFamily="2" charset="-122"/>
              <a:cs typeface="Calibri"/>
              <a:sym typeface="+mn-lt"/>
            </a:endParaRPr>
          </a:p>
        </p:txBody>
      </p:sp>
      <p:graphicFrame>
        <p:nvGraphicFramePr>
          <p:cNvPr id="12" name="表格 11">
            <a:extLst>
              <a:ext uri="{FF2B5EF4-FFF2-40B4-BE49-F238E27FC236}">
                <a16:creationId xmlns:a16="http://schemas.microsoft.com/office/drawing/2014/main" id="{03F9FAE5-66E8-BDEE-4BD8-F97DF2F8674B}"/>
              </a:ext>
            </a:extLst>
          </p:cNvPr>
          <p:cNvGraphicFramePr>
            <a:graphicFrameLocks noGrp="1"/>
          </p:cNvGraphicFramePr>
          <p:nvPr>
            <p:extLst>
              <p:ext uri="{D42A27DB-BD31-4B8C-83A1-F6EECF244321}">
                <p14:modId xmlns:p14="http://schemas.microsoft.com/office/powerpoint/2010/main" val="257171777"/>
              </p:ext>
            </p:extLst>
          </p:nvPr>
        </p:nvGraphicFramePr>
        <p:xfrm>
          <a:off x="675983" y="1611022"/>
          <a:ext cx="6612916" cy="5023680"/>
        </p:xfrm>
        <a:graphic>
          <a:graphicData uri="http://schemas.openxmlformats.org/drawingml/2006/table">
            <a:tbl>
              <a:tblPr firstRow="1" firstCol="1" bandRow="1"/>
              <a:tblGrid>
                <a:gridCol w="1364929">
                  <a:extLst>
                    <a:ext uri="{9D8B030D-6E8A-4147-A177-3AD203B41FA5}">
                      <a16:colId xmlns:a16="http://schemas.microsoft.com/office/drawing/2014/main" val="3926969587"/>
                    </a:ext>
                  </a:extLst>
                </a:gridCol>
                <a:gridCol w="1364929">
                  <a:extLst>
                    <a:ext uri="{9D8B030D-6E8A-4147-A177-3AD203B41FA5}">
                      <a16:colId xmlns:a16="http://schemas.microsoft.com/office/drawing/2014/main" val="995983317"/>
                    </a:ext>
                  </a:extLst>
                </a:gridCol>
                <a:gridCol w="1119911">
                  <a:extLst>
                    <a:ext uri="{9D8B030D-6E8A-4147-A177-3AD203B41FA5}">
                      <a16:colId xmlns:a16="http://schemas.microsoft.com/office/drawing/2014/main" val="169804118"/>
                    </a:ext>
                  </a:extLst>
                </a:gridCol>
                <a:gridCol w="976544">
                  <a:extLst>
                    <a:ext uri="{9D8B030D-6E8A-4147-A177-3AD203B41FA5}">
                      <a16:colId xmlns:a16="http://schemas.microsoft.com/office/drawing/2014/main" val="3562638878"/>
                    </a:ext>
                  </a:extLst>
                </a:gridCol>
                <a:gridCol w="1786603">
                  <a:extLst>
                    <a:ext uri="{9D8B030D-6E8A-4147-A177-3AD203B41FA5}">
                      <a16:colId xmlns:a16="http://schemas.microsoft.com/office/drawing/2014/main" val="1065352140"/>
                    </a:ext>
                  </a:extLst>
                </a:gridCol>
              </a:tblGrid>
              <a:tr h="396000">
                <a:tc>
                  <a:txBody>
                    <a:bodyPr/>
                    <a:lstStyle/>
                    <a:p>
                      <a:pPr algn="ctr"/>
                      <a:r>
                        <a:rPr lang="en-US" altLang="zh-CN" sz="1600" b="1" kern="100" dirty="0">
                          <a:solidFill>
                            <a:schemeClr val="bg1"/>
                          </a:solidFill>
                          <a:effectLst/>
                          <a:latin typeface="+mn-ea"/>
                          <a:ea typeface="+mn-ea"/>
                          <a:cs typeface="Times New Roman" panose="02020603050405020304" pitchFamily="18" charset="0"/>
                        </a:rPr>
                        <a:t>Model</a:t>
                      </a:r>
                      <a:endParaRPr lang="zh-CN" sz="1600" b="1" kern="100" dirty="0">
                        <a:solidFill>
                          <a:schemeClr val="bg1"/>
                        </a:solidFill>
                        <a:effectLst/>
                        <a:latin typeface="+mn-ea"/>
                        <a:ea typeface="+mn-ea"/>
                        <a:cs typeface="Times New Roman" panose="02020603050405020304" pitchFamily="18" charset="0"/>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004098"/>
                    </a:solidFill>
                  </a:tcPr>
                </a:tc>
                <a:tc>
                  <a:txBody>
                    <a:bodyPr/>
                    <a:lstStyle/>
                    <a:p>
                      <a:pPr algn="ctr"/>
                      <a:r>
                        <a:rPr lang="en-US" altLang="zh-CN" sz="1600" b="1" kern="100" dirty="0">
                          <a:solidFill>
                            <a:schemeClr val="bg1"/>
                          </a:solidFill>
                          <a:effectLst/>
                          <a:latin typeface="+mn-ea"/>
                          <a:ea typeface="+mn-ea"/>
                          <a:cs typeface="Times New Roman" panose="02020603050405020304" pitchFamily="18" charset="0"/>
                        </a:rPr>
                        <a:t>Frequency Range</a:t>
                      </a:r>
                      <a:endParaRPr lang="zh-CN" sz="1600" b="1" kern="100" dirty="0">
                        <a:solidFill>
                          <a:schemeClr val="bg1"/>
                        </a:solidFill>
                        <a:effectLst/>
                        <a:latin typeface="+mn-ea"/>
                        <a:ea typeface="+mn-ea"/>
                        <a:cs typeface="Times New Roman" panose="02020603050405020304" pitchFamily="18" charset="0"/>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004098"/>
                    </a:solidFill>
                  </a:tcPr>
                </a:tc>
                <a:tc>
                  <a:txBody>
                    <a:bodyPr/>
                    <a:lstStyle/>
                    <a:p>
                      <a:pPr algn="ctr"/>
                      <a:r>
                        <a:rPr lang="en-US" altLang="zh-CN" sz="1600" b="1" kern="100" dirty="0">
                          <a:solidFill>
                            <a:schemeClr val="bg1"/>
                          </a:solidFill>
                          <a:effectLst/>
                          <a:latin typeface="+mn-ea"/>
                          <a:ea typeface="+mn-ea"/>
                          <a:cs typeface="Times New Roman" panose="02020603050405020304" pitchFamily="18" charset="0"/>
                        </a:rPr>
                        <a:t>Number of Switches</a:t>
                      </a:r>
                      <a:endParaRPr lang="zh-CN" altLang="zh-CN" sz="1600" b="1" kern="100" dirty="0">
                        <a:solidFill>
                          <a:schemeClr val="bg1"/>
                        </a:solidFill>
                        <a:effectLst/>
                        <a:latin typeface="+mn-ea"/>
                        <a:ea typeface="+mn-ea"/>
                        <a:cs typeface="Times New Roman" panose="02020603050405020304" pitchFamily="18" charset="0"/>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004098"/>
                    </a:solidFill>
                  </a:tcPr>
                </a:tc>
                <a:tc>
                  <a:txBody>
                    <a:bodyPr/>
                    <a:lstStyle/>
                    <a:p>
                      <a:pPr algn="ctr"/>
                      <a:r>
                        <a:rPr lang="en-US" altLang="zh-CN" sz="1600" b="1" kern="100" dirty="0">
                          <a:solidFill>
                            <a:schemeClr val="bg1"/>
                          </a:solidFill>
                          <a:effectLst/>
                          <a:latin typeface="+mn-ea"/>
                          <a:ea typeface="+mn-ea"/>
                          <a:cs typeface="Times New Roman" panose="02020603050405020304" pitchFamily="18" charset="0"/>
                        </a:rPr>
                        <a:t>Switch Type</a:t>
                      </a:r>
                      <a:endParaRPr lang="zh-CN" altLang="zh-CN" sz="1600" b="1" kern="100" dirty="0">
                        <a:solidFill>
                          <a:schemeClr val="bg1"/>
                        </a:solidFill>
                        <a:effectLst/>
                        <a:latin typeface="+mn-ea"/>
                        <a:ea typeface="+mn-ea"/>
                        <a:cs typeface="Times New Roman" panose="02020603050405020304" pitchFamily="18" charset="0"/>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004098"/>
                    </a:solidFill>
                  </a:tcPr>
                </a:tc>
                <a:tc>
                  <a:txBody>
                    <a:bodyPr/>
                    <a:lstStyle/>
                    <a:p>
                      <a:pPr algn="ctr"/>
                      <a:r>
                        <a:rPr lang="en-US" altLang="zh-CN" sz="1600" b="1" kern="100" dirty="0">
                          <a:solidFill>
                            <a:schemeClr val="bg1"/>
                          </a:solidFill>
                          <a:effectLst/>
                          <a:latin typeface="+mn-ea"/>
                          <a:ea typeface="+mn-ea"/>
                          <a:cs typeface="Times New Roman" panose="02020603050405020304" pitchFamily="18" charset="0"/>
                        </a:rPr>
                        <a:t>RF Connector</a:t>
                      </a:r>
                      <a:endParaRPr lang="zh-CN" altLang="zh-CN" sz="1600" b="1" kern="100" dirty="0">
                        <a:solidFill>
                          <a:schemeClr val="bg1"/>
                        </a:solidFill>
                        <a:effectLst/>
                        <a:latin typeface="+mn-ea"/>
                        <a:ea typeface="+mn-ea"/>
                        <a:cs typeface="Times New Roman" panose="02020603050405020304" pitchFamily="18" charset="0"/>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004098"/>
                    </a:solidFill>
                  </a:tcPr>
                </a:tc>
                <a:extLst>
                  <a:ext uri="{0D108BD9-81ED-4DB2-BD59-A6C34878D82A}">
                    <a16:rowId xmlns:a16="http://schemas.microsoft.com/office/drawing/2014/main" val="4024011111"/>
                  </a:ext>
                </a:extLst>
              </a:tr>
              <a:tr h="324000">
                <a:tc>
                  <a:txBody>
                    <a:bodyPr/>
                    <a:lstStyle/>
                    <a:p>
                      <a:pPr marL="13335" marR="13335" algn="ctr">
                        <a:lnSpc>
                          <a:spcPts val="1400"/>
                        </a:lnSpc>
                        <a:spcAft>
                          <a:spcPts val="0"/>
                        </a:spcAft>
                      </a:pPr>
                      <a:r>
                        <a:rPr lang="en-US" sz="1400" kern="100" dirty="0">
                          <a:solidFill>
                            <a:schemeClr val="tx1">
                              <a:lumMod val="75000"/>
                              <a:lumOff val="25000"/>
                            </a:schemeClr>
                          </a:solidFill>
                          <a:effectLst/>
                        </a:rPr>
                        <a:t>SSU5181A</a:t>
                      </a:r>
                      <a:endParaRPr lang="zh-CN" sz="1400" kern="100" dirty="0">
                        <a:solidFill>
                          <a:schemeClr val="tx1">
                            <a:lumMod val="75000"/>
                            <a:lumOff val="25000"/>
                          </a:schemeClr>
                        </a:solidFill>
                        <a:effectLst/>
                        <a:latin typeface="+mn-ea"/>
                        <a:ea typeface="+mn-ea"/>
                        <a:cs typeface="阿里巴巴普惠体 R"/>
                      </a:endParaRPr>
                    </a:p>
                  </a:txBody>
                  <a:tcPr marL="27188" marR="27188"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r>
                        <a:rPr lang="en-US" sz="1400" kern="100" dirty="0">
                          <a:solidFill>
                            <a:schemeClr val="tx1">
                              <a:lumMod val="75000"/>
                              <a:lumOff val="25000"/>
                            </a:schemeClr>
                          </a:solidFill>
                          <a:effectLst/>
                          <a:latin typeface="+mn-ea"/>
                          <a:ea typeface="+mn-ea"/>
                          <a:cs typeface="Times New Roman" panose="02020603050405020304" pitchFamily="18" charset="0"/>
                        </a:rPr>
                        <a:t>DC-18GHz</a:t>
                      </a:r>
                      <a:endParaRPr lang="zh-CN" sz="1400" kern="100" dirty="0">
                        <a:solidFill>
                          <a:schemeClr val="tx1">
                            <a:lumMod val="75000"/>
                            <a:lumOff val="25000"/>
                          </a:schemeClr>
                        </a:solidFill>
                        <a:effectLst/>
                        <a:latin typeface="+mn-ea"/>
                        <a:ea typeface="+mn-ea"/>
                        <a:cs typeface="Times New Roman" panose="02020603050405020304" pitchFamily="18" charset="0"/>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r>
                        <a:rPr lang="en-US" sz="1400" kern="100" dirty="0">
                          <a:solidFill>
                            <a:schemeClr val="tx1">
                              <a:lumMod val="75000"/>
                              <a:lumOff val="25000"/>
                            </a:schemeClr>
                          </a:solidFill>
                          <a:effectLst/>
                          <a:latin typeface="+mn-ea"/>
                          <a:ea typeface="+mn-ea"/>
                          <a:cs typeface="Times New Roman" panose="02020603050405020304" pitchFamily="18" charset="0"/>
                        </a:rPr>
                        <a:t>1</a:t>
                      </a:r>
                      <a:endParaRPr lang="zh-CN" sz="1400" kern="100" dirty="0">
                        <a:solidFill>
                          <a:schemeClr val="tx1">
                            <a:lumMod val="75000"/>
                            <a:lumOff val="25000"/>
                          </a:schemeClr>
                        </a:solidFill>
                        <a:effectLst/>
                        <a:latin typeface="+mn-ea"/>
                        <a:ea typeface="+mn-ea"/>
                        <a:cs typeface="Times New Roman" panose="02020603050405020304" pitchFamily="18" charset="0"/>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r>
                        <a:rPr lang="en-US" altLang="zh-CN" sz="1400" kern="100" dirty="0">
                          <a:solidFill>
                            <a:schemeClr val="tx1">
                              <a:lumMod val="75000"/>
                              <a:lumOff val="25000"/>
                            </a:schemeClr>
                          </a:solidFill>
                          <a:effectLst/>
                          <a:latin typeface="+mn-ea"/>
                          <a:ea typeface="+mn-ea"/>
                          <a:cs typeface="Times New Roman" panose="02020603050405020304" pitchFamily="18" charset="0"/>
                        </a:rPr>
                        <a:t>SPDT</a:t>
                      </a:r>
                      <a:endParaRPr lang="zh-CN" sz="1400" kern="100" dirty="0">
                        <a:solidFill>
                          <a:schemeClr val="tx1">
                            <a:lumMod val="75000"/>
                            <a:lumOff val="25000"/>
                          </a:schemeClr>
                        </a:solidFill>
                        <a:effectLst/>
                        <a:latin typeface="+mn-ea"/>
                        <a:ea typeface="+mn-ea"/>
                        <a:cs typeface="Times New Roman" panose="02020603050405020304" pitchFamily="18" charset="0"/>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r>
                        <a:rPr lang="en-US" altLang="zh-CN" sz="1400" kern="100" dirty="0">
                          <a:solidFill>
                            <a:schemeClr val="tx1">
                              <a:lumMod val="75000"/>
                              <a:lumOff val="25000"/>
                            </a:schemeClr>
                          </a:solidFill>
                          <a:effectLst/>
                          <a:latin typeface="+mn-ea"/>
                          <a:ea typeface="+mn-ea"/>
                          <a:cs typeface="Times New Roman" panose="02020603050405020304" pitchFamily="18" charset="0"/>
                        </a:rPr>
                        <a:t>SMA female </a:t>
                      </a:r>
                      <a:endParaRPr lang="zh-CN" sz="1400" kern="100" dirty="0">
                        <a:solidFill>
                          <a:schemeClr val="tx1">
                            <a:lumMod val="75000"/>
                            <a:lumOff val="25000"/>
                          </a:schemeClr>
                        </a:solidFill>
                        <a:effectLst/>
                        <a:latin typeface="+mn-ea"/>
                        <a:ea typeface="+mn-ea"/>
                        <a:cs typeface="Times New Roman" panose="02020603050405020304" pitchFamily="18" charset="0"/>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3603994660"/>
                  </a:ext>
                </a:extLst>
              </a:tr>
              <a:tr h="324000">
                <a:tc>
                  <a:txBody>
                    <a:bodyPr/>
                    <a:lstStyle/>
                    <a:p>
                      <a:pPr marL="13335" marR="13335" algn="ctr">
                        <a:lnSpc>
                          <a:spcPts val="1400"/>
                        </a:lnSpc>
                        <a:spcAft>
                          <a:spcPts val="0"/>
                        </a:spcAft>
                      </a:pPr>
                      <a:r>
                        <a:rPr lang="en-US" altLang="zh-CN" sz="1400" kern="100" dirty="0">
                          <a:solidFill>
                            <a:schemeClr val="tx1">
                              <a:lumMod val="75000"/>
                              <a:lumOff val="25000"/>
                            </a:schemeClr>
                          </a:solidFill>
                          <a:effectLst/>
                        </a:rPr>
                        <a:t>SSU5182A</a:t>
                      </a:r>
                      <a:endParaRPr lang="zh-CN" altLang="zh-CN" sz="1400" kern="100" dirty="0">
                        <a:solidFill>
                          <a:schemeClr val="tx1">
                            <a:lumMod val="75000"/>
                            <a:lumOff val="25000"/>
                          </a:schemeClr>
                        </a:solidFill>
                        <a:effectLst/>
                        <a:latin typeface="+mn-ea"/>
                        <a:ea typeface="+mn-ea"/>
                        <a:cs typeface="阿里巴巴普惠体 R"/>
                      </a:endParaRPr>
                    </a:p>
                  </a:txBody>
                  <a:tcPr marL="27188" marR="27188"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r>
                        <a:rPr lang="en-US" sz="1400" kern="100" dirty="0">
                          <a:solidFill>
                            <a:schemeClr val="tx1">
                              <a:lumMod val="75000"/>
                              <a:lumOff val="25000"/>
                            </a:schemeClr>
                          </a:solidFill>
                          <a:effectLst/>
                          <a:latin typeface="+mn-ea"/>
                          <a:ea typeface="+mn-ea"/>
                          <a:cs typeface="Times New Roman" panose="02020603050405020304" pitchFamily="18" charset="0"/>
                        </a:rPr>
                        <a:t>DC-18GHz</a:t>
                      </a:r>
                      <a:endParaRPr lang="zh-CN" sz="1400" kern="100" dirty="0">
                        <a:solidFill>
                          <a:schemeClr val="tx1">
                            <a:lumMod val="75000"/>
                            <a:lumOff val="25000"/>
                          </a:schemeClr>
                        </a:solidFill>
                        <a:effectLst/>
                        <a:latin typeface="+mn-ea"/>
                        <a:ea typeface="+mn-ea"/>
                        <a:cs typeface="Times New Roman" panose="02020603050405020304" pitchFamily="18" charset="0"/>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r>
                        <a:rPr lang="en-US" sz="1400" kern="100" dirty="0">
                          <a:solidFill>
                            <a:schemeClr val="tx1">
                              <a:lumMod val="75000"/>
                              <a:lumOff val="25000"/>
                            </a:schemeClr>
                          </a:solidFill>
                          <a:effectLst/>
                          <a:latin typeface="+mn-ea"/>
                          <a:ea typeface="+mn-ea"/>
                          <a:cs typeface="Times New Roman" panose="02020603050405020304" pitchFamily="18" charset="0"/>
                        </a:rPr>
                        <a:t>2</a:t>
                      </a:r>
                      <a:endParaRPr lang="zh-CN" sz="1400" kern="100" dirty="0">
                        <a:solidFill>
                          <a:schemeClr val="tx1">
                            <a:lumMod val="75000"/>
                            <a:lumOff val="25000"/>
                          </a:schemeClr>
                        </a:solidFill>
                        <a:effectLst/>
                        <a:latin typeface="+mn-ea"/>
                        <a:ea typeface="+mn-ea"/>
                        <a:cs typeface="Times New Roman" panose="02020603050405020304" pitchFamily="18" charset="0"/>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kern="100" dirty="0">
                          <a:solidFill>
                            <a:schemeClr val="tx1">
                              <a:lumMod val="75000"/>
                              <a:lumOff val="25000"/>
                            </a:schemeClr>
                          </a:solidFill>
                          <a:effectLst/>
                          <a:latin typeface="+mn-ea"/>
                          <a:ea typeface="+mn-ea"/>
                          <a:cs typeface="Times New Roman" panose="02020603050405020304" pitchFamily="18" charset="0"/>
                        </a:rPr>
                        <a:t>SPDT</a:t>
                      </a:r>
                      <a:endParaRPr lang="zh-CN" altLang="zh-CN" sz="1400" kern="100" dirty="0">
                        <a:solidFill>
                          <a:schemeClr val="tx1">
                            <a:lumMod val="75000"/>
                            <a:lumOff val="25000"/>
                          </a:schemeClr>
                        </a:solidFill>
                        <a:effectLst/>
                        <a:latin typeface="+mn-ea"/>
                        <a:ea typeface="+mn-ea"/>
                        <a:cs typeface="Times New Roman" panose="02020603050405020304" pitchFamily="18" charset="0"/>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r>
                        <a:rPr lang="en-US" altLang="zh-CN" sz="1400" dirty="0">
                          <a:solidFill>
                            <a:schemeClr val="tx1">
                              <a:lumMod val="75000"/>
                              <a:lumOff val="25000"/>
                            </a:schemeClr>
                          </a:solidFill>
                          <a:latin typeface="+mn-ea"/>
                          <a:ea typeface="+mn-ea"/>
                          <a:cs typeface="Arial" panose="020B0604020202020204" pitchFamily="34" charset="0"/>
                        </a:rPr>
                        <a:t>SMA female </a:t>
                      </a:r>
                      <a:endParaRPr lang="zh-CN" sz="1400" kern="100" dirty="0">
                        <a:solidFill>
                          <a:schemeClr val="tx1">
                            <a:lumMod val="75000"/>
                            <a:lumOff val="25000"/>
                          </a:schemeClr>
                        </a:solidFill>
                        <a:effectLst/>
                        <a:latin typeface="+mn-ea"/>
                        <a:ea typeface="+mn-ea"/>
                        <a:cs typeface="Times New Roman" panose="02020603050405020304" pitchFamily="18" charset="0"/>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98667827"/>
                  </a:ext>
                </a:extLst>
              </a:tr>
              <a:tr h="324000">
                <a:tc>
                  <a:txBody>
                    <a:bodyPr/>
                    <a:lstStyle/>
                    <a:p>
                      <a:pPr marL="13335" marR="13335" algn="ctr">
                        <a:lnSpc>
                          <a:spcPts val="1400"/>
                        </a:lnSpc>
                        <a:spcAft>
                          <a:spcPts val="0"/>
                        </a:spcAft>
                      </a:pPr>
                      <a:r>
                        <a:rPr lang="en-US" sz="1400" kern="100" dirty="0">
                          <a:solidFill>
                            <a:schemeClr val="tx1">
                              <a:lumMod val="75000"/>
                              <a:lumOff val="25000"/>
                            </a:schemeClr>
                          </a:solidFill>
                          <a:effectLst/>
                        </a:rPr>
                        <a:t>SSU5183A</a:t>
                      </a:r>
                      <a:endParaRPr lang="zh-CN" sz="1400" kern="100" dirty="0">
                        <a:solidFill>
                          <a:schemeClr val="tx1">
                            <a:lumMod val="75000"/>
                            <a:lumOff val="25000"/>
                          </a:schemeClr>
                        </a:solidFill>
                        <a:effectLst/>
                        <a:latin typeface="+mn-ea"/>
                        <a:ea typeface="+mn-ea"/>
                        <a:cs typeface="阿里巴巴普惠体 R"/>
                      </a:endParaRPr>
                    </a:p>
                  </a:txBody>
                  <a:tcPr marL="27188" marR="27188"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r>
                        <a:rPr lang="en-US" sz="1400" kern="100" dirty="0">
                          <a:solidFill>
                            <a:schemeClr val="tx1">
                              <a:lumMod val="75000"/>
                              <a:lumOff val="25000"/>
                            </a:schemeClr>
                          </a:solidFill>
                          <a:effectLst/>
                          <a:latin typeface="+mn-ea"/>
                          <a:ea typeface="+mn-ea"/>
                          <a:cs typeface="Times New Roman" panose="02020603050405020304" pitchFamily="18" charset="0"/>
                        </a:rPr>
                        <a:t>DC-18GHz</a:t>
                      </a:r>
                      <a:endParaRPr lang="zh-CN" sz="1400" kern="100" dirty="0">
                        <a:solidFill>
                          <a:schemeClr val="tx1">
                            <a:lumMod val="75000"/>
                            <a:lumOff val="25000"/>
                          </a:schemeClr>
                        </a:solidFill>
                        <a:effectLst/>
                        <a:latin typeface="+mn-ea"/>
                        <a:ea typeface="+mn-ea"/>
                        <a:cs typeface="Times New Roman" panose="02020603050405020304" pitchFamily="18" charset="0"/>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r>
                        <a:rPr lang="en-US" sz="1400" kern="100" dirty="0">
                          <a:solidFill>
                            <a:schemeClr val="tx1">
                              <a:lumMod val="75000"/>
                              <a:lumOff val="25000"/>
                            </a:schemeClr>
                          </a:solidFill>
                          <a:effectLst/>
                          <a:latin typeface="+mn-ea"/>
                          <a:ea typeface="+mn-ea"/>
                          <a:cs typeface="Times New Roman" panose="02020603050405020304" pitchFamily="18" charset="0"/>
                        </a:rPr>
                        <a:t>3</a:t>
                      </a:r>
                      <a:endParaRPr lang="zh-CN" sz="1400" kern="100" dirty="0">
                        <a:solidFill>
                          <a:schemeClr val="tx1">
                            <a:lumMod val="75000"/>
                            <a:lumOff val="25000"/>
                          </a:schemeClr>
                        </a:solidFill>
                        <a:effectLst/>
                        <a:latin typeface="+mn-ea"/>
                        <a:ea typeface="+mn-ea"/>
                        <a:cs typeface="Times New Roman" panose="02020603050405020304" pitchFamily="18" charset="0"/>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kern="100" dirty="0">
                          <a:solidFill>
                            <a:schemeClr val="tx1">
                              <a:lumMod val="75000"/>
                              <a:lumOff val="25000"/>
                            </a:schemeClr>
                          </a:solidFill>
                          <a:effectLst/>
                          <a:latin typeface="+mn-ea"/>
                          <a:ea typeface="+mn-ea"/>
                          <a:cs typeface="Times New Roman" panose="02020603050405020304" pitchFamily="18" charset="0"/>
                        </a:rPr>
                        <a:t>SPDT</a:t>
                      </a:r>
                      <a:endParaRPr lang="zh-CN" altLang="zh-CN" sz="1400" kern="100" dirty="0">
                        <a:solidFill>
                          <a:schemeClr val="tx1">
                            <a:lumMod val="75000"/>
                            <a:lumOff val="25000"/>
                          </a:schemeClr>
                        </a:solidFill>
                        <a:effectLst/>
                        <a:latin typeface="+mn-ea"/>
                        <a:ea typeface="+mn-ea"/>
                        <a:cs typeface="Times New Roman" panose="02020603050405020304" pitchFamily="18" charset="0"/>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r>
                        <a:rPr lang="en-US" altLang="zh-CN" sz="1400" dirty="0">
                          <a:solidFill>
                            <a:schemeClr val="tx1">
                              <a:lumMod val="75000"/>
                              <a:lumOff val="25000"/>
                            </a:schemeClr>
                          </a:solidFill>
                          <a:latin typeface="+mn-ea"/>
                          <a:ea typeface="+mn-ea"/>
                          <a:cs typeface="Arial" panose="020B0604020202020204" pitchFamily="34" charset="0"/>
                        </a:rPr>
                        <a:t>SMA female </a:t>
                      </a:r>
                      <a:endParaRPr lang="zh-CN" sz="1400" kern="100" dirty="0">
                        <a:solidFill>
                          <a:schemeClr val="tx1">
                            <a:lumMod val="75000"/>
                            <a:lumOff val="25000"/>
                          </a:schemeClr>
                        </a:solidFill>
                        <a:effectLst/>
                        <a:latin typeface="+mn-ea"/>
                        <a:ea typeface="+mn-ea"/>
                        <a:cs typeface="Times New Roman" panose="02020603050405020304" pitchFamily="18" charset="0"/>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522575613"/>
                  </a:ext>
                </a:extLst>
              </a:tr>
              <a:tr h="324000">
                <a:tc>
                  <a:txBody>
                    <a:bodyPr/>
                    <a:lstStyle/>
                    <a:p>
                      <a:pPr marL="13335" marR="13335" algn="ctr">
                        <a:lnSpc>
                          <a:spcPts val="1400"/>
                        </a:lnSpc>
                        <a:spcAft>
                          <a:spcPts val="0"/>
                        </a:spcAft>
                      </a:pPr>
                      <a:r>
                        <a:rPr lang="en-US" altLang="zh-CN" sz="1400" kern="100" dirty="0">
                          <a:solidFill>
                            <a:schemeClr val="tx1">
                              <a:lumMod val="75000"/>
                              <a:lumOff val="25000"/>
                            </a:schemeClr>
                          </a:solidFill>
                          <a:effectLst/>
                        </a:rPr>
                        <a:t>SSU5184A</a:t>
                      </a:r>
                      <a:endParaRPr lang="zh-CN" altLang="zh-CN" sz="1400" kern="100" dirty="0">
                        <a:solidFill>
                          <a:schemeClr val="tx1">
                            <a:lumMod val="75000"/>
                            <a:lumOff val="25000"/>
                          </a:schemeClr>
                        </a:solidFill>
                        <a:effectLst/>
                        <a:latin typeface="+mn-ea"/>
                        <a:ea typeface="+mn-ea"/>
                        <a:cs typeface="阿里巴巴普惠体 R"/>
                      </a:endParaRPr>
                    </a:p>
                  </a:txBody>
                  <a:tcPr marL="27188" marR="27188"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r>
                        <a:rPr lang="en-US" sz="1400" kern="100" dirty="0">
                          <a:solidFill>
                            <a:schemeClr val="tx1">
                              <a:lumMod val="75000"/>
                              <a:lumOff val="25000"/>
                            </a:schemeClr>
                          </a:solidFill>
                          <a:effectLst/>
                          <a:latin typeface="+mn-ea"/>
                          <a:ea typeface="+mn-ea"/>
                          <a:cs typeface="Times New Roman" panose="02020603050405020304" pitchFamily="18" charset="0"/>
                        </a:rPr>
                        <a:t>DC-18GHz</a:t>
                      </a:r>
                      <a:endParaRPr lang="zh-CN" sz="1400" kern="100" dirty="0">
                        <a:solidFill>
                          <a:schemeClr val="tx1">
                            <a:lumMod val="75000"/>
                            <a:lumOff val="25000"/>
                          </a:schemeClr>
                        </a:solidFill>
                        <a:effectLst/>
                        <a:latin typeface="+mn-ea"/>
                        <a:ea typeface="+mn-ea"/>
                        <a:cs typeface="Times New Roman" panose="02020603050405020304" pitchFamily="18" charset="0"/>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r>
                        <a:rPr lang="en-US" sz="1400" kern="100" dirty="0">
                          <a:solidFill>
                            <a:schemeClr val="tx1">
                              <a:lumMod val="75000"/>
                              <a:lumOff val="25000"/>
                            </a:schemeClr>
                          </a:solidFill>
                          <a:effectLst/>
                          <a:latin typeface="+mn-ea"/>
                          <a:ea typeface="+mn-ea"/>
                          <a:cs typeface="Times New Roman" panose="02020603050405020304" pitchFamily="18" charset="0"/>
                        </a:rPr>
                        <a:t>4</a:t>
                      </a:r>
                      <a:endParaRPr lang="zh-CN" sz="1400" kern="100" dirty="0">
                        <a:solidFill>
                          <a:schemeClr val="tx1">
                            <a:lumMod val="75000"/>
                            <a:lumOff val="25000"/>
                          </a:schemeClr>
                        </a:solidFill>
                        <a:effectLst/>
                        <a:latin typeface="+mn-ea"/>
                        <a:ea typeface="+mn-ea"/>
                        <a:cs typeface="Times New Roman" panose="02020603050405020304" pitchFamily="18" charset="0"/>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kern="100" dirty="0">
                          <a:solidFill>
                            <a:schemeClr val="tx1">
                              <a:lumMod val="75000"/>
                              <a:lumOff val="25000"/>
                            </a:schemeClr>
                          </a:solidFill>
                          <a:effectLst/>
                          <a:latin typeface="+mn-ea"/>
                          <a:ea typeface="+mn-ea"/>
                          <a:cs typeface="Times New Roman" panose="02020603050405020304" pitchFamily="18" charset="0"/>
                        </a:rPr>
                        <a:t>SPDT</a:t>
                      </a:r>
                      <a:endParaRPr lang="zh-CN" altLang="zh-CN" sz="1400" kern="100" dirty="0">
                        <a:solidFill>
                          <a:schemeClr val="tx1">
                            <a:lumMod val="75000"/>
                            <a:lumOff val="25000"/>
                          </a:schemeClr>
                        </a:solidFill>
                        <a:effectLst/>
                        <a:latin typeface="+mn-ea"/>
                        <a:ea typeface="+mn-ea"/>
                        <a:cs typeface="Times New Roman" panose="02020603050405020304" pitchFamily="18" charset="0"/>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r>
                        <a:rPr lang="en-US" altLang="zh-CN" sz="1400" kern="100" dirty="0">
                          <a:solidFill>
                            <a:schemeClr val="tx1">
                              <a:lumMod val="75000"/>
                              <a:lumOff val="25000"/>
                            </a:schemeClr>
                          </a:solidFill>
                          <a:effectLst/>
                          <a:latin typeface="+mn-ea"/>
                          <a:ea typeface="+mn-ea"/>
                          <a:cs typeface="Times New Roman" panose="02020603050405020304" pitchFamily="18" charset="0"/>
                        </a:rPr>
                        <a:t>SMA female </a:t>
                      </a:r>
                      <a:endParaRPr lang="zh-CN" sz="1400" kern="100" dirty="0">
                        <a:solidFill>
                          <a:schemeClr val="tx1">
                            <a:lumMod val="75000"/>
                            <a:lumOff val="25000"/>
                          </a:schemeClr>
                        </a:solidFill>
                        <a:effectLst/>
                        <a:latin typeface="+mn-ea"/>
                        <a:ea typeface="+mn-ea"/>
                        <a:cs typeface="Times New Roman" panose="02020603050405020304" pitchFamily="18" charset="0"/>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996498357"/>
                  </a:ext>
                </a:extLst>
              </a:tr>
              <a:tr h="324000">
                <a:tc>
                  <a:txBody>
                    <a:bodyPr/>
                    <a:lstStyle/>
                    <a:p>
                      <a:pPr marL="26670" marR="13335" algn="ctr">
                        <a:lnSpc>
                          <a:spcPts val="1400"/>
                        </a:lnSpc>
                        <a:spcAft>
                          <a:spcPts val="0"/>
                        </a:spcAft>
                      </a:pPr>
                      <a:r>
                        <a:rPr lang="en-US" sz="1400" kern="100" dirty="0">
                          <a:solidFill>
                            <a:schemeClr val="tx1">
                              <a:lumMod val="75000"/>
                              <a:lumOff val="25000"/>
                            </a:schemeClr>
                          </a:solidFill>
                          <a:effectLst/>
                        </a:rPr>
                        <a:t>SSU5261A</a:t>
                      </a:r>
                      <a:endParaRPr lang="zh-CN" sz="1400" kern="100" dirty="0">
                        <a:solidFill>
                          <a:schemeClr val="tx1">
                            <a:lumMod val="75000"/>
                            <a:lumOff val="25000"/>
                          </a:schemeClr>
                        </a:solidFill>
                        <a:effectLst/>
                        <a:latin typeface="+mn-ea"/>
                        <a:ea typeface="+mn-ea"/>
                        <a:cs typeface="阿里巴巴普惠体 R"/>
                      </a:endParaRPr>
                    </a:p>
                  </a:txBody>
                  <a:tcPr marL="27188" marR="27188"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r>
                        <a:rPr lang="en-US" sz="1400" kern="100" dirty="0">
                          <a:solidFill>
                            <a:schemeClr val="tx1">
                              <a:lumMod val="75000"/>
                              <a:lumOff val="25000"/>
                            </a:schemeClr>
                          </a:solidFill>
                          <a:effectLst/>
                          <a:latin typeface="+mn-ea"/>
                          <a:ea typeface="+mn-ea"/>
                          <a:cs typeface="Times New Roman" panose="02020603050405020304" pitchFamily="18" charset="0"/>
                        </a:rPr>
                        <a:t>DC-26.5GHz</a:t>
                      </a:r>
                      <a:endParaRPr lang="zh-CN" sz="1400" kern="100" dirty="0">
                        <a:solidFill>
                          <a:schemeClr val="tx1">
                            <a:lumMod val="75000"/>
                            <a:lumOff val="25000"/>
                          </a:schemeClr>
                        </a:solidFill>
                        <a:effectLst/>
                        <a:latin typeface="+mn-ea"/>
                        <a:ea typeface="+mn-ea"/>
                        <a:cs typeface="Times New Roman" panose="02020603050405020304" pitchFamily="18" charset="0"/>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r>
                        <a:rPr lang="en-US" sz="1400" kern="100" dirty="0">
                          <a:solidFill>
                            <a:schemeClr val="tx1">
                              <a:lumMod val="75000"/>
                              <a:lumOff val="25000"/>
                            </a:schemeClr>
                          </a:solidFill>
                          <a:effectLst/>
                          <a:latin typeface="+mn-ea"/>
                          <a:ea typeface="+mn-ea"/>
                          <a:cs typeface="Times New Roman" panose="02020603050405020304" pitchFamily="18" charset="0"/>
                        </a:rPr>
                        <a:t>1</a:t>
                      </a:r>
                      <a:endParaRPr lang="zh-CN" sz="1400" kern="100" dirty="0">
                        <a:solidFill>
                          <a:schemeClr val="tx1">
                            <a:lumMod val="75000"/>
                            <a:lumOff val="25000"/>
                          </a:schemeClr>
                        </a:solidFill>
                        <a:effectLst/>
                        <a:latin typeface="+mn-ea"/>
                        <a:ea typeface="+mn-ea"/>
                        <a:cs typeface="Times New Roman" panose="02020603050405020304" pitchFamily="18" charset="0"/>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r>
                        <a:rPr lang="en-US" altLang="zh-CN" sz="1400" kern="100" dirty="0">
                          <a:solidFill>
                            <a:schemeClr val="tx1">
                              <a:lumMod val="75000"/>
                              <a:lumOff val="25000"/>
                            </a:schemeClr>
                          </a:solidFill>
                          <a:effectLst/>
                          <a:latin typeface="+mn-ea"/>
                          <a:ea typeface="+mn-ea"/>
                          <a:cs typeface="Times New Roman" panose="02020603050405020304" pitchFamily="18" charset="0"/>
                        </a:rPr>
                        <a:t>SPDT</a:t>
                      </a:r>
                      <a:endParaRPr lang="zh-CN" sz="1400" kern="100" dirty="0">
                        <a:solidFill>
                          <a:schemeClr val="tx1">
                            <a:lumMod val="75000"/>
                            <a:lumOff val="25000"/>
                          </a:schemeClr>
                        </a:solidFill>
                        <a:effectLst/>
                        <a:latin typeface="+mn-ea"/>
                        <a:ea typeface="+mn-ea"/>
                        <a:cs typeface="Times New Roman" panose="02020603050405020304" pitchFamily="18" charset="0"/>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r>
                        <a:rPr lang="en-US" altLang="zh-CN" sz="1400" dirty="0">
                          <a:solidFill>
                            <a:schemeClr val="tx1">
                              <a:lumMod val="75000"/>
                              <a:lumOff val="25000"/>
                            </a:schemeClr>
                          </a:solidFill>
                          <a:latin typeface="+mn-ea"/>
                          <a:ea typeface="+mn-ea"/>
                          <a:cs typeface="Arial" panose="020B0604020202020204" pitchFamily="34" charset="0"/>
                        </a:rPr>
                        <a:t>SMA female </a:t>
                      </a:r>
                      <a:endParaRPr lang="zh-CN" sz="1400" kern="100" dirty="0">
                        <a:solidFill>
                          <a:schemeClr val="tx1">
                            <a:lumMod val="75000"/>
                            <a:lumOff val="25000"/>
                          </a:schemeClr>
                        </a:solidFill>
                        <a:effectLst/>
                        <a:latin typeface="+mn-ea"/>
                        <a:ea typeface="+mn-ea"/>
                        <a:cs typeface="Times New Roman" panose="02020603050405020304" pitchFamily="18" charset="0"/>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963254579"/>
                  </a:ext>
                </a:extLst>
              </a:tr>
              <a:tr h="324000">
                <a:tc>
                  <a:txBody>
                    <a:bodyPr/>
                    <a:lstStyle/>
                    <a:p>
                      <a:pPr marL="26670" marR="13335" algn="ctr">
                        <a:lnSpc>
                          <a:spcPts val="1400"/>
                        </a:lnSpc>
                        <a:spcAft>
                          <a:spcPts val="0"/>
                        </a:spcAft>
                      </a:pPr>
                      <a:r>
                        <a:rPr lang="en-US" altLang="zh-CN" sz="1400" kern="100" dirty="0">
                          <a:solidFill>
                            <a:schemeClr val="tx1">
                              <a:lumMod val="75000"/>
                              <a:lumOff val="25000"/>
                            </a:schemeClr>
                          </a:solidFill>
                          <a:effectLst/>
                        </a:rPr>
                        <a:t>SSU5262A</a:t>
                      </a:r>
                      <a:endParaRPr lang="zh-CN" altLang="zh-CN" sz="1400" kern="100" dirty="0">
                        <a:solidFill>
                          <a:schemeClr val="tx1">
                            <a:lumMod val="75000"/>
                            <a:lumOff val="25000"/>
                          </a:schemeClr>
                        </a:solidFill>
                        <a:effectLst/>
                        <a:latin typeface="+mn-ea"/>
                        <a:ea typeface="+mn-ea"/>
                        <a:cs typeface="阿里巴巴普惠体 R"/>
                      </a:endParaRPr>
                    </a:p>
                  </a:txBody>
                  <a:tcPr marL="27188" marR="27188"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r>
                        <a:rPr lang="en-US" altLang="zh-CN" sz="1400" kern="100" dirty="0">
                          <a:solidFill>
                            <a:schemeClr val="tx1">
                              <a:lumMod val="75000"/>
                              <a:lumOff val="25000"/>
                            </a:schemeClr>
                          </a:solidFill>
                          <a:effectLst/>
                          <a:latin typeface="+mn-ea"/>
                          <a:ea typeface="+mn-ea"/>
                          <a:cs typeface="Times New Roman" panose="02020603050405020304" pitchFamily="18" charset="0"/>
                        </a:rPr>
                        <a:t>DC-26.5GHz</a:t>
                      </a:r>
                      <a:endParaRPr lang="zh-CN" altLang="zh-CN" sz="1400" kern="100" dirty="0">
                        <a:solidFill>
                          <a:schemeClr val="tx1">
                            <a:lumMod val="75000"/>
                            <a:lumOff val="25000"/>
                          </a:schemeClr>
                        </a:solidFill>
                        <a:effectLst/>
                        <a:latin typeface="+mn-ea"/>
                        <a:ea typeface="+mn-ea"/>
                        <a:cs typeface="Times New Roman" panose="02020603050405020304" pitchFamily="18" charset="0"/>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r>
                        <a:rPr lang="en-US" sz="1400" kern="100" dirty="0">
                          <a:solidFill>
                            <a:schemeClr val="tx1">
                              <a:lumMod val="75000"/>
                              <a:lumOff val="25000"/>
                            </a:schemeClr>
                          </a:solidFill>
                          <a:effectLst/>
                          <a:latin typeface="+mn-ea"/>
                          <a:ea typeface="+mn-ea"/>
                          <a:cs typeface="Times New Roman" panose="02020603050405020304" pitchFamily="18" charset="0"/>
                        </a:rPr>
                        <a:t>2</a:t>
                      </a:r>
                      <a:endParaRPr lang="zh-CN" sz="1400" kern="100" dirty="0">
                        <a:solidFill>
                          <a:schemeClr val="tx1">
                            <a:lumMod val="75000"/>
                            <a:lumOff val="25000"/>
                          </a:schemeClr>
                        </a:solidFill>
                        <a:effectLst/>
                        <a:latin typeface="+mn-ea"/>
                        <a:ea typeface="+mn-ea"/>
                        <a:cs typeface="Times New Roman" panose="02020603050405020304" pitchFamily="18" charset="0"/>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kern="100" dirty="0">
                          <a:solidFill>
                            <a:schemeClr val="tx1">
                              <a:lumMod val="75000"/>
                              <a:lumOff val="25000"/>
                            </a:schemeClr>
                          </a:solidFill>
                          <a:effectLst/>
                          <a:latin typeface="+mn-ea"/>
                          <a:ea typeface="+mn-ea"/>
                          <a:cs typeface="Times New Roman" panose="02020603050405020304" pitchFamily="18" charset="0"/>
                        </a:rPr>
                        <a:t>SPDT</a:t>
                      </a:r>
                      <a:endParaRPr lang="zh-CN" altLang="zh-CN" sz="1400" kern="100" dirty="0">
                        <a:solidFill>
                          <a:schemeClr val="tx1">
                            <a:lumMod val="75000"/>
                            <a:lumOff val="25000"/>
                          </a:schemeClr>
                        </a:solidFill>
                        <a:effectLst/>
                        <a:latin typeface="+mn-ea"/>
                        <a:ea typeface="+mn-ea"/>
                        <a:cs typeface="Times New Roman" panose="02020603050405020304" pitchFamily="18" charset="0"/>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r>
                        <a:rPr lang="en-US" altLang="zh-CN" sz="1400" dirty="0">
                          <a:solidFill>
                            <a:schemeClr val="tx1">
                              <a:lumMod val="75000"/>
                              <a:lumOff val="25000"/>
                            </a:schemeClr>
                          </a:solidFill>
                          <a:latin typeface="+mn-ea"/>
                          <a:ea typeface="+mn-ea"/>
                          <a:cs typeface="Arial" panose="020B0604020202020204" pitchFamily="34" charset="0"/>
                        </a:rPr>
                        <a:t>SMA female </a:t>
                      </a:r>
                      <a:endParaRPr lang="zh-CN" sz="1400" kern="100" dirty="0">
                        <a:solidFill>
                          <a:schemeClr val="tx1">
                            <a:lumMod val="75000"/>
                            <a:lumOff val="25000"/>
                          </a:schemeClr>
                        </a:solidFill>
                        <a:effectLst/>
                        <a:latin typeface="+mn-ea"/>
                        <a:ea typeface="+mn-ea"/>
                        <a:cs typeface="Times New Roman" panose="02020603050405020304" pitchFamily="18" charset="0"/>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68885935"/>
                  </a:ext>
                </a:extLst>
              </a:tr>
              <a:tr h="324000">
                <a:tc>
                  <a:txBody>
                    <a:bodyPr/>
                    <a:lstStyle/>
                    <a:p>
                      <a:pPr marL="26670" marR="13335" algn="ctr">
                        <a:lnSpc>
                          <a:spcPts val="1400"/>
                        </a:lnSpc>
                        <a:spcAft>
                          <a:spcPts val="0"/>
                        </a:spcAft>
                      </a:pPr>
                      <a:r>
                        <a:rPr lang="en-US" sz="1400" kern="100" dirty="0">
                          <a:solidFill>
                            <a:schemeClr val="tx1">
                              <a:lumMod val="75000"/>
                              <a:lumOff val="25000"/>
                            </a:schemeClr>
                          </a:solidFill>
                          <a:effectLst/>
                        </a:rPr>
                        <a:t>SSU5263A</a:t>
                      </a:r>
                      <a:endParaRPr lang="zh-CN" sz="1400" kern="100" dirty="0">
                        <a:solidFill>
                          <a:schemeClr val="tx1">
                            <a:lumMod val="75000"/>
                            <a:lumOff val="25000"/>
                          </a:schemeClr>
                        </a:solidFill>
                        <a:effectLst/>
                        <a:latin typeface="+mn-ea"/>
                        <a:ea typeface="+mn-ea"/>
                        <a:cs typeface="阿里巴巴普惠体 R"/>
                      </a:endParaRPr>
                    </a:p>
                  </a:txBody>
                  <a:tcPr marL="27188" marR="27188"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r>
                        <a:rPr lang="en-US" sz="1400" kern="100" dirty="0">
                          <a:solidFill>
                            <a:schemeClr val="tx1">
                              <a:lumMod val="75000"/>
                              <a:lumOff val="25000"/>
                            </a:schemeClr>
                          </a:solidFill>
                          <a:effectLst/>
                          <a:latin typeface="+mn-ea"/>
                          <a:ea typeface="+mn-ea"/>
                          <a:cs typeface="Times New Roman" panose="02020603050405020304" pitchFamily="18" charset="0"/>
                        </a:rPr>
                        <a:t>DC-26.5GHz</a:t>
                      </a:r>
                      <a:endParaRPr lang="zh-CN" sz="1400" kern="100" dirty="0">
                        <a:solidFill>
                          <a:schemeClr val="tx1">
                            <a:lumMod val="75000"/>
                            <a:lumOff val="25000"/>
                          </a:schemeClr>
                        </a:solidFill>
                        <a:effectLst/>
                        <a:latin typeface="+mn-ea"/>
                        <a:ea typeface="+mn-ea"/>
                        <a:cs typeface="Times New Roman" panose="02020603050405020304" pitchFamily="18" charset="0"/>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r>
                        <a:rPr lang="en-US" sz="1400" kern="100" dirty="0">
                          <a:solidFill>
                            <a:schemeClr val="tx1">
                              <a:lumMod val="75000"/>
                              <a:lumOff val="25000"/>
                            </a:schemeClr>
                          </a:solidFill>
                          <a:effectLst/>
                          <a:latin typeface="+mn-ea"/>
                          <a:ea typeface="+mn-ea"/>
                          <a:cs typeface="Times New Roman" panose="02020603050405020304" pitchFamily="18" charset="0"/>
                        </a:rPr>
                        <a:t>3</a:t>
                      </a:r>
                      <a:endParaRPr lang="zh-CN" sz="1400" kern="100" dirty="0">
                        <a:solidFill>
                          <a:schemeClr val="tx1">
                            <a:lumMod val="75000"/>
                            <a:lumOff val="25000"/>
                          </a:schemeClr>
                        </a:solidFill>
                        <a:effectLst/>
                        <a:latin typeface="+mn-ea"/>
                        <a:ea typeface="+mn-ea"/>
                        <a:cs typeface="Times New Roman" panose="02020603050405020304" pitchFamily="18" charset="0"/>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kern="100" dirty="0">
                          <a:solidFill>
                            <a:schemeClr val="tx1">
                              <a:lumMod val="75000"/>
                              <a:lumOff val="25000"/>
                            </a:schemeClr>
                          </a:solidFill>
                          <a:effectLst/>
                          <a:latin typeface="+mn-ea"/>
                          <a:ea typeface="+mn-ea"/>
                          <a:cs typeface="Times New Roman" panose="02020603050405020304" pitchFamily="18" charset="0"/>
                        </a:rPr>
                        <a:t>SPDT</a:t>
                      </a:r>
                      <a:endParaRPr lang="zh-CN" altLang="zh-CN" sz="1400" kern="100" dirty="0">
                        <a:solidFill>
                          <a:schemeClr val="tx1">
                            <a:lumMod val="75000"/>
                            <a:lumOff val="25000"/>
                          </a:schemeClr>
                        </a:solidFill>
                        <a:effectLst/>
                        <a:latin typeface="+mn-ea"/>
                        <a:ea typeface="+mn-ea"/>
                        <a:cs typeface="Times New Roman" panose="02020603050405020304" pitchFamily="18" charset="0"/>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r>
                        <a:rPr lang="en-US" altLang="zh-CN" sz="1400" kern="100" dirty="0">
                          <a:solidFill>
                            <a:schemeClr val="tx1">
                              <a:lumMod val="75000"/>
                              <a:lumOff val="25000"/>
                            </a:schemeClr>
                          </a:solidFill>
                          <a:effectLst/>
                          <a:latin typeface="+mn-ea"/>
                          <a:ea typeface="+mn-ea"/>
                          <a:cs typeface="Times New Roman" panose="02020603050405020304" pitchFamily="18" charset="0"/>
                        </a:rPr>
                        <a:t>SMA female </a:t>
                      </a:r>
                      <a:endParaRPr lang="zh-CN" sz="1400" kern="100" dirty="0">
                        <a:solidFill>
                          <a:schemeClr val="tx1">
                            <a:lumMod val="75000"/>
                            <a:lumOff val="25000"/>
                          </a:schemeClr>
                        </a:solidFill>
                        <a:effectLst/>
                        <a:latin typeface="+mn-ea"/>
                        <a:ea typeface="+mn-ea"/>
                        <a:cs typeface="Times New Roman" panose="02020603050405020304" pitchFamily="18" charset="0"/>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3349654516"/>
                  </a:ext>
                </a:extLst>
              </a:tr>
              <a:tr h="324000">
                <a:tc>
                  <a:txBody>
                    <a:bodyPr/>
                    <a:lstStyle/>
                    <a:p>
                      <a:pPr marL="26670" marR="13335" algn="ctr">
                        <a:lnSpc>
                          <a:spcPts val="1400"/>
                        </a:lnSpc>
                        <a:spcAft>
                          <a:spcPts val="0"/>
                        </a:spcAft>
                      </a:pPr>
                      <a:r>
                        <a:rPr lang="en-US" altLang="zh-CN" sz="1400" kern="100" dirty="0">
                          <a:solidFill>
                            <a:schemeClr val="tx1">
                              <a:lumMod val="75000"/>
                              <a:lumOff val="25000"/>
                            </a:schemeClr>
                          </a:solidFill>
                          <a:effectLst/>
                        </a:rPr>
                        <a:t>SSU5264A</a:t>
                      </a:r>
                      <a:endParaRPr lang="zh-CN" altLang="zh-CN" sz="1400" kern="100" dirty="0">
                        <a:solidFill>
                          <a:schemeClr val="tx1">
                            <a:lumMod val="75000"/>
                            <a:lumOff val="25000"/>
                          </a:schemeClr>
                        </a:solidFill>
                        <a:effectLst/>
                        <a:latin typeface="+mn-ea"/>
                        <a:ea typeface="+mn-ea"/>
                        <a:cs typeface="阿里巴巴普惠体 R"/>
                      </a:endParaRPr>
                    </a:p>
                  </a:txBody>
                  <a:tcPr marL="27188" marR="27188"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r>
                        <a:rPr lang="en-US" altLang="zh-CN" sz="1400" kern="100" dirty="0">
                          <a:solidFill>
                            <a:schemeClr val="tx1">
                              <a:lumMod val="75000"/>
                              <a:lumOff val="25000"/>
                            </a:schemeClr>
                          </a:solidFill>
                          <a:effectLst/>
                          <a:latin typeface="+mn-ea"/>
                          <a:ea typeface="+mn-ea"/>
                          <a:cs typeface="Times New Roman" panose="02020603050405020304" pitchFamily="18" charset="0"/>
                        </a:rPr>
                        <a:t>DC-26.5GHz</a:t>
                      </a:r>
                      <a:endParaRPr lang="zh-CN" altLang="zh-CN" sz="1400" kern="100" dirty="0">
                        <a:solidFill>
                          <a:schemeClr val="tx1">
                            <a:lumMod val="75000"/>
                            <a:lumOff val="25000"/>
                          </a:schemeClr>
                        </a:solidFill>
                        <a:effectLst/>
                        <a:latin typeface="+mn-ea"/>
                        <a:ea typeface="+mn-ea"/>
                        <a:cs typeface="Times New Roman" panose="02020603050405020304" pitchFamily="18" charset="0"/>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r>
                        <a:rPr lang="en-US" sz="1400" kern="100" dirty="0">
                          <a:solidFill>
                            <a:schemeClr val="tx1">
                              <a:lumMod val="75000"/>
                              <a:lumOff val="25000"/>
                            </a:schemeClr>
                          </a:solidFill>
                          <a:effectLst/>
                          <a:latin typeface="+mn-ea"/>
                          <a:ea typeface="+mn-ea"/>
                          <a:cs typeface="Times New Roman" panose="02020603050405020304" pitchFamily="18" charset="0"/>
                        </a:rPr>
                        <a:t>4</a:t>
                      </a:r>
                      <a:endParaRPr lang="zh-CN" sz="1400" kern="100" dirty="0">
                        <a:solidFill>
                          <a:schemeClr val="tx1">
                            <a:lumMod val="75000"/>
                            <a:lumOff val="25000"/>
                          </a:schemeClr>
                        </a:solidFill>
                        <a:effectLst/>
                        <a:latin typeface="+mn-ea"/>
                        <a:ea typeface="+mn-ea"/>
                        <a:cs typeface="Times New Roman" panose="02020603050405020304" pitchFamily="18" charset="0"/>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kern="100" dirty="0">
                          <a:solidFill>
                            <a:schemeClr val="tx1">
                              <a:lumMod val="75000"/>
                              <a:lumOff val="25000"/>
                            </a:schemeClr>
                          </a:solidFill>
                          <a:effectLst/>
                          <a:latin typeface="+mn-ea"/>
                          <a:ea typeface="+mn-ea"/>
                          <a:cs typeface="Times New Roman" panose="02020603050405020304" pitchFamily="18" charset="0"/>
                        </a:rPr>
                        <a:t>SPDT</a:t>
                      </a:r>
                      <a:endParaRPr lang="zh-CN" altLang="zh-CN" sz="1400" kern="100" dirty="0">
                        <a:solidFill>
                          <a:schemeClr val="tx1">
                            <a:lumMod val="75000"/>
                            <a:lumOff val="25000"/>
                          </a:schemeClr>
                        </a:solidFill>
                        <a:effectLst/>
                        <a:latin typeface="+mn-ea"/>
                        <a:ea typeface="+mn-ea"/>
                        <a:cs typeface="Times New Roman" panose="02020603050405020304" pitchFamily="18" charset="0"/>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r>
                        <a:rPr lang="en-US" altLang="zh-CN" sz="1400" dirty="0">
                          <a:solidFill>
                            <a:schemeClr val="tx1">
                              <a:lumMod val="75000"/>
                              <a:lumOff val="25000"/>
                            </a:schemeClr>
                          </a:solidFill>
                          <a:latin typeface="+mn-ea"/>
                          <a:ea typeface="+mn-ea"/>
                          <a:cs typeface="Arial" panose="020B0604020202020204" pitchFamily="34" charset="0"/>
                        </a:rPr>
                        <a:t>SMA female </a:t>
                      </a:r>
                      <a:endParaRPr lang="zh-CN" sz="1400" kern="100" dirty="0">
                        <a:solidFill>
                          <a:schemeClr val="tx1">
                            <a:lumMod val="75000"/>
                            <a:lumOff val="25000"/>
                          </a:schemeClr>
                        </a:solidFill>
                        <a:effectLst/>
                        <a:latin typeface="+mn-ea"/>
                        <a:ea typeface="+mn-ea"/>
                        <a:cs typeface="Times New Roman" panose="02020603050405020304" pitchFamily="18" charset="0"/>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331392593"/>
                  </a:ext>
                </a:extLst>
              </a:tr>
              <a:tr h="324000">
                <a:tc>
                  <a:txBody>
                    <a:bodyPr/>
                    <a:lstStyle/>
                    <a:p>
                      <a:pPr marL="26670" marR="13335" algn="ctr">
                        <a:lnSpc>
                          <a:spcPts val="1400"/>
                        </a:lnSpc>
                        <a:spcAft>
                          <a:spcPts val="0"/>
                        </a:spcAft>
                      </a:pPr>
                      <a:r>
                        <a:rPr lang="en-US" sz="1400" kern="100" dirty="0">
                          <a:solidFill>
                            <a:schemeClr val="tx1">
                              <a:lumMod val="75000"/>
                              <a:lumOff val="25000"/>
                            </a:schemeClr>
                          </a:solidFill>
                          <a:effectLst/>
                        </a:rPr>
                        <a:t>SSU5265A</a:t>
                      </a:r>
                      <a:endParaRPr lang="zh-CN" sz="1400" kern="100" dirty="0">
                        <a:solidFill>
                          <a:schemeClr val="tx1">
                            <a:lumMod val="75000"/>
                            <a:lumOff val="25000"/>
                          </a:schemeClr>
                        </a:solidFill>
                        <a:effectLst/>
                        <a:latin typeface="+mn-ea"/>
                        <a:ea typeface="+mn-ea"/>
                        <a:cs typeface="阿里巴巴普惠体 R"/>
                      </a:endParaRPr>
                    </a:p>
                  </a:txBody>
                  <a:tcPr marL="27188" marR="27188"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r>
                        <a:rPr lang="en-US" sz="1400" kern="100" dirty="0">
                          <a:solidFill>
                            <a:schemeClr val="tx1">
                              <a:lumMod val="75000"/>
                              <a:lumOff val="25000"/>
                            </a:schemeClr>
                          </a:solidFill>
                          <a:effectLst/>
                          <a:latin typeface="+mn-ea"/>
                          <a:ea typeface="+mn-ea"/>
                          <a:cs typeface="Times New Roman" panose="02020603050405020304" pitchFamily="18" charset="0"/>
                        </a:rPr>
                        <a:t>DC-26.5GHz</a:t>
                      </a:r>
                      <a:endParaRPr lang="zh-CN" sz="1400" kern="100" dirty="0">
                        <a:solidFill>
                          <a:schemeClr val="tx1">
                            <a:lumMod val="75000"/>
                            <a:lumOff val="25000"/>
                          </a:schemeClr>
                        </a:solidFill>
                        <a:effectLst/>
                        <a:latin typeface="+mn-ea"/>
                        <a:ea typeface="+mn-ea"/>
                        <a:cs typeface="Times New Roman" panose="02020603050405020304" pitchFamily="18" charset="0"/>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r>
                        <a:rPr lang="en-US" sz="1400" kern="100" dirty="0">
                          <a:solidFill>
                            <a:schemeClr val="tx1">
                              <a:lumMod val="75000"/>
                              <a:lumOff val="25000"/>
                            </a:schemeClr>
                          </a:solidFill>
                          <a:effectLst/>
                          <a:latin typeface="+mn-ea"/>
                          <a:ea typeface="+mn-ea"/>
                          <a:cs typeface="Times New Roman" panose="02020603050405020304" pitchFamily="18" charset="0"/>
                        </a:rPr>
                        <a:t>5</a:t>
                      </a:r>
                      <a:endParaRPr lang="zh-CN" sz="1400" kern="100" dirty="0">
                        <a:solidFill>
                          <a:schemeClr val="tx1">
                            <a:lumMod val="75000"/>
                            <a:lumOff val="25000"/>
                          </a:schemeClr>
                        </a:solidFill>
                        <a:effectLst/>
                        <a:latin typeface="+mn-ea"/>
                        <a:ea typeface="+mn-ea"/>
                        <a:cs typeface="Times New Roman" panose="02020603050405020304" pitchFamily="18" charset="0"/>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r>
                        <a:rPr lang="en-US" altLang="zh-CN" sz="1400" kern="100" dirty="0">
                          <a:solidFill>
                            <a:schemeClr val="tx1">
                              <a:lumMod val="75000"/>
                              <a:lumOff val="25000"/>
                            </a:schemeClr>
                          </a:solidFill>
                          <a:effectLst/>
                          <a:latin typeface="+mn-ea"/>
                          <a:ea typeface="+mn-ea"/>
                          <a:cs typeface="Times New Roman" panose="02020603050405020304" pitchFamily="18" charset="0"/>
                        </a:rPr>
                        <a:t>SP6T</a:t>
                      </a:r>
                      <a:endParaRPr lang="zh-CN" sz="1400" kern="100" dirty="0">
                        <a:solidFill>
                          <a:schemeClr val="tx1">
                            <a:lumMod val="75000"/>
                            <a:lumOff val="25000"/>
                          </a:schemeClr>
                        </a:solidFill>
                        <a:effectLst/>
                        <a:latin typeface="+mn-ea"/>
                        <a:ea typeface="+mn-ea"/>
                        <a:cs typeface="Times New Roman" panose="02020603050405020304" pitchFamily="18" charset="0"/>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r>
                        <a:rPr lang="en-US" altLang="zh-CN" sz="1400" dirty="0">
                          <a:solidFill>
                            <a:schemeClr val="tx1">
                              <a:lumMod val="75000"/>
                              <a:lumOff val="25000"/>
                            </a:schemeClr>
                          </a:solidFill>
                          <a:latin typeface="+mn-ea"/>
                          <a:ea typeface="+mn-ea"/>
                          <a:cs typeface="Arial" panose="020B0604020202020204" pitchFamily="34" charset="0"/>
                        </a:rPr>
                        <a:t>SMA female </a:t>
                      </a:r>
                      <a:endParaRPr lang="zh-CN" sz="1400" kern="100" dirty="0">
                        <a:solidFill>
                          <a:schemeClr val="tx1">
                            <a:lumMod val="75000"/>
                            <a:lumOff val="25000"/>
                          </a:schemeClr>
                        </a:solidFill>
                        <a:effectLst/>
                        <a:latin typeface="+mn-ea"/>
                        <a:ea typeface="+mn-ea"/>
                        <a:cs typeface="Times New Roman" panose="02020603050405020304" pitchFamily="18" charset="0"/>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2937169051"/>
                  </a:ext>
                </a:extLst>
              </a:tr>
              <a:tr h="324000">
                <a:tc>
                  <a:txBody>
                    <a:bodyPr/>
                    <a:lstStyle/>
                    <a:p>
                      <a:pPr marL="26670" marR="13335" algn="ctr">
                        <a:lnSpc>
                          <a:spcPts val="1400"/>
                        </a:lnSpc>
                        <a:spcAft>
                          <a:spcPts val="0"/>
                        </a:spcAft>
                      </a:pPr>
                      <a:r>
                        <a:rPr lang="en-US" altLang="zh-CN" sz="1400" kern="100" dirty="0">
                          <a:solidFill>
                            <a:schemeClr val="tx1">
                              <a:lumMod val="75000"/>
                              <a:lumOff val="25000"/>
                            </a:schemeClr>
                          </a:solidFill>
                          <a:effectLst/>
                        </a:rPr>
                        <a:t>SSU5266A</a:t>
                      </a:r>
                      <a:endParaRPr lang="zh-CN" altLang="zh-CN" sz="1400" kern="100" dirty="0">
                        <a:solidFill>
                          <a:schemeClr val="tx1">
                            <a:lumMod val="75000"/>
                            <a:lumOff val="25000"/>
                          </a:schemeClr>
                        </a:solidFill>
                        <a:effectLst/>
                        <a:latin typeface="+mn-ea"/>
                        <a:ea typeface="+mn-ea"/>
                        <a:cs typeface="阿里巴巴普惠体 R"/>
                      </a:endParaRPr>
                    </a:p>
                  </a:txBody>
                  <a:tcPr marL="27188" marR="27188"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r>
                        <a:rPr lang="en-US" altLang="zh-CN" sz="1400" kern="100" dirty="0">
                          <a:solidFill>
                            <a:schemeClr val="tx1">
                              <a:lumMod val="75000"/>
                              <a:lumOff val="25000"/>
                            </a:schemeClr>
                          </a:solidFill>
                          <a:effectLst/>
                          <a:latin typeface="+mn-ea"/>
                          <a:ea typeface="+mn-ea"/>
                          <a:cs typeface="Times New Roman" panose="02020603050405020304" pitchFamily="18" charset="0"/>
                        </a:rPr>
                        <a:t>DC-26.5GHz</a:t>
                      </a:r>
                      <a:endParaRPr lang="zh-CN" altLang="zh-CN" sz="1400" kern="100" dirty="0">
                        <a:solidFill>
                          <a:schemeClr val="tx1">
                            <a:lumMod val="75000"/>
                            <a:lumOff val="25000"/>
                          </a:schemeClr>
                        </a:solidFill>
                        <a:effectLst/>
                        <a:latin typeface="+mn-ea"/>
                        <a:ea typeface="+mn-ea"/>
                        <a:cs typeface="Times New Roman" panose="02020603050405020304" pitchFamily="18" charset="0"/>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r>
                        <a:rPr lang="en-US" sz="1400" kern="100" dirty="0">
                          <a:solidFill>
                            <a:schemeClr val="tx1">
                              <a:lumMod val="75000"/>
                              <a:lumOff val="25000"/>
                            </a:schemeClr>
                          </a:solidFill>
                          <a:effectLst/>
                          <a:latin typeface="+mn-ea"/>
                          <a:ea typeface="+mn-ea"/>
                          <a:cs typeface="Times New Roman" panose="02020603050405020304" pitchFamily="18" charset="0"/>
                        </a:rPr>
                        <a:t>6</a:t>
                      </a:r>
                      <a:endParaRPr lang="zh-CN" sz="1400" kern="100" dirty="0">
                        <a:solidFill>
                          <a:schemeClr val="tx1">
                            <a:lumMod val="75000"/>
                            <a:lumOff val="25000"/>
                          </a:schemeClr>
                        </a:solidFill>
                        <a:effectLst/>
                        <a:latin typeface="+mn-ea"/>
                        <a:ea typeface="+mn-ea"/>
                        <a:cs typeface="Times New Roman" panose="02020603050405020304" pitchFamily="18" charset="0"/>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kern="100" dirty="0">
                          <a:solidFill>
                            <a:schemeClr val="tx1">
                              <a:lumMod val="75000"/>
                              <a:lumOff val="25000"/>
                            </a:schemeClr>
                          </a:solidFill>
                          <a:effectLst/>
                          <a:latin typeface="+mn-ea"/>
                          <a:ea typeface="+mn-ea"/>
                          <a:cs typeface="Times New Roman" panose="02020603050405020304" pitchFamily="18" charset="0"/>
                        </a:rPr>
                        <a:t>SP6T</a:t>
                      </a:r>
                      <a:endParaRPr lang="zh-CN" altLang="zh-CN" sz="1400" kern="100" dirty="0">
                        <a:solidFill>
                          <a:schemeClr val="tx1">
                            <a:lumMod val="75000"/>
                            <a:lumOff val="25000"/>
                          </a:schemeClr>
                        </a:solidFill>
                        <a:effectLst/>
                        <a:latin typeface="+mn-ea"/>
                        <a:ea typeface="+mn-ea"/>
                        <a:cs typeface="Times New Roman" panose="02020603050405020304" pitchFamily="18" charset="0"/>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dirty="0">
                          <a:solidFill>
                            <a:schemeClr val="tx1">
                              <a:lumMod val="75000"/>
                              <a:lumOff val="25000"/>
                            </a:schemeClr>
                          </a:solidFill>
                          <a:latin typeface="+mn-ea"/>
                          <a:ea typeface="+mn-ea"/>
                          <a:cs typeface="Arial" panose="020B0604020202020204" pitchFamily="34" charset="0"/>
                        </a:rPr>
                        <a:t>SMA female </a:t>
                      </a:r>
                      <a:endParaRPr lang="zh-CN" altLang="zh-CN" sz="1400" kern="100" dirty="0">
                        <a:solidFill>
                          <a:schemeClr val="tx1">
                            <a:lumMod val="75000"/>
                            <a:lumOff val="25000"/>
                          </a:schemeClr>
                        </a:solidFill>
                        <a:effectLst/>
                        <a:latin typeface="+mn-ea"/>
                        <a:ea typeface="+mn-ea"/>
                        <a:cs typeface="Times New Roman" panose="02020603050405020304" pitchFamily="18" charset="0"/>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921594997"/>
                  </a:ext>
                </a:extLst>
              </a:tr>
              <a:tr h="324000">
                <a:tc>
                  <a:txBody>
                    <a:bodyPr/>
                    <a:lstStyle/>
                    <a:p>
                      <a:pPr marL="26670" marR="13335" algn="ctr">
                        <a:lnSpc>
                          <a:spcPts val="1400"/>
                        </a:lnSpc>
                        <a:spcAft>
                          <a:spcPts val="0"/>
                        </a:spcAft>
                      </a:pPr>
                      <a:r>
                        <a:rPr lang="en-US" sz="1400" kern="100" dirty="0">
                          <a:solidFill>
                            <a:schemeClr val="tx1">
                              <a:lumMod val="75000"/>
                              <a:lumOff val="25000"/>
                            </a:schemeClr>
                          </a:solidFill>
                          <a:effectLst/>
                        </a:rPr>
                        <a:t>SSU5501A</a:t>
                      </a:r>
                      <a:endParaRPr lang="zh-CN" sz="1400" kern="100" dirty="0">
                        <a:solidFill>
                          <a:schemeClr val="tx1">
                            <a:lumMod val="75000"/>
                            <a:lumOff val="25000"/>
                          </a:schemeClr>
                        </a:solidFill>
                        <a:effectLst/>
                        <a:latin typeface="+mn-ea"/>
                        <a:ea typeface="+mn-ea"/>
                        <a:cs typeface="阿里巴巴普惠体 R"/>
                      </a:endParaRPr>
                    </a:p>
                  </a:txBody>
                  <a:tcPr marL="27188" marR="27188"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r>
                        <a:rPr lang="en-US" sz="1400" kern="100" dirty="0">
                          <a:solidFill>
                            <a:schemeClr val="tx1">
                              <a:lumMod val="75000"/>
                              <a:lumOff val="25000"/>
                            </a:schemeClr>
                          </a:solidFill>
                          <a:effectLst/>
                          <a:latin typeface="+mn-ea"/>
                          <a:ea typeface="+mn-ea"/>
                          <a:cs typeface="Times New Roman" panose="02020603050405020304" pitchFamily="18" charset="0"/>
                        </a:rPr>
                        <a:t>DC-50GHz</a:t>
                      </a:r>
                      <a:endParaRPr lang="zh-CN" sz="1400" kern="100" dirty="0">
                        <a:solidFill>
                          <a:schemeClr val="tx1">
                            <a:lumMod val="75000"/>
                            <a:lumOff val="25000"/>
                          </a:schemeClr>
                        </a:solidFill>
                        <a:effectLst/>
                        <a:latin typeface="+mn-ea"/>
                        <a:ea typeface="+mn-ea"/>
                        <a:cs typeface="Times New Roman" panose="02020603050405020304" pitchFamily="18" charset="0"/>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r>
                        <a:rPr lang="en-US" sz="1400" kern="100" dirty="0">
                          <a:solidFill>
                            <a:schemeClr val="tx1">
                              <a:lumMod val="75000"/>
                              <a:lumOff val="25000"/>
                            </a:schemeClr>
                          </a:solidFill>
                          <a:effectLst/>
                          <a:latin typeface="+mn-ea"/>
                          <a:ea typeface="+mn-ea"/>
                          <a:cs typeface="Times New Roman" panose="02020603050405020304" pitchFamily="18" charset="0"/>
                        </a:rPr>
                        <a:t>1</a:t>
                      </a:r>
                      <a:endParaRPr lang="zh-CN" sz="1400" kern="100" dirty="0">
                        <a:solidFill>
                          <a:schemeClr val="tx1">
                            <a:lumMod val="75000"/>
                            <a:lumOff val="25000"/>
                          </a:schemeClr>
                        </a:solidFill>
                        <a:effectLst/>
                        <a:latin typeface="+mn-ea"/>
                        <a:ea typeface="+mn-ea"/>
                        <a:cs typeface="Times New Roman" panose="02020603050405020304" pitchFamily="18" charset="0"/>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r>
                        <a:rPr lang="en-US" altLang="zh-CN" sz="1400" kern="100" dirty="0">
                          <a:solidFill>
                            <a:schemeClr val="tx1">
                              <a:lumMod val="75000"/>
                              <a:lumOff val="25000"/>
                            </a:schemeClr>
                          </a:solidFill>
                          <a:effectLst/>
                          <a:latin typeface="+mn-ea"/>
                          <a:ea typeface="+mn-ea"/>
                          <a:cs typeface="Times New Roman" panose="02020603050405020304" pitchFamily="18" charset="0"/>
                        </a:rPr>
                        <a:t>SPDT</a:t>
                      </a:r>
                      <a:endParaRPr lang="zh-CN" sz="1400" kern="100" dirty="0">
                        <a:solidFill>
                          <a:schemeClr val="tx1">
                            <a:lumMod val="75000"/>
                            <a:lumOff val="25000"/>
                          </a:schemeClr>
                        </a:solidFill>
                        <a:effectLst/>
                        <a:latin typeface="+mn-ea"/>
                        <a:ea typeface="+mn-ea"/>
                        <a:cs typeface="Times New Roman" panose="02020603050405020304" pitchFamily="18" charset="0"/>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r>
                        <a:rPr lang="en-US" altLang="zh-CN" sz="1400" kern="100" dirty="0">
                          <a:solidFill>
                            <a:schemeClr val="tx1">
                              <a:lumMod val="75000"/>
                              <a:lumOff val="25000"/>
                            </a:schemeClr>
                          </a:solidFill>
                          <a:effectLst/>
                          <a:latin typeface="+mn-ea"/>
                          <a:ea typeface="+mn-ea"/>
                          <a:cs typeface="Times New Roman" panose="02020603050405020304" pitchFamily="18" charset="0"/>
                        </a:rPr>
                        <a:t>2.4mm female </a:t>
                      </a:r>
                      <a:endParaRPr lang="zh-CN" sz="1400" kern="100" dirty="0">
                        <a:solidFill>
                          <a:schemeClr val="tx1">
                            <a:lumMod val="75000"/>
                            <a:lumOff val="25000"/>
                          </a:schemeClr>
                        </a:solidFill>
                        <a:effectLst/>
                        <a:latin typeface="+mn-ea"/>
                        <a:ea typeface="+mn-ea"/>
                        <a:cs typeface="Times New Roman" panose="02020603050405020304" pitchFamily="18" charset="0"/>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021797705"/>
                  </a:ext>
                </a:extLst>
              </a:tr>
              <a:tr h="324000">
                <a:tc>
                  <a:txBody>
                    <a:bodyPr/>
                    <a:lstStyle/>
                    <a:p>
                      <a:pPr marL="26670" marR="13335" algn="ctr">
                        <a:lnSpc>
                          <a:spcPts val="1400"/>
                        </a:lnSpc>
                        <a:spcAft>
                          <a:spcPts val="0"/>
                        </a:spcAft>
                      </a:pPr>
                      <a:r>
                        <a:rPr lang="en-US" altLang="zh-CN" sz="1400" kern="100" dirty="0">
                          <a:solidFill>
                            <a:schemeClr val="tx1">
                              <a:lumMod val="75000"/>
                              <a:lumOff val="25000"/>
                            </a:schemeClr>
                          </a:solidFill>
                          <a:effectLst/>
                        </a:rPr>
                        <a:t>SSU5502A</a:t>
                      </a:r>
                      <a:endParaRPr lang="zh-CN" altLang="zh-CN" sz="1400" kern="100" dirty="0">
                        <a:solidFill>
                          <a:schemeClr val="tx1">
                            <a:lumMod val="75000"/>
                            <a:lumOff val="25000"/>
                          </a:schemeClr>
                        </a:solidFill>
                        <a:effectLst/>
                        <a:latin typeface="+mn-ea"/>
                        <a:ea typeface="+mn-ea"/>
                        <a:cs typeface="阿里巴巴普惠体 R"/>
                      </a:endParaRPr>
                    </a:p>
                  </a:txBody>
                  <a:tcPr marL="27188" marR="27188"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r>
                        <a:rPr lang="en-US" sz="1400" kern="100" dirty="0">
                          <a:solidFill>
                            <a:schemeClr val="tx1">
                              <a:lumMod val="75000"/>
                              <a:lumOff val="25000"/>
                            </a:schemeClr>
                          </a:solidFill>
                          <a:effectLst/>
                          <a:latin typeface="+mn-ea"/>
                          <a:ea typeface="+mn-ea"/>
                          <a:cs typeface="Times New Roman" panose="02020603050405020304" pitchFamily="18" charset="0"/>
                        </a:rPr>
                        <a:t>DC-50GHz</a:t>
                      </a:r>
                      <a:endParaRPr lang="zh-CN" sz="1400" kern="100" dirty="0">
                        <a:solidFill>
                          <a:schemeClr val="tx1">
                            <a:lumMod val="75000"/>
                            <a:lumOff val="25000"/>
                          </a:schemeClr>
                        </a:solidFill>
                        <a:effectLst/>
                        <a:latin typeface="+mn-ea"/>
                        <a:ea typeface="+mn-ea"/>
                        <a:cs typeface="Times New Roman" panose="02020603050405020304" pitchFamily="18" charset="0"/>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r>
                        <a:rPr lang="en-US" sz="1400" kern="100" dirty="0">
                          <a:solidFill>
                            <a:schemeClr val="tx1">
                              <a:lumMod val="75000"/>
                              <a:lumOff val="25000"/>
                            </a:schemeClr>
                          </a:solidFill>
                          <a:effectLst/>
                          <a:latin typeface="+mn-ea"/>
                          <a:ea typeface="+mn-ea"/>
                          <a:cs typeface="Times New Roman" panose="02020603050405020304" pitchFamily="18" charset="0"/>
                        </a:rPr>
                        <a:t>2</a:t>
                      </a:r>
                      <a:endParaRPr lang="zh-CN" sz="1400" kern="100" dirty="0">
                        <a:solidFill>
                          <a:schemeClr val="tx1">
                            <a:lumMod val="75000"/>
                            <a:lumOff val="25000"/>
                          </a:schemeClr>
                        </a:solidFill>
                        <a:effectLst/>
                        <a:latin typeface="+mn-ea"/>
                        <a:ea typeface="+mn-ea"/>
                        <a:cs typeface="Times New Roman" panose="02020603050405020304" pitchFamily="18" charset="0"/>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kern="100" dirty="0">
                          <a:solidFill>
                            <a:schemeClr val="tx1">
                              <a:lumMod val="75000"/>
                              <a:lumOff val="25000"/>
                            </a:schemeClr>
                          </a:solidFill>
                          <a:effectLst/>
                          <a:latin typeface="+mn-ea"/>
                          <a:ea typeface="+mn-ea"/>
                          <a:cs typeface="Times New Roman" panose="02020603050405020304" pitchFamily="18" charset="0"/>
                        </a:rPr>
                        <a:t>SPDT</a:t>
                      </a:r>
                      <a:endParaRPr lang="zh-CN" altLang="zh-CN" sz="1400" kern="100" dirty="0">
                        <a:solidFill>
                          <a:schemeClr val="tx1">
                            <a:lumMod val="75000"/>
                            <a:lumOff val="25000"/>
                          </a:schemeClr>
                        </a:solidFill>
                        <a:effectLst/>
                        <a:latin typeface="+mn-ea"/>
                        <a:ea typeface="+mn-ea"/>
                        <a:cs typeface="Times New Roman" panose="02020603050405020304" pitchFamily="18" charset="0"/>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r>
                        <a:rPr lang="en-US" altLang="zh-CN" sz="1400" dirty="0">
                          <a:solidFill>
                            <a:schemeClr val="tx1">
                              <a:lumMod val="75000"/>
                              <a:lumOff val="25000"/>
                            </a:schemeClr>
                          </a:solidFill>
                          <a:latin typeface="+mn-ea"/>
                          <a:ea typeface="+mn-ea"/>
                          <a:cs typeface="Arial" panose="020B0604020202020204" pitchFamily="34" charset="0"/>
                        </a:rPr>
                        <a:t>2.4mm female </a:t>
                      </a:r>
                      <a:endParaRPr lang="zh-CN" sz="1400" kern="100" dirty="0">
                        <a:solidFill>
                          <a:schemeClr val="tx1">
                            <a:lumMod val="75000"/>
                            <a:lumOff val="25000"/>
                          </a:schemeClr>
                        </a:solidFill>
                        <a:effectLst/>
                        <a:latin typeface="+mn-ea"/>
                        <a:ea typeface="+mn-ea"/>
                        <a:cs typeface="Times New Roman" panose="02020603050405020304" pitchFamily="18" charset="0"/>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183643765"/>
                  </a:ext>
                </a:extLst>
              </a:tr>
              <a:tr h="324000">
                <a:tc>
                  <a:txBody>
                    <a:bodyPr/>
                    <a:lstStyle/>
                    <a:p>
                      <a:pPr marL="26670" marR="13335" algn="ctr">
                        <a:lnSpc>
                          <a:spcPts val="1400"/>
                        </a:lnSpc>
                        <a:spcAft>
                          <a:spcPts val="0"/>
                        </a:spcAft>
                      </a:pPr>
                      <a:r>
                        <a:rPr lang="en-US" sz="1400" kern="100" dirty="0">
                          <a:solidFill>
                            <a:schemeClr val="tx1">
                              <a:lumMod val="75000"/>
                              <a:lumOff val="25000"/>
                            </a:schemeClr>
                          </a:solidFill>
                          <a:effectLst/>
                        </a:rPr>
                        <a:t>SSU5503A</a:t>
                      </a:r>
                      <a:endParaRPr lang="zh-CN" sz="1400" kern="100" dirty="0">
                        <a:solidFill>
                          <a:schemeClr val="tx1">
                            <a:lumMod val="75000"/>
                            <a:lumOff val="25000"/>
                          </a:schemeClr>
                        </a:solidFill>
                        <a:effectLst/>
                        <a:latin typeface="+mn-ea"/>
                        <a:ea typeface="+mn-ea"/>
                        <a:cs typeface="阿里巴巴普惠体 R"/>
                      </a:endParaRPr>
                    </a:p>
                  </a:txBody>
                  <a:tcPr marL="27188" marR="27188"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r>
                        <a:rPr lang="en-US" sz="1400" kern="100" dirty="0">
                          <a:solidFill>
                            <a:schemeClr val="tx1">
                              <a:lumMod val="75000"/>
                              <a:lumOff val="25000"/>
                            </a:schemeClr>
                          </a:solidFill>
                          <a:effectLst/>
                          <a:latin typeface="+mn-ea"/>
                          <a:ea typeface="+mn-ea"/>
                          <a:cs typeface="Times New Roman" panose="02020603050405020304" pitchFamily="18" charset="0"/>
                        </a:rPr>
                        <a:t>DC-50GHz</a:t>
                      </a:r>
                      <a:endParaRPr lang="zh-CN" sz="1400" kern="100" dirty="0">
                        <a:solidFill>
                          <a:schemeClr val="tx1">
                            <a:lumMod val="75000"/>
                            <a:lumOff val="25000"/>
                          </a:schemeClr>
                        </a:solidFill>
                        <a:effectLst/>
                        <a:latin typeface="+mn-ea"/>
                        <a:ea typeface="+mn-ea"/>
                        <a:cs typeface="Times New Roman" panose="02020603050405020304" pitchFamily="18" charset="0"/>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r>
                        <a:rPr lang="en-US" sz="1400" kern="100" dirty="0">
                          <a:solidFill>
                            <a:schemeClr val="tx1">
                              <a:lumMod val="75000"/>
                              <a:lumOff val="25000"/>
                            </a:schemeClr>
                          </a:solidFill>
                          <a:effectLst/>
                          <a:latin typeface="+mn-ea"/>
                          <a:ea typeface="+mn-ea"/>
                          <a:cs typeface="Times New Roman" panose="02020603050405020304" pitchFamily="18" charset="0"/>
                        </a:rPr>
                        <a:t>3</a:t>
                      </a:r>
                      <a:endParaRPr lang="zh-CN" sz="1400" kern="100" dirty="0">
                        <a:solidFill>
                          <a:schemeClr val="tx1">
                            <a:lumMod val="75000"/>
                            <a:lumOff val="25000"/>
                          </a:schemeClr>
                        </a:solidFill>
                        <a:effectLst/>
                        <a:latin typeface="+mn-ea"/>
                        <a:ea typeface="+mn-ea"/>
                        <a:cs typeface="Times New Roman" panose="02020603050405020304" pitchFamily="18" charset="0"/>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kern="100" dirty="0">
                          <a:solidFill>
                            <a:schemeClr val="tx1">
                              <a:lumMod val="75000"/>
                              <a:lumOff val="25000"/>
                            </a:schemeClr>
                          </a:solidFill>
                          <a:effectLst/>
                          <a:latin typeface="+mn-ea"/>
                          <a:ea typeface="+mn-ea"/>
                          <a:cs typeface="Times New Roman" panose="02020603050405020304" pitchFamily="18" charset="0"/>
                        </a:rPr>
                        <a:t>SPDT</a:t>
                      </a:r>
                      <a:endParaRPr lang="zh-CN" altLang="zh-CN" sz="1400" kern="100" dirty="0">
                        <a:solidFill>
                          <a:schemeClr val="tx1">
                            <a:lumMod val="75000"/>
                            <a:lumOff val="25000"/>
                          </a:schemeClr>
                        </a:solidFill>
                        <a:effectLst/>
                        <a:latin typeface="+mn-ea"/>
                        <a:ea typeface="+mn-ea"/>
                        <a:cs typeface="Times New Roman" panose="02020603050405020304" pitchFamily="18" charset="0"/>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r>
                        <a:rPr lang="en-US" altLang="zh-CN" sz="1400" kern="100" dirty="0">
                          <a:solidFill>
                            <a:schemeClr val="tx1">
                              <a:lumMod val="75000"/>
                              <a:lumOff val="25000"/>
                            </a:schemeClr>
                          </a:solidFill>
                          <a:effectLst/>
                          <a:latin typeface="+mn-ea"/>
                          <a:ea typeface="+mn-ea"/>
                          <a:cs typeface="Times New Roman" panose="02020603050405020304" pitchFamily="18" charset="0"/>
                        </a:rPr>
                        <a:t>2.4mm female </a:t>
                      </a:r>
                      <a:endParaRPr lang="zh-CN" sz="1400" kern="100" dirty="0">
                        <a:solidFill>
                          <a:schemeClr val="tx1">
                            <a:lumMod val="75000"/>
                            <a:lumOff val="25000"/>
                          </a:schemeClr>
                        </a:solidFill>
                        <a:effectLst/>
                        <a:latin typeface="+mn-ea"/>
                        <a:ea typeface="+mn-ea"/>
                        <a:cs typeface="Times New Roman" panose="02020603050405020304" pitchFamily="18" charset="0"/>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989283888"/>
                  </a:ext>
                </a:extLst>
              </a:tr>
              <a:tr h="324000">
                <a:tc>
                  <a:txBody>
                    <a:bodyPr/>
                    <a:lstStyle/>
                    <a:p>
                      <a:pPr marL="26670" marR="13335" algn="ctr">
                        <a:lnSpc>
                          <a:spcPts val="1400"/>
                        </a:lnSpc>
                        <a:spcAft>
                          <a:spcPts val="0"/>
                        </a:spcAft>
                      </a:pPr>
                      <a:r>
                        <a:rPr lang="en-US" altLang="zh-CN" sz="1400" kern="100" dirty="0">
                          <a:solidFill>
                            <a:schemeClr val="tx1">
                              <a:lumMod val="75000"/>
                              <a:lumOff val="25000"/>
                            </a:schemeClr>
                          </a:solidFill>
                          <a:effectLst/>
                        </a:rPr>
                        <a:t>SSU5504A</a:t>
                      </a:r>
                      <a:endParaRPr lang="zh-CN" altLang="zh-CN" sz="1400" kern="100" dirty="0">
                        <a:solidFill>
                          <a:schemeClr val="tx1">
                            <a:lumMod val="75000"/>
                            <a:lumOff val="25000"/>
                          </a:schemeClr>
                        </a:solidFill>
                        <a:effectLst/>
                        <a:latin typeface="+mn-ea"/>
                        <a:ea typeface="+mn-ea"/>
                        <a:cs typeface="阿里巴巴普惠体 R"/>
                      </a:endParaRPr>
                    </a:p>
                  </a:txBody>
                  <a:tcPr marL="27188" marR="27188"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r>
                        <a:rPr lang="en-US" sz="1400" kern="100" dirty="0">
                          <a:solidFill>
                            <a:schemeClr val="tx1">
                              <a:lumMod val="75000"/>
                              <a:lumOff val="25000"/>
                            </a:schemeClr>
                          </a:solidFill>
                          <a:effectLst/>
                          <a:latin typeface="+mn-ea"/>
                          <a:ea typeface="+mn-ea"/>
                          <a:cs typeface="Times New Roman" panose="02020603050405020304" pitchFamily="18" charset="0"/>
                        </a:rPr>
                        <a:t>DC-50GHz</a:t>
                      </a:r>
                      <a:endParaRPr lang="zh-CN" sz="1400" kern="100" dirty="0">
                        <a:solidFill>
                          <a:schemeClr val="tx1">
                            <a:lumMod val="75000"/>
                            <a:lumOff val="25000"/>
                          </a:schemeClr>
                        </a:solidFill>
                        <a:effectLst/>
                        <a:latin typeface="+mn-ea"/>
                        <a:ea typeface="+mn-ea"/>
                        <a:cs typeface="Times New Roman" panose="02020603050405020304" pitchFamily="18" charset="0"/>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r>
                        <a:rPr lang="en-US" sz="1400" kern="100" dirty="0">
                          <a:solidFill>
                            <a:schemeClr val="tx1">
                              <a:lumMod val="75000"/>
                              <a:lumOff val="25000"/>
                            </a:schemeClr>
                          </a:solidFill>
                          <a:effectLst/>
                          <a:latin typeface="+mn-ea"/>
                          <a:ea typeface="+mn-ea"/>
                          <a:cs typeface="Times New Roman" panose="02020603050405020304" pitchFamily="18" charset="0"/>
                        </a:rPr>
                        <a:t>4</a:t>
                      </a:r>
                      <a:endParaRPr lang="zh-CN" sz="1400" kern="100" dirty="0">
                        <a:solidFill>
                          <a:schemeClr val="tx1">
                            <a:lumMod val="75000"/>
                            <a:lumOff val="25000"/>
                          </a:schemeClr>
                        </a:solidFill>
                        <a:effectLst/>
                        <a:latin typeface="+mn-ea"/>
                        <a:ea typeface="+mn-ea"/>
                        <a:cs typeface="Times New Roman" panose="02020603050405020304" pitchFamily="18" charset="0"/>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kern="100" dirty="0">
                          <a:solidFill>
                            <a:schemeClr val="tx1">
                              <a:lumMod val="75000"/>
                              <a:lumOff val="25000"/>
                            </a:schemeClr>
                          </a:solidFill>
                          <a:effectLst/>
                          <a:latin typeface="+mn-ea"/>
                          <a:ea typeface="+mn-ea"/>
                          <a:cs typeface="Times New Roman" panose="02020603050405020304" pitchFamily="18" charset="0"/>
                        </a:rPr>
                        <a:t>SPDT</a:t>
                      </a:r>
                      <a:endParaRPr lang="zh-CN" altLang="zh-CN" sz="1400" kern="100" dirty="0">
                        <a:solidFill>
                          <a:schemeClr val="tx1">
                            <a:lumMod val="75000"/>
                            <a:lumOff val="25000"/>
                          </a:schemeClr>
                        </a:solidFill>
                        <a:effectLst/>
                        <a:latin typeface="+mn-ea"/>
                        <a:ea typeface="+mn-ea"/>
                        <a:cs typeface="Times New Roman" panose="02020603050405020304" pitchFamily="18" charset="0"/>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r>
                        <a:rPr lang="en-US" altLang="zh-CN" sz="1400" dirty="0">
                          <a:solidFill>
                            <a:schemeClr val="tx1">
                              <a:lumMod val="75000"/>
                              <a:lumOff val="25000"/>
                            </a:schemeClr>
                          </a:solidFill>
                          <a:latin typeface="+mn-ea"/>
                          <a:ea typeface="+mn-ea"/>
                          <a:cs typeface="Arial" panose="020B0604020202020204" pitchFamily="34" charset="0"/>
                        </a:rPr>
                        <a:t>2.4mm female </a:t>
                      </a:r>
                      <a:endParaRPr lang="zh-CN" sz="1400" kern="100" dirty="0">
                        <a:solidFill>
                          <a:schemeClr val="tx1">
                            <a:lumMod val="75000"/>
                            <a:lumOff val="25000"/>
                          </a:schemeClr>
                        </a:solidFill>
                        <a:effectLst/>
                        <a:latin typeface="+mn-ea"/>
                        <a:ea typeface="+mn-ea"/>
                        <a:cs typeface="Times New Roman" panose="02020603050405020304" pitchFamily="18" charset="0"/>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320345986"/>
                  </a:ext>
                </a:extLst>
              </a:tr>
            </a:tbl>
          </a:graphicData>
        </a:graphic>
      </p:graphicFrame>
      <p:grpSp>
        <p:nvGrpSpPr>
          <p:cNvPr id="14" name="组合 13">
            <a:extLst>
              <a:ext uri="{FF2B5EF4-FFF2-40B4-BE49-F238E27FC236}">
                <a16:creationId xmlns:a16="http://schemas.microsoft.com/office/drawing/2014/main" id="{666EB3E9-793C-A1E7-CCF1-C854610D5EAF}"/>
              </a:ext>
            </a:extLst>
          </p:cNvPr>
          <p:cNvGrpSpPr/>
          <p:nvPr/>
        </p:nvGrpSpPr>
        <p:grpSpPr>
          <a:xfrm>
            <a:off x="7774379" y="2371398"/>
            <a:ext cx="4768600" cy="1751464"/>
            <a:chOff x="7800975" y="2337606"/>
            <a:chExt cx="3934205" cy="1828800"/>
          </a:xfrm>
        </p:grpSpPr>
        <p:sp>
          <p:nvSpPr>
            <p:cNvPr id="15" name="内容占位符 2">
              <a:extLst>
                <a:ext uri="{FF2B5EF4-FFF2-40B4-BE49-F238E27FC236}">
                  <a16:creationId xmlns:a16="http://schemas.microsoft.com/office/drawing/2014/main" id="{F84BB9AF-E877-5829-F125-00AB08B0F7BF}"/>
                </a:ext>
              </a:extLst>
            </p:cNvPr>
            <p:cNvSpPr txBox="1">
              <a:spLocks/>
            </p:cNvSpPr>
            <p:nvPr/>
          </p:nvSpPr>
          <p:spPr bwMode="auto">
            <a:xfrm>
              <a:off x="7905749" y="2432862"/>
              <a:ext cx="3829431" cy="1733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051" indent="-457051" algn="l" rtl="0" eaLnBrk="0" fontAlgn="base" hangingPunct="0">
                <a:spcBef>
                  <a:spcPct val="20000"/>
                </a:spcBef>
                <a:spcAft>
                  <a:spcPct val="0"/>
                </a:spcAft>
                <a:buBlip>
                  <a:blip r:embed="rId4"/>
                </a:buBlip>
                <a:defRPr sz="1800" kern="1200">
                  <a:solidFill>
                    <a:schemeClr val="tx1"/>
                  </a:solidFill>
                  <a:latin typeface="Source Han Sans Normal" panose="020B0400000000000000" pitchFamily="34" charset="-122"/>
                  <a:ea typeface="Source Han Sans Normal" panose="020B0400000000000000" pitchFamily="34" charset="-122"/>
                  <a:cs typeface="+mn-cs"/>
                </a:defRPr>
              </a:lvl1pPr>
              <a:lvl2pPr marL="990278" indent="-380876" algn="l" rtl="0" eaLnBrk="0" fontAlgn="base" hangingPunct="0">
                <a:spcBef>
                  <a:spcPct val="20000"/>
                </a:spcBef>
                <a:spcAft>
                  <a:spcPct val="0"/>
                </a:spcAft>
                <a:buBlip>
                  <a:blip r:embed="rId4"/>
                </a:buBlip>
                <a:defRPr sz="1400" kern="1200">
                  <a:solidFill>
                    <a:schemeClr val="tx1"/>
                  </a:solidFill>
                  <a:latin typeface="Source Han Sans Normal" panose="020B0400000000000000" pitchFamily="34" charset="-122"/>
                  <a:ea typeface="Source Han Sans Normal" panose="020B0400000000000000" pitchFamily="34" charset="-122"/>
                  <a:cs typeface="+mn-cs"/>
                </a:defRPr>
              </a:lvl2pPr>
              <a:lvl3pPr marL="1523505" indent="-304701" algn="l" rtl="0" eaLnBrk="0" fontAlgn="base" hangingPunct="0">
                <a:spcBef>
                  <a:spcPct val="20000"/>
                </a:spcBef>
                <a:spcAft>
                  <a:spcPct val="0"/>
                </a:spcAft>
                <a:buBlip>
                  <a:blip r:embed="rId4"/>
                </a:buBlip>
                <a:defRPr sz="1200" kern="1200">
                  <a:solidFill>
                    <a:schemeClr val="tx1"/>
                  </a:solidFill>
                  <a:latin typeface="Source Han Sans Normal" panose="020B0400000000000000" pitchFamily="34" charset="-122"/>
                  <a:ea typeface="Source Han Sans Normal" panose="020B0400000000000000" pitchFamily="34" charset="-122"/>
                  <a:cs typeface="+mn-cs"/>
                </a:defRPr>
              </a:lvl3pPr>
              <a:lvl4pPr marL="2132907" indent="-304701" algn="l" rtl="0" eaLnBrk="0" fontAlgn="base" hangingPunct="0">
                <a:spcBef>
                  <a:spcPct val="20000"/>
                </a:spcBef>
                <a:spcAft>
                  <a:spcPct val="0"/>
                </a:spcAft>
                <a:buBlip>
                  <a:blip r:embed="rId5"/>
                </a:buBlip>
                <a:defRPr sz="1100" kern="1200">
                  <a:solidFill>
                    <a:schemeClr val="tx1"/>
                  </a:solidFill>
                  <a:latin typeface="Source Han Sans Normal" panose="020B0400000000000000" pitchFamily="34" charset="-122"/>
                  <a:ea typeface="Source Han Sans Normal" panose="020B0400000000000000" pitchFamily="34" charset="-122"/>
                  <a:cs typeface="+mn-cs"/>
                </a:defRPr>
              </a:lvl4pPr>
              <a:lvl5pPr marL="2742308" indent="-304701" algn="l" rtl="0" eaLnBrk="0" fontAlgn="base" hangingPunct="0">
                <a:spcBef>
                  <a:spcPct val="20000"/>
                </a:spcBef>
                <a:spcAft>
                  <a:spcPct val="0"/>
                </a:spcAft>
                <a:buBlip>
                  <a:blip r:embed="rId5"/>
                </a:buBlip>
                <a:defRPr sz="1000" kern="1200">
                  <a:solidFill>
                    <a:schemeClr val="tx1"/>
                  </a:solidFill>
                  <a:latin typeface="Source Han Sans Normal" panose="020B0400000000000000" pitchFamily="34" charset="-122"/>
                  <a:ea typeface="Source Han Sans Normal" panose="020B0400000000000000" pitchFamily="34" charset="-122"/>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r>
                <a:rPr lang="en-US" altLang="zh-CN" sz="1400" dirty="0">
                  <a:solidFill>
                    <a:schemeClr val="tx1">
                      <a:lumMod val="75000"/>
                      <a:lumOff val="25000"/>
                    </a:schemeClr>
                  </a:solidFill>
                  <a:latin typeface="+mn-ea"/>
                  <a:ea typeface="+mn-ea"/>
                  <a:cs typeface="Arial" panose="020B0604020202020204" pitchFamily="34" charset="0"/>
                </a:rPr>
                <a:t>Weight: 885g</a:t>
              </a:r>
            </a:p>
            <a:p>
              <a:r>
                <a:rPr lang="en-US" altLang="zh-CN" sz="1400" dirty="0">
                  <a:solidFill>
                    <a:schemeClr val="tx1">
                      <a:lumMod val="75000"/>
                      <a:lumOff val="25000"/>
                    </a:schemeClr>
                  </a:solidFill>
                  <a:latin typeface="+mn-ea"/>
                  <a:ea typeface="+mn-ea"/>
                  <a:cs typeface="Arial" panose="020B0604020202020204" pitchFamily="34" charset="0"/>
                </a:rPr>
                <a:t>Impedance: 50 </a:t>
              </a:r>
              <a:r>
                <a:rPr lang="el-GR" altLang="zh-CN" sz="1400" dirty="0">
                  <a:solidFill>
                    <a:schemeClr val="tx1">
                      <a:lumMod val="75000"/>
                      <a:lumOff val="25000"/>
                    </a:schemeClr>
                  </a:solidFill>
                  <a:latin typeface="+mn-ea"/>
                  <a:ea typeface="+mn-ea"/>
                  <a:cs typeface="Arial" panose="020B0604020202020204" pitchFamily="34" charset="0"/>
                </a:rPr>
                <a:t>Ω</a:t>
              </a:r>
              <a:endParaRPr lang="en-US" altLang="zh-CN" sz="1400" dirty="0">
                <a:solidFill>
                  <a:schemeClr val="tx1">
                    <a:lumMod val="75000"/>
                    <a:lumOff val="25000"/>
                  </a:schemeClr>
                </a:solidFill>
                <a:latin typeface="+mn-ea"/>
                <a:ea typeface="+mn-ea"/>
                <a:cs typeface="Arial" panose="020B0604020202020204" pitchFamily="34" charset="0"/>
              </a:endParaRPr>
            </a:p>
            <a:p>
              <a:r>
                <a:rPr lang="en-US" altLang="zh-CN" sz="1400" dirty="0">
                  <a:solidFill>
                    <a:schemeClr val="tx1">
                      <a:lumMod val="75000"/>
                      <a:lumOff val="25000"/>
                    </a:schemeClr>
                  </a:solidFill>
                  <a:latin typeface="+mn-ea"/>
                  <a:ea typeface="+mn-ea"/>
                  <a:cs typeface="Arial" panose="020B0604020202020204" pitchFamily="34" charset="0"/>
                </a:rPr>
                <a:t>Driving voltage: 12V</a:t>
              </a:r>
            </a:p>
            <a:p>
              <a:r>
                <a:rPr lang="en-US" altLang="zh-CN" sz="1400" dirty="0">
                  <a:solidFill>
                    <a:schemeClr val="tx1">
                      <a:lumMod val="75000"/>
                      <a:lumOff val="25000"/>
                    </a:schemeClr>
                  </a:solidFill>
                  <a:latin typeface="+mn-ea"/>
                  <a:ea typeface="+mn-ea"/>
                  <a:cs typeface="Arial" panose="020B0604020202020204" pitchFamily="34" charset="0"/>
                </a:rPr>
                <a:t>Maximum driving current: 1.25A</a:t>
              </a:r>
            </a:p>
            <a:p>
              <a:r>
                <a:rPr lang="en-US" altLang="zh-CN" sz="1400" dirty="0">
                  <a:solidFill>
                    <a:schemeClr val="tx1">
                      <a:lumMod val="75000"/>
                      <a:lumOff val="25000"/>
                    </a:schemeClr>
                  </a:solidFill>
                  <a:latin typeface="+mn-ea"/>
                  <a:ea typeface="+mn-ea"/>
                  <a:cs typeface="Arial" panose="020B0604020202020204" pitchFamily="34" charset="0"/>
                </a:rPr>
                <a:t>Size: </a:t>
              </a:r>
              <a:r>
                <a:rPr lang="pl-PL" altLang="zh-CN" sz="1400" dirty="0">
                  <a:solidFill>
                    <a:schemeClr val="tx1">
                      <a:lumMod val="75000"/>
                      <a:lumOff val="25000"/>
                    </a:schemeClr>
                  </a:solidFill>
                  <a:latin typeface="+mn-ea"/>
                  <a:ea typeface="+mn-ea"/>
                  <a:cs typeface="Arial" panose="020B0604020202020204" pitchFamily="34" charset="0"/>
                </a:rPr>
                <a:t>W×H×D=</a:t>
              </a:r>
              <a:r>
                <a:rPr lang="en-US" altLang="zh-CN" sz="1400" dirty="0">
                  <a:solidFill>
                    <a:schemeClr val="tx1">
                      <a:lumMod val="75000"/>
                      <a:lumOff val="25000"/>
                    </a:schemeClr>
                  </a:solidFill>
                  <a:latin typeface="+mn-ea"/>
                  <a:ea typeface="+mn-ea"/>
                  <a:cs typeface="Arial" panose="020B0604020202020204" pitchFamily="34" charset="0"/>
                </a:rPr>
                <a:t>153</a:t>
              </a:r>
              <a:r>
                <a:rPr lang="pl-PL" altLang="zh-CN" sz="1400" dirty="0">
                  <a:solidFill>
                    <a:schemeClr val="tx1">
                      <a:lumMod val="75000"/>
                      <a:lumOff val="25000"/>
                    </a:schemeClr>
                  </a:solidFill>
                  <a:latin typeface="+mn-ea"/>
                  <a:ea typeface="+mn-ea"/>
                  <a:cs typeface="Arial" panose="020B0604020202020204" pitchFamily="34" charset="0"/>
                </a:rPr>
                <a:t>×</a:t>
              </a:r>
              <a:r>
                <a:rPr lang="en-US" altLang="zh-CN" sz="1400" dirty="0">
                  <a:solidFill>
                    <a:schemeClr val="tx1">
                      <a:lumMod val="75000"/>
                      <a:lumOff val="25000"/>
                    </a:schemeClr>
                  </a:solidFill>
                  <a:latin typeface="+mn-ea"/>
                  <a:ea typeface="+mn-ea"/>
                  <a:cs typeface="Arial" panose="020B0604020202020204" pitchFamily="34" charset="0"/>
                </a:rPr>
                <a:t>62.4</a:t>
              </a:r>
              <a:r>
                <a:rPr lang="pl-PL" altLang="zh-CN" sz="1400" dirty="0">
                  <a:solidFill>
                    <a:schemeClr val="tx1">
                      <a:lumMod val="75000"/>
                      <a:lumOff val="25000"/>
                    </a:schemeClr>
                  </a:solidFill>
                  <a:latin typeface="+mn-ea"/>
                  <a:ea typeface="+mn-ea"/>
                  <a:cs typeface="Arial" panose="020B0604020202020204" pitchFamily="34" charset="0"/>
                </a:rPr>
                <a:t>×</a:t>
              </a:r>
              <a:r>
                <a:rPr lang="en-US" altLang="zh-CN" sz="1400" dirty="0">
                  <a:solidFill>
                    <a:schemeClr val="tx1">
                      <a:lumMod val="75000"/>
                      <a:lumOff val="25000"/>
                    </a:schemeClr>
                  </a:solidFill>
                  <a:latin typeface="+mn-ea"/>
                  <a:ea typeface="+mn-ea"/>
                  <a:cs typeface="Arial" panose="020B0604020202020204" pitchFamily="34" charset="0"/>
                </a:rPr>
                <a:t>137.5</a:t>
              </a:r>
              <a:r>
                <a:rPr lang="pl-PL" altLang="zh-CN" sz="1400" dirty="0">
                  <a:solidFill>
                    <a:schemeClr val="tx1">
                      <a:lumMod val="75000"/>
                      <a:lumOff val="25000"/>
                    </a:schemeClr>
                  </a:solidFill>
                  <a:latin typeface="+mn-ea"/>
                  <a:ea typeface="+mn-ea"/>
                  <a:cs typeface="Arial" panose="020B0604020202020204" pitchFamily="34" charset="0"/>
                </a:rPr>
                <a:t>m</a:t>
              </a:r>
              <a:r>
                <a:rPr lang="en-US" altLang="zh-CN" sz="1400" dirty="0">
                  <a:solidFill>
                    <a:schemeClr val="tx1">
                      <a:lumMod val="75000"/>
                      <a:lumOff val="25000"/>
                    </a:schemeClr>
                  </a:solidFill>
                  <a:latin typeface="+mn-ea"/>
                  <a:ea typeface="+mn-ea"/>
                  <a:cs typeface="Arial" panose="020B0604020202020204" pitchFamily="34" charset="0"/>
                </a:rPr>
                <a:t>m</a:t>
              </a:r>
            </a:p>
            <a:p>
              <a:r>
                <a:rPr lang="en-US" altLang="zh-CN" sz="1400" dirty="0">
                  <a:solidFill>
                    <a:schemeClr val="tx1">
                      <a:lumMod val="75000"/>
                      <a:lumOff val="25000"/>
                    </a:schemeClr>
                  </a:solidFill>
                  <a:latin typeface="+mn-ea"/>
                  <a:ea typeface="+mn-ea"/>
                  <a:cs typeface="Arial" panose="020B0604020202020204" pitchFamily="34" charset="0"/>
                </a:rPr>
                <a:t>RF connector: SMA female or 2.4mm female </a:t>
              </a:r>
            </a:p>
            <a:p>
              <a:endParaRPr lang="en-US" altLang="zh-CN" sz="1400" dirty="0">
                <a:solidFill>
                  <a:schemeClr val="tx1">
                    <a:lumMod val="75000"/>
                    <a:lumOff val="25000"/>
                  </a:schemeClr>
                </a:solidFill>
                <a:latin typeface="+mn-ea"/>
                <a:ea typeface="+mn-ea"/>
                <a:cs typeface="Arial" panose="020B0604020202020204" pitchFamily="34" charset="0"/>
              </a:endParaRPr>
            </a:p>
          </p:txBody>
        </p:sp>
        <p:cxnSp>
          <p:nvCxnSpPr>
            <p:cNvPr id="16" name="直接连接符 15">
              <a:extLst>
                <a:ext uri="{FF2B5EF4-FFF2-40B4-BE49-F238E27FC236}">
                  <a16:creationId xmlns:a16="http://schemas.microsoft.com/office/drawing/2014/main" id="{A16F926B-9C15-6F39-5916-9AAD1CE1E7FC}"/>
                </a:ext>
              </a:extLst>
            </p:cNvPr>
            <p:cNvCxnSpPr/>
            <p:nvPr/>
          </p:nvCxnSpPr>
          <p:spPr>
            <a:xfrm>
              <a:off x="7800975" y="2337606"/>
              <a:ext cx="3314700" cy="0"/>
            </a:xfrm>
            <a:prstGeom prst="line">
              <a:avLst/>
            </a:prstGeom>
            <a:ln w="28575" cap="flat" cmpd="sng" algn="ctr">
              <a:solidFill>
                <a:schemeClr val="accent6"/>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7" name="直接连接符 16">
              <a:extLst>
                <a:ext uri="{FF2B5EF4-FFF2-40B4-BE49-F238E27FC236}">
                  <a16:creationId xmlns:a16="http://schemas.microsoft.com/office/drawing/2014/main" id="{A1C68536-6E12-FDDE-C7E9-070652443FB3}"/>
                </a:ext>
              </a:extLst>
            </p:cNvPr>
            <p:cNvCxnSpPr/>
            <p:nvPr/>
          </p:nvCxnSpPr>
          <p:spPr>
            <a:xfrm>
              <a:off x="7800975" y="4166406"/>
              <a:ext cx="3314700" cy="0"/>
            </a:xfrm>
            <a:prstGeom prst="line">
              <a:avLst/>
            </a:prstGeom>
            <a:ln w="28575" cap="flat" cmpd="sng" algn="ctr">
              <a:solidFill>
                <a:schemeClr val="accent6"/>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8" name="直接连接符 17">
              <a:extLst>
                <a:ext uri="{FF2B5EF4-FFF2-40B4-BE49-F238E27FC236}">
                  <a16:creationId xmlns:a16="http://schemas.microsoft.com/office/drawing/2014/main" id="{A61525F9-18C9-8552-BFD8-B8E72752ED2E}"/>
                </a:ext>
              </a:extLst>
            </p:cNvPr>
            <p:cNvCxnSpPr>
              <a:cxnSpLocks/>
            </p:cNvCxnSpPr>
            <p:nvPr/>
          </p:nvCxnSpPr>
          <p:spPr>
            <a:xfrm>
              <a:off x="7800975" y="2337606"/>
              <a:ext cx="0" cy="1828800"/>
            </a:xfrm>
            <a:prstGeom prst="line">
              <a:avLst/>
            </a:prstGeom>
            <a:ln w="28575" cap="flat" cmpd="sng" algn="ctr">
              <a:solidFill>
                <a:schemeClr val="accent6"/>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9" name="直接连接符 18">
              <a:extLst>
                <a:ext uri="{FF2B5EF4-FFF2-40B4-BE49-F238E27FC236}">
                  <a16:creationId xmlns:a16="http://schemas.microsoft.com/office/drawing/2014/main" id="{0EFF77D7-A74C-8915-152A-608742D70F6A}"/>
                </a:ext>
              </a:extLst>
            </p:cNvPr>
            <p:cNvCxnSpPr>
              <a:cxnSpLocks/>
            </p:cNvCxnSpPr>
            <p:nvPr/>
          </p:nvCxnSpPr>
          <p:spPr>
            <a:xfrm>
              <a:off x="11125200" y="2337606"/>
              <a:ext cx="0" cy="1828800"/>
            </a:xfrm>
            <a:prstGeom prst="line">
              <a:avLst/>
            </a:prstGeom>
            <a:ln w="28575" cap="flat" cmpd="sng" algn="ctr">
              <a:solidFill>
                <a:schemeClr val="accent6"/>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spTree>
    <p:extLst>
      <p:ext uri="{BB962C8B-B14F-4D97-AF65-F5344CB8AC3E}">
        <p14:creationId xmlns:p14="http://schemas.microsoft.com/office/powerpoint/2010/main" val="20088854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1">
            <a:extLst>
              <a:ext uri="{FF2B5EF4-FFF2-40B4-BE49-F238E27FC236}">
                <a16:creationId xmlns:a16="http://schemas.microsoft.com/office/drawing/2014/main" id="{21C7AFCA-F419-2A2B-CFB3-38B368E6A00D}"/>
              </a:ext>
            </a:extLst>
          </p:cNvPr>
          <p:cNvSpPr txBox="1"/>
          <p:nvPr/>
        </p:nvSpPr>
        <p:spPr>
          <a:xfrm>
            <a:off x="556525" y="518908"/>
            <a:ext cx="7367736" cy="861774"/>
          </a:xfrm>
          <a:prstGeom prst="rect">
            <a:avLst/>
          </a:prstGeom>
          <a:noFill/>
        </p:spPr>
        <p:txBody>
          <a:bodyPr wrap="square" rtlCol="0">
            <a:spAutoFit/>
          </a:bodyPr>
          <a:lstStyle/>
          <a:p>
            <a:r>
              <a:rPr lang="en-US" altLang="zh-CN" sz="3200" b="1" dirty="0">
                <a:solidFill>
                  <a:srgbClr val="F08300"/>
                </a:solidFill>
                <a:latin typeface="Calibri" panose="020F0502020204030204" pitchFamily="34" charset="0"/>
                <a:cs typeface="Calibri" panose="020F0502020204030204" pitchFamily="34" charset="0"/>
              </a:rPr>
              <a:t>Panel</a:t>
            </a:r>
            <a:r>
              <a:rPr lang="en-US" altLang="zh-CN" sz="3200" b="1" dirty="0">
                <a:solidFill>
                  <a:schemeClr val="tx1">
                    <a:lumMod val="50000"/>
                    <a:lumOff val="50000"/>
                  </a:schemeClr>
                </a:solidFill>
                <a:latin typeface="Calibri" panose="020F0502020204030204" pitchFamily="34" charset="0"/>
                <a:cs typeface="Calibri" panose="020F0502020204030204" pitchFamily="34" charset="0"/>
              </a:rPr>
              <a:t> Tour</a:t>
            </a:r>
            <a:endParaRPr lang="en-US" altLang="zh-CN" sz="300" b="1" dirty="0">
              <a:solidFill>
                <a:schemeClr val="tx1">
                  <a:lumMod val="50000"/>
                  <a:lumOff val="50000"/>
                </a:schemeClr>
              </a:solidFill>
              <a:latin typeface="Calibri" panose="020F0502020204030204" pitchFamily="34" charset="0"/>
              <a:cs typeface="Calibri" panose="020F0502020204030204" pitchFamily="34" charset="0"/>
            </a:endParaRPr>
          </a:p>
          <a:p>
            <a:r>
              <a:rPr lang="en-US" altLang="zh-CN" dirty="0">
                <a:solidFill>
                  <a:schemeClr val="tx1">
                    <a:lumMod val="50000"/>
                    <a:lumOff val="50000"/>
                  </a:schemeClr>
                </a:solidFill>
                <a:latin typeface="Calibri" panose="020F0502020204030204" pitchFamily="34" charset="0"/>
                <a:cs typeface="Calibri" panose="020F0502020204030204" pitchFamily="34" charset="0"/>
              </a:rPr>
              <a:t>SSU5000A Instrument Tour / User friendly in every detail</a:t>
            </a:r>
          </a:p>
        </p:txBody>
      </p:sp>
      <p:graphicFrame>
        <p:nvGraphicFramePr>
          <p:cNvPr id="6" name="表格 8">
            <a:extLst>
              <a:ext uri="{FF2B5EF4-FFF2-40B4-BE49-F238E27FC236}">
                <a16:creationId xmlns:a16="http://schemas.microsoft.com/office/drawing/2014/main" id="{D1B65EE5-AC8E-2A3E-7876-1537991EC3A2}"/>
              </a:ext>
            </a:extLst>
          </p:cNvPr>
          <p:cNvGraphicFramePr>
            <a:graphicFrameLocks noGrp="1"/>
          </p:cNvGraphicFramePr>
          <p:nvPr>
            <p:extLst>
              <p:ext uri="{D42A27DB-BD31-4B8C-83A1-F6EECF244321}">
                <p14:modId xmlns:p14="http://schemas.microsoft.com/office/powerpoint/2010/main" val="1284102863"/>
              </p:ext>
            </p:extLst>
          </p:nvPr>
        </p:nvGraphicFramePr>
        <p:xfrm>
          <a:off x="4352759" y="2030730"/>
          <a:ext cx="6645149" cy="1463040"/>
        </p:xfrm>
        <a:graphic>
          <a:graphicData uri="http://schemas.openxmlformats.org/drawingml/2006/table">
            <a:tbl>
              <a:tblPr firstRow="1" bandRow="1">
                <a:tableStyleId>{3B4B98B0-60AC-42C2-AFA5-B58CD77FA1E5}</a:tableStyleId>
              </a:tblPr>
              <a:tblGrid>
                <a:gridCol w="583200">
                  <a:extLst>
                    <a:ext uri="{9D8B030D-6E8A-4147-A177-3AD203B41FA5}">
                      <a16:colId xmlns:a16="http://schemas.microsoft.com/office/drawing/2014/main" val="363785560"/>
                    </a:ext>
                  </a:extLst>
                </a:gridCol>
                <a:gridCol w="1432800">
                  <a:extLst>
                    <a:ext uri="{9D8B030D-6E8A-4147-A177-3AD203B41FA5}">
                      <a16:colId xmlns:a16="http://schemas.microsoft.com/office/drawing/2014/main" val="356390806"/>
                    </a:ext>
                  </a:extLst>
                </a:gridCol>
                <a:gridCol w="4629149">
                  <a:extLst>
                    <a:ext uri="{9D8B030D-6E8A-4147-A177-3AD203B41FA5}">
                      <a16:colId xmlns:a16="http://schemas.microsoft.com/office/drawing/2014/main" val="1088797656"/>
                    </a:ext>
                  </a:extLst>
                </a:gridCol>
              </a:tblGrid>
              <a:tr h="324000">
                <a:tc>
                  <a:txBody>
                    <a:bodyPr/>
                    <a:lstStyle/>
                    <a:p>
                      <a:endParaRPr lang="zh-CN" altLang="en-US" dirty="0"/>
                    </a:p>
                  </a:txBody>
                  <a:tcPr anchor="b">
                    <a:lnB w="12700" cap="flat" cmpd="sng" algn="ctr">
                      <a:solidFill>
                        <a:schemeClr val="tx2">
                          <a:lumMod val="40000"/>
                          <a:lumOff val="60000"/>
                        </a:schemeClr>
                      </a:solidFill>
                      <a:prstDash val="solid"/>
                      <a:round/>
                      <a:headEnd type="none" w="med" len="med"/>
                      <a:tailEnd type="none" w="med" len="med"/>
                    </a:lnB>
                  </a:tcPr>
                </a:tc>
                <a:tc>
                  <a:txBody>
                    <a:bodyPr/>
                    <a:lstStyle/>
                    <a:p>
                      <a:pPr algn="just">
                        <a:lnSpc>
                          <a:spcPct val="150000"/>
                        </a:lnSpc>
                        <a:spcBef>
                          <a:spcPts val="120"/>
                        </a:spcBef>
                        <a:spcAft>
                          <a:spcPts val="120"/>
                        </a:spcAft>
                      </a:pPr>
                      <a:r>
                        <a:rPr lang="en-US" sz="1400" b="0" kern="100" dirty="0">
                          <a:solidFill>
                            <a:schemeClr val="tx1">
                              <a:lumMod val="75000"/>
                              <a:lumOff val="25000"/>
                            </a:schemeClr>
                          </a:solidFill>
                          <a:effectLst/>
                          <a:latin typeface="Calibri" panose="020F0502020204030204" pitchFamily="34" charset="0"/>
                          <a:ea typeface="Arial" panose="020B0604020202020204" pitchFamily="34" charset="0"/>
                          <a:cs typeface="Calibri" panose="020F0502020204030204" pitchFamily="34" charset="0"/>
                        </a:rPr>
                        <a:t>RF Connectors</a:t>
                      </a:r>
                      <a:endParaRPr lang="zh-CN" sz="1400" b="0" kern="100" dirty="0">
                        <a:solidFill>
                          <a:schemeClr val="tx1">
                            <a:lumMod val="75000"/>
                            <a:lumOff val="25000"/>
                          </a:schemeClr>
                        </a:solidFill>
                        <a:effectLst/>
                        <a:latin typeface="Calibri" panose="020F0502020204030204" pitchFamily="34" charset="0"/>
                        <a:ea typeface="方正悠黑_504L"/>
                        <a:cs typeface="Calibri" panose="020F0502020204030204" pitchFamily="34" charset="0"/>
                      </a:endParaRPr>
                    </a:p>
                  </a:txBody>
                  <a:tcPr marL="68580" marR="68580" marT="0" marB="0" anchor="ctr">
                    <a:lnB w="12700" cap="flat" cmpd="sng" algn="ctr">
                      <a:solidFill>
                        <a:schemeClr val="tx2">
                          <a:lumMod val="40000"/>
                          <a:lumOff val="60000"/>
                        </a:schemeClr>
                      </a:solidFill>
                      <a:prstDash val="solid"/>
                      <a:round/>
                      <a:headEnd type="none" w="med" len="med"/>
                      <a:tailEnd type="none" w="med" len="med"/>
                    </a:lnB>
                  </a:tcPr>
                </a:tc>
                <a:tc>
                  <a:txBody>
                    <a:bodyPr/>
                    <a:lstStyle/>
                    <a:p>
                      <a:pPr algn="just">
                        <a:lnSpc>
                          <a:spcPct val="150000"/>
                        </a:lnSpc>
                        <a:spcBef>
                          <a:spcPts val="120"/>
                        </a:spcBef>
                        <a:spcAft>
                          <a:spcPts val="120"/>
                        </a:spcAft>
                      </a:pPr>
                      <a:r>
                        <a:rPr lang="en-US" sz="1400" b="0" kern="100" dirty="0">
                          <a:solidFill>
                            <a:schemeClr val="tx1">
                              <a:lumMod val="75000"/>
                              <a:lumOff val="25000"/>
                            </a:schemeClr>
                          </a:solidFill>
                          <a:effectLst/>
                          <a:latin typeface="Calibri" panose="020F0502020204030204" pitchFamily="34" charset="0"/>
                          <a:ea typeface="方正悠黑_504L"/>
                          <a:cs typeface="Calibri" panose="020F0502020204030204" pitchFamily="34" charset="0"/>
                        </a:rPr>
                        <a:t>SPDT RF ports and SP6T RF ports</a:t>
                      </a:r>
                      <a:endParaRPr lang="zh-CN" sz="1400" b="0" kern="100" dirty="0">
                        <a:solidFill>
                          <a:schemeClr val="tx1">
                            <a:lumMod val="75000"/>
                            <a:lumOff val="25000"/>
                          </a:schemeClr>
                        </a:solidFill>
                        <a:effectLst/>
                        <a:latin typeface="Calibri" panose="020F0502020204030204" pitchFamily="34" charset="0"/>
                        <a:ea typeface="方正悠黑_504L"/>
                        <a:cs typeface="Calibri" panose="020F0502020204030204" pitchFamily="34" charset="0"/>
                      </a:endParaRPr>
                    </a:p>
                  </a:txBody>
                  <a:tcPr marL="68580" marR="68580" marT="0" marB="0">
                    <a:lnB w="12700" cap="flat" cmpd="sng" algn="ctr">
                      <a:solidFill>
                        <a:schemeClr val="tx2">
                          <a:lumMod val="40000"/>
                          <a:lumOff val="60000"/>
                        </a:schemeClr>
                      </a:solidFill>
                      <a:prstDash val="solid"/>
                      <a:round/>
                      <a:headEnd type="none" w="med" len="med"/>
                      <a:tailEnd type="none" w="med" len="med"/>
                    </a:lnB>
                  </a:tcPr>
                </a:tc>
                <a:extLst>
                  <a:ext uri="{0D108BD9-81ED-4DB2-BD59-A6C34878D82A}">
                    <a16:rowId xmlns:a16="http://schemas.microsoft.com/office/drawing/2014/main" val="2983442840"/>
                  </a:ext>
                </a:extLst>
              </a:tr>
              <a:tr h="324000">
                <a:tc>
                  <a:txBody>
                    <a:bodyPr/>
                    <a:lstStyle/>
                    <a:p>
                      <a:endParaRPr lang="zh-CN" altLang="en-US" dirty="0"/>
                    </a:p>
                  </a:txBody>
                  <a:tcPr anchor="b">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tcPr>
                </a:tc>
                <a:tc>
                  <a:txBody>
                    <a:bodyPr/>
                    <a:lstStyle/>
                    <a:p>
                      <a:pPr algn="just">
                        <a:lnSpc>
                          <a:spcPct val="150000"/>
                        </a:lnSpc>
                        <a:spcBef>
                          <a:spcPts val="120"/>
                        </a:spcBef>
                        <a:spcAft>
                          <a:spcPts val="120"/>
                        </a:spcAft>
                      </a:pPr>
                      <a:r>
                        <a:rPr lang="en-US" sz="1400" b="0" kern="100" dirty="0">
                          <a:solidFill>
                            <a:schemeClr val="tx1">
                              <a:lumMod val="75000"/>
                              <a:lumOff val="25000"/>
                            </a:schemeClr>
                          </a:solidFill>
                          <a:effectLst/>
                          <a:latin typeface="Calibri" panose="020F0502020204030204" pitchFamily="34" charset="0"/>
                          <a:ea typeface="方正悠黑_504L"/>
                          <a:cs typeface="Calibri" panose="020F0502020204030204" pitchFamily="34" charset="0"/>
                        </a:rPr>
                        <a:t>Indicator Lights</a:t>
                      </a:r>
                      <a:endParaRPr lang="zh-CN" sz="1400" b="0" kern="100" dirty="0">
                        <a:solidFill>
                          <a:schemeClr val="tx1">
                            <a:lumMod val="75000"/>
                            <a:lumOff val="25000"/>
                          </a:schemeClr>
                        </a:solidFill>
                        <a:effectLst/>
                        <a:latin typeface="Calibri" panose="020F0502020204030204" pitchFamily="34" charset="0"/>
                        <a:ea typeface="方正悠黑_504L"/>
                        <a:cs typeface="Calibri" panose="020F0502020204030204" pitchFamily="34" charset="0"/>
                      </a:endParaRPr>
                    </a:p>
                  </a:txBody>
                  <a:tcPr marL="68580" marR="68580" marT="0" marB="0" anchor="ctr">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tcPr>
                </a:tc>
                <a:tc>
                  <a:txBody>
                    <a:bodyPr/>
                    <a:lstStyle/>
                    <a:p>
                      <a:pPr algn="just">
                        <a:lnSpc>
                          <a:spcPct val="150000"/>
                        </a:lnSpc>
                        <a:spcBef>
                          <a:spcPts val="120"/>
                        </a:spcBef>
                        <a:spcAft>
                          <a:spcPts val="120"/>
                        </a:spcAft>
                      </a:pPr>
                      <a:r>
                        <a:rPr lang="en-US" sz="1400" b="0" kern="100" dirty="0">
                          <a:solidFill>
                            <a:schemeClr val="tx1">
                              <a:lumMod val="75000"/>
                              <a:lumOff val="25000"/>
                            </a:schemeClr>
                          </a:solidFill>
                          <a:effectLst/>
                          <a:latin typeface="Calibri" panose="020F0502020204030204" pitchFamily="34" charset="0"/>
                          <a:ea typeface="方正悠黑_504L"/>
                          <a:cs typeface="Calibri" panose="020F0502020204030204" pitchFamily="34" charset="0"/>
                        </a:rPr>
                        <a:t>Indicate which port the middle port links to</a:t>
                      </a:r>
                      <a:endParaRPr lang="zh-CN" sz="1400" b="0" kern="100" dirty="0">
                        <a:solidFill>
                          <a:schemeClr val="tx1">
                            <a:lumMod val="75000"/>
                            <a:lumOff val="25000"/>
                          </a:schemeClr>
                        </a:solidFill>
                        <a:effectLst/>
                        <a:latin typeface="Calibri" panose="020F0502020204030204" pitchFamily="34" charset="0"/>
                        <a:ea typeface="方正悠黑_504L"/>
                        <a:cs typeface="Calibri" panose="020F0502020204030204" pitchFamily="34" charset="0"/>
                      </a:endParaRPr>
                    </a:p>
                  </a:txBody>
                  <a:tcPr marL="68580" marR="68580" marT="0" marB="0">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tcPr>
                </a:tc>
                <a:extLst>
                  <a:ext uri="{0D108BD9-81ED-4DB2-BD59-A6C34878D82A}">
                    <a16:rowId xmlns:a16="http://schemas.microsoft.com/office/drawing/2014/main" val="17631537"/>
                  </a:ext>
                </a:extLst>
              </a:tr>
              <a:tr h="324000">
                <a:tc>
                  <a:txBody>
                    <a:bodyPr/>
                    <a:lstStyle/>
                    <a:p>
                      <a:endParaRPr lang="zh-CN" altLang="en-US" dirty="0"/>
                    </a:p>
                  </a:txBody>
                  <a:tcPr anchor="b">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tcPr>
                </a:tc>
                <a:tc>
                  <a:txBody>
                    <a:bodyPr/>
                    <a:lstStyle/>
                    <a:p>
                      <a:pPr algn="just">
                        <a:lnSpc>
                          <a:spcPct val="150000"/>
                        </a:lnSpc>
                        <a:spcBef>
                          <a:spcPts val="120"/>
                        </a:spcBef>
                        <a:spcAft>
                          <a:spcPts val="120"/>
                        </a:spcAft>
                      </a:pPr>
                      <a:r>
                        <a:rPr lang="en-US" sz="1400" b="0" kern="100" dirty="0">
                          <a:solidFill>
                            <a:schemeClr val="tx1">
                              <a:lumMod val="75000"/>
                              <a:lumOff val="25000"/>
                            </a:schemeClr>
                          </a:solidFill>
                          <a:effectLst/>
                          <a:latin typeface="Calibri" panose="020F0502020204030204" pitchFamily="34" charset="0"/>
                          <a:ea typeface="Arial" panose="020B0604020202020204" pitchFamily="34" charset="0"/>
                          <a:cs typeface="Calibri" panose="020F0502020204030204" pitchFamily="34" charset="0"/>
                        </a:rPr>
                        <a:t>Model Name</a:t>
                      </a:r>
                      <a:endParaRPr lang="zh-CN" sz="1400" b="0" kern="100" dirty="0">
                        <a:solidFill>
                          <a:schemeClr val="tx1">
                            <a:lumMod val="75000"/>
                            <a:lumOff val="25000"/>
                          </a:schemeClr>
                        </a:solidFill>
                        <a:effectLst/>
                        <a:latin typeface="Calibri" panose="020F0502020204030204" pitchFamily="34" charset="0"/>
                        <a:ea typeface="方正悠黑_504L"/>
                        <a:cs typeface="Calibri" panose="020F0502020204030204" pitchFamily="34" charset="0"/>
                      </a:endParaRPr>
                    </a:p>
                  </a:txBody>
                  <a:tcPr marL="68580" marR="68580" marT="0" marB="0" anchor="ctr">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tcPr>
                </a:tc>
                <a:tc>
                  <a:txBody>
                    <a:bodyPr/>
                    <a:lstStyle/>
                    <a:p>
                      <a:pPr algn="just">
                        <a:lnSpc>
                          <a:spcPct val="150000"/>
                        </a:lnSpc>
                        <a:spcBef>
                          <a:spcPts val="120"/>
                        </a:spcBef>
                        <a:spcAft>
                          <a:spcPts val="120"/>
                        </a:spcAft>
                      </a:pPr>
                      <a:r>
                        <a:rPr lang="en-US" sz="1400" b="0" kern="100" dirty="0">
                          <a:solidFill>
                            <a:schemeClr val="tx1">
                              <a:lumMod val="75000"/>
                              <a:lumOff val="25000"/>
                            </a:schemeClr>
                          </a:solidFill>
                          <a:effectLst/>
                          <a:latin typeface="Calibri" panose="020F0502020204030204" pitchFamily="34" charset="0"/>
                          <a:ea typeface="方正悠黑_504L"/>
                          <a:cs typeface="Calibri" panose="020F0502020204030204" pitchFamily="34" charset="0"/>
                        </a:rPr>
                        <a:t>Model name and operation frequency</a:t>
                      </a:r>
                      <a:endParaRPr lang="zh-CN" sz="1400" b="0" kern="100" dirty="0">
                        <a:solidFill>
                          <a:schemeClr val="tx1">
                            <a:lumMod val="75000"/>
                            <a:lumOff val="25000"/>
                          </a:schemeClr>
                        </a:solidFill>
                        <a:effectLst/>
                        <a:latin typeface="Calibri" panose="020F0502020204030204" pitchFamily="34" charset="0"/>
                        <a:ea typeface="方正悠黑_504L"/>
                        <a:cs typeface="Calibri" panose="020F0502020204030204" pitchFamily="34" charset="0"/>
                      </a:endParaRPr>
                    </a:p>
                  </a:txBody>
                  <a:tcPr marL="68580" marR="68580" marT="0" marB="0">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tcPr>
                </a:tc>
                <a:extLst>
                  <a:ext uri="{0D108BD9-81ED-4DB2-BD59-A6C34878D82A}">
                    <a16:rowId xmlns:a16="http://schemas.microsoft.com/office/drawing/2014/main" val="2749971222"/>
                  </a:ext>
                </a:extLst>
              </a:tr>
              <a:tr h="324000">
                <a:tc>
                  <a:txBody>
                    <a:bodyPr/>
                    <a:lstStyle/>
                    <a:p>
                      <a:endParaRPr lang="zh-CN" altLang="en-US"/>
                    </a:p>
                  </a:txBody>
                  <a:tcPr anchor="b">
                    <a:lnT w="12700" cap="flat" cmpd="sng" algn="ctr">
                      <a:solidFill>
                        <a:schemeClr val="tx2">
                          <a:lumMod val="40000"/>
                          <a:lumOff val="60000"/>
                        </a:schemeClr>
                      </a:solidFill>
                      <a:prstDash val="solid"/>
                      <a:round/>
                      <a:headEnd type="none" w="med" len="med"/>
                      <a:tailEnd type="none" w="med" len="med"/>
                    </a:lnT>
                  </a:tcPr>
                </a:tc>
                <a:tc>
                  <a:txBody>
                    <a:bodyPr/>
                    <a:lstStyle/>
                    <a:p>
                      <a:pPr algn="just">
                        <a:lnSpc>
                          <a:spcPct val="150000"/>
                        </a:lnSpc>
                        <a:spcBef>
                          <a:spcPts val="120"/>
                        </a:spcBef>
                        <a:spcAft>
                          <a:spcPts val="120"/>
                        </a:spcAft>
                      </a:pPr>
                      <a:r>
                        <a:rPr lang="en-US" sz="1400" b="0" kern="100" dirty="0">
                          <a:solidFill>
                            <a:schemeClr val="tx1">
                              <a:lumMod val="75000"/>
                              <a:lumOff val="25000"/>
                            </a:schemeClr>
                          </a:solidFill>
                          <a:effectLst/>
                          <a:latin typeface="Calibri" panose="020F0502020204030204" pitchFamily="34" charset="0"/>
                          <a:ea typeface="Arial" panose="020B0604020202020204" pitchFamily="34" charset="0"/>
                          <a:cs typeface="Calibri" panose="020F0502020204030204" pitchFamily="34" charset="0"/>
                        </a:rPr>
                        <a:t>Illustration</a:t>
                      </a:r>
                      <a:endParaRPr lang="zh-CN" sz="1400" b="0" kern="100" dirty="0">
                        <a:solidFill>
                          <a:schemeClr val="tx1">
                            <a:lumMod val="75000"/>
                            <a:lumOff val="25000"/>
                          </a:schemeClr>
                        </a:solidFill>
                        <a:effectLst/>
                        <a:latin typeface="Calibri" panose="020F0502020204030204" pitchFamily="34" charset="0"/>
                        <a:ea typeface="方正悠黑_504L"/>
                        <a:cs typeface="Calibri" panose="020F0502020204030204" pitchFamily="34" charset="0"/>
                      </a:endParaRPr>
                    </a:p>
                  </a:txBody>
                  <a:tcPr marL="68580" marR="68580" marT="0" marB="0" anchor="ctr">
                    <a:lnT w="12700" cap="flat" cmpd="sng" algn="ctr">
                      <a:solidFill>
                        <a:schemeClr val="tx2">
                          <a:lumMod val="40000"/>
                          <a:lumOff val="60000"/>
                        </a:schemeClr>
                      </a:solidFill>
                      <a:prstDash val="solid"/>
                      <a:round/>
                      <a:headEnd type="none" w="med" len="med"/>
                      <a:tailEnd type="none" w="med" len="med"/>
                    </a:lnT>
                  </a:tcPr>
                </a:tc>
                <a:tc>
                  <a:txBody>
                    <a:bodyPr/>
                    <a:lstStyle/>
                    <a:p>
                      <a:pPr algn="just">
                        <a:lnSpc>
                          <a:spcPct val="150000"/>
                        </a:lnSpc>
                        <a:spcBef>
                          <a:spcPts val="120"/>
                        </a:spcBef>
                        <a:spcAft>
                          <a:spcPts val="120"/>
                        </a:spcAft>
                      </a:pPr>
                      <a:r>
                        <a:rPr lang="en-US" sz="1400" b="0" kern="100" dirty="0">
                          <a:solidFill>
                            <a:schemeClr val="tx1">
                              <a:lumMod val="75000"/>
                              <a:lumOff val="25000"/>
                            </a:schemeClr>
                          </a:solidFill>
                          <a:effectLst/>
                          <a:latin typeface="Calibri" panose="020F0502020204030204" pitchFamily="34" charset="0"/>
                          <a:ea typeface="方正悠黑_504L"/>
                          <a:cs typeface="Calibri" panose="020F0502020204030204" pitchFamily="34" charset="0"/>
                        </a:rPr>
                        <a:t>Illustration of the indicator lights</a:t>
                      </a:r>
                      <a:endParaRPr lang="zh-CN" sz="1400" b="0" kern="100" dirty="0">
                        <a:solidFill>
                          <a:schemeClr val="tx1">
                            <a:lumMod val="75000"/>
                            <a:lumOff val="25000"/>
                          </a:schemeClr>
                        </a:solidFill>
                        <a:effectLst/>
                        <a:latin typeface="Calibri" panose="020F0502020204030204" pitchFamily="34" charset="0"/>
                        <a:ea typeface="方正悠黑_504L"/>
                        <a:cs typeface="Calibri" panose="020F0502020204030204" pitchFamily="34" charset="0"/>
                      </a:endParaRPr>
                    </a:p>
                  </a:txBody>
                  <a:tcPr marL="68580" marR="68580" marT="0" marB="0">
                    <a:lnT w="12700" cap="flat" cmpd="sng" algn="ctr">
                      <a:solidFill>
                        <a:schemeClr val="tx2">
                          <a:lumMod val="40000"/>
                          <a:lumOff val="60000"/>
                        </a:schemeClr>
                      </a:solidFill>
                      <a:prstDash val="solid"/>
                      <a:round/>
                      <a:headEnd type="none" w="med" len="med"/>
                      <a:tailEnd type="none" w="med" len="med"/>
                    </a:lnT>
                  </a:tcPr>
                </a:tc>
                <a:extLst>
                  <a:ext uri="{0D108BD9-81ED-4DB2-BD59-A6C34878D82A}">
                    <a16:rowId xmlns:a16="http://schemas.microsoft.com/office/drawing/2014/main" val="1760830746"/>
                  </a:ext>
                </a:extLst>
              </a:tr>
            </a:tbl>
          </a:graphicData>
        </a:graphic>
      </p:graphicFrame>
      <p:pic>
        <p:nvPicPr>
          <p:cNvPr id="7" name="图片 6">
            <a:extLst>
              <a:ext uri="{FF2B5EF4-FFF2-40B4-BE49-F238E27FC236}">
                <a16:creationId xmlns:a16="http://schemas.microsoft.com/office/drawing/2014/main" id="{A2A93B9D-5641-E6C0-7019-768A888491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8196" y="2087994"/>
            <a:ext cx="238021" cy="238021"/>
          </a:xfrm>
          <a:prstGeom prst="rect">
            <a:avLst/>
          </a:prstGeom>
        </p:spPr>
      </p:pic>
      <p:pic>
        <p:nvPicPr>
          <p:cNvPr id="8" name="图片 7">
            <a:extLst>
              <a:ext uri="{FF2B5EF4-FFF2-40B4-BE49-F238E27FC236}">
                <a16:creationId xmlns:a16="http://schemas.microsoft.com/office/drawing/2014/main" id="{4EB30283-EA81-20E2-5F3E-80A85F0CF5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7173" y="2469851"/>
            <a:ext cx="238021" cy="238021"/>
          </a:xfrm>
          <a:prstGeom prst="rect">
            <a:avLst/>
          </a:prstGeom>
        </p:spPr>
      </p:pic>
      <p:pic>
        <p:nvPicPr>
          <p:cNvPr id="9" name="图片 8">
            <a:extLst>
              <a:ext uri="{FF2B5EF4-FFF2-40B4-BE49-F238E27FC236}">
                <a16:creationId xmlns:a16="http://schemas.microsoft.com/office/drawing/2014/main" id="{0A314594-1BE5-06FA-CC6A-496A7C7136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7173" y="2851709"/>
            <a:ext cx="238021" cy="238021"/>
          </a:xfrm>
          <a:prstGeom prst="rect">
            <a:avLst/>
          </a:prstGeom>
        </p:spPr>
      </p:pic>
      <p:pic>
        <p:nvPicPr>
          <p:cNvPr id="10" name="图片 9">
            <a:extLst>
              <a:ext uri="{FF2B5EF4-FFF2-40B4-BE49-F238E27FC236}">
                <a16:creationId xmlns:a16="http://schemas.microsoft.com/office/drawing/2014/main" id="{20642C41-5761-8381-82CF-0AD36C2EB9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97173" y="3214356"/>
            <a:ext cx="238021" cy="238021"/>
          </a:xfrm>
          <a:prstGeom prst="rect">
            <a:avLst/>
          </a:prstGeom>
        </p:spPr>
      </p:pic>
      <p:grpSp>
        <p:nvGrpSpPr>
          <p:cNvPr id="11" name="组合 10">
            <a:extLst>
              <a:ext uri="{FF2B5EF4-FFF2-40B4-BE49-F238E27FC236}">
                <a16:creationId xmlns:a16="http://schemas.microsoft.com/office/drawing/2014/main" id="{A05E7D8E-3296-4D91-C930-183976321C80}"/>
              </a:ext>
            </a:extLst>
          </p:cNvPr>
          <p:cNvGrpSpPr/>
          <p:nvPr/>
        </p:nvGrpSpPr>
        <p:grpSpPr>
          <a:xfrm>
            <a:off x="623200" y="1693235"/>
            <a:ext cx="3403941" cy="4645857"/>
            <a:chOff x="556525" y="1693235"/>
            <a:chExt cx="3403941" cy="4645857"/>
          </a:xfrm>
        </p:grpSpPr>
        <p:pic>
          <p:nvPicPr>
            <p:cNvPr id="2" name="图片 1">
              <a:extLst>
                <a:ext uri="{FF2B5EF4-FFF2-40B4-BE49-F238E27FC236}">
                  <a16:creationId xmlns:a16="http://schemas.microsoft.com/office/drawing/2014/main" id="{291B6421-C850-C290-9311-FF8DD500692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1185" y="1693235"/>
              <a:ext cx="3027357" cy="1222905"/>
            </a:xfrm>
            <a:prstGeom prst="rect">
              <a:avLst/>
            </a:prstGeom>
          </p:spPr>
        </p:pic>
        <p:pic>
          <p:nvPicPr>
            <p:cNvPr id="3" name="图片 2">
              <a:extLst>
                <a:ext uri="{FF2B5EF4-FFF2-40B4-BE49-F238E27FC236}">
                  <a16:creationId xmlns:a16="http://schemas.microsoft.com/office/drawing/2014/main" id="{87569B6E-85E0-55EC-A7E0-C8330371081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46" t="355" r="230" b="1176"/>
            <a:stretch/>
          </p:blipFill>
          <p:spPr bwMode="auto">
            <a:xfrm>
              <a:off x="771185" y="3147385"/>
              <a:ext cx="3027357" cy="1226109"/>
            </a:xfrm>
            <a:prstGeom prst="rect">
              <a:avLst/>
            </a:prstGeom>
            <a:noFill/>
            <a:ln>
              <a:noFill/>
            </a:ln>
            <a:extLst>
              <a:ext uri="{53640926-AAD7-44D8-BBD7-CCE9431645EC}">
                <a14:shadowObscured xmlns:a14="http://schemas.microsoft.com/office/drawing/2010/main"/>
              </a:ext>
            </a:extLst>
          </p:spPr>
        </p:pic>
        <p:graphicFrame>
          <p:nvGraphicFramePr>
            <p:cNvPr id="5" name="对象 4">
              <a:extLst>
                <a:ext uri="{FF2B5EF4-FFF2-40B4-BE49-F238E27FC236}">
                  <a16:creationId xmlns:a16="http://schemas.microsoft.com/office/drawing/2014/main" id="{64522D6E-7D58-BD1E-9735-56AB8CE17044}"/>
                </a:ext>
              </a:extLst>
            </p:cNvPr>
            <p:cNvGraphicFramePr>
              <a:graphicFrameLocks noChangeAspect="1"/>
            </p:cNvGraphicFramePr>
            <p:nvPr>
              <p:extLst>
                <p:ext uri="{D42A27DB-BD31-4B8C-83A1-F6EECF244321}">
                  <p14:modId xmlns:p14="http://schemas.microsoft.com/office/powerpoint/2010/main" val="3953881852"/>
                </p:ext>
              </p:extLst>
            </p:nvPr>
          </p:nvGraphicFramePr>
          <p:xfrm>
            <a:off x="556525" y="4604739"/>
            <a:ext cx="3403941" cy="1592529"/>
          </p:xfrm>
          <a:graphic>
            <a:graphicData uri="http://schemas.openxmlformats.org/presentationml/2006/ole">
              <mc:AlternateContent xmlns:mc="http://schemas.openxmlformats.org/markup-compatibility/2006">
                <mc:Choice xmlns:v="urn:schemas-microsoft-com:vml" Requires="v">
                  <p:oleObj name="Visio" r:id="rId8" imgW="5734077" imgH="2604927" progId="Visio.Drawing.15">
                    <p:embed/>
                  </p:oleObj>
                </mc:Choice>
                <mc:Fallback>
                  <p:oleObj name="Visio" r:id="rId8" imgW="5734077" imgH="2604927" progId="Visio.Drawing.15">
                    <p:embed/>
                    <p:pic>
                      <p:nvPicPr>
                        <p:cNvPr id="5" name="对象 4">
                          <a:extLst>
                            <a:ext uri="{FF2B5EF4-FFF2-40B4-BE49-F238E27FC236}">
                              <a16:creationId xmlns:a16="http://schemas.microsoft.com/office/drawing/2014/main" id="{DEE7AFED-BBE0-6854-56DA-CD356C62111C}"/>
                            </a:ext>
                          </a:extLst>
                        </p:cNvPr>
                        <p:cNvPicPr>
                          <a:picLocks noChangeAspect="1" noChangeArrowheads="1"/>
                        </p:cNvPicPr>
                        <p:nvPr/>
                      </p:nvPicPr>
                      <p:blipFill>
                        <a:blip r:embed="rId9"/>
                        <a:srcRect/>
                        <a:stretch>
                          <a:fillRect/>
                        </a:stretch>
                      </p:blipFill>
                      <p:spPr bwMode="auto">
                        <a:xfrm>
                          <a:off x="556525" y="4604739"/>
                          <a:ext cx="3403941" cy="1592529"/>
                        </a:xfrm>
                        <a:prstGeom prst="rect">
                          <a:avLst/>
                        </a:prstGeom>
                        <a:noFill/>
                      </p:spPr>
                    </p:pic>
                  </p:oleObj>
                </mc:Fallback>
              </mc:AlternateContent>
            </a:graphicData>
          </a:graphic>
        </p:graphicFrame>
        <p:sp>
          <p:nvSpPr>
            <p:cNvPr id="17" name="文本框 16">
              <a:extLst>
                <a:ext uri="{FF2B5EF4-FFF2-40B4-BE49-F238E27FC236}">
                  <a16:creationId xmlns:a16="http://schemas.microsoft.com/office/drawing/2014/main" id="{3546E4EE-1AD2-736D-EC49-0E580B243E05}"/>
                </a:ext>
              </a:extLst>
            </p:cNvPr>
            <p:cNvSpPr txBox="1"/>
            <p:nvPr/>
          </p:nvSpPr>
          <p:spPr>
            <a:xfrm>
              <a:off x="771185" y="4373494"/>
              <a:ext cx="3027356" cy="276999"/>
            </a:xfrm>
            <a:prstGeom prst="rect">
              <a:avLst/>
            </a:prstGeom>
            <a:noFill/>
          </p:spPr>
          <p:txBody>
            <a:bodyPr wrap="square">
              <a:spAutoFit/>
            </a:bodyPr>
            <a:lstStyle/>
            <a:p>
              <a:pPr algn="ctr"/>
              <a:r>
                <a:rPr kumimoji="0" lang="en-US" altLang="zh-CN" sz="1200" b="1" i="0" u="none" strike="noStrike" kern="1200" cap="none" spc="0" normalizeH="0" baseline="0" noProof="0" dirty="0">
                  <a:ln>
                    <a:noFill/>
                  </a:ln>
                  <a:solidFill>
                    <a:schemeClr val="bg1">
                      <a:lumMod val="50000"/>
                    </a:schemeClr>
                  </a:solidFill>
                  <a:effectLst/>
                  <a:uLnTx/>
                  <a:uFillTx/>
                  <a:latin typeface="+mn-ea"/>
                  <a:cs typeface="Arial" panose="020B0604020202020204" pitchFamily="34" charset="0"/>
                </a:rPr>
                <a:t>Front Panel </a:t>
              </a:r>
              <a:endParaRPr lang="zh-CN" altLang="en-US" sz="1200" b="1" dirty="0">
                <a:solidFill>
                  <a:schemeClr val="bg1">
                    <a:lumMod val="50000"/>
                  </a:schemeClr>
                </a:solidFill>
                <a:latin typeface="+mn-ea"/>
                <a:cs typeface="Arial" panose="020B0604020202020204" pitchFamily="34" charset="0"/>
              </a:endParaRPr>
            </a:p>
          </p:txBody>
        </p:sp>
        <p:sp>
          <p:nvSpPr>
            <p:cNvPr id="18" name="文本框 17">
              <a:extLst>
                <a:ext uri="{FF2B5EF4-FFF2-40B4-BE49-F238E27FC236}">
                  <a16:creationId xmlns:a16="http://schemas.microsoft.com/office/drawing/2014/main" id="{8C86BB62-8433-844D-D3C6-86144262A879}"/>
                </a:ext>
              </a:extLst>
            </p:cNvPr>
            <p:cNvSpPr txBox="1"/>
            <p:nvPr/>
          </p:nvSpPr>
          <p:spPr>
            <a:xfrm>
              <a:off x="744817" y="6062093"/>
              <a:ext cx="3027356" cy="276999"/>
            </a:xfrm>
            <a:prstGeom prst="rect">
              <a:avLst/>
            </a:prstGeom>
            <a:noFill/>
          </p:spPr>
          <p:txBody>
            <a:bodyPr wrap="square">
              <a:spAutoFit/>
            </a:bodyPr>
            <a:lstStyle/>
            <a:p>
              <a:pPr algn="ctr"/>
              <a:r>
                <a:rPr kumimoji="0" lang="en-US" altLang="zh-CN" sz="1200" b="1" i="0" u="none" strike="noStrike" kern="1200" cap="none" spc="0" normalizeH="0" baseline="0" noProof="0" dirty="0">
                  <a:ln>
                    <a:noFill/>
                  </a:ln>
                  <a:solidFill>
                    <a:schemeClr val="bg1">
                      <a:lumMod val="50000"/>
                    </a:schemeClr>
                  </a:solidFill>
                  <a:effectLst/>
                  <a:uLnTx/>
                  <a:uFillTx/>
                  <a:latin typeface="+mn-ea"/>
                  <a:cs typeface="Arial" panose="020B0604020202020204" pitchFamily="34" charset="0"/>
                </a:rPr>
                <a:t>Rear Panel</a:t>
              </a:r>
              <a:endParaRPr lang="zh-CN" altLang="en-US" sz="1200" b="1" dirty="0">
                <a:solidFill>
                  <a:schemeClr val="bg1">
                    <a:lumMod val="50000"/>
                  </a:schemeClr>
                </a:solidFill>
                <a:latin typeface="+mn-ea"/>
                <a:cs typeface="Arial" panose="020B0604020202020204" pitchFamily="34" charset="0"/>
              </a:endParaRPr>
            </a:p>
          </p:txBody>
        </p:sp>
      </p:grpSp>
      <p:graphicFrame>
        <p:nvGraphicFramePr>
          <p:cNvPr id="23" name="表格 8">
            <a:extLst>
              <a:ext uri="{FF2B5EF4-FFF2-40B4-BE49-F238E27FC236}">
                <a16:creationId xmlns:a16="http://schemas.microsoft.com/office/drawing/2014/main" id="{38BB7BAE-EF31-5F80-3669-CDC0D400E00B}"/>
              </a:ext>
            </a:extLst>
          </p:cNvPr>
          <p:cNvGraphicFramePr>
            <a:graphicFrameLocks noGrp="1"/>
          </p:cNvGraphicFramePr>
          <p:nvPr>
            <p:extLst>
              <p:ext uri="{D42A27DB-BD31-4B8C-83A1-F6EECF244321}">
                <p14:modId xmlns:p14="http://schemas.microsoft.com/office/powerpoint/2010/main" val="4070166242"/>
              </p:ext>
            </p:extLst>
          </p:nvPr>
        </p:nvGraphicFramePr>
        <p:xfrm>
          <a:off x="4352759" y="4063668"/>
          <a:ext cx="6660522" cy="1828800"/>
        </p:xfrm>
        <a:graphic>
          <a:graphicData uri="http://schemas.openxmlformats.org/drawingml/2006/table">
            <a:tbl>
              <a:tblPr firstRow="1" bandRow="1">
                <a:tableStyleId>{3B4B98B0-60AC-42C2-AFA5-B58CD77FA1E5}</a:tableStyleId>
              </a:tblPr>
              <a:tblGrid>
                <a:gridCol w="583200">
                  <a:extLst>
                    <a:ext uri="{9D8B030D-6E8A-4147-A177-3AD203B41FA5}">
                      <a16:colId xmlns:a16="http://schemas.microsoft.com/office/drawing/2014/main" val="363785560"/>
                    </a:ext>
                  </a:extLst>
                </a:gridCol>
                <a:gridCol w="1433885">
                  <a:extLst>
                    <a:ext uri="{9D8B030D-6E8A-4147-A177-3AD203B41FA5}">
                      <a16:colId xmlns:a16="http://schemas.microsoft.com/office/drawing/2014/main" val="356390806"/>
                    </a:ext>
                  </a:extLst>
                </a:gridCol>
                <a:gridCol w="4643437">
                  <a:extLst>
                    <a:ext uri="{9D8B030D-6E8A-4147-A177-3AD203B41FA5}">
                      <a16:colId xmlns:a16="http://schemas.microsoft.com/office/drawing/2014/main" val="479880985"/>
                    </a:ext>
                  </a:extLst>
                </a:gridCol>
              </a:tblGrid>
              <a:tr h="324000">
                <a:tc>
                  <a:txBody>
                    <a:bodyPr/>
                    <a:lstStyle/>
                    <a:p>
                      <a:endParaRPr lang="zh-CN" altLang="en-US" dirty="0"/>
                    </a:p>
                  </a:txBody>
                  <a:tcPr anchor="b">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tcPr>
                </a:tc>
                <a:tc>
                  <a:txBody>
                    <a:bodyPr/>
                    <a:lstStyle/>
                    <a:p>
                      <a:r>
                        <a:rPr lang="en-US" altLang="zh-CN" sz="1400" b="0" dirty="0">
                          <a:solidFill>
                            <a:schemeClr val="tx1">
                              <a:lumMod val="75000"/>
                              <a:lumOff val="25000"/>
                            </a:schemeClr>
                          </a:solidFill>
                        </a:rPr>
                        <a:t>Fan</a:t>
                      </a:r>
                      <a:endParaRPr lang="zh-CN" altLang="en-US" sz="1400" b="0" dirty="0">
                        <a:solidFill>
                          <a:schemeClr val="tx1">
                            <a:lumMod val="75000"/>
                            <a:lumOff val="25000"/>
                          </a:schemeClr>
                        </a:solidFill>
                      </a:endParaRPr>
                    </a:p>
                  </a:txBody>
                  <a:tcPr anchor="b">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tcPr>
                </a:tc>
                <a:tc>
                  <a:txBody>
                    <a:bodyPr/>
                    <a:lstStyle/>
                    <a:p>
                      <a:r>
                        <a:rPr lang="en-US" altLang="zh-CN" sz="1400" b="0" dirty="0">
                          <a:solidFill>
                            <a:schemeClr val="tx1">
                              <a:lumMod val="75000"/>
                              <a:lumOff val="25000"/>
                            </a:schemeClr>
                          </a:solidFill>
                          <a:latin typeface="Calibri" panose="020F0502020204030204" pitchFamily="34" charset="0"/>
                          <a:cs typeface="Calibri" panose="020F0502020204030204" pitchFamily="34" charset="0"/>
                        </a:rPr>
                        <a:t>Used to cool down internal components of the instrument</a:t>
                      </a:r>
                      <a:endParaRPr lang="zh-CN" altLang="en-US" sz="1400" b="0" dirty="0">
                        <a:solidFill>
                          <a:schemeClr val="tx1">
                            <a:lumMod val="75000"/>
                            <a:lumOff val="25000"/>
                          </a:schemeClr>
                        </a:solidFill>
                        <a:latin typeface="Calibri" panose="020F0502020204030204" pitchFamily="34" charset="0"/>
                        <a:cs typeface="Calibri" panose="020F0502020204030204" pitchFamily="34" charset="0"/>
                      </a:endParaRPr>
                    </a:p>
                  </a:txBody>
                  <a:tcPr anchor="b">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tcPr>
                </a:tc>
                <a:extLst>
                  <a:ext uri="{0D108BD9-81ED-4DB2-BD59-A6C34878D82A}">
                    <a16:rowId xmlns:a16="http://schemas.microsoft.com/office/drawing/2014/main" val="2983442840"/>
                  </a:ext>
                </a:extLst>
              </a:tr>
              <a:tr h="324000">
                <a:tc>
                  <a:txBody>
                    <a:bodyPr/>
                    <a:lstStyle/>
                    <a:p>
                      <a:endParaRPr lang="zh-CN" altLang="en-US" dirty="0"/>
                    </a:p>
                  </a:txBody>
                  <a:tcPr anchor="b">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tcPr>
                </a:tc>
                <a:tc>
                  <a:txBody>
                    <a:bodyPr/>
                    <a:lstStyle/>
                    <a:p>
                      <a:pPr algn="just">
                        <a:lnSpc>
                          <a:spcPct val="150000"/>
                        </a:lnSpc>
                        <a:spcBef>
                          <a:spcPts val="120"/>
                        </a:spcBef>
                        <a:spcAft>
                          <a:spcPts val="120"/>
                        </a:spcAft>
                      </a:pPr>
                      <a:r>
                        <a:rPr lang="en-US" sz="1400" kern="100" dirty="0">
                          <a:solidFill>
                            <a:schemeClr val="tx1">
                              <a:lumMod val="75000"/>
                              <a:lumOff val="25000"/>
                            </a:schemeClr>
                          </a:solidFill>
                          <a:effectLst/>
                          <a:latin typeface="Calibri" panose="020F0502020204030204" pitchFamily="34" charset="0"/>
                          <a:ea typeface="+mn-ea"/>
                          <a:cs typeface="Calibri" panose="020F0502020204030204" pitchFamily="34" charset="0"/>
                        </a:rPr>
                        <a:t>DC Power Port</a:t>
                      </a:r>
                      <a:endParaRPr lang="zh-CN" sz="1400" kern="100" dirty="0">
                        <a:solidFill>
                          <a:schemeClr val="tx1">
                            <a:lumMod val="75000"/>
                            <a:lumOff val="25000"/>
                          </a:schemeClr>
                        </a:solidFill>
                        <a:effectLst/>
                        <a:latin typeface="Calibri" panose="020F0502020204030204" pitchFamily="34" charset="0"/>
                        <a:ea typeface="+mn-ea"/>
                        <a:cs typeface="Calibri" panose="020F0502020204030204" pitchFamily="34" charset="0"/>
                      </a:endParaRPr>
                    </a:p>
                  </a:txBody>
                  <a:tcPr marL="68580" marR="68580" marT="0" marB="0" anchor="ctr">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tcPr>
                </a:tc>
                <a:tc>
                  <a:txBody>
                    <a:bodyPr/>
                    <a:lstStyle/>
                    <a:p>
                      <a:pPr algn="just">
                        <a:lnSpc>
                          <a:spcPct val="150000"/>
                        </a:lnSpc>
                        <a:spcBef>
                          <a:spcPts val="120"/>
                        </a:spcBef>
                        <a:spcAft>
                          <a:spcPts val="120"/>
                        </a:spcAft>
                      </a:pPr>
                      <a:r>
                        <a:rPr lang="en-US" altLang="zh-CN" sz="1400" kern="100" dirty="0">
                          <a:solidFill>
                            <a:schemeClr val="tx1">
                              <a:lumMod val="75000"/>
                              <a:lumOff val="25000"/>
                            </a:schemeClr>
                          </a:solidFill>
                          <a:effectLst/>
                          <a:latin typeface="Calibri" panose="020F0502020204030204" pitchFamily="34" charset="0"/>
                          <a:ea typeface="+mn-ea"/>
                          <a:cs typeface="Calibri" panose="020F0502020204030204" pitchFamily="34" charset="0"/>
                        </a:rPr>
                        <a:t>12V DC power supply, 1.25A maxim current</a:t>
                      </a:r>
                      <a:endParaRPr lang="zh-CN" sz="1400" kern="100" dirty="0">
                        <a:solidFill>
                          <a:schemeClr val="tx1">
                            <a:lumMod val="75000"/>
                            <a:lumOff val="25000"/>
                          </a:schemeClr>
                        </a:solidFill>
                        <a:effectLst/>
                        <a:latin typeface="Calibri" panose="020F0502020204030204" pitchFamily="34" charset="0"/>
                        <a:ea typeface="+mn-ea"/>
                        <a:cs typeface="Calibri" panose="020F0502020204030204" pitchFamily="34" charset="0"/>
                      </a:endParaRPr>
                    </a:p>
                  </a:txBody>
                  <a:tcPr marL="68580" marR="68580" marT="0" marB="0" anchor="ctr">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tcPr>
                </a:tc>
                <a:extLst>
                  <a:ext uri="{0D108BD9-81ED-4DB2-BD59-A6C34878D82A}">
                    <a16:rowId xmlns:a16="http://schemas.microsoft.com/office/drawing/2014/main" val="17631537"/>
                  </a:ext>
                </a:extLst>
              </a:tr>
              <a:tr h="324000">
                <a:tc>
                  <a:txBody>
                    <a:bodyPr/>
                    <a:lstStyle/>
                    <a:p>
                      <a:endParaRPr lang="zh-CN" altLang="en-US"/>
                    </a:p>
                  </a:txBody>
                  <a:tcPr anchor="b">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tcPr>
                </a:tc>
                <a:tc>
                  <a:txBody>
                    <a:bodyPr/>
                    <a:lstStyle/>
                    <a:p>
                      <a:pPr algn="just">
                        <a:lnSpc>
                          <a:spcPct val="150000"/>
                        </a:lnSpc>
                        <a:spcBef>
                          <a:spcPts val="120"/>
                        </a:spcBef>
                        <a:spcAft>
                          <a:spcPts val="120"/>
                        </a:spcAft>
                      </a:pPr>
                      <a:r>
                        <a:rPr lang="en-US" sz="1400" kern="100" dirty="0">
                          <a:solidFill>
                            <a:schemeClr val="tx1">
                              <a:lumMod val="75000"/>
                              <a:lumOff val="25000"/>
                            </a:schemeClr>
                          </a:solidFill>
                          <a:effectLst/>
                          <a:latin typeface="Calibri" panose="020F0502020204030204" pitchFamily="34" charset="0"/>
                          <a:ea typeface="+mn-ea"/>
                          <a:cs typeface="Calibri" panose="020F0502020204030204" pitchFamily="34" charset="0"/>
                        </a:rPr>
                        <a:t>USB Device</a:t>
                      </a:r>
                      <a:endParaRPr lang="zh-CN" sz="1400" kern="100" dirty="0">
                        <a:solidFill>
                          <a:schemeClr val="tx1">
                            <a:lumMod val="75000"/>
                            <a:lumOff val="25000"/>
                          </a:schemeClr>
                        </a:solidFill>
                        <a:effectLst/>
                        <a:latin typeface="Calibri" panose="020F0502020204030204" pitchFamily="34" charset="0"/>
                        <a:ea typeface="+mn-ea"/>
                        <a:cs typeface="Calibri" panose="020F0502020204030204" pitchFamily="34" charset="0"/>
                      </a:endParaRPr>
                    </a:p>
                  </a:txBody>
                  <a:tcPr marL="68580" marR="68580" marT="0" marB="0" anchor="ctr">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tcPr>
                </a:tc>
                <a:tc>
                  <a:txBody>
                    <a:bodyPr/>
                    <a:lstStyle/>
                    <a:p>
                      <a:pPr algn="just">
                        <a:lnSpc>
                          <a:spcPct val="150000"/>
                        </a:lnSpc>
                        <a:spcBef>
                          <a:spcPts val="120"/>
                        </a:spcBef>
                        <a:spcAft>
                          <a:spcPts val="120"/>
                        </a:spcAft>
                      </a:pPr>
                      <a:r>
                        <a:rPr lang="en-US" sz="1400" kern="100" dirty="0">
                          <a:solidFill>
                            <a:schemeClr val="tx1">
                              <a:lumMod val="75000"/>
                              <a:lumOff val="25000"/>
                            </a:schemeClr>
                          </a:solidFill>
                          <a:effectLst/>
                          <a:latin typeface="Calibri" panose="020F0502020204030204" pitchFamily="34" charset="0"/>
                          <a:ea typeface="方正悠黑_504L"/>
                          <a:cs typeface="Calibri" panose="020F0502020204030204" pitchFamily="34" charset="0"/>
                        </a:rPr>
                        <a:t>USB port for data exchange with peripherals</a:t>
                      </a:r>
                      <a:endParaRPr lang="zh-CN" sz="1400" kern="100" dirty="0">
                        <a:solidFill>
                          <a:schemeClr val="tx1">
                            <a:lumMod val="75000"/>
                            <a:lumOff val="25000"/>
                          </a:schemeClr>
                        </a:solidFill>
                        <a:effectLst/>
                        <a:latin typeface="Calibri" panose="020F0502020204030204" pitchFamily="34" charset="0"/>
                        <a:ea typeface="方正悠黑_504L"/>
                        <a:cs typeface="Calibri" panose="020F0502020204030204" pitchFamily="34" charset="0"/>
                      </a:endParaRPr>
                    </a:p>
                  </a:txBody>
                  <a:tcPr marL="68580" marR="68580" marT="0" marB="0" anchor="ctr">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tcPr>
                </a:tc>
                <a:extLst>
                  <a:ext uri="{0D108BD9-81ED-4DB2-BD59-A6C34878D82A}">
                    <a16:rowId xmlns:a16="http://schemas.microsoft.com/office/drawing/2014/main" val="2749971222"/>
                  </a:ext>
                </a:extLst>
              </a:tr>
              <a:tr h="324000">
                <a:tc>
                  <a:txBody>
                    <a:bodyPr/>
                    <a:lstStyle/>
                    <a:p>
                      <a:endParaRPr lang="zh-CN" altLang="en-US"/>
                    </a:p>
                  </a:txBody>
                  <a:tcPr anchor="b">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tcPr>
                </a:tc>
                <a:tc>
                  <a:txBody>
                    <a:bodyPr/>
                    <a:lstStyle/>
                    <a:p>
                      <a:pPr algn="just">
                        <a:lnSpc>
                          <a:spcPct val="150000"/>
                        </a:lnSpc>
                        <a:spcBef>
                          <a:spcPts val="120"/>
                        </a:spcBef>
                        <a:spcAft>
                          <a:spcPts val="120"/>
                        </a:spcAft>
                      </a:pPr>
                      <a:r>
                        <a:rPr lang="en-US" sz="1400" kern="100" dirty="0">
                          <a:solidFill>
                            <a:schemeClr val="tx1">
                              <a:lumMod val="75000"/>
                              <a:lumOff val="25000"/>
                            </a:schemeClr>
                          </a:solidFill>
                          <a:effectLst/>
                          <a:latin typeface="Calibri" panose="020F0502020204030204" pitchFamily="34" charset="0"/>
                          <a:ea typeface="+mn-ea"/>
                          <a:cs typeface="Calibri" panose="020F0502020204030204" pitchFamily="34" charset="0"/>
                        </a:rPr>
                        <a:t>Power Switch</a:t>
                      </a:r>
                      <a:endParaRPr lang="zh-CN" sz="1400" kern="100" dirty="0">
                        <a:solidFill>
                          <a:schemeClr val="tx1">
                            <a:lumMod val="75000"/>
                            <a:lumOff val="25000"/>
                          </a:schemeClr>
                        </a:solidFill>
                        <a:effectLst/>
                        <a:latin typeface="Calibri" panose="020F0502020204030204" pitchFamily="34" charset="0"/>
                        <a:ea typeface="+mn-ea"/>
                        <a:cs typeface="Calibri" panose="020F0502020204030204" pitchFamily="34" charset="0"/>
                      </a:endParaRPr>
                    </a:p>
                  </a:txBody>
                  <a:tcPr marL="68580" marR="68580" marT="0" marB="0" anchor="ctr">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tcPr>
                </a:tc>
                <a:tc>
                  <a:txBody>
                    <a:bodyPr/>
                    <a:lstStyle/>
                    <a:p>
                      <a:pPr algn="just">
                        <a:lnSpc>
                          <a:spcPct val="150000"/>
                        </a:lnSpc>
                        <a:spcBef>
                          <a:spcPts val="120"/>
                        </a:spcBef>
                        <a:spcAft>
                          <a:spcPts val="120"/>
                        </a:spcAft>
                      </a:pPr>
                      <a:r>
                        <a:rPr lang="en-US" altLang="zh-CN" sz="1400" kern="100" dirty="0">
                          <a:solidFill>
                            <a:schemeClr val="tx1">
                              <a:lumMod val="75000"/>
                              <a:lumOff val="25000"/>
                            </a:schemeClr>
                          </a:solidFill>
                          <a:effectLst/>
                          <a:latin typeface="Calibri" panose="020F0502020204030204" pitchFamily="34" charset="0"/>
                          <a:ea typeface="+mn-ea"/>
                          <a:cs typeface="Calibri" panose="020F0502020204030204" pitchFamily="34" charset="0"/>
                        </a:rPr>
                        <a:t>Power down or up</a:t>
                      </a:r>
                    </a:p>
                  </a:txBody>
                  <a:tcPr marL="68580" marR="68580" marT="0" marB="0" anchor="ctr">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tcPr>
                </a:tc>
                <a:extLst>
                  <a:ext uri="{0D108BD9-81ED-4DB2-BD59-A6C34878D82A}">
                    <a16:rowId xmlns:a16="http://schemas.microsoft.com/office/drawing/2014/main" val="1760830746"/>
                  </a:ext>
                </a:extLst>
              </a:tr>
              <a:tr h="324000">
                <a:tc>
                  <a:txBody>
                    <a:bodyPr/>
                    <a:lstStyle/>
                    <a:p>
                      <a:endParaRPr lang="zh-CN" altLang="en-US" dirty="0"/>
                    </a:p>
                  </a:txBody>
                  <a:tcPr anchor="b">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tcPr>
                </a:tc>
                <a:tc>
                  <a:txBody>
                    <a:bodyPr/>
                    <a:lstStyle/>
                    <a:p>
                      <a:pPr marL="0" marR="0" lvl="0" indent="0" algn="just" defTabSz="914400" rtl="0" eaLnBrk="1" fontAlgn="auto" latinLnBrk="0" hangingPunct="1">
                        <a:lnSpc>
                          <a:spcPct val="150000"/>
                        </a:lnSpc>
                        <a:spcBef>
                          <a:spcPts val="120"/>
                        </a:spcBef>
                        <a:spcAft>
                          <a:spcPts val="120"/>
                        </a:spcAft>
                        <a:buClrTx/>
                        <a:buSzTx/>
                        <a:buFontTx/>
                        <a:buNone/>
                        <a:tabLst/>
                        <a:defRPr/>
                      </a:pPr>
                      <a:r>
                        <a:rPr lang="en-US" altLang="zh-CN" sz="1400" b="0" dirty="0">
                          <a:solidFill>
                            <a:schemeClr val="tx1">
                              <a:lumMod val="75000"/>
                              <a:lumOff val="25000"/>
                            </a:schemeClr>
                          </a:solidFill>
                        </a:rPr>
                        <a:t>Serial Number</a:t>
                      </a:r>
                    </a:p>
                  </a:txBody>
                  <a:tcPr marL="68580" marR="68580" marT="0" marB="0" anchor="ctr">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tcPr>
                </a:tc>
                <a:tc>
                  <a:txBody>
                    <a:bodyPr/>
                    <a:lstStyle/>
                    <a:p>
                      <a:pPr algn="just">
                        <a:lnSpc>
                          <a:spcPct val="150000"/>
                        </a:lnSpc>
                        <a:spcBef>
                          <a:spcPts val="120"/>
                        </a:spcBef>
                        <a:spcAft>
                          <a:spcPts val="120"/>
                        </a:spcAft>
                      </a:pPr>
                      <a:r>
                        <a:rPr lang="en-US" altLang="zh-CN" sz="1400" kern="100" dirty="0">
                          <a:solidFill>
                            <a:schemeClr val="tx1">
                              <a:lumMod val="75000"/>
                              <a:lumOff val="25000"/>
                            </a:schemeClr>
                          </a:solidFill>
                          <a:effectLst/>
                          <a:latin typeface="Calibri" panose="020F0502020204030204" pitchFamily="34" charset="0"/>
                          <a:ea typeface="+mn-ea"/>
                          <a:cs typeface="Calibri" panose="020F0502020204030204" pitchFamily="34" charset="0"/>
                        </a:rPr>
                        <a:t>The label of serial number</a:t>
                      </a:r>
                      <a:endParaRPr lang="zh-CN" sz="1400" kern="100" dirty="0">
                        <a:solidFill>
                          <a:schemeClr val="tx1">
                            <a:lumMod val="75000"/>
                            <a:lumOff val="25000"/>
                          </a:schemeClr>
                        </a:solidFill>
                        <a:effectLst/>
                        <a:latin typeface="Calibri" panose="020F0502020204030204" pitchFamily="34" charset="0"/>
                        <a:ea typeface="+mn-ea"/>
                        <a:cs typeface="Calibri" panose="020F0502020204030204" pitchFamily="34" charset="0"/>
                      </a:endParaRPr>
                    </a:p>
                  </a:txBody>
                  <a:tcPr marL="68580" marR="68580" marT="0" marB="0" anchor="ctr">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tcPr>
                </a:tc>
                <a:extLst>
                  <a:ext uri="{0D108BD9-81ED-4DB2-BD59-A6C34878D82A}">
                    <a16:rowId xmlns:a16="http://schemas.microsoft.com/office/drawing/2014/main" val="1719682547"/>
                  </a:ext>
                </a:extLst>
              </a:tr>
            </a:tbl>
          </a:graphicData>
        </a:graphic>
      </p:graphicFrame>
      <p:pic>
        <p:nvPicPr>
          <p:cNvPr id="24" name="图片 23">
            <a:extLst>
              <a:ext uri="{FF2B5EF4-FFF2-40B4-BE49-F238E27FC236}">
                <a16:creationId xmlns:a16="http://schemas.microsoft.com/office/drawing/2014/main" id="{6082A3A0-8EE2-7231-2AD3-8173380B75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8196" y="4120932"/>
            <a:ext cx="238021" cy="238021"/>
          </a:xfrm>
          <a:prstGeom prst="rect">
            <a:avLst/>
          </a:prstGeom>
        </p:spPr>
      </p:pic>
      <p:pic>
        <p:nvPicPr>
          <p:cNvPr id="25" name="图片 24">
            <a:extLst>
              <a:ext uri="{FF2B5EF4-FFF2-40B4-BE49-F238E27FC236}">
                <a16:creationId xmlns:a16="http://schemas.microsoft.com/office/drawing/2014/main" id="{0D35A841-9D3D-5899-2B28-15B62F4AB2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7173" y="4502789"/>
            <a:ext cx="238021" cy="238021"/>
          </a:xfrm>
          <a:prstGeom prst="rect">
            <a:avLst/>
          </a:prstGeom>
        </p:spPr>
      </p:pic>
      <p:pic>
        <p:nvPicPr>
          <p:cNvPr id="26" name="图片 25">
            <a:extLst>
              <a:ext uri="{FF2B5EF4-FFF2-40B4-BE49-F238E27FC236}">
                <a16:creationId xmlns:a16="http://schemas.microsoft.com/office/drawing/2014/main" id="{4FC49E04-089C-7755-1F21-3208EDC02B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7173" y="4884647"/>
            <a:ext cx="238021" cy="238021"/>
          </a:xfrm>
          <a:prstGeom prst="rect">
            <a:avLst/>
          </a:prstGeom>
        </p:spPr>
      </p:pic>
      <p:pic>
        <p:nvPicPr>
          <p:cNvPr id="27" name="图片 26">
            <a:extLst>
              <a:ext uri="{FF2B5EF4-FFF2-40B4-BE49-F238E27FC236}">
                <a16:creationId xmlns:a16="http://schemas.microsoft.com/office/drawing/2014/main" id="{332657F6-940A-E417-02F7-3771CCB0C74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97173" y="5247294"/>
            <a:ext cx="238021" cy="238021"/>
          </a:xfrm>
          <a:prstGeom prst="rect">
            <a:avLst/>
          </a:prstGeom>
        </p:spPr>
      </p:pic>
      <p:pic>
        <p:nvPicPr>
          <p:cNvPr id="32" name="图片 31">
            <a:extLst>
              <a:ext uri="{FF2B5EF4-FFF2-40B4-BE49-F238E27FC236}">
                <a16:creationId xmlns:a16="http://schemas.microsoft.com/office/drawing/2014/main" id="{E3E41006-72BF-A05E-B0CD-E07A3DB5FAC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497172" y="5607355"/>
            <a:ext cx="238021" cy="238021"/>
          </a:xfrm>
          <a:prstGeom prst="rect">
            <a:avLst/>
          </a:prstGeom>
        </p:spPr>
      </p:pic>
      <p:sp>
        <p:nvSpPr>
          <p:cNvPr id="34" name="灯片编号占位符 2">
            <a:extLst>
              <a:ext uri="{FF2B5EF4-FFF2-40B4-BE49-F238E27FC236}">
                <a16:creationId xmlns:a16="http://schemas.microsoft.com/office/drawing/2014/main" id="{87D7CDED-2995-F681-DC6E-844F11FC938C}"/>
              </a:ext>
            </a:extLst>
          </p:cNvPr>
          <p:cNvSpPr txBox="1">
            <a:spLocks/>
          </p:cNvSpPr>
          <p:nvPr/>
        </p:nvSpPr>
        <p:spPr>
          <a:xfrm>
            <a:off x="8857452" y="6438900"/>
            <a:ext cx="2661448" cy="215900"/>
          </a:xfrm>
          <a:prstGeom prst="rect">
            <a:avLst/>
          </a:prstGeom>
        </p:spPr>
        <p:txBody>
          <a:bodyPr vert="horz" lIns="91440" tIns="45720" rIns="91440" bIns="45720" rtlCol="0" anchor="ctr"/>
          <a:lstStyle>
            <a:defPPr>
              <a:defRPr lang="zh-CN"/>
            </a:defPPr>
            <a:lvl1pPr marL="0" algn="r" defTabSz="914400" rtl="0" eaLnBrk="1" latinLnBrk="0" hangingPunct="1">
              <a:defRPr lang="zh-CN" altLang="en-US" sz="1000" kern="1200" smtClean="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F65B630-C7FF-41C0-9923-C5E5E29EED81}" type="slidenum">
              <a:rPr kumimoji="0" lang="en-US" altLang="zh-CN" sz="1000" b="0" i="0" u="none" strike="noStrike" kern="1200" cap="none" spc="0" normalizeH="0" baseline="0" noProof="0">
                <a:ln>
                  <a:noFill/>
                </a:ln>
                <a:solidFill>
                  <a:srgbClr val="2F2F2F">
                    <a:lumMod val="50000"/>
                    <a:lumOff val="50000"/>
                  </a:srgbClr>
                </a:solidFill>
                <a:effectLst/>
                <a:uLnTx/>
                <a:uFillTx/>
                <a:latin typeface="Calibri"/>
                <a:ea typeface="宋体" panose="02010600030101010101" pitchFamily="2" charset="-122"/>
                <a:cs typeface="+mn-ea"/>
                <a:sym typeface="+mn-lt"/>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000" b="0" i="0" u="none" strike="noStrike" kern="1200" cap="none" spc="0" normalizeH="0" baseline="0" noProof="0" dirty="0">
              <a:ln>
                <a:noFill/>
              </a:ln>
              <a:solidFill>
                <a:srgbClr val="2F2F2F">
                  <a:lumMod val="50000"/>
                  <a:lumOff val="50000"/>
                </a:srgbClr>
              </a:solidFill>
              <a:effectLst/>
              <a:uLnTx/>
              <a:uFillTx/>
              <a:latin typeface="Calibri"/>
              <a:ea typeface="宋体" panose="02010600030101010101" pitchFamily="2" charset="-122"/>
              <a:cs typeface="+mn-ea"/>
              <a:sym typeface="+mn-lt"/>
            </a:endParaRPr>
          </a:p>
        </p:txBody>
      </p:sp>
    </p:spTree>
    <p:extLst>
      <p:ext uri="{BB962C8B-B14F-4D97-AF65-F5344CB8AC3E}">
        <p14:creationId xmlns:p14="http://schemas.microsoft.com/office/powerpoint/2010/main" val="472500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1">
            <a:extLst>
              <a:ext uri="{FF2B5EF4-FFF2-40B4-BE49-F238E27FC236}">
                <a16:creationId xmlns:a16="http://schemas.microsoft.com/office/drawing/2014/main" id="{64DF2880-FE0C-C7A1-14E3-CE1342BE48DB}"/>
              </a:ext>
            </a:extLst>
          </p:cNvPr>
          <p:cNvSpPr txBox="1"/>
          <p:nvPr/>
        </p:nvSpPr>
        <p:spPr>
          <a:xfrm>
            <a:off x="556525" y="518908"/>
            <a:ext cx="7367736" cy="861774"/>
          </a:xfrm>
          <a:prstGeom prst="rect">
            <a:avLst/>
          </a:prstGeom>
          <a:noFill/>
        </p:spPr>
        <p:txBody>
          <a:bodyPr wrap="square" rtlCol="0">
            <a:spAutoFit/>
          </a:bodyPr>
          <a:lstStyle/>
          <a:p>
            <a:r>
              <a:rPr lang="en-US" altLang="zh-CN" sz="3200" b="1" dirty="0">
                <a:solidFill>
                  <a:srgbClr val="F08300"/>
                </a:solidFill>
                <a:latin typeface="Calibri" panose="020F0502020204030204" pitchFamily="34" charset="0"/>
                <a:cs typeface="Calibri" panose="020F0502020204030204" pitchFamily="34" charset="0"/>
              </a:rPr>
              <a:t>RF</a:t>
            </a:r>
            <a:r>
              <a:rPr lang="en-US" altLang="zh-CN" sz="3200" b="1" dirty="0">
                <a:solidFill>
                  <a:schemeClr val="tx1">
                    <a:lumMod val="50000"/>
                    <a:lumOff val="50000"/>
                  </a:schemeClr>
                </a:solidFill>
                <a:latin typeface="Calibri" panose="020F0502020204030204" pitchFamily="34" charset="0"/>
                <a:cs typeface="Calibri" panose="020F0502020204030204" pitchFamily="34" charset="0"/>
              </a:rPr>
              <a:t> Connectors</a:t>
            </a:r>
            <a:endParaRPr lang="en-US" altLang="zh-CN" sz="300" b="1" dirty="0">
              <a:solidFill>
                <a:schemeClr val="tx1">
                  <a:lumMod val="50000"/>
                  <a:lumOff val="50000"/>
                </a:schemeClr>
              </a:solidFill>
              <a:latin typeface="Calibri" panose="020F0502020204030204" pitchFamily="34" charset="0"/>
              <a:cs typeface="Calibri" panose="020F0502020204030204" pitchFamily="34" charset="0"/>
            </a:endParaRPr>
          </a:p>
          <a:p>
            <a:r>
              <a:rPr lang="en-US" altLang="zh-CN" dirty="0">
                <a:solidFill>
                  <a:schemeClr val="tx1">
                    <a:lumMod val="50000"/>
                    <a:lumOff val="50000"/>
                  </a:schemeClr>
                </a:solidFill>
                <a:latin typeface="Calibri" panose="020F0502020204030204" pitchFamily="34" charset="0"/>
                <a:cs typeface="Calibri" panose="020F0502020204030204" pitchFamily="34" charset="0"/>
              </a:rPr>
              <a:t>SSU5000A Instrument Tour / User friendly in every detail</a:t>
            </a:r>
          </a:p>
        </p:txBody>
      </p:sp>
      <p:sp>
        <p:nvSpPr>
          <p:cNvPr id="7" name="矩形 6">
            <a:extLst>
              <a:ext uri="{FF2B5EF4-FFF2-40B4-BE49-F238E27FC236}">
                <a16:creationId xmlns:a16="http://schemas.microsoft.com/office/drawing/2014/main" id="{F39F5EC9-3C84-B331-332E-B960C0F4E7A5}"/>
              </a:ext>
            </a:extLst>
          </p:cNvPr>
          <p:cNvSpPr/>
          <p:nvPr/>
        </p:nvSpPr>
        <p:spPr>
          <a:xfrm>
            <a:off x="5014310" y="2068015"/>
            <a:ext cx="6029452" cy="3598885"/>
          </a:xfrm>
          <a:prstGeom prst="rect">
            <a:avLst/>
          </a:prstGeom>
          <a:solidFill>
            <a:schemeClr val="bg1">
              <a:lumMod val="95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buFont typeface="+mj-lt"/>
              <a:buAutoNum type="arabicPeriod"/>
            </a:pPr>
            <a:endParaRPr lang="zh-CN" altLang="en-US"/>
          </a:p>
        </p:txBody>
      </p:sp>
      <p:sp>
        <p:nvSpPr>
          <p:cNvPr id="3" name="灯片编号占位符 2">
            <a:extLst>
              <a:ext uri="{FF2B5EF4-FFF2-40B4-BE49-F238E27FC236}">
                <a16:creationId xmlns:a16="http://schemas.microsoft.com/office/drawing/2014/main" id="{B0431792-1C97-25EA-54B7-21FEFC0E98BD}"/>
              </a:ext>
            </a:extLst>
          </p:cNvPr>
          <p:cNvSpPr txBox="1">
            <a:spLocks/>
          </p:cNvSpPr>
          <p:nvPr/>
        </p:nvSpPr>
        <p:spPr>
          <a:xfrm>
            <a:off x="8857452" y="6438900"/>
            <a:ext cx="2661448" cy="215900"/>
          </a:xfrm>
          <a:prstGeom prst="rect">
            <a:avLst/>
          </a:prstGeom>
        </p:spPr>
        <p:txBody>
          <a:bodyPr vert="horz" lIns="91440" tIns="45720" rIns="91440" bIns="45720" rtlCol="0" anchor="ctr"/>
          <a:lstStyle>
            <a:defPPr>
              <a:defRPr lang="zh-CN"/>
            </a:defPPr>
            <a:lvl1pPr marL="0" algn="r" defTabSz="914400" rtl="0" eaLnBrk="1" latinLnBrk="0" hangingPunct="1">
              <a:defRPr lang="zh-CN" altLang="en-US" sz="1000" kern="1200" smtClean="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F65B630-C7FF-41C0-9923-C5E5E29EED81}" type="slidenum">
              <a:rPr kumimoji="0" lang="en-US" altLang="zh-CN" sz="1000" b="0" i="0" u="none" strike="noStrike" kern="1200" cap="none" spc="0" normalizeH="0" baseline="0" noProof="0">
                <a:ln>
                  <a:noFill/>
                </a:ln>
                <a:solidFill>
                  <a:srgbClr val="2F2F2F">
                    <a:lumMod val="50000"/>
                    <a:lumOff val="50000"/>
                  </a:srgbClr>
                </a:solidFill>
                <a:effectLst/>
                <a:uLnTx/>
                <a:uFillTx/>
                <a:latin typeface="Calibri"/>
                <a:ea typeface="宋体" panose="02010600030101010101" pitchFamily="2" charset="-122"/>
                <a:cs typeface="+mn-ea"/>
                <a:sym typeface="+mn-lt"/>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000" b="0" i="0" u="none" strike="noStrike" kern="1200" cap="none" spc="0" normalizeH="0" baseline="0" noProof="0" dirty="0">
              <a:ln>
                <a:noFill/>
              </a:ln>
              <a:solidFill>
                <a:srgbClr val="2F2F2F">
                  <a:lumMod val="50000"/>
                  <a:lumOff val="50000"/>
                </a:srgbClr>
              </a:solidFill>
              <a:effectLst/>
              <a:uLnTx/>
              <a:uFillTx/>
              <a:latin typeface="Calibri"/>
              <a:ea typeface="宋体" panose="02010600030101010101" pitchFamily="2" charset="-122"/>
              <a:cs typeface="+mn-ea"/>
              <a:sym typeface="+mn-lt"/>
            </a:endParaRPr>
          </a:p>
        </p:txBody>
      </p:sp>
      <p:pic>
        <p:nvPicPr>
          <p:cNvPr id="4" name="图片 3">
            <a:extLst>
              <a:ext uri="{FF2B5EF4-FFF2-40B4-BE49-F238E27FC236}">
                <a16:creationId xmlns:a16="http://schemas.microsoft.com/office/drawing/2014/main" id="{3BA66099-CBC3-D4B9-F08B-6F3239E96B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1088" y="2163265"/>
            <a:ext cx="3815715" cy="1529715"/>
          </a:xfrm>
          <a:prstGeom prst="rect">
            <a:avLst/>
          </a:prstGeom>
        </p:spPr>
      </p:pic>
      <p:pic>
        <p:nvPicPr>
          <p:cNvPr id="5" name="图片 4">
            <a:extLst>
              <a:ext uri="{FF2B5EF4-FFF2-40B4-BE49-F238E27FC236}">
                <a16:creationId xmlns:a16="http://schemas.microsoft.com/office/drawing/2014/main" id="{A002265E-54A2-F155-B7F0-7BD296108F6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731088" y="4006218"/>
            <a:ext cx="3815715" cy="1544955"/>
          </a:xfrm>
          <a:prstGeom prst="rect">
            <a:avLst/>
          </a:prstGeom>
          <a:noFill/>
        </p:spPr>
      </p:pic>
      <p:graphicFrame>
        <p:nvGraphicFramePr>
          <p:cNvPr id="6" name="表格 5">
            <a:extLst>
              <a:ext uri="{FF2B5EF4-FFF2-40B4-BE49-F238E27FC236}">
                <a16:creationId xmlns:a16="http://schemas.microsoft.com/office/drawing/2014/main" id="{B83318B5-34CF-91C2-D1E7-73DB91F968E1}"/>
              </a:ext>
            </a:extLst>
          </p:cNvPr>
          <p:cNvGraphicFramePr>
            <a:graphicFrameLocks noGrp="1"/>
          </p:cNvGraphicFramePr>
          <p:nvPr>
            <p:extLst>
              <p:ext uri="{D42A27DB-BD31-4B8C-83A1-F6EECF244321}">
                <p14:modId xmlns:p14="http://schemas.microsoft.com/office/powerpoint/2010/main" val="2790814905"/>
              </p:ext>
            </p:extLst>
          </p:nvPr>
        </p:nvGraphicFramePr>
        <p:xfrm>
          <a:off x="5014310" y="2068015"/>
          <a:ext cx="6029452" cy="3598885"/>
        </p:xfrm>
        <a:graphic>
          <a:graphicData uri="http://schemas.openxmlformats.org/drawingml/2006/table">
            <a:tbl>
              <a:tblPr firstRow="1" bandRow="1">
                <a:tableStyleId>{6E25E649-3F16-4E02-A733-19D2CDBF48F0}</a:tableStyleId>
              </a:tblPr>
              <a:tblGrid>
                <a:gridCol w="1460309">
                  <a:extLst>
                    <a:ext uri="{9D8B030D-6E8A-4147-A177-3AD203B41FA5}">
                      <a16:colId xmlns:a16="http://schemas.microsoft.com/office/drawing/2014/main" val="3981061430"/>
                    </a:ext>
                  </a:extLst>
                </a:gridCol>
                <a:gridCol w="4569143">
                  <a:extLst>
                    <a:ext uri="{9D8B030D-6E8A-4147-A177-3AD203B41FA5}">
                      <a16:colId xmlns:a16="http://schemas.microsoft.com/office/drawing/2014/main" val="560563090"/>
                    </a:ext>
                  </a:extLst>
                </a:gridCol>
              </a:tblGrid>
              <a:tr h="396000">
                <a:tc>
                  <a:txBody>
                    <a:bodyPr/>
                    <a:lstStyle/>
                    <a:p>
                      <a:pPr algn="ctr">
                        <a:lnSpc>
                          <a:spcPct val="150000"/>
                        </a:lnSpc>
                        <a:spcBef>
                          <a:spcPts val="120"/>
                        </a:spcBef>
                        <a:spcAft>
                          <a:spcPts val="120"/>
                        </a:spcAft>
                      </a:pPr>
                      <a:r>
                        <a:rPr lang="en-US" sz="1600" b="1" kern="100" dirty="0">
                          <a:solidFill>
                            <a:schemeClr val="bg1"/>
                          </a:solidFill>
                          <a:effectLst/>
                          <a:latin typeface="Calibri" panose="020F0502020204030204" pitchFamily="34" charset="0"/>
                          <a:ea typeface="+mn-ea"/>
                          <a:cs typeface="Calibri" panose="020F0502020204030204" pitchFamily="34" charset="0"/>
                        </a:rPr>
                        <a:t>Items</a:t>
                      </a:r>
                      <a:endParaRPr lang="zh-CN" sz="1600" kern="100" dirty="0">
                        <a:solidFill>
                          <a:schemeClr val="bg1"/>
                        </a:solidFill>
                        <a:effectLst/>
                        <a:latin typeface="Calibri" panose="020F0502020204030204" pitchFamily="34" charset="0"/>
                        <a:ea typeface="+mn-ea"/>
                        <a:cs typeface="Calibri" panose="020F0502020204030204" pitchFamily="34" charset="0"/>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004098"/>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600" b="1" kern="1200" dirty="0">
                          <a:solidFill>
                            <a:schemeClr val="bg1"/>
                          </a:solidFill>
                          <a:effectLst/>
                          <a:latin typeface="Calibri" panose="020F0502020204030204" pitchFamily="34" charset="0"/>
                          <a:ea typeface="+mn-ea"/>
                          <a:cs typeface="Calibri" panose="020F0502020204030204" pitchFamily="34" charset="0"/>
                        </a:rPr>
                        <a:t>Description</a:t>
                      </a:r>
                      <a:endParaRPr lang="en-US" altLang="zh-CN" sz="1600" b="1" i="0" u="none" strike="noStrike" dirty="0">
                        <a:solidFill>
                          <a:schemeClr val="bg1"/>
                        </a:solidFill>
                        <a:effectLst/>
                        <a:latin typeface="Calibri" panose="020F0502020204030204" pitchFamily="34" charset="0"/>
                        <a:ea typeface="+mn-ea"/>
                        <a:cs typeface="Calibri" panose="020F0502020204030204" pitchFamily="34" charset="0"/>
                      </a:endParaRPr>
                    </a:p>
                  </a:txBody>
                  <a:tcPr marL="45720" marR="4572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004098"/>
                    </a:solidFill>
                  </a:tcPr>
                </a:tc>
                <a:extLst>
                  <a:ext uri="{0D108BD9-81ED-4DB2-BD59-A6C34878D82A}">
                    <a16:rowId xmlns:a16="http://schemas.microsoft.com/office/drawing/2014/main" val="10000"/>
                  </a:ext>
                </a:extLst>
              </a:tr>
              <a:tr h="1045045">
                <a:tc rowSpan="2">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altLang="zh-CN" sz="1400" b="1" kern="1200" dirty="0">
                          <a:solidFill>
                            <a:schemeClr val="tx1">
                              <a:lumMod val="75000"/>
                              <a:lumOff val="25000"/>
                            </a:schemeClr>
                          </a:solidFill>
                          <a:effectLst/>
                          <a:latin typeface="Calibri" panose="020F0502020204030204"/>
                          <a:ea typeface="+mn-ea"/>
                          <a:cs typeface="+mn-cs"/>
                        </a:rPr>
                        <a:t>RF Connectors</a:t>
                      </a:r>
                      <a:endParaRPr lang="zh-CN" altLang="en-US" sz="1100" b="1" kern="100" dirty="0">
                        <a:solidFill>
                          <a:schemeClr val="tx1">
                            <a:lumMod val="75000"/>
                            <a:lumOff val="25000"/>
                          </a:schemeClr>
                        </a:solidFill>
                        <a:effectLst/>
                        <a:latin typeface="+mn-ea"/>
                        <a:ea typeface="+mn-ea"/>
                        <a:cs typeface="Arial" panose="020B0604020202020204" pitchFamily="34" charset="0"/>
                      </a:endParaRPr>
                    </a:p>
                  </a:txBody>
                  <a:tcPr marL="45720" marR="4572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zh-CN" sz="1200" b="1" i="0" kern="1200" dirty="0">
                          <a:solidFill>
                            <a:schemeClr val="tx1">
                              <a:lumMod val="75000"/>
                              <a:lumOff val="25000"/>
                            </a:schemeClr>
                          </a:solidFill>
                          <a:effectLst/>
                          <a:latin typeface="+mn-ea"/>
                          <a:ea typeface="+mn-ea"/>
                          <a:cs typeface="+mn-cs"/>
                        </a:rPr>
                        <a:t>SSU5264A:</a:t>
                      </a:r>
                      <a:r>
                        <a:rPr lang="en-US" altLang="zh-CN" sz="1200" b="1" kern="1200" dirty="0">
                          <a:solidFill>
                            <a:schemeClr val="tx1">
                              <a:lumMod val="75000"/>
                              <a:lumOff val="25000"/>
                            </a:schemeClr>
                          </a:solidFill>
                          <a:effectLst/>
                          <a:latin typeface="+mn-ea"/>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zh-CN" sz="1200" kern="1200" dirty="0">
                          <a:solidFill>
                            <a:schemeClr val="tx1">
                              <a:lumMod val="75000"/>
                              <a:lumOff val="25000"/>
                            </a:schemeClr>
                          </a:solidFill>
                          <a:effectLst/>
                          <a:latin typeface="+mn-ea"/>
                          <a:ea typeface="+mn-ea"/>
                          <a:cs typeface="+mn-cs"/>
                        </a:rPr>
                        <a:t>4 groups of RF connectors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zh-CN" sz="1200" kern="1200" dirty="0">
                          <a:solidFill>
                            <a:schemeClr val="tx1">
                              <a:lumMod val="75000"/>
                              <a:lumOff val="25000"/>
                            </a:schemeClr>
                          </a:solidFill>
                          <a:effectLst/>
                          <a:latin typeface="+mn-ea"/>
                          <a:ea typeface="+mn-ea"/>
                          <a:cs typeface="+mn-cs"/>
                        </a:rPr>
                        <a:t>Every group is an independent SPDT and </a:t>
                      </a:r>
                      <a:r>
                        <a:rPr lang="en-US" altLang="zh-CN" sz="1200" b="0" i="0" kern="1200" dirty="0">
                          <a:solidFill>
                            <a:schemeClr val="tx1">
                              <a:lumMod val="75000"/>
                              <a:lumOff val="25000"/>
                            </a:schemeClr>
                          </a:solidFill>
                          <a:effectLst/>
                          <a:latin typeface="+mn-ea"/>
                          <a:ea typeface="+mn-ea"/>
                          <a:cs typeface="+mn-cs"/>
                        </a:rPr>
                        <a:t>contains three connectors</a:t>
                      </a:r>
                      <a:endParaRPr lang="zh-CN" altLang="zh-CN" sz="1200" kern="1200" dirty="0">
                        <a:solidFill>
                          <a:schemeClr val="tx1">
                            <a:lumMod val="75000"/>
                            <a:lumOff val="25000"/>
                          </a:schemeClr>
                        </a:solidFill>
                        <a:effectLst/>
                        <a:latin typeface="+mn-ea"/>
                        <a:ea typeface="+mn-ea"/>
                        <a:cs typeface="+mn-cs"/>
                      </a:endParaRPr>
                    </a:p>
                    <a:p>
                      <a:pPr marL="285750" indent="-285750" algn="l">
                        <a:buFont typeface="Arial" panose="020B0604020202020204" pitchFamily="34" charset="0"/>
                        <a:buChar char="•"/>
                      </a:pPr>
                      <a:r>
                        <a:rPr lang="en-US" altLang="zh-CN" sz="1200" kern="100" dirty="0">
                          <a:solidFill>
                            <a:schemeClr val="tx1">
                              <a:lumMod val="75000"/>
                              <a:lumOff val="25000"/>
                            </a:schemeClr>
                          </a:solidFill>
                          <a:effectLst/>
                          <a:latin typeface="+mn-ea"/>
                          <a:ea typeface="+mn-ea"/>
                          <a:cs typeface="Arial" panose="020B0604020202020204" pitchFamily="34" charset="0"/>
                        </a:rPr>
                        <a:t>The middle connector will be linked to left or right connector</a:t>
                      </a:r>
                      <a:endParaRPr lang="zh-CN" altLang="en-US" sz="1200" kern="100" dirty="0">
                        <a:solidFill>
                          <a:schemeClr val="tx1">
                            <a:lumMod val="75000"/>
                            <a:lumOff val="25000"/>
                          </a:schemeClr>
                        </a:solidFill>
                        <a:effectLst/>
                        <a:latin typeface="+mn-ea"/>
                        <a:ea typeface="+mn-ea"/>
                        <a:cs typeface="Arial" panose="020B0604020202020204" pitchFamily="34" charset="0"/>
                      </a:endParaRPr>
                    </a:p>
                  </a:txBody>
                  <a:tcPr marL="45720" marR="4572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809067">
                <a:tc vMerge="1">
                  <a:txBody>
                    <a:bodyPr/>
                    <a:lstStyle/>
                    <a:p>
                      <a:pPr algn="ctr"/>
                      <a:endParaRPr lang="zh-CN" altLang="en-US" sz="1600" b="1" kern="100" dirty="0">
                        <a:solidFill>
                          <a:schemeClr val="tx1">
                            <a:lumMod val="75000"/>
                            <a:lumOff val="25000"/>
                          </a:schemeClr>
                        </a:solidFill>
                        <a:effectLst/>
                        <a:latin typeface="Arial" panose="020B0604020202020204" pitchFamily="34" charset="0"/>
                        <a:ea typeface="宋体" panose="02010600030101010101" pitchFamily="2" charset="-122"/>
                        <a:cs typeface="Arial" panose="020B0604020202020204" pitchFamily="34" charset="0"/>
                      </a:endParaRPr>
                    </a:p>
                  </a:txBody>
                  <a:tcPr marL="45720" marR="4572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indent="0" algn="l">
                        <a:buFont typeface="Arial" panose="020B0604020202020204" pitchFamily="34" charset="0"/>
                        <a:buNone/>
                      </a:pPr>
                      <a:r>
                        <a:rPr lang="en-US" altLang="zh-CN" sz="1200" b="1" i="0" kern="1200" dirty="0">
                          <a:solidFill>
                            <a:schemeClr val="tx1">
                              <a:lumMod val="75000"/>
                              <a:lumOff val="25000"/>
                            </a:schemeClr>
                          </a:solidFill>
                          <a:effectLst/>
                          <a:latin typeface="+mn-ea"/>
                          <a:ea typeface="+mn-ea"/>
                          <a:cs typeface="+mn-cs"/>
                        </a:rPr>
                        <a:t>SSU5266A: </a:t>
                      </a:r>
                    </a:p>
                    <a:p>
                      <a:pPr marL="285750" indent="-285750" algn="l">
                        <a:buFont typeface="Arial" panose="020B0604020202020204" pitchFamily="34" charset="0"/>
                        <a:buChar char="•"/>
                      </a:pPr>
                      <a:r>
                        <a:rPr lang="en-US" altLang="zh-CN" sz="1200" kern="1200" dirty="0">
                          <a:solidFill>
                            <a:schemeClr val="tx1">
                              <a:lumMod val="75000"/>
                              <a:lumOff val="25000"/>
                            </a:schemeClr>
                          </a:solidFill>
                          <a:effectLst/>
                          <a:latin typeface="+mn-ea"/>
                          <a:ea typeface="+mn-ea"/>
                          <a:cs typeface="+mn-cs"/>
                        </a:rPr>
                        <a:t>2 groups of RF connectors</a:t>
                      </a:r>
                    </a:p>
                    <a:p>
                      <a:pPr marL="285750" indent="-285750" algn="l">
                        <a:buFont typeface="Arial" panose="020B0604020202020204" pitchFamily="34" charset="0"/>
                        <a:buChar char="•"/>
                      </a:pPr>
                      <a:r>
                        <a:rPr lang="en-US" altLang="zh-CN" sz="1200" kern="1200" dirty="0">
                          <a:solidFill>
                            <a:schemeClr val="tx1">
                              <a:lumMod val="75000"/>
                              <a:lumOff val="25000"/>
                            </a:schemeClr>
                          </a:solidFill>
                          <a:effectLst/>
                          <a:latin typeface="+mn-ea"/>
                          <a:ea typeface="+mn-ea"/>
                          <a:cs typeface="+mn-cs"/>
                        </a:rPr>
                        <a:t>Every group is an independent SP6T </a:t>
                      </a:r>
                      <a:r>
                        <a:rPr lang="en-US" altLang="zh-CN" sz="1100" kern="1200" dirty="0">
                          <a:solidFill>
                            <a:schemeClr val="tx1">
                              <a:lumMod val="75000"/>
                              <a:lumOff val="25000"/>
                            </a:schemeClr>
                          </a:solidFill>
                          <a:effectLst/>
                          <a:latin typeface="+mn-ea"/>
                          <a:ea typeface="+mn-ea"/>
                          <a:cs typeface="+mn-cs"/>
                        </a:rPr>
                        <a:t>and</a:t>
                      </a:r>
                      <a:r>
                        <a:rPr lang="en-US" altLang="zh-CN" sz="1200" kern="1200" dirty="0">
                          <a:solidFill>
                            <a:schemeClr val="tx1">
                              <a:lumMod val="75000"/>
                              <a:lumOff val="25000"/>
                            </a:schemeClr>
                          </a:solidFill>
                          <a:effectLst/>
                          <a:latin typeface="+mn-ea"/>
                          <a:ea typeface="+mn-ea"/>
                          <a:cs typeface="+mn-cs"/>
                        </a:rPr>
                        <a:t> contains </a:t>
                      </a:r>
                      <a:r>
                        <a:rPr lang="en-US" altLang="zh-CN" sz="1200" b="0" i="0" kern="1200" dirty="0">
                          <a:solidFill>
                            <a:schemeClr val="tx1">
                              <a:lumMod val="75000"/>
                              <a:lumOff val="25000"/>
                            </a:schemeClr>
                          </a:solidFill>
                          <a:effectLst/>
                          <a:latin typeface="+mn-ea"/>
                          <a:ea typeface="+mn-ea"/>
                          <a:cs typeface="+mn-cs"/>
                        </a:rPr>
                        <a:t>seven</a:t>
                      </a:r>
                      <a:r>
                        <a:rPr lang="en-US" altLang="zh-CN" sz="1200" kern="1200" dirty="0">
                          <a:solidFill>
                            <a:schemeClr val="tx1">
                              <a:lumMod val="75000"/>
                              <a:lumOff val="25000"/>
                            </a:schemeClr>
                          </a:solidFill>
                          <a:effectLst/>
                          <a:latin typeface="+mn-ea"/>
                          <a:ea typeface="+mn-ea"/>
                          <a:cs typeface="+mn-cs"/>
                        </a:rPr>
                        <a:t> connectors</a:t>
                      </a:r>
                    </a:p>
                    <a:p>
                      <a:pPr marL="285750" indent="-285750" algn="l">
                        <a:buFont typeface="Arial" panose="020B0604020202020204" pitchFamily="34" charset="0"/>
                        <a:buChar char="•"/>
                      </a:pPr>
                      <a:r>
                        <a:rPr lang="en-US" altLang="zh-CN" sz="1200" kern="100" dirty="0">
                          <a:solidFill>
                            <a:schemeClr val="tx1">
                              <a:lumMod val="75000"/>
                              <a:lumOff val="25000"/>
                            </a:schemeClr>
                          </a:solidFill>
                          <a:effectLst/>
                          <a:latin typeface="+mn-ea"/>
                          <a:ea typeface="+mn-ea"/>
                          <a:cs typeface="Arial" panose="020B0604020202020204" pitchFamily="34" charset="0"/>
                        </a:rPr>
                        <a:t>The middle connector of the SP6T switch can be configured to connect to one of the six surrounding connectors</a:t>
                      </a:r>
                    </a:p>
                  </a:txBody>
                  <a:tcPr marL="45720" marR="4572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67579549"/>
                  </a:ext>
                </a:extLst>
              </a:tr>
              <a:tr h="576000">
                <a:tc rowSpan="2">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400" b="1" kern="1200" dirty="0">
                          <a:solidFill>
                            <a:schemeClr val="tx1">
                              <a:lumMod val="75000"/>
                              <a:lumOff val="25000"/>
                            </a:schemeClr>
                          </a:solidFill>
                          <a:effectLst/>
                          <a:latin typeface="Calibri" panose="020F0502020204030204"/>
                          <a:ea typeface="+mn-ea"/>
                          <a:cs typeface="+mn-cs"/>
                        </a:rPr>
                        <a:t>Indicator Lights</a:t>
                      </a:r>
                      <a:endParaRPr lang="en-US" altLang="zh-CN" sz="1100" b="1" i="0" u="none" strike="noStrike" dirty="0">
                        <a:solidFill>
                          <a:schemeClr val="tx1">
                            <a:lumMod val="75000"/>
                            <a:lumOff val="25000"/>
                          </a:schemeClr>
                        </a:solidFill>
                        <a:effectLst/>
                        <a:latin typeface="+mn-ea"/>
                        <a:ea typeface="+mn-ea"/>
                        <a:cs typeface="Arial" panose="020B0604020202020204" pitchFamily="34" charset="0"/>
                      </a:endParaRPr>
                    </a:p>
                  </a:txBody>
                  <a:tcPr marL="45720" marR="4572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26670" marR="26670" indent="0" algn="l">
                        <a:lnSpc>
                          <a:spcPct val="115000"/>
                        </a:lnSpc>
                        <a:spcAft>
                          <a:spcPts val="0"/>
                        </a:spcAft>
                        <a:buFont typeface="Arial" panose="020B0604020202020204" pitchFamily="34" charset="0"/>
                        <a:buNone/>
                      </a:pPr>
                      <a:r>
                        <a:rPr lang="en-US" altLang="zh-CN" sz="1200" b="1" i="0" kern="1200" dirty="0">
                          <a:solidFill>
                            <a:schemeClr val="tx1">
                              <a:lumMod val="75000"/>
                              <a:lumOff val="25000"/>
                            </a:schemeClr>
                          </a:solidFill>
                          <a:effectLst/>
                          <a:latin typeface="+mn-ea"/>
                          <a:ea typeface="+mn-ea"/>
                          <a:cs typeface="+mn-cs"/>
                        </a:rPr>
                        <a:t>SSU5264A:</a:t>
                      </a:r>
                      <a:r>
                        <a:rPr lang="en-US" altLang="zh-CN" sz="1200" b="1" kern="1200" dirty="0">
                          <a:solidFill>
                            <a:schemeClr val="tx1">
                              <a:lumMod val="75000"/>
                              <a:lumOff val="25000"/>
                            </a:schemeClr>
                          </a:solidFill>
                          <a:effectLst/>
                          <a:latin typeface="+mn-ea"/>
                          <a:ea typeface="+mn-ea"/>
                          <a:cs typeface="+mn-cs"/>
                        </a:rPr>
                        <a:t> </a:t>
                      </a:r>
                      <a:r>
                        <a:rPr lang="en-US" altLang="zh-CN" sz="1200" kern="1200" dirty="0">
                          <a:solidFill>
                            <a:schemeClr val="tx1">
                              <a:lumMod val="75000"/>
                              <a:lumOff val="25000"/>
                            </a:schemeClr>
                          </a:solidFill>
                          <a:effectLst/>
                          <a:latin typeface="+mn-ea"/>
                          <a:ea typeface="+mn-ea"/>
                          <a:cs typeface="Arial" panose="020B0604020202020204" pitchFamily="34" charset="0"/>
                        </a:rPr>
                        <a:t>G</a:t>
                      </a:r>
                      <a:r>
                        <a:rPr lang="en-US" altLang="zh-CN" sz="1200" dirty="0">
                          <a:solidFill>
                            <a:schemeClr val="tx1">
                              <a:lumMod val="75000"/>
                              <a:lumOff val="25000"/>
                            </a:schemeClr>
                          </a:solidFill>
                          <a:effectLst/>
                          <a:latin typeface="+mn-ea"/>
                          <a:ea typeface="+mn-ea"/>
                          <a:cs typeface="Arial" panose="020B0604020202020204" pitchFamily="34" charset="0"/>
                        </a:rPr>
                        <a:t>reen indicates whether the left connector (green 1) or the right connector (green 2) is connected with the middle connector</a:t>
                      </a: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576000">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altLang="zh-CN" sz="1100" b="0" i="0" u="none" strike="noStrike" dirty="0">
                        <a:solidFill>
                          <a:srgbClr val="004098"/>
                        </a:solidFill>
                        <a:effectLst/>
                        <a:latin typeface="微软雅黑" panose="020B0503020204020204" pitchFamily="34" charset="-122"/>
                        <a:ea typeface="微软雅黑" panose="020B0503020204020204" pitchFamily="34" charset="-122"/>
                        <a:cs typeface="Calibri" panose="020F0502020204030204" pitchFamily="34"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26670" marR="26670" indent="0" algn="l">
                        <a:lnSpc>
                          <a:spcPct val="115000"/>
                        </a:lnSpc>
                        <a:spcAft>
                          <a:spcPts val="0"/>
                        </a:spcAft>
                        <a:buFont typeface="Arial" panose="020B0604020202020204" pitchFamily="34" charset="0"/>
                        <a:buNone/>
                      </a:pPr>
                      <a:r>
                        <a:rPr lang="en-US" altLang="zh-CN" sz="1200" b="1" i="0" kern="1200" dirty="0">
                          <a:solidFill>
                            <a:schemeClr val="tx1">
                              <a:lumMod val="75000"/>
                              <a:lumOff val="25000"/>
                            </a:schemeClr>
                          </a:solidFill>
                          <a:effectLst/>
                          <a:latin typeface="+mn-ea"/>
                          <a:ea typeface="+mn-ea"/>
                          <a:cs typeface="+mn-cs"/>
                        </a:rPr>
                        <a:t>SSU5266A: </a:t>
                      </a:r>
                      <a:r>
                        <a:rPr lang="en-US" altLang="zh-CN" sz="1200" b="0" i="0" kern="1200" dirty="0">
                          <a:solidFill>
                            <a:schemeClr val="tx1">
                              <a:lumMod val="75000"/>
                              <a:lumOff val="25000"/>
                            </a:schemeClr>
                          </a:solidFill>
                          <a:effectLst/>
                          <a:latin typeface="+mn-ea"/>
                          <a:ea typeface="+mn-ea"/>
                          <a:cs typeface="Arial" panose="020B0604020202020204" pitchFamily="34" charset="0"/>
                        </a:rPr>
                        <a:t>G</a:t>
                      </a:r>
                      <a:r>
                        <a:rPr lang="en-US" altLang="zh-CN" sz="1200" dirty="0">
                          <a:solidFill>
                            <a:schemeClr val="tx1">
                              <a:lumMod val="75000"/>
                              <a:lumOff val="25000"/>
                            </a:schemeClr>
                          </a:solidFill>
                          <a:effectLst/>
                          <a:latin typeface="+mn-ea"/>
                          <a:ea typeface="+mn-ea"/>
                          <a:cs typeface="Arial" panose="020B0604020202020204" pitchFamily="34" charset="0"/>
                        </a:rPr>
                        <a:t>reen indicates which of the surrounding connectors is connected with the middle connector</a:t>
                      </a:r>
                      <a:endParaRPr lang="zh-CN" sz="1200" dirty="0">
                        <a:solidFill>
                          <a:schemeClr val="tx1">
                            <a:lumMod val="75000"/>
                            <a:lumOff val="25000"/>
                          </a:schemeClr>
                        </a:solidFill>
                        <a:effectLst/>
                        <a:latin typeface="+mn-ea"/>
                        <a:ea typeface="+mn-ea"/>
                        <a:cs typeface="Arial" panose="020B0604020202020204" pitchFamily="34" charset="0"/>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40950675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723481" y="683288"/>
            <a:ext cx="2502040" cy="5084466"/>
          </a:xfrm>
          <a:prstGeom prst="rect">
            <a:avLst/>
          </a:prstGeom>
          <a:solidFill>
            <a:srgbClr val="003B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sp>
        <p:nvSpPr>
          <p:cNvPr id="9" name="文本框 8"/>
          <p:cNvSpPr txBox="1"/>
          <p:nvPr/>
        </p:nvSpPr>
        <p:spPr>
          <a:xfrm>
            <a:off x="1974501" y="3170255"/>
            <a:ext cx="165797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7200" b="0" i="0" u="none" strike="noStrike" kern="1200" cap="none" spc="0" normalizeH="0" baseline="0" noProof="0" dirty="0">
                <a:ln>
                  <a:noFill/>
                </a:ln>
                <a:solidFill>
                  <a:prstClr val="white"/>
                </a:solidFill>
                <a:effectLst/>
                <a:uLnTx/>
                <a:uFillTx/>
                <a:latin typeface="Gadugi" panose="020B0502040204020203" pitchFamily="34" charset="0"/>
                <a:ea typeface="Gadugi" panose="020B0502040204020203" pitchFamily="34" charset="0"/>
                <a:cs typeface="+mn-cs"/>
              </a:rPr>
              <a:t>04</a:t>
            </a:r>
            <a:endParaRPr kumimoji="0" lang="zh-CN" altLang="en-US" sz="7200" b="0" i="0" u="none" strike="noStrike" kern="1200" cap="none" spc="0" normalizeH="0" baseline="0" noProof="0" dirty="0">
              <a:ln>
                <a:noFill/>
              </a:ln>
              <a:solidFill>
                <a:prstClr val="white"/>
              </a:solidFill>
              <a:effectLst/>
              <a:uLnTx/>
              <a:uFillTx/>
              <a:latin typeface="Gadugi" panose="020B0502040204020203" pitchFamily="34" charset="0"/>
              <a:cs typeface="+mn-cs"/>
            </a:endParaRPr>
          </a:p>
        </p:txBody>
      </p:sp>
      <p:sp>
        <p:nvSpPr>
          <p:cNvPr id="3" name="矩形 2"/>
          <p:cNvSpPr/>
          <p:nvPr/>
        </p:nvSpPr>
        <p:spPr>
          <a:xfrm flipV="1">
            <a:off x="2057400" y="4207220"/>
            <a:ext cx="914400"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sp>
        <p:nvSpPr>
          <p:cNvPr id="6" name="TextBox 11">
            <a:extLst>
              <a:ext uri="{FF2B5EF4-FFF2-40B4-BE49-F238E27FC236}">
                <a16:creationId xmlns:a16="http://schemas.microsoft.com/office/drawing/2014/main" id="{47855A4D-5D57-D566-CF56-F72FF64E2797}"/>
              </a:ext>
            </a:extLst>
          </p:cNvPr>
          <p:cNvSpPr txBox="1"/>
          <p:nvPr/>
        </p:nvSpPr>
        <p:spPr>
          <a:xfrm>
            <a:off x="4252019" y="3662698"/>
            <a:ext cx="736773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srgbClr val="F08300"/>
                </a:solidFill>
                <a:effectLst/>
                <a:uLnTx/>
                <a:uFillTx/>
                <a:latin typeface="Arial" panose="020B0604020202020204" pitchFamily="34" charset="0"/>
                <a:ea typeface="微软雅黑" panose="020B0503020204020204" pitchFamily="34" charset="-122"/>
                <a:cs typeface="Arial" panose="020B0604020202020204" pitchFamily="34" charset="0"/>
              </a:rPr>
              <a:t>Adjust</a:t>
            </a:r>
            <a:r>
              <a:rPr kumimoji="0" lang="en-US" altLang="zh-CN" sz="4800" b="1"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微软雅黑" panose="020B0503020204020204" pitchFamily="34" charset="-122"/>
                <a:cs typeface="Arial" panose="020B0604020202020204" pitchFamily="34" charset="0"/>
              </a:rPr>
              <a:t>able Probe</a:t>
            </a:r>
          </a:p>
        </p:txBody>
      </p:sp>
      <p:sp>
        <p:nvSpPr>
          <p:cNvPr id="8" name="矩形 7">
            <a:extLst>
              <a:ext uri="{FF2B5EF4-FFF2-40B4-BE49-F238E27FC236}">
                <a16:creationId xmlns:a16="http://schemas.microsoft.com/office/drawing/2014/main" id="{8094DFF0-4C6C-83AD-CA6B-95C260A8F18C}"/>
              </a:ext>
            </a:extLst>
          </p:cNvPr>
          <p:cNvSpPr/>
          <p:nvPr/>
        </p:nvSpPr>
        <p:spPr>
          <a:xfrm flipV="1">
            <a:off x="4371033" y="3356898"/>
            <a:ext cx="512466" cy="4571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lumMod val="50000"/>
                </a:prstClr>
              </a:solidFill>
              <a:effectLst/>
              <a:uLnTx/>
              <a:uFillTx/>
              <a:latin typeface="Calibri"/>
              <a:cs typeface="+mn-cs"/>
            </a:endParaRPr>
          </a:p>
        </p:txBody>
      </p:sp>
      <p:sp>
        <p:nvSpPr>
          <p:cNvPr id="13" name="文本框 12">
            <a:extLst>
              <a:ext uri="{FF2B5EF4-FFF2-40B4-BE49-F238E27FC236}">
                <a16:creationId xmlns:a16="http://schemas.microsoft.com/office/drawing/2014/main" id="{1F92077E-D45C-56DF-B1B7-3A3BA91ABC2B}"/>
              </a:ext>
            </a:extLst>
          </p:cNvPr>
          <p:cNvSpPr txBox="1"/>
          <p:nvPr/>
        </p:nvSpPr>
        <p:spPr>
          <a:xfrm>
            <a:off x="4310742" y="4732702"/>
            <a:ext cx="772885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white">
                    <a:lumMod val="50000"/>
                  </a:prstClr>
                </a:solidFill>
                <a:effectLst/>
                <a:uLnTx/>
                <a:uFillTx/>
                <a:latin typeface="Arial" panose="020B0604020202020204" pitchFamily="34" charset="0"/>
                <a:cs typeface="Arial" panose="020B0604020202020204" pitchFamily="34" charset="0"/>
              </a:rPr>
              <a:t>Adjustable Single-Ended / Differential Probe</a:t>
            </a:r>
          </a:p>
        </p:txBody>
      </p:sp>
      <p:sp>
        <p:nvSpPr>
          <p:cNvPr id="7" name="文本框 6">
            <a:extLst>
              <a:ext uri="{FF2B5EF4-FFF2-40B4-BE49-F238E27FC236}">
                <a16:creationId xmlns:a16="http://schemas.microsoft.com/office/drawing/2014/main" id="{2499C415-24D3-D07B-CCB9-278E2BF1E618}"/>
              </a:ext>
            </a:extLst>
          </p:cNvPr>
          <p:cNvSpPr txBox="1"/>
          <p:nvPr/>
        </p:nvSpPr>
        <p:spPr>
          <a:xfrm>
            <a:off x="887136" y="2529390"/>
            <a:ext cx="234052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PART  FOUR</a:t>
            </a:r>
            <a:endParaRPr kumimoji="0" lang="zh-CN" altLang="en-US" sz="2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493206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B95C15D6-F0F8-0CA0-399D-02C81DE93997}"/>
              </a:ext>
            </a:extLst>
          </p:cNvPr>
          <p:cNvSpPr/>
          <p:nvPr/>
        </p:nvSpPr>
        <p:spPr>
          <a:xfrm rot="10800000">
            <a:off x="-7" y="1740309"/>
            <a:ext cx="12192003" cy="4483510"/>
          </a:xfrm>
          <a:prstGeom prst="rect">
            <a:avLst/>
          </a:prstGeom>
          <a:gradFill flip="none" rotWithShape="1">
            <a:gsLst>
              <a:gs pos="0">
                <a:schemeClr val="bg1">
                  <a:lumMod val="95000"/>
                  <a:alpha val="10000"/>
                </a:schemeClr>
              </a:gs>
              <a:gs pos="98000">
                <a:schemeClr val="bg1">
                  <a:lumMod val="75000"/>
                  <a:alpha val="50000"/>
                </a:schemeClr>
              </a:gs>
            </a:gsLst>
            <a:path path="circle">
              <a:fillToRect l="100000" t="100000"/>
            </a:path>
            <a:tileRect r="-100000" b="-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735"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sp>
        <p:nvSpPr>
          <p:cNvPr id="3" name="内容占位符 2">
            <a:extLst>
              <a:ext uri="{FF2B5EF4-FFF2-40B4-BE49-F238E27FC236}">
                <a16:creationId xmlns:a16="http://schemas.microsoft.com/office/drawing/2014/main" id="{2FC0B4D9-7716-2689-0346-25EA2ADF6037}"/>
              </a:ext>
            </a:extLst>
          </p:cNvPr>
          <p:cNvSpPr txBox="1">
            <a:spLocks/>
          </p:cNvSpPr>
          <p:nvPr/>
        </p:nvSpPr>
        <p:spPr bwMode="auto">
          <a:xfrm>
            <a:off x="556525" y="2212623"/>
            <a:ext cx="5174361" cy="1627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051" indent="-457051" algn="l" rtl="0" eaLnBrk="0" fontAlgn="base" hangingPunct="0">
              <a:spcBef>
                <a:spcPct val="20000"/>
              </a:spcBef>
              <a:spcAft>
                <a:spcPct val="0"/>
              </a:spcAft>
              <a:buBlip>
                <a:blip r:embed="rId3"/>
              </a:buBlip>
              <a:defRPr sz="1800" kern="1200">
                <a:solidFill>
                  <a:schemeClr val="tx1"/>
                </a:solidFill>
                <a:latin typeface="Source Han Sans Normal" panose="020B0400000000000000" pitchFamily="34" charset="-122"/>
                <a:ea typeface="Source Han Sans Normal" panose="020B0400000000000000" pitchFamily="34" charset="-122"/>
                <a:cs typeface="+mn-cs"/>
              </a:defRPr>
            </a:lvl1pPr>
            <a:lvl2pPr marL="990278" indent="-380876" algn="l" rtl="0" eaLnBrk="0" fontAlgn="base" hangingPunct="0">
              <a:spcBef>
                <a:spcPct val="20000"/>
              </a:spcBef>
              <a:spcAft>
                <a:spcPct val="0"/>
              </a:spcAft>
              <a:buBlip>
                <a:blip r:embed="rId3"/>
              </a:buBlip>
              <a:defRPr sz="1400" kern="1200">
                <a:solidFill>
                  <a:schemeClr val="tx1"/>
                </a:solidFill>
                <a:latin typeface="Source Han Sans Normal" panose="020B0400000000000000" pitchFamily="34" charset="-122"/>
                <a:ea typeface="Source Han Sans Normal" panose="020B0400000000000000" pitchFamily="34" charset="-122"/>
                <a:cs typeface="+mn-cs"/>
              </a:defRPr>
            </a:lvl2pPr>
            <a:lvl3pPr marL="1523505" indent="-304701" algn="l" rtl="0" eaLnBrk="0" fontAlgn="base" hangingPunct="0">
              <a:spcBef>
                <a:spcPct val="20000"/>
              </a:spcBef>
              <a:spcAft>
                <a:spcPct val="0"/>
              </a:spcAft>
              <a:buBlip>
                <a:blip r:embed="rId3"/>
              </a:buBlip>
              <a:defRPr sz="1200" kern="1200">
                <a:solidFill>
                  <a:schemeClr val="tx1"/>
                </a:solidFill>
                <a:latin typeface="Source Han Sans Normal" panose="020B0400000000000000" pitchFamily="34" charset="-122"/>
                <a:ea typeface="Source Han Sans Normal" panose="020B0400000000000000" pitchFamily="34" charset="-122"/>
                <a:cs typeface="+mn-cs"/>
              </a:defRPr>
            </a:lvl3pPr>
            <a:lvl4pPr marL="2132907" indent="-304701" algn="l" rtl="0" eaLnBrk="0" fontAlgn="base" hangingPunct="0">
              <a:spcBef>
                <a:spcPct val="20000"/>
              </a:spcBef>
              <a:spcAft>
                <a:spcPct val="0"/>
              </a:spcAft>
              <a:buBlip>
                <a:blip r:embed="rId4"/>
              </a:buBlip>
              <a:defRPr sz="1100" kern="1200">
                <a:solidFill>
                  <a:schemeClr val="tx1"/>
                </a:solidFill>
                <a:latin typeface="Source Han Sans Normal" panose="020B0400000000000000" pitchFamily="34" charset="-122"/>
                <a:ea typeface="Source Han Sans Normal" panose="020B0400000000000000" pitchFamily="34" charset="-122"/>
                <a:cs typeface="+mn-cs"/>
              </a:defRPr>
            </a:lvl4pPr>
            <a:lvl5pPr marL="2742308" indent="-304701" algn="l" rtl="0" eaLnBrk="0" fontAlgn="base" hangingPunct="0">
              <a:spcBef>
                <a:spcPct val="20000"/>
              </a:spcBef>
              <a:spcAft>
                <a:spcPct val="0"/>
              </a:spcAft>
              <a:buBlip>
                <a:blip r:embed="rId4"/>
              </a:buBlip>
              <a:defRPr sz="1000" kern="1200">
                <a:solidFill>
                  <a:schemeClr val="tx1"/>
                </a:solidFill>
                <a:latin typeface="Source Han Sans Normal" panose="020B0400000000000000" pitchFamily="34" charset="-122"/>
                <a:ea typeface="Source Han Sans Normal" panose="020B0400000000000000" pitchFamily="34" charset="-122"/>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marL="457051" marR="0" lvl="0" indent="-457051" defTabSz="914400" rtl="0" eaLnBrk="0" fontAlgn="base" latinLnBrk="0" hangingPunct="0">
              <a:lnSpc>
                <a:spcPct val="100000"/>
              </a:lnSpc>
              <a:spcBef>
                <a:spcPct val="20000"/>
              </a:spcBef>
              <a:spcAft>
                <a:spcPct val="0"/>
              </a:spcAft>
              <a:buClrTx/>
              <a:buSzTx/>
              <a:buFontTx/>
              <a:buBlip>
                <a:blip r:embed="rId3"/>
              </a:buBlip>
              <a:tabLst/>
              <a:defRPr/>
            </a:pPr>
            <a:r>
              <a:rPr kumimoji="0" lang="en-US" altLang="zh-CN" sz="1600" b="0" i="0" u="none" strike="noStrike" kern="1200" cap="none" spc="0" normalizeH="0" baseline="0" noProof="0" dirty="0">
                <a:ln>
                  <a:noFill/>
                </a:ln>
                <a:solidFill>
                  <a:schemeClr val="tx1">
                    <a:lumMod val="75000"/>
                    <a:lumOff val="25000"/>
                  </a:schemeClr>
                </a:solidFill>
                <a:effectLst/>
                <a:uLnTx/>
                <a:uFillTx/>
                <a:latin typeface="Calibri" panose="020F0502020204030204" pitchFamily="34" charset="0"/>
                <a:ea typeface="思源黑体 CN Medium" panose="020B0600000000000000" pitchFamily="34" charset="-122"/>
                <a:cs typeface="Calibri" panose="020F0502020204030204" pitchFamily="34" charset="0"/>
              </a:rPr>
              <a:t>Connected to printed circuit boards and other devices without connectors</a:t>
            </a:r>
          </a:p>
          <a:p>
            <a:pPr marL="457051" marR="0" lvl="0" indent="-457051" defTabSz="914400" rtl="0" eaLnBrk="0" fontAlgn="base" latinLnBrk="0" hangingPunct="0">
              <a:lnSpc>
                <a:spcPct val="100000"/>
              </a:lnSpc>
              <a:spcBef>
                <a:spcPct val="20000"/>
              </a:spcBef>
              <a:spcAft>
                <a:spcPct val="0"/>
              </a:spcAft>
              <a:buClrTx/>
              <a:buSzTx/>
              <a:buFontTx/>
              <a:buBlip>
                <a:blip r:embed="rId3"/>
              </a:buBlip>
              <a:tabLst/>
              <a:defRPr/>
            </a:pPr>
            <a:endParaRPr kumimoji="0" lang="en-US" altLang="zh-CN" sz="1600" b="1" i="0" u="none" strike="noStrike" kern="1200" cap="none" spc="0" normalizeH="0" baseline="0" noProof="0" dirty="0">
              <a:ln>
                <a:noFill/>
              </a:ln>
              <a:solidFill>
                <a:schemeClr val="tx1">
                  <a:lumMod val="75000"/>
                  <a:lumOff val="25000"/>
                </a:schemeClr>
              </a:solidFill>
              <a:effectLst/>
              <a:uLnTx/>
              <a:uFillTx/>
              <a:latin typeface="Calibri" panose="020F0502020204030204" pitchFamily="34" charset="0"/>
              <a:ea typeface="思源黑体 CN Medium" panose="020B0600000000000000" pitchFamily="34" charset="-122"/>
              <a:cs typeface="Calibri" panose="020F0502020204030204" pitchFamily="34" charset="0"/>
            </a:endParaRPr>
          </a:p>
          <a:p>
            <a:pPr marL="457051" marR="0" lvl="0" indent="-457051" defTabSz="914400" rtl="0" eaLnBrk="0" fontAlgn="base" latinLnBrk="0" hangingPunct="0">
              <a:lnSpc>
                <a:spcPct val="100000"/>
              </a:lnSpc>
              <a:spcBef>
                <a:spcPct val="20000"/>
              </a:spcBef>
              <a:spcAft>
                <a:spcPct val="0"/>
              </a:spcAft>
              <a:buClrTx/>
              <a:buSzTx/>
              <a:buFontTx/>
              <a:buBlip>
                <a:blip r:embed="rId3"/>
              </a:buBlip>
              <a:tabLst/>
              <a:defRPr/>
            </a:pPr>
            <a:r>
              <a:rPr kumimoji="0" lang="en-US" altLang="zh-CN" sz="1600" b="0" i="0" u="none" strike="noStrike" kern="1200" cap="none" spc="0" normalizeH="0" baseline="0" noProof="0" dirty="0">
                <a:ln>
                  <a:noFill/>
                </a:ln>
                <a:solidFill>
                  <a:schemeClr val="tx1">
                    <a:lumMod val="75000"/>
                    <a:lumOff val="25000"/>
                  </a:schemeClr>
                </a:solidFill>
                <a:effectLst/>
                <a:uLnTx/>
                <a:uFillTx/>
                <a:latin typeface="Calibri" panose="020F0502020204030204" pitchFamily="34" charset="0"/>
                <a:ea typeface="思源黑体 CN Medium" panose="020B0600000000000000" pitchFamily="34" charset="-122"/>
                <a:cs typeface="Calibri" panose="020F0502020204030204" pitchFamily="34" charset="0"/>
              </a:rPr>
              <a:t>Main features/characteristics:</a:t>
            </a:r>
          </a:p>
        </p:txBody>
      </p:sp>
      <p:sp>
        <p:nvSpPr>
          <p:cNvPr id="4" name="灯片编号占位符 2">
            <a:extLst>
              <a:ext uri="{FF2B5EF4-FFF2-40B4-BE49-F238E27FC236}">
                <a16:creationId xmlns:a16="http://schemas.microsoft.com/office/drawing/2014/main" id="{82E12182-6F8A-591E-4C83-3F76CDF75571}"/>
              </a:ext>
            </a:extLst>
          </p:cNvPr>
          <p:cNvSpPr txBox="1">
            <a:spLocks/>
          </p:cNvSpPr>
          <p:nvPr/>
        </p:nvSpPr>
        <p:spPr>
          <a:xfrm>
            <a:off x="8857452" y="6438900"/>
            <a:ext cx="2661448" cy="215900"/>
          </a:xfrm>
          <a:prstGeom prst="rect">
            <a:avLst/>
          </a:prstGeom>
        </p:spPr>
        <p:txBody>
          <a:bodyPr vert="horz" lIns="91440" tIns="45720" rIns="91440" bIns="45720" rtlCol="0" anchor="ctr"/>
          <a:lstStyle>
            <a:defPPr>
              <a:defRPr lang="zh-CN"/>
            </a:defPPr>
            <a:lvl1pPr marL="0" algn="r" defTabSz="914400" rtl="0" eaLnBrk="1" latinLnBrk="0" hangingPunct="1">
              <a:defRPr lang="zh-CN" altLang="en-US" sz="1000" kern="1200" smtClean="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F65B630-C7FF-41C0-9923-C5E5E29EED81}" type="slidenum">
              <a:rPr kumimoji="0" lang="en-US" altLang="zh-CN" sz="1000" b="0" i="0" u="none" strike="noStrike" kern="1200" cap="none" spc="0" normalizeH="0" baseline="0" noProof="0">
                <a:ln>
                  <a:noFill/>
                </a:ln>
                <a:solidFill>
                  <a:srgbClr val="2F2F2F">
                    <a:lumMod val="50000"/>
                    <a:lumOff val="50000"/>
                  </a:srgbClr>
                </a:solidFill>
                <a:effectLst/>
                <a:uLnTx/>
                <a:uFillTx/>
                <a:latin typeface="Calibri"/>
                <a:ea typeface="宋体" panose="02010600030101010101" pitchFamily="2" charset="-122"/>
                <a:cs typeface="+mn-ea"/>
                <a:sym typeface="+mn-lt"/>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000" b="0" i="0" u="none" strike="noStrike" kern="1200" cap="none" spc="0" normalizeH="0" baseline="0" noProof="0" dirty="0">
              <a:ln>
                <a:noFill/>
              </a:ln>
              <a:solidFill>
                <a:srgbClr val="2F2F2F">
                  <a:lumMod val="50000"/>
                  <a:lumOff val="50000"/>
                </a:srgbClr>
              </a:solidFill>
              <a:effectLst/>
              <a:uLnTx/>
              <a:uFillTx/>
              <a:latin typeface="Calibri"/>
              <a:ea typeface="宋体" panose="02010600030101010101" pitchFamily="2" charset="-122"/>
              <a:cs typeface="+mn-ea"/>
              <a:sym typeface="+mn-lt"/>
            </a:endParaRPr>
          </a:p>
        </p:txBody>
      </p:sp>
      <p:sp>
        <p:nvSpPr>
          <p:cNvPr id="5" name="TextBox 11">
            <a:extLst>
              <a:ext uri="{FF2B5EF4-FFF2-40B4-BE49-F238E27FC236}">
                <a16:creationId xmlns:a16="http://schemas.microsoft.com/office/drawing/2014/main" id="{4AB889FF-4FBA-2691-2650-0D57B5459508}"/>
              </a:ext>
            </a:extLst>
          </p:cNvPr>
          <p:cNvSpPr txBox="1"/>
          <p:nvPr/>
        </p:nvSpPr>
        <p:spPr>
          <a:xfrm>
            <a:off x="556525" y="533722"/>
            <a:ext cx="7367736" cy="1354217"/>
          </a:xfrm>
          <a:prstGeom prst="rect">
            <a:avLst/>
          </a:prstGeom>
          <a:noFill/>
        </p:spPr>
        <p:txBody>
          <a:bodyPr wrap="square" rtlCol="0">
            <a:spAutoFit/>
          </a:bodyPr>
          <a:lstStyle/>
          <a:p>
            <a:r>
              <a:rPr lang="en-US" altLang="zh-CN" sz="3200" b="1" dirty="0">
                <a:solidFill>
                  <a:schemeClr val="bg1">
                    <a:lumMod val="50000"/>
                  </a:schemeClr>
                </a:solidFill>
                <a:latin typeface="Calibri" panose="020F0502020204030204" pitchFamily="34" charset="0"/>
                <a:cs typeface="Calibri" panose="020F0502020204030204" pitchFamily="34" charset="0"/>
              </a:rPr>
              <a:t>Adjustable </a:t>
            </a:r>
            <a:r>
              <a:rPr lang="en-US" altLang="zh-CN" sz="3200" b="1" dirty="0">
                <a:solidFill>
                  <a:srgbClr val="F08300"/>
                </a:solidFill>
                <a:latin typeface="Calibri" panose="020F0502020204030204" pitchFamily="34" charset="0"/>
                <a:cs typeface="Calibri" panose="020F0502020204030204" pitchFamily="34" charset="0"/>
              </a:rPr>
              <a:t>TDR</a:t>
            </a:r>
            <a:r>
              <a:rPr lang="en-US" altLang="zh-CN" sz="3200" b="1" dirty="0">
                <a:solidFill>
                  <a:schemeClr val="bg1">
                    <a:lumMod val="50000"/>
                  </a:schemeClr>
                </a:solidFill>
                <a:latin typeface="Calibri" panose="020F0502020204030204" pitchFamily="34" charset="0"/>
                <a:cs typeface="Calibri" panose="020F0502020204030204" pitchFamily="34" charset="0"/>
              </a:rPr>
              <a:t> Probe</a:t>
            </a:r>
          </a:p>
          <a:p>
            <a:r>
              <a:rPr lang="en-US" altLang="zh-CN" dirty="0">
                <a:solidFill>
                  <a:schemeClr val="bg1">
                    <a:lumMod val="50000"/>
                  </a:schemeClr>
                </a:solidFill>
                <a:latin typeface="Calibri" panose="020F0502020204030204" pitchFamily="34" charset="0"/>
                <a:cs typeface="Calibri" panose="020F0502020204030204" pitchFamily="34" charset="0"/>
              </a:rPr>
              <a:t>Adjustable Single-Ended / Differential Probe</a:t>
            </a:r>
          </a:p>
          <a:p>
            <a:endParaRPr lang="en-US" altLang="zh-CN" sz="3200" b="1" dirty="0">
              <a:solidFill>
                <a:schemeClr val="bg1">
                  <a:lumMod val="50000"/>
                </a:schemeClr>
              </a:solidFill>
              <a:latin typeface="Calibri" panose="020F0502020204030204" pitchFamily="34" charset="0"/>
              <a:cs typeface="Calibri" panose="020F0502020204030204" pitchFamily="34" charset="0"/>
            </a:endParaRPr>
          </a:p>
        </p:txBody>
      </p:sp>
      <p:pic>
        <p:nvPicPr>
          <p:cNvPr id="6" name="图片 5">
            <a:extLst>
              <a:ext uri="{FF2B5EF4-FFF2-40B4-BE49-F238E27FC236}">
                <a16:creationId xmlns:a16="http://schemas.microsoft.com/office/drawing/2014/main" id="{D722BC09-C09C-C496-10F1-A018D6C17BB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46089" y="1801709"/>
            <a:ext cx="4022725" cy="4508340"/>
          </a:xfrm>
          <a:prstGeom prst="rect">
            <a:avLst/>
          </a:prstGeom>
        </p:spPr>
      </p:pic>
      <p:sp>
        <p:nvSpPr>
          <p:cNvPr id="7" name="矩形 6">
            <a:extLst>
              <a:ext uri="{FF2B5EF4-FFF2-40B4-BE49-F238E27FC236}">
                <a16:creationId xmlns:a16="http://schemas.microsoft.com/office/drawing/2014/main" id="{35D82973-7233-6790-2824-25C72EBA9CF2}"/>
              </a:ext>
            </a:extLst>
          </p:cNvPr>
          <p:cNvSpPr/>
          <p:nvPr/>
        </p:nvSpPr>
        <p:spPr>
          <a:xfrm>
            <a:off x="1110343" y="3719905"/>
            <a:ext cx="5286566" cy="2073491"/>
          </a:xfrm>
          <a:prstGeom prst="rect">
            <a:avLst/>
          </a:prstGeom>
          <a:solidFill>
            <a:schemeClr val="bg1">
              <a:lumMod val="95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aphicFrame>
        <p:nvGraphicFramePr>
          <p:cNvPr id="8" name="表格 2">
            <a:extLst>
              <a:ext uri="{FF2B5EF4-FFF2-40B4-BE49-F238E27FC236}">
                <a16:creationId xmlns:a16="http://schemas.microsoft.com/office/drawing/2014/main" id="{82AFD46C-491A-BBCB-F146-440DE7FD11D7}"/>
              </a:ext>
            </a:extLst>
          </p:cNvPr>
          <p:cNvGraphicFramePr>
            <a:graphicFrameLocks noGrp="1"/>
          </p:cNvGraphicFramePr>
          <p:nvPr>
            <p:extLst>
              <p:ext uri="{D42A27DB-BD31-4B8C-83A1-F6EECF244321}">
                <p14:modId xmlns:p14="http://schemas.microsoft.com/office/powerpoint/2010/main" val="3202927294"/>
              </p:ext>
            </p:extLst>
          </p:nvPr>
        </p:nvGraphicFramePr>
        <p:xfrm>
          <a:off x="1110343" y="3629424"/>
          <a:ext cx="5286567" cy="2163972"/>
        </p:xfrm>
        <a:graphic>
          <a:graphicData uri="http://schemas.openxmlformats.org/drawingml/2006/table">
            <a:tbl>
              <a:tblPr firstRow="1" bandRow="1"/>
              <a:tblGrid>
                <a:gridCol w="1762189">
                  <a:extLst>
                    <a:ext uri="{9D8B030D-6E8A-4147-A177-3AD203B41FA5}">
                      <a16:colId xmlns:a16="http://schemas.microsoft.com/office/drawing/2014/main" val="3464276049"/>
                    </a:ext>
                  </a:extLst>
                </a:gridCol>
                <a:gridCol w="1762189">
                  <a:extLst>
                    <a:ext uri="{9D8B030D-6E8A-4147-A177-3AD203B41FA5}">
                      <a16:colId xmlns:a16="http://schemas.microsoft.com/office/drawing/2014/main" val="688025695"/>
                    </a:ext>
                  </a:extLst>
                </a:gridCol>
                <a:gridCol w="1762189">
                  <a:extLst>
                    <a:ext uri="{9D8B030D-6E8A-4147-A177-3AD203B41FA5}">
                      <a16:colId xmlns:a16="http://schemas.microsoft.com/office/drawing/2014/main" val="1851381377"/>
                    </a:ext>
                  </a:extLst>
                </a:gridCol>
              </a:tblGrid>
              <a:tr h="335242">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ts val="1400"/>
                        </a:lnSpc>
                      </a:pPr>
                      <a:r>
                        <a:rPr lang="en-US" altLang="zh-CN" sz="1800" b="1" kern="100" dirty="0">
                          <a:solidFill>
                            <a:schemeClr val="bg1"/>
                          </a:solidFill>
                          <a:effectLst/>
                          <a:latin typeface="Calibri" panose="020F0502020204030204" pitchFamily="34" charset="0"/>
                          <a:ea typeface="微软雅黑" panose="020B0503020204020204" pitchFamily="34" charset="-122"/>
                          <a:cs typeface="Calibri" panose="020F0502020204030204" pitchFamily="34" charset="0"/>
                        </a:rPr>
                        <a:t>Model</a:t>
                      </a:r>
                      <a:endParaRPr lang="zh-CN" sz="1800" b="1" kern="100" dirty="0">
                        <a:solidFill>
                          <a:schemeClr val="bg1"/>
                        </a:solidFill>
                        <a:effectLst/>
                        <a:latin typeface="Calibri" panose="020F0502020204030204" pitchFamily="34" charset="0"/>
                        <a:ea typeface="微软雅黑" panose="020B0503020204020204" pitchFamily="34" charset="-122"/>
                        <a:cs typeface="Calibri" panose="020F0502020204030204" pitchFamily="34" charset="0"/>
                      </a:endParaRPr>
                    </a:p>
                  </a:txBody>
                  <a:tcPr marL="68580" marR="68580" marT="0" marB="0" anchor="ctr">
                    <a:lnL w="12700" cap="flat" cmpd="sng" algn="ctr">
                      <a:noFill/>
                      <a:prstDash val="sysDash"/>
                      <a:round/>
                      <a:headEnd type="none" w="med" len="med"/>
                      <a:tailEnd type="none" w="med" len="med"/>
                    </a:lnL>
                    <a:lnR w="12700" cap="flat" cmpd="sng" algn="ctr">
                      <a:noFill/>
                      <a:prstDash val="solid"/>
                      <a:round/>
                      <a:headEnd type="none" w="med" len="med"/>
                      <a:tailEnd type="none" w="med" len="med"/>
                    </a:lnR>
                    <a:lnT w="12700" cap="flat" cmpd="sng" algn="ctr">
                      <a:noFill/>
                      <a:prstDash val="sysDash"/>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4098"/>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ts val="1400"/>
                        </a:lnSpc>
                      </a:pPr>
                      <a:r>
                        <a:rPr lang="en-US" sz="1800" b="1" kern="100" dirty="0">
                          <a:solidFill>
                            <a:schemeClr val="bg1"/>
                          </a:solidFill>
                          <a:effectLst/>
                          <a:latin typeface="Calibri" panose="020F0502020204030204" pitchFamily="34" charset="0"/>
                          <a:ea typeface="微软雅黑" panose="020B0503020204020204" pitchFamily="34" charset="-122"/>
                          <a:cs typeface="Calibri" panose="020F0502020204030204" pitchFamily="34" charset="0"/>
                        </a:rPr>
                        <a:t>ADP-18/26</a:t>
                      </a:r>
                      <a:endParaRPr lang="zh-CN" sz="1800" b="1" kern="100" dirty="0">
                        <a:solidFill>
                          <a:schemeClr val="bg1"/>
                        </a:solidFill>
                        <a:effectLst/>
                        <a:latin typeface="Calibri" panose="020F0502020204030204" pitchFamily="34" charset="0"/>
                        <a:ea typeface="微软雅黑" panose="020B0503020204020204" pitchFamily="34" charset="-122"/>
                        <a:cs typeface="Calibri" panose="020F0502020204030204"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ysDash"/>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4098"/>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ts val="1400"/>
                        </a:lnSpc>
                      </a:pPr>
                      <a:r>
                        <a:rPr lang="en-US" altLang="zh-CN" sz="1800" b="1" kern="100" dirty="0">
                          <a:solidFill>
                            <a:schemeClr val="bg1"/>
                          </a:solidFill>
                          <a:effectLst/>
                          <a:latin typeface="Calibri" panose="020F0502020204030204" pitchFamily="34" charset="0"/>
                          <a:ea typeface="微软雅黑" panose="020B0503020204020204" pitchFamily="34" charset="-122"/>
                          <a:cs typeface="Calibri" panose="020F0502020204030204" pitchFamily="34" charset="0"/>
                        </a:rPr>
                        <a:t>ASP-18/26</a:t>
                      </a:r>
                      <a:endParaRPr lang="zh-CN" altLang="zh-CN" sz="1800" b="1" kern="100" dirty="0">
                        <a:solidFill>
                          <a:schemeClr val="bg1"/>
                        </a:solidFill>
                        <a:effectLst/>
                        <a:latin typeface="Calibri" panose="020F0502020204030204" pitchFamily="34" charset="0"/>
                        <a:ea typeface="微软雅黑" panose="020B0503020204020204" pitchFamily="34" charset="-122"/>
                        <a:cs typeface="Calibri" panose="020F0502020204030204"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004098"/>
                    </a:solidFill>
                  </a:tcPr>
                </a:tc>
                <a:extLst>
                  <a:ext uri="{0D108BD9-81ED-4DB2-BD59-A6C34878D82A}">
                    <a16:rowId xmlns:a16="http://schemas.microsoft.com/office/drawing/2014/main" val="2678503533"/>
                  </a:ext>
                </a:extLst>
              </a:tr>
              <a:tr h="304765">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ts val="1400"/>
                        </a:lnSpc>
                      </a:pPr>
                      <a:r>
                        <a:rPr lang="en-US" altLang="zh-CN" sz="1400" b="0" kern="100" dirty="0">
                          <a:solidFill>
                            <a:schemeClr val="tx1">
                              <a:lumMod val="75000"/>
                              <a:lumOff val="25000"/>
                            </a:schemeClr>
                          </a:solidFill>
                          <a:effectLst/>
                          <a:latin typeface="Calibri" panose="020F0502020204030204" pitchFamily="34" charset="0"/>
                          <a:ea typeface="微软雅黑" panose="020B0503020204020204" pitchFamily="34" charset="-122"/>
                          <a:cs typeface="Calibri" panose="020F0502020204030204" pitchFamily="34" charset="0"/>
                        </a:rPr>
                        <a:t>Available Bandwidth</a:t>
                      </a:r>
                      <a:endParaRPr lang="zh-CN" sz="1400" b="0" kern="100" dirty="0">
                        <a:solidFill>
                          <a:schemeClr val="tx1">
                            <a:lumMod val="75000"/>
                            <a:lumOff val="25000"/>
                          </a:schemeClr>
                        </a:solidFill>
                        <a:effectLst/>
                        <a:latin typeface="Calibri" panose="020F0502020204030204" pitchFamily="34" charset="0"/>
                        <a:ea typeface="微软雅黑" panose="020B0503020204020204" pitchFamily="34" charset="-122"/>
                        <a:cs typeface="Calibri" panose="020F0502020204030204" pitchFamily="34" charset="0"/>
                      </a:endParaRPr>
                    </a:p>
                  </a:txBody>
                  <a:tcPr marL="68580" marR="68580" marT="0" marB="0" anchor="ctr">
                    <a:lnL w="12700" cap="flat" cmpd="sng" algn="ctr">
                      <a:noFill/>
                      <a:prstDash val="sysDash"/>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ts val="1400"/>
                        </a:lnSpc>
                      </a:pPr>
                      <a:r>
                        <a:rPr lang="en-US" sz="1400" kern="100" dirty="0">
                          <a:solidFill>
                            <a:schemeClr val="tx1">
                              <a:lumMod val="75000"/>
                              <a:lumOff val="25000"/>
                            </a:schemeClr>
                          </a:solidFill>
                          <a:effectLst/>
                          <a:latin typeface="Calibri" panose="020F0502020204030204" pitchFamily="34" charset="0"/>
                          <a:ea typeface="微软雅黑" panose="020B0503020204020204" pitchFamily="34" charset="-122"/>
                          <a:cs typeface="Calibri" panose="020F0502020204030204" pitchFamily="34" charset="0"/>
                        </a:rPr>
                        <a:t>0-18/26 GHz</a:t>
                      </a:r>
                      <a:endParaRPr lang="zh-CN" sz="1400" kern="100" dirty="0">
                        <a:solidFill>
                          <a:schemeClr val="tx1">
                            <a:lumMod val="75000"/>
                            <a:lumOff val="25000"/>
                          </a:schemeClr>
                        </a:solidFill>
                        <a:effectLst/>
                        <a:latin typeface="Calibri" panose="020F0502020204030204" pitchFamily="34" charset="0"/>
                        <a:ea typeface="微软雅黑" panose="020B0503020204020204" pitchFamily="34" charset="-122"/>
                        <a:cs typeface="Calibri" panose="020F0502020204030204" pitchFamily="34"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ts val="1400"/>
                        </a:lnSpc>
                      </a:pPr>
                      <a:r>
                        <a:rPr lang="en-US" altLang="zh-CN" sz="1400" kern="100" dirty="0">
                          <a:solidFill>
                            <a:schemeClr val="tx1">
                              <a:lumMod val="75000"/>
                              <a:lumOff val="25000"/>
                            </a:schemeClr>
                          </a:solidFill>
                          <a:effectLst/>
                          <a:latin typeface="Calibri" panose="020F0502020204030204" pitchFamily="34" charset="0"/>
                          <a:ea typeface="微软雅黑" panose="020B0503020204020204" pitchFamily="34" charset="-122"/>
                          <a:cs typeface="Calibri" panose="020F0502020204030204" pitchFamily="34" charset="0"/>
                        </a:rPr>
                        <a:t>0-18/26 GHz</a:t>
                      </a:r>
                      <a:endParaRPr lang="zh-CN" altLang="zh-CN" sz="1400" kern="100" dirty="0">
                        <a:solidFill>
                          <a:schemeClr val="tx1">
                            <a:lumMod val="75000"/>
                            <a:lumOff val="25000"/>
                          </a:schemeClr>
                        </a:solidFill>
                        <a:effectLst/>
                        <a:latin typeface="Calibri" panose="020F0502020204030204" pitchFamily="34" charset="0"/>
                        <a:ea typeface="微软雅黑" panose="020B0503020204020204" pitchFamily="34" charset="-122"/>
                        <a:cs typeface="Calibri" panose="020F0502020204030204" pitchFamily="34"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noFill/>
                      <a:prstDash val="sysDash"/>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50134641"/>
                  </a:ext>
                </a:extLst>
              </a:tr>
              <a:tr h="304765">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ts val="1400"/>
                        </a:lnSpc>
                      </a:pPr>
                      <a:r>
                        <a:rPr lang="en-US" altLang="zh-CN" sz="1400" b="0" dirty="0">
                          <a:solidFill>
                            <a:schemeClr val="tx1">
                              <a:lumMod val="75000"/>
                              <a:lumOff val="25000"/>
                            </a:schemeClr>
                          </a:solidFill>
                          <a:latin typeface="Calibri" panose="020F0502020204030204" pitchFamily="34" charset="0"/>
                          <a:ea typeface="微软雅黑" panose="020B0503020204020204" pitchFamily="34" charset="-122"/>
                          <a:cs typeface="Calibri" panose="020F0502020204030204" pitchFamily="34" charset="0"/>
                        </a:rPr>
                        <a:t>Probe Impedance</a:t>
                      </a:r>
                      <a:endParaRPr lang="zh-CN" sz="1400" b="0" kern="100" dirty="0">
                        <a:solidFill>
                          <a:schemeClr val="tx1">
                            <a:lumMod val="75000"/>
                            <a:lumOff val="25000"/>
                          </a:schemeClr>
                        </a:solidFill>
                        <a:effectLst/>
                        <a:latin typeface="Calibri" panose="020F0502020204030204" pitchFamily="34" charset="0"/>
                        <a:ea typeface="微软雅黑" panose="020B0503020204020204" pitchFamily="34" charset="-122"/>
                        <a:cs typeface="Calibri" panose="020F0502020204030204" pitchFamily="34" charset="0"/>
                      </a:endParaRPr>
                    </a:p>
                  </a:txBody>
                  <a:tcPr marL="68580" marR="68580" marT="0" marB="0" anchor="ctr">
                    <a:lnL w="12700" cap="flat" cmpd="sng" algn="ctr">
                      <a:noFill/>
                      <a:prstDash val="sysDash"/>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E2E2E2"/>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ts val="1400"/>
                        </a:lnSpc>
                      </a:pPr>
                      <a:r>
                        <a:rPr lang="en-US" altLang="zh-CN" sz="1400" dirty="0">
                          <a:solidFill>
                            <a:schemeClr val="tx1">
                              <a:lumMod val="75000"/>
                              <a:lumOff val="25000"/>
                            </a:schemeClr>
                          </a:solidFill>
                          <a:latin typeface="Calibri" panose="020F0502020204030204" pitchFamily="34" charset="0"/>
                          <a:ea typeface="微软雅黑" panose="020B0503020204020204" pitchFamily="34" charset="-122"/>
                          <a:cs typeface="Calibri" panose="020F0502020204030204" pitchFamily="34" charset="0"/>
                        </a:rPr>
                        <a:t>100 Ω</a:t>
                      </a:r>
                      <a:endParaRPr lang="zh-CN" sz="1400" kern="100" dirty="0">
                        <a:solidFill>
                          <a:schemeClr val="tx1">
                            <a:lumMod val="75000"/>
                            <a:lumOff val="25000"/>
                          </a:schemeClr>
                        </a:solidFill>
                        <a:effectLst/>
                        <a:latin typeface="Calibri" panose="020F0502020204030204" pitchFamily="34" charset="0"/>
                        <a:ea typeface="微软雅黑" panose="020B0503020204020204" pitchFamily="34" charset="-122"/>
                        <a:cs typeface="Calibri" panose="020F0502020204030204" pitchFamily="34"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E2E2E2"/>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ts val="1400"/>
                        </a:lnSpc>
                      </a:pPr>
                      <a:r>
                        <a:rPr lang="en-US" altLang="zh-CN" sz="1400" dirty="0">
                          <a:solidFill>
                            <a:schemeClr val="tx1">
                              <a:lumMod val="75000"/>
                              <a:lumOff val="25000"/>
                            </a:schemeClr>
                          </a:solidFill>
                          <a:latin typeface="Calibri" panose="020F0502020204030204" pitchFamily="34" charset="0"/>
                          <a:ea typeface="微软雅黑" panose="020B0503020204020204" pitchFamily="34" charset="-122"/>
                          <a:cs typeface="Calibri" panose="020F0502020204030204" pitchFamily="34" charset="0"/>
                        </a:rPr>
                        <a:t>50 Ω</a:t>
                      </a:r>
                      <a:endParaRPr lang="zh-CN" altLang="zh-CN" sz="1400" kern="100" dirty="0">
                        <a:solidFill>
                          <a:schemeClr val="tx1">
                            <a:lumMod val="75000"/>
                            <a:lumOff val="25000"/>
                          </a:schemeClr>
                        </a:solidFill>
                        <a:effectLst/>
                        <a:latin typeface="Calibri" panose="020F0502020204030204" pitchFamily="34" charset="0"/>
                        <a:ea typeface="微软雅黑" panose="020B0503020204020204" pitchFamily="34" charset="-122"/>
                        <a:cs typeface="Calibri" panose="020F0502020204030204" pitchFamily="34"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noFill/>
                      <a:prstDash val="sysDash"/>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E2E2E2"/>
                    </a:solidFill>
                  </a:tcPr>
                </a:tc>
                <a:extLst>
                  <a:ext uri="{0D108BD9-81ED-4DB2-BD59-A6C34878D82A}">
                    <a16:rowId xmlns:a16="http://schemas.microsoft.com/office/drawing/2014/main" val="1624321374"/>
                  </a:ext>
                </a:extLst>
              </a:tr>
              <a:tr h="304765">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ts val="1400"/>
                        </a:lnSpc>
                      </a:pPr>
                      <a:r>
                        <a:rPr lang="en-US" altLang="zh-CN" sz="1400" b="0" dirty="0">
                          <a:solidFill>
                            <a:schemeClr val="tx1">
                              <a:lumMod val="75000"/>
                              <a:lumOff val="25000"/>
                            </a:schemeClr>
                          </a:solidFill>
                          <a:latin typeface="Calibri" panose="020F0502020204030204" pitchFamily="34" charset="0"/>
                          <a:ea typeface="微软雅黑" panose="020B0503020204020204" pitchFamily="34" charset="-122"/>
                          <a:cs typeface="Calibri" panose="020F0502020204030204" pitchFamily="34" charset="0"/>
                        </a:rPr>
                        <a:t>Probe Spacing</a:t>
                      </a:r>
                      <a:endParaRPr lang="zh-CN" sz="1400" b="0" kern="100" dirty="0">
                        <a:solidFill>
                          <a:schemeClr val="tx1">
                            <a:lumMod val="75000"/>
                            <a:lumOff val="25000"/>
                          </a:schemeClr>
                        </a:solidFill>
                        <a:effectLst/>
                        <a:latin typeface="Calibri" panose="020F0502020204030204" pitchFamily="34" charset="0"/>
                        <a:ea typeface="微软雅黑" panose="020B0503020204020204" pitchFamily="34" charset="-122"/>
                        <a:cs typeface="Calibri" panose="020F0502020204030204" pitchFamily="34" charset="0"/>
                      </a:endParaRPr>
                    </a:p>
                  </a:txBody>
                  <a:tcPr marL="68580" marR="68580" marT="0" marB="0" anchor="ctr">
                    <a:lnL w="12700" cap="flat" cmpd="sng" algn="ctr">
                      <a:noFill/>
                      <a:prstDash val="sysDash"/>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altLang="zh-CN" sz="1400" dirty="0">
                          <a:solidFill>
                            <a:schemeClr val="tx1">
                              <a:lumMod val="75000"/>
                              <a:lumOff val="25000"/>
                            </a:schemeClr>
                          </a:solidFill>
                          <a:latin typeface="Calibri" panose="020F0502020204030204" pitchFamily="34" charset="0"/>
                          <a:ea typeface="微软雅黑" panose="020B0503020204020204" pitchFamily="34" charset="-122"/>
                          <a:cs typeface="Calibri" panose="020F0502020204030204" pitchFamily="34" charset="0"/>
                        </a:rPr>
                        <a:t>0-6.5 mm adjustable</a:t>
                      </a:r>
                      <a:endParaRPr lang="zh-CN" altLang="en-US" sz="1400" dirty="0">
                        <a:solidFill>
                          <a:schemeClr val="tx1">
                            <a:lumMod val="75000"/>
                            <a:lumOff val="25000"/>
                          </a:schemeClr>
                        </a:solidFill>
                        <a:latin typeface="Calibri" panose="020F0502020204030204" pitchFamily="34" charset="0"/>
                        <a:ea typeface="微软雅黑" panose="020B0503020204020204" pitchFamily="34" charset="-122"/>
                        <a:cs typeface="Calibri" panose="020F0502020204030204" pitchFamily="34" charset="0"/>
                      </a:endParaRPr>
                    </a:p>
                  </a:txBody>
                  <a:tcPr anchor="ctr">
                    <a:lnL w="12700" cap="flat" cmpd="sng" algn="ctr">
                      <a:solidFill>
                        <a:schemeClr val="bg1">
                          <a:lumMod val="65000"/>
                        </a:schemeClr>
                      </a:solidFill>
                      <a:prstDash val="solid"/>
                      <a:round/>
                      <a:headEnd type="none" w="med" len="med"/>
                      <a:tailEnd type="none" w="med" len="med"/>
                    </a:lnL>
                    <a:lnR w="12700" cap="flat" cmpd="sng" algn="ctr">
                      <a:noFill/>
                      <a:prstDash val="sysDash"/>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zh-CN" altLang="en-US" sz="1400" dirty="0">
                        <a:latin typeface="宋体" panose="02010600030101010101" pitchFamily="2" charset="-122"/>
                        <a:ea typeface="宋体" panose="02010600030101010101" pitchFamily="2" charset="-122"/>
                      </a:endParaRPr>
                    </a:p>
                  </a:txBody>
                  <a:tcPr anchor="ctr"/>
                </a:tc>
                <a:extLst>
                  <a:ext uri="{0D108BD9-81ED-4DB2-BD59-A6C34878D82A}">
                    <a16:rowId xmlns:a16="http://schemas.microsoft.com/office/drawing/2014/main" val="2627331628"/>
                  </a:ext>
                </a:extLst>
              </a:tr>
              <a:tr h="304765">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ts val="1400"/>
                        </a:lnSpc>
                      </a:pPr>
                      <a:r>
                        <a:rPr lang="en-US" altLang="zh-CN" sz="1400" b="0" dirty="0">
                          <a:solidFill>
                            <a:schemeClr val="tx1">
                              <a:lumMod val="75000"/>
                              <a:lumOff val="25000"/>
                            </a:schemeClr>
                          </a:solidFill>
                          <a:latin typeface="Calibri" panose="020F0502020204030204" pitchFamily="34" charset="0"/>
                          <a:cs typeface="Calibri" panose="020F0502020204030204" pitchFamily="34" charset="0"/>
                        </a:rPr>
                        <a:t>Probe Connector</a:t>
                      </a:r>
                      <a:endParaRPr lang="zh-CN" sz="1400" b="0" kern="100" dirty="0">
                        <a:solidFill>
                          <a:schemeClr val="tx1">
                            <a:lumMod val="75000"/>
                            <a:lumOff val="25000"/>
                          </a:schemeClr>
                        </a:solidFill>
                        <a:effectLst/>
                        <a:latin typeface="Calibri" panose="020F0502020204030204" pitchFamily="34" charset="0"/>
                        <a:ea typeface="微软雅黑" panose="020B0503020204020204" pitchFamily="34" charset="-122"/>
                        <a:cs typeface="Calibri" panose="020F0502020204030204" pitchFamily="34" charset="0"/>
                      </a:endParaRPr>
                    </a:p>
                  </a:txBody>
                  <a:tcPr marL="68580" marR="68580" marT="0" marB="0" anchor="ctr">
                    <a:lnL w="12700" cap="flat" cmpd="sng" algn="ctr">
                      <a:noFill/>
                      <a:prstDash val="sysDash"/>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E2E2E2"/>
                    </a:solidFill>
                  </a:tcPr>
                </a:tc>
                <a:tc gridSpan="2">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altLang="zh-CN" sz="1400" dirty="0">
                          <a:solidFill>
                            <a:schemeClr val="tx1">
                              <a:lumMod val="75000"/>
                              <a:lumOff val="25000"/>
                            </a:schemeClr>
                          </a:solidFill>
                          <a:latin typeface="Calibri" panose="020F0502020204030204" pitchFamily="34" charset="0"/>
                          <a:ea typeface="微软雅黑" panose="020B0503020204020204" pitchFamily="34" charset="-122"/>
                          <a:cs typeface="Calibri" panose="020F0502020204030204" pitchFamily="34" charset="0"/>
                        </a:rPr>
                        <a:t>SMA</a:t>
                      </a:r>
                      <a:r>
                        <a:rPr lang="zh-CN" altLang="en-US" sz="1400" dirty="0">
                          <a:solidFill>
                            <a:schemeClr val="tx1">
                              <a:lumMod val="75000"/>
                              <a:lumOff val="25000"/>
                            </a:schemeClr>
                          </a:solidFill>
                          <a:latin typeface="Calibri" panose="020F0502020204030204" pitchFamily="34" charset="0"/>
                          <a:ea typeface="微软雅黑" panose="020B0503020204020204" pitchFamily="34" charset="-122"/>
                          <a:cs typeface="Calibri" panose="020F0502020204030204" pitchFamily="34" charset="0"/>
                        </a:rPr>
                        <a:t> </a:t>
                      </a:r>
                      <a:r>
                        <a:rPr lang="en-US" altLang="zh-CN" sz="1400" dirty="0">
                          <a:solidFill>
                            <a:schemeClr val="tx1">
                              <a:lumMod val="75000"/>
                              <a:lumOff val="25000"/>
                            </a:schemeClr>
                          </a:solidFill>
                          <a:latin typeface="Calibri" panose="020F0502020204030204" pitchFamily="34" charset="0"/>
                          <a:ea typeface="微软雅黑" panose="020B0503020204020204" pitchFamily="34" charset="-122"/>
                          <a:cs typeface="Calibri" panose="020F0502020204030204" pitchFamily="34" charset="0"/>
                        </a:rPr>
                        <a:t>female</a:t>
                      </a:r>
                      <a:endParaRPr lang="zh-CN" altLang="en-US" sz="1400" dirty="0">
                        <a:solidFill>
                          <a:schemeClr val="tx1">
                            <a:lumMod val="75000"/>
                            <a:lumOff val="25000"/>
                          </a:schemeClr>
                        </a:solidFill>
                        <a:latin typeface="Calibri" panose="020F0502020204030204" pitchFamily="34" charset="0"/>
                        <a:ea typeface="微软雅黑" panose="020B0503020204020204" pitchFamily="34" charset="-122"/>
                        <a:cs typeface="Calibri" panose="020F0502020204030204" pitchFamily="34" charset="0"/>
                      </a:endParaRPr>
                    </a:p>
                  </a:txBody>
                  <a:tcPr anchor="ctr">
                    <a:lnL w="12700" cap="flat" cmpd="sng" algn="ctr">
                      <a:solidFill>
                        <a:schemeClr val="bg1">
                          <a:lumMod val="65000"/>
                        </a:schemeClr>
                      </a:solidFill>
                      <a:prstDash val="solid"/>
                      <a:round/>
                      <a:headEnd type="none" w="med" len="med"/>
                      <a:tailEnd type="none" w="med" len="med"/>
                    </a:lnL>
                    <a:lnR w="12700" cap="flat" cmpd="sng" algn="ctr">
                      <a:noFill/>
                      <a:prstDash val="sysDash"/>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E2E2E2"/>
                    </a:solidFill>
                  </a:tcPr>
                </a:tc>
                <a:tc hMerge="1">
                  <a:txBody>
                    <a:bodyPr/>
                    <a:lstStyle/>
                    <a:p>
                      <a:pPr algn="l"/>
                      <a:endParaRPr lang="zh-CN" altLang="en-US" sz="1400" dirty="0">
                        <a:latin typeface="宋体" panose="02010600030101010101" pitchFamily="2" charset="-122"/>
                        <a:ea typeface="宋体" panose="02010600030101010101" pitchFamily="2" charset="-122"/>
                      </a:endParaRPr>
                    </a:p>
                  </a:txBody>
                  <a:tcPr anchor="ctr"/>
                </a:tc>
                <a:extLst>
                  <a:ext uri="{0D108BD9-81ED-4DB2-BD59-A6C34878D82A}">
                    <a16:rowId xmlns:a16="http://schemas.microsoft.com/office/drawing/2014/main" val="2201245403"/>
                  </a:ext>
                </a:extLst>
              </a:tr>
              <a:tr h="304765">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ts val="1400"/>
                        </a:lnSpc>
                      </a:pPr>
                      <a:r>
                        <a:rPr lang="en-US" altLang="zh-CN" sz="1400" b="0" dirty="0">
                          <a:solidFill>
                            <a:schemeClr val="tx1">
                              <a:lumMod val="75000"/>
                              <a:lumOff val="25000"/>
                            </a:schemeClr>
                          </a:solidFill>
                          <a:latin typeface="Calibri" panose="020F0502020204030204" pitchFamily="34" charset="0"/>
                          <a:cs typeface="Calibri" panose="020F0502020204030204" pitchFamily="34" charset="0"/>
                        </a:rPr>
                        <a:t>Cable Impendence</a:t>
                      </a:r>
                      <a:endParaRPr lang="zh-CN" sz="1400" b="0" kern="100" dirty="0">
                        <a:solidFill>
                          <a:schemeClr val="tx1">
                            <a:lumMod val="75000"/>
                            <a:lumOff val="25000"/>
                          </a:schemeClr>
                        </a:solidFill>
                        <a:effectLst/>
                        <a:latin typeface="Calibri" panose="020F0502020204030204" pitchFamily="34" charset="0"/>
                        <a:ea typeface="微软雅黑" panose="020B0503020204020204" pitchFamily="34" charset="-122"/>
                        <a:cs typeface="Calibri" panose="020F0502020204030204" pitchFamily="34" charset="0"/>
                      </a:endParaRPr>
                    </a:p>
                  </a:txBody>
                  <a:tcPr marL="68580" marR="68580" marT="0" marB="0" anchor="ctr">
                    <a:lnL w="12700" cap="flat" cmpd="sng" algn="ctr">
                      <a:noFill/>
                      <a:prstDash val="sysDash"/>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altLang="zh-CN" sz="1400" dirty="0">
                          <a:solidFill>
                            <a:schemeClr val="tx1">
                              <a:lumMod val="75000"/>
                              <a:lumOff val="25000"/>
                            </a:schemeClr>
                          </a:solidFill>
                          <a:latin typeface="Calibri" panose="020F0502020204030204" pitchFamily="34" charset="0"/>
                          <a:ea typeface="微软雅黑" panose="020B0503020204020204" pitchFamily="34" charset="-122"/>
                          <a:cs typeface="Calibri" panose="020F0502020204030204" pitchFamily="34" charset="0"/>
                        </a:rPr>
                        <a:t>50±0.5 Ω</a:t>
                      </a:r>
                      <a:endParaRPr lang="zh-CN" altLang="en-US" sz="1400" dirty="0">
                        <a:solidFill>
                          <a:schemeClr val="tx1">
                            <a:lumMod val="75000"/>
                            <a:lumOff val="25000"/>
                          </a:schemeClr>
                        </a:solidFill>
                        <a:latin typeface="Calibri" panose="020F0502020204030204" pitchFamily="34" charset="0"/>
                        <a:ea typeface="微软雅黑" panose="020B0503020204020204" pitchFamily="34" charset="-122"/>
                        <a:cs typeface="Calibri" panose="020F0502020204030204" pitchFamily="34" charset="0"/>
                      </a:endParaRPr>
                    </a:p>
                  </a:txBody>
                  <a:tcPr anchor="ctr">
                    <a:lnL w="12700" cap="flat" cmpd="sng" algn="ctr">
                      <a:solidFill>
                        <a:schemeClr val="bg1">
                          <a:lumMod val="65000"/>
                        </a:schemeClr>
                      </a:solidFill>
                      <a:prstDash val="solid"/>
                      <a:round/>
                      <a:headEnd type="none" w="med" len="med"/>
                      <a:tailEnd type="none" w="med" len="med"/>
                    </a:lnL>
                    <a:lnR w="12700" cap="flat" cmpd="sng" algn="ctr">
                      <a:noFill/>
                      <a:prstDash val="sysDash"/>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zh-CN" altLang="en-US" sz="1400" dirty="0">
                        <a:latin typeface="宋体" panose="02010600030101010101" pitchFamily="2" charset="-122"/>
                        <a:ea typeface="宋体" panose="02010600030101010101" pitchFamily="2" charset="-122"/>
                      </a:endParaRPr>
                    </a:p>
                  </a:txBody>
                  <a:tcPr anchor="ctr"/>
                </a:tc>
                <a:extLst>
                  <a:ext uri="{0D108BD9-81ED-4DB2-BD59-A6C34878D82A}">
                    <a16:rowId xmlns:a16="http://schemas.microsoft.com/office/drawing/2014/main" val="1813318505"/>
                  </a:ext>
                </a:extLst>
              </a:tr>
              <a:tr h="304765">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ts val="1400"/>
                        </a:lnSpc>
                      </a:pPr>
                      <a:r>
                        <a:rPr lang="en-US" altLang="zh-CN" sz="1400" b="0" dirty="0">
                          <a:solidFill>
                            <a:schemeClr val="tx1">
                              <a:lumMod val="75000"/>
                              <a:lumOff val="25000"/>
                            </a:schemeClr>
                          </a:solidFill>
                          <a:latin typeface="Calibri" panose="020F0502020204030204" pitchFamily="34" charset="0"/>
                          <a:cs typeface="Calibri" panose="020F0502020204030204" pitchFamily="34" charset="0"/>
                        </a:rPr>
                        <a:t>Warranty Period</a:t>
                      </a:r>
                      <a:endParaRPr lang="zh-CN" sz="1400" b="0" kern="100" dirty="0">
                        <a:solidFill>
                          <a:schemeClr val="tx1">
                            <a:lumMod val="75000"/>
                            <a:lumOff val="25000"/>
                          </a:schemeClr>
                        </a:solidFill>
                        <a:effectLst/>
                        <a:latin typeface="Calibri" panose="020F0502020204030204" pitchFamily="34" charset="0"/>
                        <a:ea typeface="微软雅黑" panose="020B0503020204020204" pitchFamily="34" charset="-122"/>
                        <a:cs typeface="Calibri" panose="020F0502020204030204" pitchFamily="34" charset="0"/>
                      </a:endParaRPr>
                    </a:p>
                  </a:txBody>
                  <a:tcPr marL="68580" marR="68580" marT="0" marB="0" anchor="ctr">
                    <a:lnL w="12700" cap="flat" cmpd="sng" algn="ctr">
                      <a:noFill/>
                      <a:prstDash val="sysDash"/>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altLang="zh-CN" sz="1400" dirty="0">
                          <a:solidFill>
                            <a:schemeClr val="tx1">
                              <a:lumMod val="75000"/>
                              <a:lumOff val="25000"/>
                            </a:schemeClr>
                          </a:solidFill>
                          <a:latin typeface="Calibri" panose="020F0502020204030204" pitchFamily="34" charset="0"/>
                          <a:ea typeface="微软雅黑" panose="020B0503020204020204" pitchFamily="34" charset="-122"/>
                          <a:cs typeface="Calibri" panose="020F0502020204030204" pitchFamily="34" charset="0"/>
                        </a:rPr>
                        <a:t>6 </a:t>
                      </a:r>
                      <a:r>
                        <a:rPr lang="zh-CN" altLang="en-US" sz="1400" dirty="0">
                          <a:solidFill>
                            <a:schemeClr val="tx1">
                              <a:lumMod val="75000"/>
                              <a:lumOff val="25000"/>
                            </a:schemeClr>
                          </a:solidFill>
                          <a:latin typeface="Calibri" panose="020F0502020204030204" pitchFamily="34" charset="0"/>
                          <a:ea typeface="微软雅黑" panose="020B0503020204020204" pitchFamily="34" charset="-122"/>
                          <a:cs typeface="Calibri" panose="020F0502020204030204" pitchFamily="34" charset="0"/>
                        </a:rPr>
                        <a:t> </a:t>
                      </a:r>
                      <a:r>
                        <a:rPr lang="en-US" altLang="zh-CN" sz="1400" dirty="0">
                          <a:solidFill>
                            <a:schemeClr val="tx1">
                              <a:lumMod val="75000"/>
                              <a:lumOff val="25000"/>
                            </a:schemeClr>
                          </a:solidFill>
                          <a:latin typeface="Calibri" panose="020F0502020204030204" pitchFamily="34" charset="0"/>
                          <a:ea typeface="微软雅黑" panose="020B0503020204020204" pitchFamily="34" charset="-122"/>
                          <a:cs typeface="Calibri" panose="020F0502020204030204" pitchFamily="34" charset="0"/>
                        </a:rPr>
                        <a:t>months</a:t>
                      </a:r>
                      <a:endParaRPr lang="zh-CN" altLang="en-US" sz="1400" dirty="0">
                        <a:solidFill>
                          <a:schemeClr val="tx1">
                            <a:lumMod val="75000"/>
                            <a:lumOff val="25000"/>
                          </a:schemeClr>
                        </a:solidFill>
                        <a:latin typeface="Calibri" panose="020F0502020204030204" pitchFamily="34" charset="0"/>
                        <a:ea typeface="微软雅黑" panose="020B0503020204020204" pitchFamily="34" charset="-122"/>
                        <a:cs typeface="Calibri" panose="020F0502020204030204" pitchFamily="34" charset="0"/>
                      </a:endParaRPr>
                    </a:p>
                  </a:txBody>
                  <a:tcPr anchor="ctr">
                    <a:lnL w="12700" cap="flat" cmpd="sng" algn="ctr">
                      <a:solidFill>
                        <a:schemeClr val="bg1">
                          <a:lumMod val="65000"/>
                        </a:schemeClr>
                      </a:solidFill>
                      <a:prstDash val="solid"/>
                      <a:round/>
                      <a:headEnd type="none" w="med" len="med"/>
                      <a:tailEnd type="none" w="med" len="med"/>
                    </a:lnL>
                    <a:lnR w="12700" cap="flat" cmpd="sng" algn="ctr">
                      <a:noFill/>
                      <a:prstDash val="sysDash"/>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zh-CN" altLang="en-US" sz="1400" dirty="0">
                        <a:latin typeface="宋体" panose="02010600030101010101" pitchFamily="2" charset="-122"/>
                        <a:ea typeface="宋体" panose="02010600030101010101" pitchFamily="2" charset="-122"/>
                      </a:endParaRPr>
                    </a:p>
                  </a:txBody>
                  <a:tcPr anchor="ctr"/>
                </a:tc>
                <a:extLst>
                  <a:ext uri="{0D108BD9-81ED-4DB2-BD59-A6C34878D82A}">
                    <a16:rowId xmlns:a16="http://schemas.microsoft.com/office/drawing/2014/main" val="1338072786"/>
                  </a:ext>
                </a:extLst>
              </a:tr>
            </a:tbl>
          </a:graphicData>
        </a:graphic>
      </p:graphicFrame>
    </p:spTree>
    <p:extLst>
      <p:ext uri="{BB962C8B-B14F-4D97-AF65-F5344CB8AC3E}">
        <p14:creationId xmlns:p14="http://schemas.microsoft.com/office/powerpoint/2010/main" val="37306676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B6938D98-9D16-D626-6A5F-D9BB79B45B12}"/>
              </a:ext>
            </a:extLst>
          </p:cNvPr>
          <p:cNvSpPr/>
          <p:nvPr/>
        </p:nvSpPr>
        <p:spPr>
          <a:xfrm rot="10800000">
            <a:off x="-7" y="1740309"/>
            <a:ext cx="12192003" cy="4483510"/>
          </a:xfrm>
          <a:prstGeom prst="rect">
            <a:avLst/>
          </a:prstGeom>
          <a:gradFill flip="none" rotWithShape="1">
            <a:gsLst>
              <a:gs pos="0">
                <a:schemeClr val="bg1">
                  <a:lumMod val="95000"/>
                  <a:alpha val="10000"/>
                </a:schemeClr>
              </a:gs>
              <a:gs pos="98000">
                <a:schemeClr val="bg1">
                  <a:lumMod val="75000"/>
                  <a:alpha val="50000"/>
                </a:schemeClr>
              </a:gs>
            </a:gsLst>
            <a:path path="circle">
              <a:fillToRect l="100000" t="100000"/>
            </a:path>
            <a:tileRect r="-100000" b="-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735"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sp>
        <p:nvSpPr>
          <p:cNvPr id="3" name="灯片编号占位符 2">
            <a:extLst>
              <a:ext uri="{FF2B5EF4-FFF2-40B4-BE49-F238E27FC236}">
                <a16:creationId xmlns:a16="http://schemas.microsoft.com/office/drawing/2014/main" id="{48A116AB-1D0A-FA9B-2DDE-EF692DE57A8B}"/>
              </a:ext>
            </a:extLst>
          </p:cNvPr>
          <p:cNvSpPr txBox="1">
            <a:spLocks/>
          </p:cNvSpPr>
          <p:nvPr/>
        </p:nvSpPr>
        <p:spPr>
          <a:xfrm>
            <a:off x="8857452" y="6438900"/>
            <a:ext cx="2661448" cy="215900"/>
          </a:xfrm>
          <a:prstGeom prst="rect">
            <a:avLst/>
          </a:prstGeom>
        </p:spPr>
        <p:txBody>
          <a:bodyPr vert="horz" lIns="91440" tIns="45720" rIns="91440" bIns="45720" rtlCol="0" anchor="ctr"/>
          <a:lstStyle>
            <a:defPPr>
              <a:defRPr lang="zh-CN"/>
            </a:defPPr>
            <a:lvl1pPr marL="0" algn="r" defTabSz="914400" rtl="0" eaLnBrk="1" latinLnBrk="0" hangingPunct="1">
              <a:defRPr lang="zh-CN" altLang="en-US" sz="1000" kern="1200" smtClean="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F65B630-C7FF-41C0-9923-C5E5E29EED81}" type="slidenum">
              <a:rPr kumimoji="0" lang="en-US" altLang="zh-CN" sz="1000" b="0" i="0" u="none" strike="noStrike" kern="1200" cap="none" spc="0" normalizeH="0" baseline="0" noProof="0">
                <a:ln>
                  <a:noFill/>
                </a:ln>
                <a:solidFill>
                  <a:srgbClr val="2F2F2F">
                    <a:lumMod val="50000"/>
                    <a:lumOff val="50000"/>
                  </a:srgbClr>
                </a:solidFill>
                <a:effectLst/>
                <a:uLnTx/>
                <a:uFillTx/>
                <a:latin typeface="Calibri"/>
                <a:ea typeface="宋体" panose="02010600030101010101" pitchFamily="2" charset="-122"/>
                <a:cs typeface="+mn-ea"/>
                <a:sym typeface="+mn-lt"/>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000" b="0" i="0" u="none" strike="noStrike" kern="1200" cap="none" spc="0" normalizeH="0" baseline="0" noProof="0" dirty="0">
              <a:ln>
                <a:noFill/>
              </a:ln>
              <a:solidFill>
                <a:srgbClr val="2F2F2F">
                  <a:lumMod val="50000"/>
                  <a:lumOff val="50000"/>
                </a:srgbClr>
              </a:solidFill>
              <a:effectLst/>
              <a:uLnTx/>
              <a:uFillTx/>
              <a:latin typeface="Calibri"/>
              <a:ea typeface="宋体" panose="02010600030101010101" pitchFamily="2" charset="-122"/>
              <a:cs typeface="+mn-ea"/>
              <a:sym typeface="+mn-lt"/>
            </a:endParaRPr>
          </a:p>
        </p:txBody>
      </p:sp>
      <p:pic>
        <p:nvPicPr>
          <p:cNvPr id="4" name="图片 3">
            <a:extLst>
              <a:ext uri="{FF2B5EF4-FFF2-40B4-BE49-F238E27FC236}">
                <a16:creationId xmlns:a16="http://schemas.microsoft.com/office/drawing/2014/main" id="{BA15F031-8D6C-8B1F-B917-29572B6CBB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114" y="873880"/>
            <a:ext cx="6043973" cy="4793496"/>
          </a:xfrm>
          <a:prstGeom prst="rect">
            <a:avLst/>
          </a:prstGeom>
        </p:spPr>
      </p:pic>
      <p:sp>
        <p:nvSpPr>
          <p:cNvPr id="5" name="内容占位符 2">
            <a:extLst>
              <a:ext uri="{FF2B5EF4-FFF2-40B4-BE49-F238E27FC236}">
                <a16:creationId xmlns:a16="http://schemas.microsoft.com/office/drawing/2014/main" id="{6A7320B8-B0E9-8BA0-A411-2789BE6FC5B8}"/>
              </a:ext>
            </a:extLst>
          </p:cNvPr>
          <p:cNvSpPr txBox="1">
            <a:spLocks/>
          </p:cNvSpPr>
          <p:nvPr/>
        </p:nvSpPr>
        <p:spPr bwMode="auto">
          <a:xfrm>
            <a:off x="5780422" y="2830568"/>
            <a:ext cx="6154059" cy="3260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051" indent="-457051" algn="l" rtl="0" eaLnBrk="0" fontAlgn="base" hangingPunct="0">
              <a:spcBef>
                <a:spcPct val="20000"/>
              </a:spcBef>
              <a:spcAft>
                <a:spcPct val="0"/>
              </a:spcAft>
              <a:buBlip>
                <a:blip r:embed="rId3"/>
              </a:buBlip>
              <a:defRPr sz="1800" kern="1200">
                <a:solidFill>
                  <a:schemeClr val="tx1"/>
                </a:solidFill>
                <a:latin typeface="Source Han Sans Normal" panose="020B0400000000000000" pitchFamily="34" charset="-122"/>
                <a:ea typeface="Source Han Sans Normal" panose="020B0400000000000000" pitchFamily="34" charset="-122"/>
                <a:cs typeface="+mn-cs"/>
              </a:defRPr>
            </a:lvl1pPr>
            <a:lvl2pPr marL="990278" indent="-380876" algn="l" rtl="0" eaLnBrk="0" fontAlgn="base" hangingPunct="0">
              <a:spcBef>
                <a:spcPct val="20000"/>
              </a:spcBef>
              <a:spcAft>
                <a:spcPct val="0"/>
              </a:spcAft>
              <a:buBlip>
                <a:blip r:embed="rId3"/>
              </a:buBlip>
              <a:defRPr sz="1400" kern="1200">
                <a:solidFill>
                  <a:schemeClr val="tx1"/>
                </a:solidFill>
                <a:latin typeface="Source Han Sans Normal" panose="020B0400000000000000" pitchFamily="34" charset="-122"/>
                <a:ea typeface="Source Han Sans Normal" panose="020B0400000000000000" pitchFamily="34" charset="-122"/>
                <a:cs typeface="+mn-cs"/>
              </a:defRPr>
            </a:lvl2pPr>
            <a:lvl3pPr marL="1523505" indent="-304701" algn="l" rtl="0" eaLnBrk="0" fontAlgn="base" hangingPunct="0">
              <a:spcBef>
                <a:spcPct val="20000"/>
              </a:spcBef>
              <a:spcAft>
                <a:spcPct val="0"/>
              </a:spcAft>
              <a:buBlip>
                <a:blip r:embed="rId3"/>
              </a:buBlip>
              <a:defRPr sz="1200" kern="1200">
                <a:solidFill>
                  <a:schemeClr val="tx1"/>
                </a:solidFill>
                <a:latin typeface="Source Han Sans Normal" panose="020B0400000000000000" pitchFamily="34" charset="-122"/>
                <a:ea typeface="Source Han Sans Normal" panose="020B0400000000000000" pitchFamily="34" charset="-122"/>
                <a:cs typeface="+mn-cs"/>
              </a:defRPr>
            </a:lvl3pPr>
            <a:lvl4pPr marL="2132907" indent="-304701" algn="l" rtl="0" eaLnBrk="0" fontAlgn="base" hangingPunct="0">
              <a:spcBef>
                <a:spcPct val="20000"/>
              </a:spcBef>
              <a:spcAft>
                <a:spcPct val="0"/>
              </a:spcAft>
              <a:buBlip>
                <a:blip r:embed="rId4"/>
              </a:buBlip>
              <a:defRPr sz="1100" kern="1200">
                <a:solidFill>
                  <a:schemeClr val="tx1"/>
                </a:solidFill>
                <a:latin typeface="Source Han Sans Normal" panose="020B0400000000000000" pitchFamily="34" charset="-122"/>
                <a:ea typeface="Source Han Sans Normal" panose="020B0400000000000000" pitchFamily="34" charset="-122"/>
                <a:cs typeface="+mn-cs"/>
              </a:defRPr>
            </a:lvl4pPr>
            <a:lvl5pPr marL="2742308" indent="-304701" algn="l" rtl="0" eaLnBrk="0" fontAlgn="base" hangingPunct="0">
              <a:spcBef>
                <a:spcPct val="20000"/>
              </a:spcBef>
              <a:spcAft>
                <a:spcPct val="0"/>
              </a:spcAft>
              <a:buBlip>
                <a:blip r:embed="rId4"/>
              </a:buBlip>
              <a:defRPr sz="1000" kern="1200">
                <a:solidFill>
                  <a:schemeClr val="tx1"/>
                </a:solidFill>
                <a:latin typeface="Source Han Sans Normal" panose="020B0400000000000000" pitchFamily="34" charset="-122"/>
                <a:ea typeface="Source Han Sans Normal" panose="020B0400000000000000" pitchFamily="34" charset="-122"/>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zh-CN" altLang="en-US" sz="700" b="0" i="0" u="none" strike="noStrike" kern="1200" cap="none" spc="0" normalizeH="0" baseline="0" noProof="0" dirty="0">
              <a:ln>
                <a:noFill/>
              </a:ln>
              <a:solidFill>
                <a:prstClr val="black"/>
              </a:solidFill>
              <a:effectLst/>
              <a:uLnTx/>
              <a:uFillTx/>
              <a:latin typeface="Calibri" panose="020F0502020204030204" pitchFamily="34" charset="0"/>
              <a:ea typeface="思源黑体 CN Medium" panose="020B0600000000000000" pitchFamily="34" charset="-122"/>
              <a:cs typeface="Calibri" panose="020F0502020204030204" pitchFamily="34" charset="0"/>
            </a:endParaRPr>
          </a:p>
          <a:p>
            <a:pPr marL="457051" marR="0" lvl="0" indent="-457051" algn="l" defTabSz="914400" rtl="0" eaLnBrk="0" fontAlgn="base" latinLnBrk="0" hangingPunct="0">
              <a:lnSpc>
                <a:spcPct val="100000"/>
              </a:lnSpc>
              <a:spcBef>
                <a:spcPct val="20000"/>
              </a:spcBef>
              <a:spcAft>
                <a:spcPct val="0"/>
              </a:spcAft>
              <a:buClrTx/>
              <a:buSzTx/>
              <a:buFontTx/>
              <a:buBlip>
                <a:blip r:embed="rId3"/>
              </a:buBlip>
              <a:tabLst/>
              <a:defRPr/>
            </a:pPr>
            <a:r>
              <a:rPr lang="en-US" altLang="zh-CN" b="1" dirty="0">
                <a:solidFill>
                  <a:srgbClr val="1F497D"/>
                </a:solidFill>
                <a:latin typeface="Calibri" panose="020F0502020204030204" pitchFamily="34" charset="0"/>
                <a:ea typeface="思源黑体 CN Medium" panose="020B0600000000000000" pitchFamily="34" charset="-122"/>
                <a:cs typeface="Calibri" panose="020F0502020204030204" pitchFamily="34" charset="0"/>
              </a:rPr>
              <a:t>Great</a:t>
            </a:r>
            <a:r>
              <a:rPr kumimoji="0" lang="en-US" altLang="zh-CN" b="1" i="0" u="none" strike="noStrike" kern="1200" cap="none" spc="0" normalizeH="0" baseline="0" noProof="0" dirty="0">
                <a:ln>
                  <a:noFill/>
                </a:ln>
                <a:solidFill>
                  <a:srgbClr val="1F497D"/>
                </a:solidFill>
                <a:effectLst/>
                <a:uLnTx/>
                <a:uFillTx/>
                <a:latin typeface="Calibri" panose="020F0502020204030204" pitchFamily="34" charset="0"/>
                <a:ea typeface="思源黑体 CN Medium" panose="020B0600000000000000" pitchFamily="34" charset="-122"/>
                <a:cs typeface="Calibri" panose="020F0502020204030204" pitchFamily="34" charset="0"/>
              </a:rPr>
              <a:t> </a:t>
            </a:r>
            <a:r>
              <a:rPr kumimoji="0" lang="en-US" altLang="zh-CN" b="1" i="0" u="none" strike="noStrike" kern="1200" cap="none" spc="0" normalizeH="0" baseline="0" noProof="0" dirty="0">
                <a:ln>
                  <a:noFill/>
                </a:ln>
                <a:solidFill>
                  <a:srgbClr val="004098"/>
                </a:solidFill>
                <a:effectLst/>
                <a:uLnTx/>
                <a:uFillTx/>
                <a:latin typeface="Calibri" panose="020F0502020204030204" pitchFamily="34" charset="0"/>
                <a:ea typeface="思源黑体 CN Medium" panose="020B0600000000000000" pitchFamily="34" charset="-122"/>
                <a:cs typeface="Calibri" panose="020F0502020204030204" pitchFamily="34" charset="0"/>
              </a:rPr>
              <a:t>visibility</a:t>
            </a:r>
          </a:p>
          <a:p>
            <a:pPr marL="457051" marR="0" lvl="0" indent="-457051" algn="l" defTabSz="914400" rtl="0" eaLnBrk="0" fontAlgn="base" latinLnBrk="0" hangingPunct="0">
              <a:lnSpc>
                <a:spcPct val="100000"/>
              </a:lnSpc>
              <a:spcBef>
                <a:spcPct val="20000"/>
              </a:spcBef>
              <a:spcAft>
                <a:spcPct val="0"/>
              </a:spcAft>
              <a:buClrTx/>
              <a:buSzTx/>
              <a:buFontTx/>
              <a:buBlip>
                <a:blip r:embed="rId3"/>
              </a:buBlip>
              <a:tabLst/>
              <a:defRPr/>
            </a:pPr>
            <a:endParaRPr kumimoji="0" lang="en-US" altLang="zh-CN" sz="800" b="1" i="0" u="none" strike="noStrike" kern="1200" cap="none" spc="0" normalizeH="0" baseline="0" noProof="0" dirty="0">
              <a:ln>
                <a:noFill/>
              </a:ln>
              <a:solidFill>
                <a:srgbClr val="1F497D"/>
              </a:solidFill>
              <a:effectLst/>
              <a:uLnTx/>
              <a:uFillTx/>
              <a:latin typeface="Calibri" panose="020F0502020204030204" pitchFamily="34" charset="0"/>
              <a:ea typeface="思源黑体 CN Medium" panose="020B0600000000000000" pitchFamily="34" charset="-122"/>
              <a:cs typeface="Calibri" panose="020F0502020204030204" pitchFamily="34" charset="0"/>
            </a:endParaRPr>
          </a:p>
          <a:p>
            <a:pPr marL="457051" marR="0" lvl="0" indent="-457051"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altLang="zh-CN" sz="1600" b="0" i="0" u="none" strike="noStrike" kern="1200" cap="none" spc="0" normalizeH="0" baseline="0" noProof="0" dirty="0">
                <a:ln>
                  <a:noFill/>
                </a:ln>
                <a:solidFill>
                  <a:schemeClr val="tx1">
                    <a:lumMod val="75000"/>
                    <a:lumOff val="25000"/>
                  </a:schemeClr>
                </a:solidFill>
                <a:effectLst/>
                <a:uLnTx/>
                <a:uFillTx/>
                <a:latin typeface="Calibri" panose="020F0502020204030204" pitchFamily="34" charset="0"/>
                <a:ea typeface="思源黑体 CN Medium" panose="020B0600000000000000" pitchFamily="34" charset="-122"/>
                <a:cs typeface="Calibri" panose="020F0502020204030204" pitchFamily="34" charset="0"/>
              </a:rPr>
              <a:t> Slim body and elongated tip</a:t>
            </a:r>
          </a:p>
          <a:p>
            <a:pPr marL="457051" marR="0" lvl="0" indent="-457051"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endParaRPr kumimoji="0" lang="zh-CN" altLang="en-US" sz="500" b="0" i="0" u="none" strike="noStrike" kern="1200" cap="none" spc="0" normalizeH="0" baseline="0" noProof="0" dirty="0">
              <a:ln>
                <a:noFill/>
              </a:ln>
              <a:solidFill>
                <a:schemeClr val="tx1">
                  <a:lumMod val="75000"/>
                  <a:lumOff val="25000"/>
                </a:schemeClr>
              </a:solidFill>
              <a:effectLst/>
              <a:uLnTx/>
              <a:uFillTx/>
              <a:latin typeface="Calibri" panose="020F0502020204030204" pitchFamily="34" charset="0"/>
              <a:ea typeface="思源黑体 CN Medium" panose="020B0600000000000000" pitchFamily="34" charset="-122"/>
              <a:cs typeface="Calibri" panose="020F0502020204030204" pitchFamily="34" charset="0"/>
            </a:endParaRPr>
          </a:p>
          <a:p>
            <a:pPr marL="457051" marR="0" lvl="0" indent="-457051"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altLang="zh-CN" sz="1600" b="0" i="0" u="none" strike="noStrike" kern="1200" cap="none" spc="0" normalizeH="0" baseline="0" noProof="0" dirty="0">
                <a:ln>
                  <a:noFill/>
                </a:ln>
                <a:solidFill>
                  <a:schemeClr val="tx1">
                    <a:lumMod val="75000"/>
                    <a:lumOff val="25000"/>
                  </a:schemeClr>
                </a:solidFill>
                <a:effectLst/>
                <a:uLnTx/>
                <a:uFillTx/>
                <a:latin typeface="Calibri" panose="020F0502020204030204" pitchFamily="34" charset="0"/>
                <a:ea typeface="思源黑体 CN Medium" panose="020B0600000000000000" pitchFamily="34" charset="-122"/>
                <a:cs typeface="Calibri" panose="020F0502020204030204" pitchFamily="34" charset="0"/>
              </a:rPr>
              <a:t> Provides good visibility for the target</a:t>
            </a:r>
          </a:p>
          <a:p>
            <a:pPr marL="0" marR="0" lvl="0" indent="0" algn="l" defTabSz="914400" rtl="0" eaLnBrk="0" fontAlgn="base" latinLnBrk="0" hangingPunct="0">
              <a:lnSpc>
                <a:spcPct val="100000"/>
              </a:lnSpc>
              <a:spcBef>
                <a:spcPct val="20000"/>
              </a:spcBef>
              <a:spcAft>
                <a:spcPct val="0"/>
              </a:spcAft>
              <a:buClrTx/>
              <a:buSzTx/>
              <a:buNone/>
              <a:tabLst/>
              <a:defRPr/>
            </a:pPr>
            <a:endParaRPr kumimoji="0" lang="zh-CN" altLang="en-US" sz="1600" b="0" i="0" u="none" strike="noStrike" kern="1200" cap="none" spc="0" normalizeH="0" baseline="0" noProof="0" dirty="0">
              <a:ln>
                <a:noFill/>
              </a:ln>
              <a:solidFill>
                <a:prstClr val="black"/>
              </a:solidFill>
              <a:effectLst/>
              <a:uLnTx/>
              <a:uFillTx/>
              <a:latin typeface="Calibri" panose="020F0502020204030204" pitchFamily="34" charset="0"/>
              <a:ea typeface="思源黑体 CN Medium" panose="020B0600000000000000" pitchFamily="34" charset="-122"/>
              <a:cs typeface="Calibri" panose="020F0502020204030204" pitchFamily="34" charset="0"/>
            </a:endParaRP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zh-CN" altLang="en-US" sz="700" b="0" i="0" u="none" strike="noStrike" kern="1200" cap="none" spc="0" normalizeH="0" baseline="0" noProof="0" dirty="0">
              <a:ln>
                <a:noFill/>
              </a:ln>
              <a:solidFill>
                <a:prstClr val="black"/>
              </a:solidFill>
              <a:effectLst/>
              <a:uLnTx/>
              <a:uFillTx/>
              <a:latin typeface="Calibri" panose="020F0502020204030204" pitchFamily="34" charset="0"/>
              <a:ea typeface="思源黑体 CN Medium" panose="020B0600000000000000" pitchFamily="34" charset="-122"/>
              <a:cs typeface="Calibri" panose="020F0502020204030204" pitchFamily="34" charset="0"/>
            </a:endParaRPr>
          </a:p>
          <a:p>
            <a:pPr marL="457051" marR="0" lvl="0" indent="-457051" algn="l" defTabSz="914400" rtl="0" eaLnBrk="0" fontAlgn="base" latinLnBrk="0" hangingPunct="0">
              <a:lnSpc>
                <a:spcPct val="100000"/>
              </a:lnSpc>
              <a:spcBef>
                <a:spcPct val="20000"/>
              </a:spcBef>
              <a:spcAft>
                <a:spcPct val="0"/>
              </a:spcAft>
              <a:buClrTx/>
              <a:buSzTx/>
              <a:buFontTx/>
              <a:buBlip>
                <a:blip r:embed="rId3"/>
              </a:buBlip>
              <a:tabLst/>
              <a:defRPr/>
            </a:pPr>
            <a:r>
              <a:rPr lang="en-US" altLang="zh-CN" b="1" dirty="0">
                <a:solidFill>
                  <a:srgbClr val="004098"/>
                </a:solidFill>
                <a:latin typeface="Calibri" panose="020F0502020204030204" pitchFamily="34" charset="0"/>
                <a:ea typeface="思源黑体 CN Medium" panose="020B0600000000000000" pitchFamily="34" charset="-122"/>
                <a:cs typeface="Calibri" panose="020F0502020204030204" pitchFamily="34" charset="0"/>
              </a:rPr>
              <a:t>Great</a:t>
            </a:r>
            <a:r>
              <a:rPr kumimoji="0" lang="en-US" altLang="zh-CN" b="1" i="0" u="none" strike="noStrike" kern="1200" cap="none" spc="0" normalizeH="0" baseline="0" noProof="0" dirty="0">
                <a:ln>
                  <a:noFill/>
                </a:ln>
                <a:solidFill>
                  <a:srgbClr val="004098"/>
                </a:solidFill>
                <a:effectLst/>
                <a:uLnTx/>
                <a:uFillTx/>
                <a:latin typeface="Calibri" panose="020F0502020204030204" pitchFamily="34" charset="0"/>
                <a:ea typeface="思源黑体 CN Medium" panose="020B0600000000000000" pitchFamily="34" charset="-122"/>
                <a:cs typeface="Calibri" panose="020F0502020204030204" pitchFamily="34" charset="0"/>
              </a:rPr>
              <a:t> contact</a:t>
            </a:r>
          </a:p>
          <a:p>
            <a:pPr marL="0" marR="0" lvl="0" indent="0" algn="l" defTabSz="914400" rtl="0" eaLnBrk="0" fontAlgn="base" latinLnBrk="0" hangingPunct="0">
              <a:lnSpc>
                <a:spcPct val="100000"/>
              </a:lnSpc>
              <a:spcBef>
                <a:spcPct val="20000"/>
              </a:spcBef>
              <a:spcAft>
                <a:spcPct val="0"/>
              </a:spcAft>
              <a:buClrTx/>
              <a:buSzTx/>
              <a:buNone/>
              <a:tabLst/>
              <a:defRPr/>
            </a:pPr>
            <a:endParaRPr kumimoji="0" lang="en-US" altLang="zh-CN" sz="800" b="1" i="0" u="none" strike="noStrike" kern="1200" cap="none" spc="0" normalizeH="0" baseline="0" noProof="0" dirty="0">
              <a:ln>
                <a:noFill/>
              </a:ln>
              <a:solidFill>
                <a:srgbClr val="1F497D"/>
              </a:solidFill>
              <a:effectLst/>
              <a:uLnTx/>
              <a:uFillTx/>
              <a:latin typeface="Calibri" panose="020F0502020204030204" pitchFamily="34" charset="0"/>
              <a:ea typeface="思源黑体 CN Medium" panose="020B0600000000000000" pitchFamily="34" charset="-122"/>
              <a:cs typeface="Calibri" panose="020F0502020204030204" pitchFamily="34" charset="0"/>
            </a:endParaRPr>
          </a:p>
          <a:p>
            <a:pPr marL="457051" marR="0" lvl="0" indent="-457051"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zh-CN" altLang="en-US" sz="1600" b="0" i="0" u="none" strike="noStrike" kern="1200" cap="none" spc="0" normalizeH="0" baseline="0" noProof="0" dirty="0">
                <a:ln>
                  <a:noFill/>
                </a:ln>
                <a:solidFill>
                  <a:prstClr val="white">
                    <a:lumMod val="50000"/>
                  </a:prstClr>
                </a:solidFill>
                <a:effectLst/>
                <a:uLnTx/>
                <a:uFillTx/>
                <a:latin typeface="Calibri" panose="020F0502020204030204" pitchFamily="34" charset="0"/>
                <a:ea typeface="思源黑体 CN Medium" panose="020B0600000000000000" pitchFamily="34" charset="-122"/>
                <a:cs typeface="Calibri" panose="020F0502020204030204" pitchFamily="34" charset="0"/>
              </a:rPr>
              <a:t> </a:t>
            </a:r>
            <a:r>
              <a:rPr kumimoji="0" lang="en-US" altLang="zh-CN" sz="1600" b="0" i="0" u="none" strike="noStrike" kern="1200" cap="none" spc="0" normalizeH="0" baseline="0" noProof="0" dirty="0">
                <a:ln>
                  <a:noFill/>
                </a:ln>
                <a:solidFill>
                  <a:schemeClr val="tx1">
                    <a:lumMod val="75000"/>
                    <a:lumOff val="25000"/>
                  </a:schemeClr>
                </a:solidFill>
                <a:effectLst/>
                <a:uLnTx/>
                <a:uFillTx/>
                <a:latin typeface="Calibri" panose="020F0502020204030204" pitchFamily="34" charset="0"/>
                <a:ea typeface="思源黑体 CN Medium" panose="020B0600000000000000" pitchFamily="34" charset="-122"/>
                <a:cs typeface="Calibri" panose="020F0502020204030204" pitchFamily="34" charset="0"/>
              </a:rPr>
              <a:t>Small diameter and chamfer design</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zh-CN" altLang="en-US" sz="500" b="0" i="0" u="none" strike="noStrike" kern="1200" cap="none" spc="0" normalizeH="0" baseline="0" noProof="0" dirty="0">
              <a:ln>
                <a:noFill/>
              </a:ln>
              <a:solidFill>
                <a:schemeClr val="tx1">
                  <a:lumMod val="75000"/>
                  <a:lumOff val="25000"/>
                </a:schemeClr>
              </a:solidFill>
              <a:effectLst/>
              <a:uLnTx/>
              <a:uFillTx/>
              <a:latin typeface="Calibri" panose="020F0502020204030204" pitchFamily="34" charset="0"/>
              <a:ea typeface="思源黑体 CN Medium" panose="020B0600000000000000" pitchFamily="34" charset="-122"/>
              <a:cs typeface="Calibri" panose="020F0502020204030204" pitchFamily="34" charset="0"/>
            </a:endParaRPr>
          </a:p>
          <a:p>
            <a:pPr marL="457051" marR="0" lvl="0" indent="-457051"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zh-CN" altLang="en-US" sz="1600" b="0" i="0" u="none" strike="noStrike" kern="1200" cap="none" spc="0" normalizeH="0" baseline="0" noProof="0" dirty="0">
                <a:ln>
                  <a:noFill/>
                </a:ln>
                <a:solidFill>
                  <a:schemeClr val="tx1">
                    <a:lumMod val="75000"/>
                    <a:lumOff val="25000"/>
                  </a:schemeClr>
                </a:solidFill>
                <a:effectLst/>
                <a:uLnTx/>
                <a:uFillTx/>
                <a:latin typeface="Calibri" panose="020F0502020204030204" pitchFamily="34" charset="0"/>
                <a:ea typeface="思源黑体 CN Medium" panose="020B0600000000000000" pitchFamily="34" charset="-122"/>
                <a:cs typeface="Calibri" panose="020F0502020204030204" pitchFamily="34" charset="0"/>
              </a:rPr>
              <a:t> </a:t>
            </a:r>
            <a:r>
              <a:rPr kumimoji="0" lang="en-US" altLang="zh-CN" sz="1600" b="0" i="0" u="none" strike="noStrike" kern="1200" cap="none" spc="0" normalizeH="0" baseline="0" noProof="0" dirty="0">
                <a:ln>
                  <a:noFill/>
                </a:ln>
                <a:solidFill>
                  <a:schemeClr val="tx1">
                    <a:lumMod val="75000"/>
                    <a:lumOff val="25000"/>
                  </a:schemeClr>
                </a:solidFill>
                <a:effectLst/>
                <a:uLnTx/>
                <a:uFillTx/>
                <a:latin typeface="Calibri" panose="020F0502020204030204" pitchFamily="34" charset="0"/>
                <a:ea typeface="思源黑体 CN Medium" panose="020B0600000000000000" pitchFamily="34" charset="-122"/>
                <a:cs typeface="Calibri" panose="020F0502020204030204" pitchFamily="34" charset="0"/>
              </a:rPr>
              <a:t>Hard tooth tips ensure good contact many times</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zh-CN" altLang="en-US" sz="500" b="0" i="0" u="none" strike="noStrike" kern="1200" cap="none" spc="0" normalizeH="0" baseline="0" noProof="0" dirty="0">
              <a:ln>
                <a:noFill/>
              </a:ln>
              <a:solidFill>
                <a:schemeClr val="tx1">
                  <a:lumMod val="75000"/>
                  <a:lumOff val="25000"/>
                </a:schemeClr>
              </a:solidFill>
              <a:effectLst/>
              <a:uLnTx/>
              <a:uFillTx/>
              <a:latin typeface="Calibri" panose="020F0502020204030204" pitchFamily="34" charset="0"/>
              <a:ea typeface="思源黑体 CN Medium" panose="020B0600000000000000" pitchFamily="34" charset="-122"/>
              <a:cs typeface="Calibri" panose="020F0502020204030204" pitchFamily="34" charset="0"/>
            </a:endParaRPr>
          </a:p>
          <a:p>
            <a:pPr marL="457051" marR="0" lvl="0" indent="-457051"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zh-CN" altLang="en-US" sz="1600" b="0" i="0" u="none" strike="noStrike" kern="1200" cap="none" spc="0" normalizeH="0" baseline="0" noProof="0" dirty="0">
                <a:ln>
                  <a:noFill/>
                </a:ln>
                <a:solidFill>
                  <a:schemeClr val="tx1">
                    <a:lumMod val="75000"/>
                    <a:lumOff val="25000"/>
                  </a:schemeClr>
                </a:solidFill>
                <a:effectLst/>
                <a:uLnTx/>
                <a:uFillTx/>
                <a:latin typeface="Calibri" panose="020F0502020204030204" pitchFamily="34" charset="0"/>
                <a:ea typeface="思源黑体 CN Medium" panose="020B0600000000000000" pitchFamily="34" charset="-122"/>
                <a:cs typeface="Calibri" panose="020F0502020204030204" pitchFamily="34" charset="0"/>
              </a:rPr>
              <a:t> </a:t>
            </a:r>
            <a:r>
              <a:rPr lang="en-US" altLang="zh-CN" sz="1600" dirty="0">
                <a:solidFill>
                  <a:schemeClr val="tx1">
                    <a:lumMod val="75000"/>
                    <a:lumOff val="25000"/>
                  </a:schemeClr>
                </a:solidFill>
                <a:latin typeface="Calibri" panose="020F0502020204030204" pitchFamily="34" charset="0"/>
                <a:ea typeface="思源黑体 CN Medium" panose="020B0600000000000000" pitchFamily="34" charset="-122"/>
                <a:cs typeface="Calibri" panose="020F0502020204030204" pitchFamily="34" charset="0"/>
              </a:rPr>
              <a:t>Great</a:t>
            </a:r>
            <a:r>
              <a:rPr kumimoji="0" lang="en-US" altLang="zh-CN" sz="1600" b="0" i="0" u="none" strike="noStrike" kern="1200" cap="none" spc="0" normalizeH="0" baseline="0" noProof="0" dirty="0">
                <a:ln>
                  <a:noFill/>
                </a:ln>
                <a:solidFill>
                  <a:schemeClr val="tx1">
                    <a:lumMod val="75000"/>
                    <a:lumOff val="25000"/>
                  </a:schemeClr>
                </a:solidFill>
                <a:effectLst/>
                <a:uLnTx/>
                <a:uFillTx/>
                <a:latin typeface="Calibri" panose="020F0502020204030204" pitchFamily="34" charset="0"/>
                <a:ea typeface="思源黑体 CN Medium" panose="020B0600000000000000" pitchFamily="34" charset="-122"/>
                <a:cs typeface="Calibri" panose="020F0502020204030204" pitchFamily="34" charset="0"/>
              </a:rPr>
              <a:t> contact can be achieved even on small pads or traces</a:t>
            </a:r>
            <a:endParaRPr kumimoji="0" lang="zh-CN" altLang="en-US" sz="1600" b="0" i="0" u="none" strike="noStrike" kern="1200" cap="none" spc="0" normalizeH="0" baseline="0" noProof="0" dirty="0">
              <a:ln>
                <a:noFill/>
              </a:ln>
              <a:solidFill>
                <a:schemeClr val="tx1">
                  <a:lumMod val="75000"/>
                  <a:lumOff val="25000"/>
                </a:schemeClr>
              </a:solidFill>
              <a:effectLst/>
              <a:uLnTx/>
              <a:uFillTx/>
              <a:latin typeface="Calibri" panose="020F0502020204030204" pitchFamily="34" charset="0"/>
              <a:ea typeface="思源黑体 CN Medium" panose="020B0600000000000000" pitchFamily="34" charset="-122"/>
              <a:cs typeface="Calibri" panose="020F0502020204030204" pitchFamily="34" charset="0"/>
            </a:endParaRPr>
          </a:p>
          <a:p>
            <a:pPr marL="457051" marR="0" lvl="0" indent="-457051" algn="l" defTabSz="914400" rtl="0" eaLnBrk="0" fontAlgn="base" latinLnBrk="0" hangingPunct="0">
              <a:lnSpc>
                <a:spcPct val="100000"/>
              </a:lnSpc>
              <a:spcBef>
                <a:spcPct val="20000"/>
              </a:spcBef>
              <a:spcAft>
                <a:spcPct val="0"/>
              </a:spcAft>
              <a:buClrTx/>
              <a:buSzTx/>
              <a:buFontTx/>
              <a:buBlip>
                <a:blip r:embed="rId3"/>
              </a:buBlip>
              <a:tabLst/>
              <a:defRPr/>
            </a:pPr>
            <a:endParaRPr kumimoji="0" lang="en-US" altLang="zh-CN" sz="1600" b="0" i="0" u="none" strike="noStrike" kern="1200" cap="none" spc="0" normalizeH="0" baseline="0" noProof="0" dirty="0">
              <a:ln>
                <a:noFill/>
              </a:ln>
              <a:solidFill>
                <a:prstClr val="black"/>
              </a:solidFill>
              <a:effectLst/>
              <a:uLnTx/>
              <a:uFillTx/>
              <a:latin typeface="Calibri" panose="020F0502020204030204" pitchFamily="34" charset="0"/>
              <a:ea typeface="思源黑体 CN Medium" panose="020B0600000000000000" pitchFamily="34" charset="-122"/>
              <a:cs typeface="Calibri" panose="020F0502020204030204" pitchFamily="34" charset="0"/>
            </a:endParaRPr>
          </a:p>
          <a:p>
            <a:pPr marL="457051" marR="0" lvl="0" indent="-457051" algn="l" defTabSz="914400" rtl="0" eaLnBrk="0" fontAlgn="base" latinLnBrk="0" hangingPunct="0">
              <a:lnSpc>
                <a:spcPct val="100000"/>
              </a:lnSpc>
              <a:spcBef>
                <a:spcPct val="20000"/>
              </a:spcBef>
              <a:spcAft>
                <a:spcPct val="0"/>
              </a:spcAft>
              <a:buClrTx/>
              <a:buSzTx/>
              <a:buFontTx/>
              <a:buBlip>
                <a:blip r:embed="rId3"/>
              </a:buBlip>
              <a:tabLst/>
              <a:defRPr/>
            </a:pPr>
            <a:endParaRPr kumimoji="0" lang="zh-CN" altLang="en-US" sz="1600" b="0" i="0" u="none" strike="noStrike" kern="1200" cap="none" spc="0" normalizeH="0" baseline="0" noProof="0" dirty="0">
              <a:ln>
                <a:noFill/>
              </a:ln>
              <a:solidFill>
                <a:prstClr val="black"/>
              </a:solidFill>
              <a:effectLst/>
              <a:uLnTx/>
              <a:uFillTx/>
              <a:latin typeface="Calibri" panose="020F0502020204030204" pitchFamily="34" charset="0"/>
              <a:ea typeface="思源黑体 CN Medium" panose="020B0600000000000000" pitchFamily="34" charset="-122"/>
              <a:cs typeface="Calibri" panose="020F0502020204030204" pitchFamily="34" charset="0"/>
            </a:endParaRPr>
          </a:p>
        </p:txBody>
      </p:sp>
      <p:sp>
        <p:nvSpPr>
          <p:cNvPr id="6" name="TextBox 11">
            <a:extLst>
              <a:ext uri="{FF2B5EF4-FFF2-40B4-BE49-F238E27FC236}">
                <a16:creationId xmlns:a16="http://schemas.microsoft.com/office/drawing/2014/main" id="{E1643A24-195E-0C2A-59F7-B25CA69ADC04}"/>
              </a:ext>
            </a:extLst>
          </p:cNvPr>
          <p:cNvSpPr txBox="1"/>
          <p:nvPr/>
        </p:nvSpPr>
        <p:spPr>
          <a:xfrm>
            <a:off x="556525" y="533722"/>
            <a:ext cx="7367736" cy="1354217"/>
          </a:xfrm>
          <a:prstGeom prst="rect">
            <a:avLst/>
          </a:prstGeom>
          <a:noFill/>
        </p:spPr>
        <p:txBody>
          <a:bodyPr wrap="square" rtlCol="0">
            <a:spAutoFit/>
          </a:bodyPr>
          <a:lstStyle/>
          <a:p>
            <a:r>
              <a:rPr lang="en-US" altLang="zh-CN" sz="3200" b="1" dirty="0">
                <a:solidFill>
                  <a:schemeClr val="bg1">
                    <a:lumMod val="50000"/>
                  </a:schemeClr>
                </a:solidFill>
                <a:latin typeface="Calibri" panose="020F0502020204030204" pitchFamily="34" charset="0"/>
                <a:cs typeface="Calibri" panose="020F0502020204030204" pitchFamily="34" charset="0"/>
              </a:rPr>
              <a:t>Adjustable </a:t>
            </a:r>
            <a:r>
              <a:rPr lang="en-US" altLang="zh-CN" sz="3200" b="1" dirty="0">
                <a:solidFill>
                  <a:srgbClr val="F08300"/>
                </a:solidFill>
                <a:latin typeface="Calibri" panose="020F0502020204030204" pitchFamily="34" charset="0"/>
                <a:cs typeface="Calibri" panose="020F0502020204030204" pitchFamily="34" charset="0"/>
              </a:rPr>
              <a:t>TDR</a:t>
            </a:r>
            <a:r>
              <a:rPr lang="en-US" altLang="zh-CN" sz="3200" b="1" dirty="0">
                <a:solidFill>
                  <a:schemeClr val="bg1">
                    <a:lumMod val="50000"/>
                  </a:schemeClr>
                </a:solidFill>
                <a:latin typeface="Calibri" panose="020F0502020204030204" pitchFamily="34" charset="0"/>
                <a:cs typeface="Calibri" panose="020F0502020204030204" pitchFamily="34" charset="0"/>
              </a:rPr>
              <a:t> Probe</a:t>
            </a:r>
          </a:p>
          <a:p>
            <a:r>
              <a:rPr lang="en-US" altLang="zh-CN" dirty="0">
                <a:solidFill>
                  <a:schemeClr val="bg1">
                    <a:lumMod val="50000"/>
                  </a:schemeClr>
                </a:solidFill>
                <a:latin typeface="Calibri" panose="020F0502020204030204" pitchFamily="34" charset="0"/>
                <a:cs typeface="Calibri" panose="020F0502020204030204" pitchFamily="34" charset="0"/>
              </a:rPr>
              <a:t>Adjustable Single-Ended / Differential Probe</a:t>
            </a:r>
          </a:p>
          <a:p>
            <a:endParaRPr lang="en-US" altLang="zh-CN" sz="3200" b="1" dirty="0">
              <a:solidFill>
                <a:schemeClr val="bg1">
                  <a:lumMod val="50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342873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721C7A0A-83F4-BEDC-01AE-C2136774CF36}"/>
              </a:ext>
            </a:extLst>
          </p:cNvPr>
          <p:cNvSpPr/>
          <p:nvPr/>
        </p:nvSpPr>
        <p:spPr>
          <a:xfrm rot="10800000">
            <a:off x="-7" y="1740309"/>
            <a:ext cx="12192003" cy="4483510"/>
          </a:xfrm>
          <a:prstGeom prst="rect">
            <a:avLst/>
          </a:prstGeom>
          <a:gradFill flip="none" rotWithShape="1">
            <a:gsLst>
              <a:gs pos="0">
                <a:schemeClr val="bg1">
                  <a:lumMod val="95000"/>
                  <a:alpha val="10000"/>
                </a:schemeClr>
              </a:gs>
              <a:gs pos="98000">
                <a:schemeClr val="bg1">
                  <a:lumMod val="75000"/>
                  <a:alpha val="50000"/>
                </a:schemeClr>
              </a:gs>
            </a:gsLst>
            <a:path path="circle">
              <a:fillToRect l="100000" t="100000"/>
            </a:path>
            <a:tileRect r="-100000" b="-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735"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sp>
        <p:nvSpPr>
          <p:cNvPr id="3" name="灯片编号占位符 2">
            <a:extLst>
              <a:ext uri="{FF2B5EF4-FFF2-40B4-BE49-F238E27FC236}">
                <a16:creationId xmlns:a16="http://schemas.microsoft.com/office/drawing/2014/main" id="{BE08579B-FC1D-55F7-CF22-520879D966A0}"/>
              </a:ext>
            </a:extLst>
          </p:cNvPr>
          <p:cNvSpPr txBox="1">
            <a:spLocks/>
          </p:cNvSpPr>
          <p:nvPr/>
        </p:nvSpPr>
        <p:spPr>
          <a:xfrm>
            <a:off x="8857452" y="6438900"/>
            <a:ext cx="2661448" cy="215900"/>
          </a:xfrm>
          <a:prstGeom prst="rect">
            <a:avLst/>
          </a:prstGeom>
        </p:spPr>
        <p:txBody>
          <a:bodyPr vert="horz" lIns="91440" tIns="45720" rIns="91440" bIns="45720" rtlCol="0" anchor="ctr"/>
          <a:lstStyle>
            <a:defPPr>
              <a:defRPr lang="zh-CN"/>
            </a:defPPr>
            <a:lvl1pPr marL="0" algn="r" defTabSz="914400" rtl="0" eaLnBrk="1" latinLnBrk="0" hangingPunct="1">
              <a:defRPr lang="zh-CN" altLang="en-US" sz="1000" kern="1200" smtClean="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F65B630-C7FF-41C0-9923-C5E5E29EED81}" type="slidenum">
              <a:rPr kumimoji="0" lang="en-US" altLang="zh-CN" sz="1000" b="0" i="0" u="none" strike="noStrike" kern="1200" cap="none" spc="0" normalizeH="0" baseline="0" noProof="0">
                <a:ln>
                  <a:noFill/>
                </a:ln>
                <a:solidFill>
                  <a:srgbClr val="2F2F2F">
                    <a:lumMod val="50000"/>
                    <a:lumOff val="50000"/>
                  </a:srgbClr>
                </a:solidFill>
                <a:effectLst/>
                <a:uLnTx/>
                <a:uFillTx/>
                <a:latin typeface="Calibri"/>
                <a:ea typeface="宋体" panose="02010600030101010101" pitchFamily="2" charset="-122"/>
                <a:cs typeface="+mn-ea"/>
                <a:sym typeface="+mn-lt"/>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000" b="0" i="0" u="none" strike="noStrike" kern="1200" cap="none" spc="0" normalizeH="0" baseline="0" noProof="0" dirty="0">
              <a:ln>
                <a:noFill/>
              </a:ln>
              <a:solidFill>
                <a:srgbClr val="2F2F2F">
                  <a:lumMod val="50000"/>
                  <a:lumOff val="50000"/>
                </a:srgbClr>
              </a:solidFill>
              <a:effectLst/>
              <a:uLnTx/>
              <a:uFillTx/>
              <a:latin typeface="Calibri"/>
              <a:ea typeface="宋体" panose="02010600030101010101" pitchFamily="2" charset="-122"/>
              <a:cs typeface="+mn-ea"/>
              <a:sym typeface="+mn-lt"/>
            </a:endParaRPr>
          </a:p>
        </p:txBody>
      </p:sp>
      <p:sp>
        <p:nvSpPr>
          <p:cNvPr id="4" name="TextBox 11">
            <a:extLst>
              <a:ext uri="{FF2B5EF4-FFF2-40B4-BE49-F238E27FC236}">
                <a16:creationId xmlns:a16="http://schemas.microsoft.com/office/drawing/2014/main" id="{E70ECCFE-FEB1-FEF9-D00B-0124A9B5F78F}"/>
              </a:ext>
            </a:extLst>
          </p:cNvPr>
          <p:cNvSpPr txBox="1"/>
          <p:nvPr/>
        </p:nvSpPr>
        <p:spPr>
          <a:xfrm>
            <a:off x="556525" y="533722"/>
            <a:ext cx="7367736" cy="1354217"/>
          </a:xfrm>
          <a:prstGeom prst="rect">
            <a:avLst/>
          </a:prstGeom>
          <a:noFill/>
        </p:spPr>
        <p:txBody>
          <a:bodyPr wrap="square" rtlCol="0">
            <a:spAutoFit/>
          </a:bodyPr>
          <a:lstStyle/>
          <a:p>
            <a:r>
              <a:rPr lang="en-US" altLang="zh-CN" sz="3200" b="1" dirty="0">
                <a:solidFill>
                  <a:schemeClr val="bg1">
                    <a:lumMod val="50000"/>
                  </a:schemeClr>
                </a:solidFill>
                <a:latin typeface="Calibri" panose="020F0502020204030204" pitchFamily="34" charset="0"/>
                <a:cs typeface="Calibri" panose="020F0502020204030204" pitchFamily="34" charset="0"/>
              </a:rPr>
              <a:t>Adjustable </a:t>
            </a:r>
            <a:r>
              <a:rPr lang="en-US" altLang="zh-CN" sz="3200" b="1" dirty="0">
                <a:solidFill>
                  <a:srgbClr val="F08300"/>
                </a:solidFill>
                <a:latin typeface="Calibri" panose="020F0502020204030204" pitchFamily="34" charset="0"/>
                <a:cs typeface="Calibri" panose="020F0502020204030204" pitchFamily="34" charset="0"/>
              </a:rPr>
              <a:t>TDR</a:t>
            </a:r>
            <a:r>
              <a:rPr lang="en-US" altLang="zh-CN" sz="3200" b="1" dirty="0">
                <a:solidFill>
                  <a:schemeClr val="bg1">
                    <a:lumMod val="50000"/>
                  </a:schemeClr>
                </a:solidFill>
                <a:latin typeface="Calibri" panose="020F0502020204030204" pitchFamily="34" charset="0"/>
                <a:cs typeface="Calibri" panose="020F0502020204030204" pitchFamily="34" charset="0"/>
              </a:rPr>
              <a:t> Probe</a:t>
            </a:r>
          </a:p>
          <a:p>
            <a:r>
              <a:rPr lang="en-US" altLang="zh-CN" dirty="0">
                <a:solidFill>
                  <a:schemeClr val="bg1">
                    <a:lumMod val="50000"/>
                  </a:schemeClr>
                </a:solidFill>
                <a:latin typeface="Calibri" panose="020F0502020204030204" pitchFamily="34" charset="0"/>
                <a:cs typeface="Calibri" panose="020F0502020204030204" pitchFamily="34" charset="0"/>
              </a:rPr>
              <a:t>Adjustable Single-Ended / Differential Probe</a:t>
            </a:r>
          </a:p>
          <a:p>
            <a:endParaRPr lang="en-US" altLang="zh-CN" sz="3200" b="1" dirty="0">
              <a:solidFill>
                <a:schemeClr val="bg1">
                  <a:lumMod val="50000"/>
                </a:schemeClr>
              </a:solidFill>
              <a:latin typeface="Calibri" panose="020F0502020204030204" pitchFamily="34" charset="0"/>
              <a:cs typeface="Calibri" panose="020F0502020204030204" pitchFamily="34" charset="0"/>
            </a:endParaRPr>
          </a:p>
        </p:txBody>
      </p:sp>
      <p:pic>
        <p:nvPicPr>
          <p:cNvPr id="5" name="图片 4">
            <a:extLst>
              <a:ext uri="{FF2B5EF4-FFF2-40B4-BE49-F238E27FC236}">
                <a16:creationId xmlns:a16="http://schemas.microsoft.com/office/drawing/2014/main" id="{89963756-6946-B048-8808-7768D82D81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4" y="2057400"/>
            <a:ext cx="6249630" cy="4166419"/>
          </a:xfrm>
          <a:prstGeom prst="rect">
            <a:avLst/>
          </a:prstGeom>
        </p:spPr>
      </p:pic>
      <p:sp>
        <p:nvSpPr>
          <p:cNvPr id="6" name="内容占位符 2">
            <a:extLst>
              <a:ext uri="{FF2B5EF4-FFF2-40B4-BE49-F238E27FC236}">
                <a16:creationId xmlns:a16="http://schemas.microsoft.com/office/drawing/2014/main" id="{015A0AED-820D-E30B-69D8-AE236AA64279}"/>
              </a:ext>
            </a:extLst>
          </p:cNvPr>
          <p:cNvSpPr txBox="1">
            <a:spLocks/>
          </p:cNvSpPr>
          <p:nvPr/>
        </p:nvSpPr>
        <p:spPr bwMode="auto">
          <a:xfrm>
            <a:off x="6289669" y="2542150"/>
            <a:ext cx="5597527" cy="3681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051" indent="-457051" algn="l" rtl="0" eaLnBrk="0" fontAlgn="base" hangingPunct="0">
              <a:spcBef>
                <a:spcPct val="20000"/>
              </a:spcBef>
              <a:spcAft>
                <a:spcPct val="0"/>
              </a:spcAft>
              <a:buBlip>
                <a:blip r:embed="rId4"/>
              </a:buBlip>
              <a:defRPr sz="1800" kern="1200">
                <a:solidFill>
                  <a:schemeClr val="tx1"/>
                </a:solidFill>
                <a:latin typeface="Source Han Sans Normal" panose="020B0400000000000000" pitchFamily="34" charset="-122"/>
                <a:ea typeface="Source Han Sans Normal" panose="020B0400000000000000" pitchFamily="34" charset="-122"/>
                <a:cs typeface="+mn-cs"/>
              </a:defRPr>
            </a:lvl1pPr>
            <a:lvl2pPr marL="990278" indent="-380876" algn="l" rtl="0" eaLnBrk="0" fontAlgn="base" hangingPunct="0">
              <a:spcBef>
                <a:spcPct val="20000"/>
              </a:spcBef>
              <a:spcAft>
                <a:spcPct val="0"/>
              </a:spcAft>
              <a:buBlip>
                <a:blip r:embed="rId4"/>
              </a:buBlip>
              <a:defRPr sz="1400" kern="1200">
                <a:solidFill>
                  <a:schemeClr val="tx1"/>
                </a:solidFill>
                <a:latin typeface="Source Han Sans Normal" panose="020B0400000000000000" pitchFamily="34" charset="-122"/>
                <a:ea typeface="Source Han Sans Normal" panose="020B0400000000000000" pitchFamily="34" charset="-122"/>
                <a:cs typeface="+mn-cs"/>
              </a:defRPr>
            </a:lvl2pPr>
            <a:lvl3pPr marL="1523505" indent="-304701" algn="l" rtl="0" eaLnBrk="0" fontAlgn="base" hangingPunct="0">
              <a:spcBef>
                <a:spcPct val="20000"/>
              </a:spcBef>
              <a:spcAft>
                <a:spcPct val="0"/>
              </a:spcAft>
              <a:buBlip>
                <a:blip r:embed="rId4"/>
              </a:buBlip>
              <a:defRPr sz="1200" kern="1200">
                <a:solidFill>
                  <a:schemeClr val="tx1"/>
                </a:solidFill>
                <a:latin typeface="Source Han Sans Normal" panose="020B0400000000000000" pitchFamily="34" charset="-122"/>
                <a:ea typeface="Source Han Sans Normal" panose="020B0400000000000000" pitchFamily="34" charset="-122"/>
                <a:cs typeface="+mn-cs"/>
              </a:defRPr>
            </a:lvl3pPr>
            <a:lvl4pPr marL="2132907" indent="-304701" algn="l" rtl="0" eaLnBrk="0" fontAlgn="base" hangingPunct="0">
              <a:spcBef>
                <a:spcPct val="20000"/>
              </a:spcBef>
              <a:spcAft>
                <a:spcPct val="0"/>
              </a:spcAft>
              <a:buBlip>
                <a:blip r:embed="rId5"/>
              </a:buBlip>
              <a:defRPr sz="1100" kern="1200">
                <a:solidFill>
                  <a:schemeClr val="tx1"/>
                </a:solidFill>
                <a:latin typeface="Source Han Sans Normal" panose="020B0400000000000000" pitchFamily="34" charset="-122"/>
                <a:ea typeface="Source Han Sans Normal" panose="020B0400000000000000" pitchFamily="34" charset="-122"/>
                <a:cs typeface="+mn-cs"/>
              </a:defRPr>
            </a:lvl4pPr>
            <a:lvl5pPr marL="2742308" indent="-304701" algn="l" rtl="0" eaLnBrk="0" fontAlgn="base" hangingPunct="0">
              <a:spcBef>
                <a:spcPct val="20000"/>
              </a:spcBef>
              <a:spcAft>
                <a:spcPct val="0"/>
              </a:spcAft>
              <a:buBlip>
                <a:blip r:embed="rId5"/>
              </a:buBlip>
              <a:defRPr sz="1000" kern="1200">
                <a:solidFill>
                  <a:schemeClr val="tx1"/>
                </a:solidFill>
                <a:latin typeface="Source Han Sans Normal" panose="020B0400000000000000" pitchFamily="34" charset="-122"/>
                <a:ea typeface="Source Han Sans Normal" panose="020B0400000000000000" pitchFamily="34" charset="-122"/>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zh-CN" altLang="en-US" sz="700" b="0" i="0" u="none" strike="noStrike" kern="1200" cap="none" spc="0" normalizeH="0" baseline="0" noProof="0" dirty="0">
              <a:ln>
                <a:noFill/>
              </a:ln>
              <a:solidFill>
                <a:prstClr val="black"/>
              </a:solidFill>
              <a:effectLst/>
              <a:uLnTx/>
              <a:uFillTx/>
              <a:latin typeface="Calibri" panose="020F0502020204030204" pitchFamily="34" charset="0"/>
              <a:ea typeface="思源黑体 CN Medium" panose="020B0600000000000000" pitchFamily="34" charset="-122"/>
              <a:cs typeface="Calibri" panose="020F0502020204030204" pitchFamily="34" charset="0"/>
            </a:endParaRPr>
          </a:p>
          <a:p>
            <a:pPr marL="457051" marR="0" lvl="0" indent="-457051" algn="l" defTabSz="914400" rtl="0" eaLnBrk="0" fontAlgn="base" latinLnBrk="0" hangingPunct="0">
              <a:lnSpc>
                <a:spcPct val="100000"/>
              </a:lnSpc>
              <a:spcBef>
                <a:spcPct val="20000"/>
              </a:spcBef>
              <a:spcAft>
                <a:spcPct val="0"/>
              </a:spcAft>
              <a:buClrTx/>
              <a:buSzTx/>
              <a:buFontTx/>
              <a:buBlip>
                <a:blip r:embed="rId4"/>
              </a:buBlip>
              <a:tabLst/>
              <a:defRPr/>
            </a:pPr>
            <a:r>
              <a:rPr kumimoji="0" lang="en-US" altLang="zh-CN" b="1" i="0" u="none" strike="noStrike" kern="1200" cap="none" spc="0" normalizeH="0" baseline="0" noProof="0" dirty="0">
                <a:ln>
                  <a:noFill/>
                </a:ln>
                <a:solidFill>
                  <a:srgbClr val="1F497D"/>
                </a:solidFill>
                <a:effectLst/>
                <a:uLnTx/>
                <a:uFillTx/>
                <a:latin typeface="Calibri" panose="020F0502020204030204" pitchFamily="34" charset="0"/>
                <a:ea typeface="思源黑体 CN Medium" panose="020B0600000000000000" pitchFamily="34" charset="-122"/>
                <a:cs typeface="Calibri" panose="020F0502020204030204" pitchFamily="34" charset="0"/>
              </a:rPr>
              <a:t>Light and comfortable</a:t>
            </a:r>
          </a:p>
          <a:p>
            <a:pPr marL="457051" marR="0" lvl="0" indent="-457051" algn="l" defTabSz="914400" rtl="0" eaLnBrk="0" fontAlgn="base" latinLnBrk="0" hangingPunct="0">
              <a:lnSpc>
                <a:spcPct val="100000"/>
              </a:lnSpc>
              <a:spcBef>
                <a:spcPct val="20000"/>
              </a:spcBef>
              <a:spcAft>
                <a:spcPct val="0"/>
              </a:spcAft>
              <a:buClrTx/>
              <a:buSzTx/>
              <a:buFontTx/>
              <a:buBlip>
                <a:blip r:embed="rId4"/>
              </a:buBlip>
              <a:tabLst/>
              <a:defRPr/>
            </a:pPr>
            <a:endParaRPr kumimoji="0" lang="en-US" altLang="zh-CN" sz="800" b="1" i="0" u="none" strike="noStrike" kern="1200" cap="none" spc="0" normalizeH="0" baseline="0" noProof="0" dirty="0">
              <a:ln>
                <a:noFill/>
              </a:ln>
              <a:solidFill>
                <a:srgbClr val="1F497D"/>
              </a:solidFill>
              <a:effectLst/>
              <a:uLnTx/>
              <a:uFillTx/>
              <a:latin typeface="Calibri" panose="020F0502020204030204" pitchFamily="34" charset="0"/>
              <a:ea typeface="思源黑体 CN Medium" panose="020B0600000000000000" pitchFamily="34" charset="-122"/>
              <a:cs typeface="Calibri" panose="020F0502020204030204" pitchFamily="34" charset="0"/>
            </a:endParaRPr>
          </a:p>
          <a:p>
            <a:pPr marL="457051" marR="0" lvl="0" indent="-457051"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altLang="zh-CN" sz="1600" b="0" i="0" u="none" strike="noStrike" kern="1200" cap="none" spc="0" normalizeH="0" baseline="0" noProof="0" dirty="0">
                <a:ln>
                  <a:noFill/>
                </a:ln>
                <a:solidFill>
                  <a:schemeClr val="tx1">
                    <a:lumMod val="75000"/>
                    <a:lumOff val="25000"/>
                  </a:schemeClr>
                </a:solidFill>
                <a:effectLst/>
                <a:uLnTx/>
                <a:uFillTx/>
                <a:latin typeface="Calibri" panose="020F0502020204030204" pitchFamily="34" charset="0"/>
                <a:ea typeface="思源黑体 CN Medium" panose="020B0600000000000000" pitchFamily="34" charset="-122"/>
                <a:cs typeface="Calibri" panose="020F0502020204030204" pitchFamily="34" charset="0"/>
              </a:rPr>
              <a:t>Lightweight and ergonomic design</a:t>
            </a:r>
          </a:p>
          <a:p>
            <a:pPr marL="457051" marR="0" lvl="0" indent="-457051"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endParaRPr kumimoji="0" lang="zh-CN" altLang="en-US" sz="500" b="0" i="0" u="none" strike="noStrike" kern="1200" cap="none" spc="0" normalizeH="0" baseline="0" noProof="0" dirty="0">
              <a:ln>
                <a:noFill/>
              </a:ln>
              <a:solidFill>
                <a:schemeClr val="tx1">
                  <a:lumMod val="75000"/>
                  <a:lumOff val="25000"/>
                </a:schemeClr>
              </a:solidFill>
              <a:effectLst/>
              <a:uLnTx/>
              <a:uFillTx/>
              <a:latin typeface="Calibri" panose="020F0502020204030204" pitchFamily="34" charset="0"/>
              <a:ea typeface="思源黑体 CN Medium" panose="020B0600000000000000" pitchFamily="34" charset="-122"/>
              <a:cs typeface="Calibri" panose="020F0502020204030204" pitchFamily="34" charset="0"/>
            </a:endParaRPr>
          </a:p>
          <a:p>
            <a:pPr marL="457051" marR="0" lvl="0" indent="-457051"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altLang="zh-CN" sz="1600" b="0" i="0" u="none" strike="noStrike" kern="1200" cap="none" spc="0" normalizeH="0" baseline="0" noProof="0" dirty="0">
                <a:ln>
                  <a:noFill/>
                </a:ln>
                <a:solidFill>
                  <a:schemeClr val="tx1">
                    <a:lumMod val="75000"/>
                    <a:lumOff val="25000"/>
                  </a:schemeClr>
                </a:solidFill>
                <a:effectLst/>
                <a:uLnTx/>
                <a:uFillTx/>
                <a:latin typeface="Calibri" panose="020F0502020204030204" pitchFamily="34" charset="0"/>
                <a:ea typeface="思源黑体 CN Medium" panose="020B0600000000000000" pitchFamily="34" charset="-122"/>
                <a:cs typeface="Calibri" panose="020F0502020204030204" pitchFamily="34" charset="0"/>
              </a:rPr>
              <a:t>Feel comfortable even when used in large quantities</a:t>
            </a:r>
          </a:p>
          <a:p>
            <a:pPr marL="0" marR="0" lvl="0" indent="0" algn="l" defTabSz="914400" rtl="0" eaLnBrk="0" fontAlgn="base" latinLnBrk="0" hangingPunct="0">
              <a:lnSpc>
                <a:spcPct val="100000"/>
              </a:lnSpc>
              <a:spcBef>
                <a:spcPct val="20000"/>
              </a:spcBef>
              <a:spcAft>
                <a:spcPct val="0"/>
              </a:spcAft>
              <a:buClrTx/>
              <a:buSzTx/>
              <a:buNone/>
              <a:tabLst/>
              <a:defRPr/>
            </a:pPr>
            <a:endParaRPr kumimoji="0" lang="zh-CN" altLang="en-US" sz="1600" b="0" i="0" u="none" strike="noStrike" kern="1200" cap="none" spc="0" normalizeH="0" baseline="0" noProof="0" dirty="0">
              <a:ln>
                <a:noFill/>
              </a:ln>
              <a:solidFill>
                <a:prstClr val="black"/>
              </a:solidFill>
              <a:effectLst/>
              <a:uLnTx/>
              <a:uFillTx/>
              <a:latin typeface="Calibri" panose="020F0502020204030204" pitchFamily="34" charset="0"/>
              <a:ea typeface="思源黑体 CN Medium" panose="020B0600000000000000" pitchFamily="34" charset="-122"/>
              <a:cs typeface="Calibri" panose="020F0502020204030204" pitchFamily="34" charset="0"/>
            </a:endParaRP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zh-CN" altLang="en-US" sz="700" b="0" i="0" u="none" strike="noStrike" kern="1200" cap="none" spc="0" normalizeH="0" baseline="0" noProof="0" dirty="0">
              <a:ln>
                <a:noFill/>
              </a:ln>
              <a:solidFill>
                <a:prstClr val="black"/>
              </a:solidFill>
              <a:effectLst/>
              <a:uLnTx/>
              <a:uFillTx/>
              <a:latin typeface="Calibri" panose="020F0502020204030204" pitchFamily="34" charset="0"/>
              <a:ea typeface="思源黑体 CN Medium" panose="020B0600000000000000" pitchFamily="34" charset="-122"/>
              <a:cs typeface="Calibri" panose="020F0502020204030204" pitchFamily="34" charset="0"/>
            </a:endParaRPr>
          </a:p>
          <a:p>
            <a:pPr marL="457051" marR="0" lvl="0" indent="-457051" algn="l" defTabSz="914400" rtl="0" eaLnBrk="0" fontAlgn="base" latinLnBrk="0" hangingPunct="0">
              <a:lnSpc>
                <a:spcPct val="100000"/>
              </a:lnSpc>
              <a:spcBef>
                <a:spcPct val="20000"/>
              </a:spcBef>
              <a:spcAft>
                <a:spcPct val="0"/>
              </a:spcAft>
              <a:buClrTx/>
              <a:buSzTx/>
              <a:buFontTx/>
              <a:buBlip>
                <a:blip r:embed="rId4"/>
              </a:buBlip>
              <a:tabLst/>
              <a:defRPr/>
            </a:pPr>
            <a:r>
              <a:rPr kumimoji="0" lang="en-US" altLang="zh-CN" b="1" i="0" u="none" strike="noStrike" kern="1200" cap="none" spc="0" normalizeH="0" baseline="0" noProof="0" dirty="0">
                <a:ln>
                  <a:noFill/>
                </a:ln>
                <a:solidFill>
                  <a:srgbClr val="1F497D"/>
                </a:solidFill>
                <a:effectLst/>
                <a:uLnTx/>
                <a:uFillTx/>
                <a:latin typeface="Calibri" panose="020F0502020204030204" pitchFamily="34" charset="0"/>
                <a:ea typeface="思源黑体 CN Medium" panose="020B0600000000000000" pitchFamily="34" charset="-122"/>
                <a:cs typeface="Calibri" panose="020F0502020204030204" pitchFamily="34" charset="0"/>
              </a:rPr>
              <a:t>One-handed operation</a:t>
            </a:r>
          </a:p>
          <a:p>
            <a:pPr marL="0" marR="0" lvl="0" indent="0" algn="l" defTabSz="914400" rtl="0" eaLnBrk="0" fontAlgn="base" latinLnBrk="0" hangingPunct="0">
              <a:lnSpc>
                <a:spcPct val="100000"/>
              </a:lnSpc>
              <a:spcBef>
                <a:spcPct val="20000"/>
              </a:spcBef>
              <a:spcAft>
                <a:spcPct val="0"/>
              </a:spcAft>
              <a:buClrTx/>
              <a:buSzTx/>
              <a:buNone/>
              <a:tabLst/>
              <a:defRPr/>
            </a:pPr>
            <a:endParaRPr kumimoji="0" lang="en-US" altLang="zh-CN" sz="800" b="1" i="0" u="none" strike="noStrike" kern="1200" cap="none" spc="0" normalizeH="0" baseline="0" noProof="0" dirty="0">
              <a:ln>
                <a:noFill/>
              </a:ln>
              <a:solidFill>
                <a:srgbClr val="1F497D"/>
              </a:solidFill>
              <a:effectLst/>
              <a:uLnTx/>
              <a:uFillTx/>
              <a:latin typeface="Calibri" panose="020F0502020204030204" pitchFamily="34" charset="0"/>
              <a:ea typeface="思源黑体 CN Medium" panose="020B0600000000000000" pitchFamily="34" charset="-122"/>
              <a:cs typeface="Calibri" panose="020F0502020204030204" pitchFamily="34" charset="0"/>
            </a:endParaRPr>
          </a:p>
          <a:p>
            <a:pPr marL="457051" marR="0" lvl="0" indent="-457051"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altLang="zh-CN" sz="1600" b="0" i="0" u="none" strike="noStrike" kern="1200" cap="none" spc="0" normalizeH="0" baseline="0" noProof="0" dirty="0">
                <a:ln>
                  <a:noFill/>
                </a:ln>
                <a:solidFill>
                  <a:schemeClr val="tx1">
                    <a:lumMod val="75000"/>
                    <a:lumOff val="25000"/>
                  </a:schemeClr>
                </a:solidFill>
                <a:effectLst/>
                <a:uLnTx/>
                <a:uFillTx/>
                <a:latin typeface="Calibri" panose="020F0502020204030204" pitchFamily="34" charset="0"/>
                <a:ea typeface="思源黑体 CN Medium" panose="020B0600000000000000" pitchFamily="34" charset="-122"/>
                <a:cs typeface="Calibri" panose="020F0502020204030204" pitchFamily="34" charset="0"/>
              </a:rPr>
              <a:t>0-6.5 mm adjustable</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zh-CN" altLang="en-US" sz="500" b="0" i="0" u="none" strike="noStrike" kern="1200" cap="none" spc="0" normalizeH="0" baseline="0" noProof="0" dirty="0">
              <a:ln>
                <a:noFill/>
              </a:ln>
              <a:solidFill>
                <a:schemeClr val="tx1">
                  <a:lumMod val="75000"/>
                  <a:lumOff val="25000"/>
                </a:schemeClr>
              </a:solidFill>
              <a:effectLst/>
              <a:uLnTx/>
              <a:uFillTx/>
              <a:latin typeface="Calibri" panose="020F0502020204030204" pitchFamily="34" charset="0"/>
              <a:ea typeface="思源黑体 CN Medium" panose="020B0600000000000000" pitchFamily="34" charset="-122"/>
              <a:cs typeface="Calibri" panose="020F0502020204030204" pitchFamily="34" charset="0"/>
            </a:endParaRPr>
          </a:p>
          <a:p>
            <a:pPr marL="457051" marR="0" lvl="0" indent="-457051"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altLang="zh-CN" sz="1600" b="0" i="0" u="none" strike="noStrike" kern="1200" cap="none" spc="0" normalizeH="0" baseline="0" noProof="0" dirty="0">
                <a:ln>
                  <a:noFill/>
                </a:ln>
                <a:solidFill>
                  <a:schemeClr val="tx1">
                    <a:lumMod val="75000"/>
                    <a:lumOff val="25000"/>
                  </a:schemeClr>
                </a:solidFill>
                <a:effectLst/>
                <a:uLnTx/>
                <a:uFillTx/>
                <a:latin typeface="Calibri" panose="020F0502020204030204" pitchFamily="34" charset="0"/>
                <a:ea typeface="思源黑体 CN Medium" panose="020B0600000000000000" pitchFamily="34" charset="-122"/>
                <a:cs typeface="Calibri" panose="020F0502020204030204" pitchFamily="34" charset="0"/>
              </a:rPr>
              <a:t>Typical IC pin spacing (2.54 mm)</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zh-CN" altLang="en-US" sz="500" b="0" i="0" u="none" strike="noStrike" kern="1200" cap="none" spc="0" normalizeH="0" baseline="0" noProof="0" dirty="0">
              <a:ln>
                <a:noFill/>
              </a:ln>
              <a:solidFill>
                <a:schemeClr val="tx1">
                  <a:lumMod val="75000"/>
                  <a:lumOff val="25000"/>
                </a:schemeClr>
              </a:solidFill>
              <a:effectLst/>
              <a:uLnTx/>
              <a:uFillTx/>
              <a:latin typeface="Calibri" panose="020F0502020204030204" pitchFamily="34" charset="0"/>
              <a:ea typeface="思源黑体 CN Medium" panose="020B0600000000000000" pitchFamily="34" charset="-122"/>
              <a:cs typeface="Calibri" panose="020F0502020204030204" pitchFamily="34" charset="0"/>
            </a:endParaRPr>
          </a:p>
          <a:p>
            <a:pPr marL="457051" marR="0" lvl="0" indent="-457051"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altLang="zh-CN" sz="1600" b="0" i="0" u="none" strike="noStrike" kern="1200" cap="none" spc="0" normalizeH="0" baseline="0" noProof="0" dirty="0">
                <a:ln>
                  <a:noFill/>
                </a:ln>
                <a:solidFill>
                  <a:schemeClr val="tx1">
                    <a:lumMod val="75000"/>
                    <a:lumOff val="25000"/>
                  </a:schemeClr>
                </a:solidFill>
                <a:effectLst/>
                <a:uLnTx/>
                <a:uFillTx/>
                <a:latin typeface="Calibri" panose="020F0502020204030204" pitchFamily="34" charset="0"/>
                <a:ea typeface="思源黑体 CN Medium" panose="020B0600000000000000" pitchFamily="34" charset="-122"/>
                <a:cs typeface="Calibri" panose="020F0502020204030204" pitchFamily="34" charset="0"/>
              </a:rPr>
              <a:t>The built-in roller allows the probe spacing to be adjusted  with only one hand</a:t>
            </a:r>
            <a:endParaRPr kumimoji="0" lang="zh-CN" altLang="en-US" sz="1600" b="0" i="0" u="none" strike="noStrike" kern="1200" cap="none" spc="0" normalizeH="0" baseline="0" noProof="0" dirty="0">
              <a:ln>
                <a:noFill/>
              </a:ln>
              <a:solidFill>
                <a:schemeClr val="tx1">
                  <a:lumMod val="75000"/>
                  <a:lumOff val="25000"/>
                </a:schemeClr>
              </a:solidFill>
              <a:effectLst/>
              <a:uLnTx/>
              <a:uFillTx/>
              <a:latin typeface="Calibri" panose="020F0502020204030204" pitchFamily="34" charset="0"/>
              <a:ea typeface="思源黑体 CN Medium" panose="020B0600000000000000" pitchFamily="34" charset="-122"/>
              <a:cs typeface="Calibri" panose="020F0502020204030204" pitchFamily="34" charset="0"/>
            </a:endParaRPr>
          </a:p>
          <a:p>
            <a:pPr marL="457051" marR="0" lvl="0" indent="-457051" algn="l" defTabSz="914400" rtl="0" eaLnBrk="0" fontAlgn="base" latinLnBrk="0" hangingPunct="0">
              <a:lnSpc>
                <a:spcPct val="100000"/>
              </a:lnSpc>
              <a:spcBef>
                <a:spcPct val="20000"/>
              </a:spcBef>
              <a:spcAft>
                <a:spcPct val="0"/>
              </a:spcAft>
              <a:buClrTx/>
              <a:buSzTx/>
              <a:buFontTx/>
              <a:buBlip>
                <a:blip r:embed="rId4"/>
              </a:buBlip>
              <a:tabLst/>
              <a:defRPr/>
            </a:pPr>
            <a:endParaRPr kumimoji="0" lang="en-US" altLang="zh-CN" sz="1600" b="0" i="0" u="none" strike="noStrike" kern="1200" cap="none" spc="0" normalizeH="0" baseline="0" noProof="0" dirty="0">
              <a:ln>
                <a:noFill/>
              </a:ln>
              <a:solidFill>
                <a:prstClr val="black"/>
              </a:solidFill>
              <a:effectLst/>
              <a:uLnTx/>
              <a:uFillTx/>
              <a:latin typeface="Calibri" panose="020F0502020204030204" pitchFamily="34" charset="0"/>
              <a:ea typeface="思源黑体 CN Medium" panose="020B0600000000000000" pitchFamily="34" charset="-122"/>
              <a:cs typeface="Calibri" panose="020F0502020204030204" pitchFamily="34" charset="0"/>
            </a:endParaRPr>
          </a:p>
          <a:p>
            <a:pPr marL="457051" marR="0" lvl="0" indent="-457051" algn="l" defTabSz="914400" rtl="0" eaLnBrk="0" fontAlgn="base" latinLnBrk="0" hangingPunct="0">
              <a:lnSpc>
                <a:spcPct val="100000"/>
              </a:lnSpc>
              <a:spcBef>
                <a:spcPct val="20000"/>
              </a:spcBef>
              <a:spcAft>
                <a:spcPct val="0"/>
              </a:spcAft>
              <a:buClrTx/>
              <a:buSzTx/>
              <a:buFontTx/>
              <a:buBlip>
                <a:blip r:embed="rId4"/>
              </a:buBlip>
              <a:tabLst/>
              <a:defRPr/>
            </a:pPr>
            <a:endParaRPr kumimoji="0" lang="zh-CN" altLang="en-US" sz="1600" b="0" i="0" u="none" strike="noStrike" kern="1200" cap="none" spc="0" normalizeH="0" baseline="0" noProof="0" dirty="0">
              <a:ln>
                <a:noFill/>
              </a:ln>
              <a:solidFill>
                <a:prstClr val="black"/>
              </a:solidFill>
              <a:effectLst/>
              <a:uLnTx/>
              <a:uFillTx/>
              <a:latin typeface="Calibri" panose="020F0502020204030204" pitchFamily="34" charset="0"/>
              <a:ea typeface="思源黑体 CN Medium" panose="020B0600000000000000" pitchFamily="34" charset="-122"/>
              <a:cs typeface="Calibri" panose="020F0502020204030204" pitchFamily="34" charset="0"/>
            </a:endParaRPr>
          </a:p>
        </p:txBody>
      </p:sp>
    </p:spTree>
    <p:extLst>
      <p:ext uri="{BB962C8B-B14F-4D97-AF65-F5344CB8AC3E}">
        <p14:creationId xmlns:p14="http://schemas.microsoft.com/office/powerpoint/2010/main" val="31059961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D063A7FA-D13C-711C-05F0-5871E69C277E}"/>
              </a:ext>
            </a:extLst>
          </p:cNvPr>
          <p:cNvSpPr/>
          <p:nvPr/>
        </p:nvSpPr>
        <p:spPr>
          <a:xfrm rot="10800000">
            <a:off x="-7" y="1740309"/>
            <a:ext cx="12192003" cy="4483510"/>
          </a:xfrm>
          <a:prstGeom prst="rect">
            <a:avLst/>
          </a:prstGeom>
          <a:gradFill flip="none" rotWithShape="1">
            <a:gsLst>
              <a:gs pos="0">
                <a:schemeClr val="bg1">
                  <a:lumMod val="95000"/>
                  <a:alpha val="10000"/>
                </a:schemeClr>
              </a:gs>
              <a:gs pos="98000">
                <a:schemeClr val="bg1">
                  <a:lumMod val="75000"/>
                  <a:alpha val="50000"/>
                </a:schemeClr>
              </a:gs>
            </a:gsLst>
            <a:path path="circle">
              <a:fillToRect l="100000" t="100000"/>
            </a:path>
            <a:tileRect r="-100000" b="-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735"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sp>
        <p:nvSpPr>
          <p:cNvPr id="3" name="灯片编号占位符 2">
            <a:extLst>
              <a:ext uri="{FF2B5EF4-FFF2-40B4-BE49-F238E27FC236}">
                <a16:creationId xmlns:a16="http://schemas.microsoft.com/office/drawing/2014/main" id="{FEDC18B9-6F3F-6159-4E86-F957460D0FDE}"/>
              </a:ext>
            </a:extLst>
          </p:cNvPr>
          <p:cNvSpPr txBox="1">
            <a:spLocks/>
          </p:cNvSpPr>
          <p:nvPr/>
        </p:nvSpPr>
        <p:spPr>
          <a:xfrm>
            <a:off x="8857452" y="6438900"/>
            <a:ext cx="2661448" cy="215900"/>
          </a:xfrm>
          <a:prstGeom prst="rect">
            <a:avLst/>
          </a:prstGeom>
        </p:spPr>
        <p:txBody>
          <a:bodyPr vert="horz" lIns="91440" tIns="45720" rIns="91440" bIns="45720" rtlCol="0" anchor="ctr"/>
          <a:lstStyle>
            <a:defPPr>
              <a:defRPr lang="zh-CN"/>
            </a:defPPr>
            <a:lvl1pPr marL="0" algn="r" defTabSz="914400" rtl="0" eaLnBrk="1" latinLnBrk="0" hangingPunct="1">
              <a:defRPr lang="zh-CN" altLang="en-US" sz="1000" kern="1200" smtClean="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F65B630-C7FF-41C0-9923-C5E5E29EED81}" type="slidenum">
              <a:rPr kumimoji="0" lang="en-US" altLang="zh-CN" sz="1000" b="0" i="0" u="none" strike="noStrike" kern="1200" cap="none" spc="0" normalizeH="0" baseline="0" noProof="0">
                <a:ln>
                  <a:noFill/>
                </a:ln>
                <a:solidFill>
                  <a:srgbClr val="2F2F2F">
                    <a:lumMod val="50000"/>
                    <a:lumOff val="50000"/>
                  </a:srgbClr>
                </a:solidFill>
                <a:effectLst/>
                <a:uLnTx/>
                <a:uFillTx/>
                <a:latin typeface="Calibri"/>
                <a:ea typeface="宋体" panose="02010600030101010101" pitchFamily="2" charset="-122"/>
                <a:cs typeface="+mn-ea"/>
                <a:sym typeface="+mn-lt"/>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000" b="0" i="0" u="none" strike="noStrike" kern="1200" cap="none" spc="0" normalizeH="0" baseline="0" noProof="0" dirty="0">
              <a:ln>
                <a:noFill/>
              </a:ln>
              <a:solidFill>
                <a:srgbClr val="2F2F2F">
                  <a:lumMod val="50000"/>
                  <a:lumOff val="50000"/>
                </a:srgbClr>
              </a:solidFill>
              <a:effectLst/>
              <a:uLnTx/>
              <a:uFillTx/>
              <a:latin typeface="Calibri"/>
              <a:ea typeface="宋体" panose="02010600030101010101" pitchFamily="2" charset="-122"/>
              <a:cs typeface="+mn-ea"/>
              <a:sym typeface="+mn-lt"/>
            </a:endParaRPr>
          </a:p>
        </p:txBody>
      </p:sp>
      <p:sp>
        <p:nvSpPr>
          <p:cNvPr id="4" name="TextBox 11">
            <a:extLst>
              <a:ext uri="{FF2B5EF4-FFF2-40B4-BE49-F238E27FC236}">
                <a16:creationId xmlns:a16="http://schemas.microsoft.com/office/drawing/2014/main" id="{692F0FFE-E115-993A-71E4-DD4F801966DE}"/>
              </a:ext>
            </a:extLst>
          </p:cNvPr>
          <p:cNvSpPr txBox="1"/>
          <p:nvPr/>
        </p:nvSpPr>
        <p:spPr>
          <a:xfrm>
            <a:off x="556525" y="533722"/>
            <a:ext cx="7367736" cy="1354217"/>
          </a:xfrm>
          <a:prstGeom prst="rect">
            <a:avLst/>
          </a:prstGeom>
          <a:noFill/>
        </p:spPr>
        <p:txBody>
          <a:bodyPr wrap="square" rtlCol="0">
            <a:spAutoFit/>
          </a:bodyPr>
          <a:lstStyle/>
          <a:p>
            <a:r>
              <a:rPr lang="en-US" altLang="zh-CN" sz="3200" b="1" dirty="0">
                <a:solidFill>
                  <a:schemeClr val="bg1">
                    <a:lumMod val="50000"/>
                  </a:schemeClr>
                </a:solidFill>
                <a:latin typeface="Calibri" panose="020F0502020204030204" pitchFamily="34" charset="0"/>
                <a:cs typeface="Calibri" panose="020F0502020204030204" pitchFamily="34" charset="0"/>
              </a:rPr>
              <a:t>Adjustable </a:t>
            </a:r>
            <a:r>
              <a:rPr lang="en-US" altLang="zh-CN" sz="3200" b="1" dirty="0">
                <a:solidFill>
                  <a:srgbClr val="F08300"/>
                </a:solidFill>
                <a:latin typeface="Calibri" panose="020F0502020204030204" pitchFamily="34" charset="0"/>
                <a:cs typeface="Calibri" panose="020F0502020204030204" pitchFamily="34" charset="0"/>
              </a:rPr>
              <a:t>TDR</a:t>
            </a:r>
            <a:r>
              <a:rPr lang="en-US" altLang="zh-CN" sz="3200" b="1" dirty="0">
                <a:solidFill>
                  <a:schemeClr val="bg1">
                    <a:lumMod val="50000"/>
                  </a:schemeClr>
                </a:solidFill>
                <a:latin typeface="Calibri" panose="020F0502020204030204" pitchFamily="34" charset="0"/>
                <a:cs typeface="Calibri" panose="020F0502020204030204" pitchFamily="34" charset="0"/>
              </a:rPr>
              <a:t> Probe</a:t>
            </a:r>
          </a:p>
          <a:p>
            <a:r>
              <a:rPr lang="en-US" altLang="zh-CN" dirty="0">
                <a:solidFill>
                  <a:schemeClr val="bg1">
                    <a:lumMod val="50000"/>
                  </a:schemeClr>
                </a:solidFill>
                <a:latin typeface="Calibri" panose="020F0502020204030204" pitchFamily="34" charset="0"/>
                <a:cs typeface="Calibri" panose="020F0502020204030204" pitchFamily="34" charset="0"/>
              </a:rPr>
              <a:t>Adjustable Single-Ended / Differential Probe</a:t>
            </a:r>
          </a:p>
          <a:p>
            <a:endParaRPr lang="en-US" altLang="zh-CN" sz="3200" b="1" dirty="0">
              <a:solidFill>
                <a:schemeClr val="bg1">
                  <a:lumMod val="50000"/>
                </a:schemeClr>
              </a:solidFill>
              <a:latin typeface="Calibri" panose="020F0502020204030204" pitchFamily="34" charset="0"/>
              <a:cs typeface="Calibri" panose="020F0502020204030204" pitchFamily="34" charset="0"/>
            </a:endParaRPr>
          </a:p>
        </p:txBody>
      </p:sp>
      <p:pic>
        <p:nvPicPr>
          <p:cNvPr id="5" name="图片 4">
            <a:extLst>
              <a:ext uri="{FF2B5EF4-FFF2-40B4-BE49-F238E27FC236}">
                <a16:creationId xmlns:a16="http://schemas.microsoft.com/office/drawing/2014/main" id="{23CC2620-9437-70F8-49FF-242AB2F9A7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5139" y="2501399"/>
            <a:ext cx="4215011" cy="2810007"/>
          </a:xfrm>
          <a:prstGeom prst="rect">
            <a:avLst/>
          </a:prstGeom>
          <a:ln>
            <a:noFill/>
          </a:ln>
          <a:effectLst>
            <a:outerShdw blurRad="292100" dist="139700" dir="2700000" algn="tl" rotWithShape="0">
              <a:srgbClr val="333333">
                <a:alpha val="65000"/>
              </a:srgbClr>
            </a:outerShdw>
          </a:effectLst>
        </p:spPr>
      </p:pic>
      <p:sp>
        <p:nvSpPr>
          <p:cNvPr id="7" name="内容占位符 2">
            <a:extLst>
              <a:ext uri="{FF2B5EF4-FFF2-40B4-BE49-F238E27FC236}">
                <a16:creationId xmlns:a16="http://schemas.microsoft.com/office/drawing/2014/main" id="{3CAA597F-B6F6-74FC-A032-978914F1D0F8}"/>
              </a:ext>
            </a:extLst>
          </p:cNvPr>
          <p:cNvSpPr txBox="1">
            <a:spLocks/>
          </p:cNvSpPr>
          <p:nvPr/>
        </p:nvSpPr>
        <p:spPr bwMode="auto">
          <a:xfrm>
            <a:off x="5635404" y="1887939"/>
            <a:ext cx="6213696" cy="4335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051" indent="-457051" algn="l" rtl="0" eaLnBrk="0" fontAlgn="base" hangingPunct="0">
              <a:spcBef>
                <a:spcPct val="20000"/>
              </a:spcBef>
              <a:spcAft>
                <a:spcPct val="0"/>
              </a:spcAft>
              <a:buBlip>
                <a:blip r:embed="rId3"/>
              </a:buBlip>
              <a:defRPr sz="1800" kern="1200">
                <a:solidFill>
                  <a:schemeClr val="tx1"/>
                </a:solidFill>
                <a:latin typeface="Source Han Sans Normal" panose="020B0400000000000000" pitchFamily="34" charset="-122"/>
                <a:ea typeface="Source Han Sans Normal" panose="020B0400000000000000" pitchFamily="34" charset="-122"/>
                <a:cs typeface="+mn-cs"/>
              </a:defRPr>
            </a:lvl1pPr>
            <a:lvl2pPr marL="990278" indent="-380876" algn="l" rtl="0" eaLnBrk="0" fontAlgn="base" hangingPunct="0">
              <a:spcBef>
                <a:spcPct val="20000"/>
              </a:spcBef>
              <a:spcAft>
                <a:spcPct val="0"/>
              </a:spcAft>
              <a:buBlip>
                <a:blip r:embed="rId3"/>
              </a:buBlip>
              <a:defRPr sz="1400" kern="1200">
                <a:solidFill>
                  <a:schemeClr val="tx1"/>
                </a:solidFill>
                <a:latin typeface="Source Han Sans Normal" panose="020B0400000000000000" pitchFamily="34" charset="-122"/>
                <a:ea typeface="Source Han Sans Normal" panose="020B0400000000000000" pitchFamily="34" charset="-122"/>
                <a:cs typeface="+mn-cs"/>
              </a:defRPr>
            </a:lvl2pPr>
            <a:lvl3pPr marL="1523505" indent="-304701" algn="l" rtl="0" eaLnBrk="0" fontAlgn="base" hangingPunct="0">
              <a:spcBef>
                <a:spcPct val="20000"/>
              </a:spcBef>
              <a:spcAft>
                <a:spcPct val="0"/>
              </a:spcAft>
              <a:buBlip>
                <a:blip r:embed="rId3"/>
              </a:buBlip>
              <a:defRPr sz="1200" kern="1200">
                <a:solidFill>
                  <a:schemeClr val="tx1"/>
                </a:solidFill>
                <a:latin typeface="Source Han Sans Normal" panose="020B0400000000000000" pitchFamily="34" charset="-122"/>
                <a:ea typeface="Source Han Sans Normal" panose="020B0400000000000000" pitchFamily="34" charset="-122"/>
                <a:cs typeface="+mn-cs"/>
              </a:defRPr>
            </a:lvl3pPr>
            <a:lvl4pPr marL="2132907" indent="-304701" algn="l" rtl="0" eaLnBrk="0" fontAlgn="base" hangingPunct="0">
              <a:spcBef>
                <a:spcPct val="20000"/>
              </a:spcBef>
              <a:spcAft>
                <a:spcPct val="0"/>
              </a:spcAft>
              <a:buBlip>
                <a:blip r:embed="rId4"/>
              </a:buBlip>
              <a:defRPr sz="1100" kern="1200">
                <a:solidFill>
                  <a:schemeClr val="tx1"/>
                </a:solidFill>
                <a:latin typeface="Source Han Sans Normal" panose="020B0400000000000000" pitchFamily="34" charset="-122"/>
                <a:ea typeface="Source Han Sans Normal" panose="020B0400000000000000" pitchFamily="34" charset="-122"/>
                <a:cs typeface="+mn-cs"/>
              </a:defRPr>
            </a:lvl4pPr>
            <a:lvl5pPr marL="2742308" indent="-304701" algn="l" rtl="0" eaLnBrk="0" fontAlgn="base" hangingPunct="0">
              <a:spcBef>
                <a:spcPct val="20000"/>
              </a:spcBef>
              <a:spcAft>
                <a:spcPct val="0"/>
              </a:spcAft>
              <a:buBlip>
                <a:blip r:embed="rId4"/>
              </a:buBlip>
              <a:defRPr sz="1000" kern="1200">
                <a:solidFill>
                  <a:schemeClr val="tx1"/>
                </a:solidFill>
                <a:latin typeface="Source Han Sans Normal" panose="020B0400000000000000" pitchFamily="34" charset="-122"/>
                <a:ea typeface="Source Han Sans Normal" panose="020B0400000000000000" pitchFamily="34" charset="-122"/>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marL="0" marR="0" lvl="0" indent="0" defTabSz="914400" rtl="0" eaLnBrk="0" fontAlgn="base" latinLnBrk="0" hangingPunct="0">
              <a:lnSpc>
                <a:spcPct val="100000"/>
              </a:lnSpc>
              <a:spcBef>
                <a:spcPct val="20000"/>
              </a:spcBef>
              <a:spcAft>
                <a:spcPct val="0"/>
              </a:spcAft>
              <a:buClrTx/>
              <a:buSzTx/>
              <a:buFontTx/>
              <a:buNone/>
              <a:tabLst/>
              <a:defRPr/>
            </a:pPr>
            <a:endParaRPr kumimoji="0" lang="zh-CN" altLang="en-US" sz="700" b="0" i="0" u="none" strike="noStrike" kern="1200" cap="none" spc="0" normalizeH="0" baseline="0" noProof="0" dirty="0">
              <a:ln>
                <a:noFill/>
              </a:ln>
              <a:solidFill>
                <a:prstClr val="black"/>
              </a:solidFill>
              <a:effectLst/>
              <a:uLnTx/>
              <a:uFillTx/>
              <a:latin typeface="Calibri" panose="020F0502020204030204" pitchFamily="34" charset="0"/>
              <a:ea typeface="思源黑体 CN Medium" panose="020B0600000000000000" pitchFamily="34" charset="-122"/>
              <a:cs typeface="Calibri" panose="020F0502020204030204" pitchFamily="34" charset="0"/>
            </a:endParaRPr>
          </a:p>
          <a:p>
            <a:pPr marL="457051" marR="0" lvl="0" indent="-457051" defTabSz="914400" rtl="0" eaLnBrk="0" fontAlgn="base" latinLnBrk="0" hangingPunct="0">
              <a:lnSpc>
                <a:spcPct val="100000"/>
              </a:lnSpc>
              <a:spcBef>
                <a:spcPct val="20000"/>
              </a:spcBef>
              <a:spcAft>
                <a:spcPct val="0"/>
              </a:spcAft>
              <a:buClrTx/>
              <a:buSzTx/>
              <a:buFontTx/>
              <a:buBlip>
                <a:blip r:embed="rId3"/>
              </a:buBlip>
              <a:tabLst/>
              <a:defRPr/>
            </a:pPr>
            <a:r>
              <a:rPr kumimoji="0" lang="en-US" altLang="zh-CN" b="1" i="0" u="none" strike="noStrike" kern="1200" cap="none" spc="0" normalizeH="0" baseline="0" noProof="0" dirty="0">
                <a:ln>
                  <a:noFill/>
                </a:ln>
                <a:solidFill>
                  <a:srgbClr val="1F497D"/>
                </a:solidFill>
                <a:effectLst/>
                <a:uLnTx/>
                <a:uFillTx/>
                <a:latin typeface="Calibri" panose="020F0502020204030204" pitchFamily="34" charset="0"/>
                <a:ea typeface="思源黑体 CN Medium" panose="020B0600000000000000" pitchFamily="34" charset="-122"/>
                <a:cs typeface="Calibri" panose="020F0502020204030204" pitchFamily="34" charset="0"/>
              </a:rPr>
              <a:t>Better insight</a:t>
            </a:r>
            <a:endParaRPr kumimoji="0" lang="zh-CN" altLang="en-US" b="1" i="0" u="none" strike="noStrike" kern="1200" cap="none" spc="0" normalizeH="0" baseline="0" noProof="0" dirty="0">
              <a:ln>
                <a:noFill/>
              </a:ln>
              <a:solidFill>
                <a:srgbClr val="1F497D"/>
              </a:solidFill>
              <a:effectLst/>
              <a:uLnTx/>
              <a:uFillTx/>
              <a:latin typeface="Calibri" panose="020F0502020204030204" pitchFamily="34" charset="0"/>
              <a:ea typeface="思源黑体 CN Medium" panose="020B0600000000000000" pitchFamily="34" charset="-122"/>
              <a:cs typeface="Calibri" panose="020F0502020204030204" pitchFamily="34" charset="0"/>
            </a:endParaRPr>
          </a:p>
          <a:p>
            <a:pPr marL="0" marR="0" lvl="0" indent="0" defTabSz="914400" rtl="0" eaLnBrk="0" fontAlgn="base" latinLnBrk="0" hangingPunct="0">
              <a:lnSpc>
                <a:spcPct val="100000"/>
              </a:lnSpc>
              <a:spcBef>
                <a:spcPct val="20000"/>
              </a:spcBef>
              <a:spcAft>
                <a:spcPct val="0"/>
              </a:spcAft>
              <a:buClrTx/>
              <a:buSzTx/>
              <a:buFontTx/>
              <a:buNone/>
              <a:tabLst/>
              <a:defRPr/>
            </a:pPr>
            <a:endParaRPr kumimoji="0" lang="en-US" altLang="zh-CN" sz="800" b="1" i="0" u="none" strike="noStrike" kern="1200" cap="none" spc="0" normalizeH="0" baseline="0" noProof="0" dirty="0">
              <a:ln>
                <a:noFill/>
              </a:ln>
              <a:solidFill>
                <a:srgbClr val="1F497D"/>
              </a:solidFill>
              <a:effectLst/>
              <a:uLnTx/>
              <a:uFillTx/>
              <a:latin typeface="Calibri" panose="020F0502020204030204" pitchFamily="34" charset="0"/>
              <a:ea typeface="思源黑体 CN Medium" panose="020B0600000000000000" pitchFamily="34" charset="-122"/>
              <a:cs typeface="Calibri" panose="020F0502020204030204" pitchFamily="34" charset="0"/>
            </a:endParaRPr>
          </a:p>
          <a:p>
            <a:pPr>
              <a:buFont typeface="Arial" panose="020B0604020202020204" pitchFamily="34" charset="0"/>
              <a:buChar char="•"/>
              <a:defRPr/>
            </a:pPr>
            <a:r>
              <a:rPr kumimoji="0" lang="en-US" altLang="zh-CN" sz="1600" b="0" i="0" u="none" strike="noStrike" kern="1200" cap="none" spc="0" normalizeH="0" baseline="0" noProof="0" dirty="0">
                <a:ln>
                  <a:noFill/>
                </a:ln>
                <a:solidFill>
                  <a:schemeClr val="tx1">
                    <a:lumMod val="75000"/>
                    <a:lumOff val="25000"/>
                  </a:schemeClr>
                </a:solidFill>
                <a:effectLst/>
                <a:uLnTx/>
                <a:uFillTx/>
                <a:latin typeface="Calibri" panose="020F0502020204030204" pitchFamily="34" charset="0"/>
                <a:ea typeface="思源黑体 CN Medium" panose="020B0600000000000000" pitchFamily="34" charset="-122"/>
                <a:cs typeface="Calibri" panose="020F0502020204030204" pitchFamily="34" charset="0"/>
              </a:rPr>
              <a:t>Sdd11, Sdd12, Sdd21 or Sdd22</a:t>
            </a:r>
          </a:p>
          <a:p>
            <a:pPr marL="457051" marR="0" lvl="0" indent="-457051"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endParaRPr kumimoji="0" lang="zh-CN" altLang="en-US" sz="500" b="0" i="0" u="none" strike="noStrike" kern="1200" cap="none" spc="0" normalizeH="0" baseline="0" noProof="0" dirty="0">
              <a:ln>
                <a:noFill/>
              </a:ln>
              <a:solidFill>
                <a:schemeClr val="tx1">
                  <a:lumMod val="75000"/>
                  <a:lumOff val="25000"/>
                </a:schemeClr>
              </a:solidFill>
              <a:effectLst/>
              <a:uLnTx/>
              <a:uFillTx/>
              <a:latin typeface="Calibri" panose="020F0502020204030204" pitchFamily="34" charset="0"/>
              <a:ea typeface="思源黑体 CN Medium" panose="020B0600000000000000" pitchFamily="34" charset="-122"/>
              <a:cs typeface="Calibri" panose="020F0502020204030204" pitchFamily="34" charset="0"/>
            </a:endParaRPr>
          </a:p>
          <a:p>
            <a:pPr marL="457051" marR="0" lvl="0" indent="-457051"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altLang="zh-CN" sz="1600" b="0" i="0" u="none" strike="noStrike" kern="1200" cap="none" spc="0" normalizeH="0" baseline="0" noProof="0" dirty="0">
                <a:ln>
                  <a:noFill/>
                </a:ln>
                <a:solidFill>
                  <a:schemeClr val="tx1">
                    <a:lumMod val="75000"/>
                    <a:lumOff val="25000"/>
                  </a:schemeClr>
                </a:solidFill>
                <a:effectLst/>
                <a:uLnTx/>
                <a:uFillTx/>
                <a:latin typeface="Calibri" panose="020F0502020204030204" pitchFamily="34" charset="0"/>
                <a:ea typeface="思源黑体 CN Medium" panose="020B0600000000000000" pitchFamily="34" charset="-122"/>
                <a:cs typeface="Calibri" panose="020F0502020204030204" pitchFamily="34" charset="0"/>
              </a:rPr>
              <a:t>Time domain (reflected voltage or impedance curve)</a:t>
            </a:r>
            <a:endParaRPr lang="en-US" altLang="zh-CN" sz="1050" dirty="0">
              <a:solidFill>
                <a:prstClr val="black"/>
              </a:solidFill>
              <a:latin typeface="Calibri" panose="020F0502020204030204" pitchFamily="34" charset="0"/>
              <a:ea typeface="思源黑体 CN Medium" panose="020B0600000000000000" pitchFamily="34" charset="-122"/>
              <a:cs typeface="Calibri" panose="020F0502020204030204" pitchFamily="34" charset="0"/>
            </a:endParaRPr>
          </a:p>
          <a:p>
            <a:pPr marL="457051" marR="0" lvl="0" indent="-457051"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endParaRPr kumimoji="0" lang="zh-CN" altLang="en-US" sz="1050" b="0" i="0" u="none" strike="noStrike" kern="1200" cap="none" spc="0" normalizeH="0" baseline="0" noProof="0" dirty="0">
              <a:ln>
                <a:noFill/>
              </a:ln>
              <a:solidFill>
                <a:prstClr val="black"/>
              </a:solidFill>
              <a:effectLst/>
              <a:uLnTx/>
              <a:uFillTx/>
              <a:latin typeface="Calibri" panose="020F0502020204030204" pitchFamily="34" charset="0"/>
              <a:ea typeface="思源黑体 CN Medium" panose="020B0600000000000000" pitchFamily="34" charset="-122"/>
              <a:cs typeface="Calibri" panose="020F0502020204030204" pitchFamily="34" charset="0"/>
            </a:endParaRPr>
          </a:p>
          <a:p>
            <a:pPr marL="457051" marR="0" lvl="0" indent="-457051" defTabSz="914400" rtl="0" eaLnBrk="0" fontAlgn="base" latinLnBrk="0" hangingPunct="0">
              <a:lnSpc>
                <a:spcPct val="100000"/>
              </a:lnSpc>
              <a:spcBef>
                <a:spcPct val="20000"/>
              </a:spcBef>
              <a:spcAft>
                <a:spcPct val="0"/>
              </a:spcAft>
              <a:buClrTx/>
              <a:buSzTx/>
              <a:buFontTx/>
              <a:buBlip>
                <a:blip r:embed="rId3"/>
              </a:buBlip>
              <a:tabLst/>
              <a:defRPr/>
            </a:pPr>
            <a:r>
              <a:rPr kumimoji="0" lang="en-US" altLang="zh-CN" b="1" i="0" u="none" strike="noStrike" kern="1200" cap="none" spc="0" normalizeH="0" baseline="0" noProof="0" dirty="0">
                <a:ln>
                  <a:noFill/>
                </a:ln>
                <a:solidFill>
                  <a:srgbClr val="1F497D"/>
                </a:solidFill>
                <a:effectLst/>
                <a:uLnTx/>
                <a:uFillTx/>
                <a:latin typeface="Calibri" panose="020F0502020204030204" pitchFamily="34" charset="0"/>
                <a:ea typeface="思源黑体 CN Medium" panose="020B0600000000000000" pitchFamily="34" charset="-122"/>
                <a:cs typeface="Calibri" panose="020F0502020204030204" pitchFamily="34" charset="0"/>
              </a:rPr>
              <a:t>Control production process</a:t>
            </a:r>
            <a:endParaRPr kumimoji="0" lang="zh-CN" altLang="en-US" b="1" i="0" u="none" strike="noStrike" kern="1200" cap="none" spc="0" normalizeH="0" baseline="0" noProof="0" dirty="0">
              <a:ln>
                <a:noFill/>
              </a:ln>
              <a:solidFill>
                <a:srgbClr val="1F497D"/>
              </a:solidFill>
              <a:effectLst/>
              <a:uLnTx/>
              <a:uFillTx/>
              <a:latin typeface="Calibri" panose="020F0502020204030204" pitchFamily="34" charset="0"/>
              <a:ea typeface="思源黑体 CN Medium" panose="020B0600000000000000" pitchFamily="34" charset="-122"/>
              <a:cs typeface="Calibri" panose="020F0502020204030204" pitchFamily="34" charset="0"/>
            </a:endParaRPr>
          </a:p>
          <a:p>
            <a:pPr marL="0" marR="0" lvl="0" indent="0" defTabSz="914400" rtl="0" eaLnBrk="0" fontAlgn="base" latinLnBrk="0" hangingPunct="0">
              <a:lnSpc>
                <a:spcPct val="100000"/>
              </a:lnSpc>
              <a:spcBef>
                <a:spcPct val="20000"/>
              </a:spcBef>
              <a:spcAft>
                <a:spcPct val="0"/>
              </a:spcAft>
              <a:buClrTx/>
              <a:buSzTx/>
              <a:buFontTx/>
              <a:buNone/>
              <a:tabLst/>
              <a:defRPr/>
            </a:pPr>
            <a:endParaRPr kumimoji="0" lang="zh-CN" altLang="en-US" sz="800" b="0" i="0" u="none" strike="noStrike" kern="1200" cap="none" spc="0" normalizeH="0" baseline="0" noProof="0" dirty="0">
              <a:ln>
                <a:noFill/>
              </a:ln>
              <a:solidFill>
                <a:prstClr val="white">
                  <a:lumMod val="50000"/>
                </a:prstClr>
              </a:solidFill>
              <a:effectLst/>
              <a:uLnTx/>
              <a:uFillTx/>
              <a:latin typeface="Calibri" panose="020F0502020204030204" pitchFamily="34" charset="0"/>
              <a:ea typeface="思源黑体 CN Medium" panose="020B0600000000000000" pitchFamily="34" charset="-122"/>
              <a:cs typeface="Calibri" panose="020F0502020204030204" pitchFamily="34" charset="0"/>
            </a:endParaRPr>
          </a:p>
          <a:p>
            <a:pPr marL="457051" marR="0" lvl="0" indent="-457051"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altLang="zh-CN" sz="1600" b="0" i="0" u="none" strike="noStrike" kern="1200" cap="none" spc="0" normalizeH="0" baseline="0" noProof="0" dirty="0">
                <a:ln>
                  <a:noFill/>
                </a:ln>
                <a:solidFill>
                  <a:schemeClr val="tx1">
                    <a:lumMod val="75000"/>
                    <a:lumOff val="25000"/>
                  </a:schemeClr>
                </a:solidFill>
                <a:effectLst/>
                <a:uLnTx/>
                <a:uFillTx/>
                <a:latin typeface="Calibri" panose="020F0502020204030204" pitchFamily="34" charset="0"/>
                <a:ea typeface="思源黑体 CN Medium" panose="020B0600000000000000" pitchFamily="34" charset="-122"/>
                <a:cs typeface="Calibri" panose="020F0502020204030204" pitchFamily="34" charset="0"/>
              </a:rPr>
              <a:t>Manufacture of PCB and passive components</a:t>
            </a:r>
            <a:endParaRPr kumimoji="0" lang="zh-CN" altLang="en-US" sz="1600" b="0" i="0" u="none" strike="noStrike" kern="1200" cap="none" spc="0" normalizeH="0" baseline="0" noProof="0" dirty="0">
              <a:ln>
                <a:noFill/>
              </a:ln>
              <a:solidFill>
                <a:schemeClr val="tx1">
                  <a:lumMod val="75000"/>
                  <a:lumOff val="25000"/>
                </a:schemeClr>
              </a:solidFill>
              <a:effectLst/>
              <a:uLnTx/>
              <a:uFillTx/>
              <a:latin typeface="Calibri" panose="020F0502020204030204" pitchFamily="34" charset="0"/>
              <a:ea typeface="思源黑体 CN Medium" panose="020B0600000000000000" pitchFamily="34" charset="-122"/>
              <a:cs typeface="Calibri" panose="020F0502020204030204" pitchFamily="34" charset="0"/>
            </a:endParaRPr>
          </a:p>
          <a:p>
            <a:pPr marL="0" marR="0" lvl="0" indent="0" defTabSz="914400" rtl="0" eaLnBrk="0" fontAlgn="base" latinLnBrk="0" hangingPunct="0">
              <a:lnSpc>
                <a:spcPct val="100000"/>
              </a:lnSpc>
              <a:spcBef>
                <a:spcPct val="20000"/>
              </a:spcBef>
              <a:spcAft>
                <a:spcPct val="0"/>
              </a:spcAft>
              <a:buClrTx/>
              <a:buSzTx/>
              <a:buFontTx/>
              <a:buNone/>
              <a:tabLst/>
              <a:defRPr/>
            </a:pPr>
            <a:endParaRPr kumimoji="0" lang="zh-CN" altLang="en-US" sz="500" b="0" i="0" u="none" strike="noStrike" kern="1200" cap="none" spc="0" normalizeH="0" baseline="0" noProof="0" dirty="0">
              <a:ln>
                <a:noFill/>
              </a:ln>
              <a:solidFill>
                <a:schemeClr val="tx1">
                  <a:lumMod val="75000"/>
                  <a:lumOff val="25000"/>
                </a:schemeClr>
              </a:solidFill>
              <a:effectLst/>
              <a:uLnTx/>
              <a:uFillTx/>
              <a:latin typeface="Calibri" panose="020F0502020204030204" pitchFamily="34" charset="0"/>
              <a:ea typeface="思源黑体 CN Medium" panose="020B0600000000000000" pitchFamily="34" charset="-122"/>
              <a:cs typeface="Calibri" panose="020F0502020204030204" pitchFamily="34" charset="0"/>
            </a:endParaRPr>
          </a:p>
          <a:p>
            <a:pPr marL="457051" marR="0" lvl="0" indent="-457051"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altLang="zh-CN" sz="1600" b="0" i="0" u="none" strike="noStrike" kern="1200" cap="none" spc="0" normalizeH="0" baseline="0" noProof="0" dirty="0">
                <a:ln>
                  <a:noFill/>
                </a:ln>
                <a:solidFill>
                  <a:schemeClr val="tx1">
                    <a:lumMod val="75000"/>
                    <a:lumOff val="25000"/>
                  </a:schemeClr>
                </a:solidFill>
                <a:effectLst/>
                <a:uLnTx/>
                <a:uFillTx/>
                <a:latin typeface="Calibri" panose="020F0502020204030204" pitchFamily="34" charset="0"/>
                <a:ea typeface="思源黑体 CN Medium" panose="020B0600000000000000" pitchFamily="34" charset="-122"/>
                <a:cs typeface="Calibri" panose="020F0502020204030204" pitchFamily="34" charset="0"/>
              </a:rPr>
              <a:t>Control process consistency between different batches</a:t>
            </a:r>
          </a:p>
          <a:p>
            <a:pPr marL="0" marR="0" lvl="0" indent="0" defTabSz="914400" rtl="0" eaLnBrk="0" fontAlgn="base" latinLnBrk="0" hangingPunct="0">
              <a:lnSpc>
                <a:spcPct val="100000"/>
              </a:lnSpc>
              <a:spcBef>
                <a:spcPct val="20000"/>
              </a:spcBef>
              <a:spcAft>
                <a:spcPct val="0"/>
              </a:spcAft>
              <a:buClrTx/>
              <a:buSzTx/>
              <a:buFontTx/>
              <a:buNone/>
              <a:tabLst/>
              <a:defRPr/>
            </a:pPr>
            <a:endParaRPr kumimoji="0" lang="zh-CN" altLang="en-US" sz="1050" b="0" i="0" u="none" strike="noStrike" kern="1200" cap="none" spc="0" normalizeH="0" baseline="0" noProof="0" dirty="0">
              <a:ln>
                <a:noFill/>
              </a:ln>
              <a:solidFill>
                <a:schemeClr val="tx1">
                  <a:lumMod val="75000"/>
                  <a:lumOff val="25000"/>
                </a:schemeClr>
              </a:solidFill>
              <a:effectLst/>
              <a:uLnTx/>
              <a:uFillTx/>
              <a:latin typeface="Calibri" panose="020F0502020204030204" pitchFamily="34" charset="0"/>
              <a:ea typeface="思源黑体 CN Medium" panose="020B0600000000000000" pitchFamily="34" charset="-122"/>
              <a:cs typeface="Calibri" panose="020F0502020204030204" pitchFamily="34" charset="0"/>
            </a:endParaRPr>
          </a:p>
          <a:p>
            <a:pPr marL="457051" marR="0" lvl="0" indent="-457051" defTabSz="914400" rtl="0" eaLnBrk="0" fontAlgn="base" latinLnBrk="0" hangingPunct="0">
              <a:lnSpc>
                <a:spcPct val="100000"/>
              </a:lnSpc>
              <a:spcBef>
                <a:spcPct val="20000"/>
              </a:spcBef>
              <a:spcAft>
                <a:spcPct val="0"/>
              </a:spcAft>
              <a:buClrTx/>
              <a:buSzTx/>
              <a:buFontTx/>
              <a:buBlip>
                <a:blip r:embed="rId3"/>
              </a:buBlip>
              <a:tabLst/>
              <a:defRPr/>
            </a:pPr>
            <a:r>
              <a:rPr kumimoji="0" lang="en-US" altLang="zh-CN" b="1" i="0" u="none" strike="noStrike" kern="1200" cap="none" spc="0" normalizeH="0" baseline="0" noProof="0" dirty="0">
                <a:ln>
                  <a:noFill/>
                </a:ln>
                <a:solidFill>
                  <a:srgbClr val="1F497D"/>
                </a:solidFill>
                <a:effectLst/>
                <a:uLnTx/>
                <a:uFillTx/>
                <a:latin typeface="Calibri" panose="020F0502020204030204" pitchFamily="34" charset="0"/>
                <a:ea typeface="思源黑体 CN Medium" panose="020B0600000000000000" pitchFamily="34" charset="-122"/>
                <a:cs typeface="Calibri" panose="020F0502020204030204" pitchFamily="34" charset="0"/>
              </a:rPr>
              <a:t>Shorten </a:t>
            </a:r>
            <a:r>
              <a:rPr lang="en-US" altLang="zh-CN" b="1" dirty="0">
                <a:solidFill>
                  <a:srgbClr val="1F497D"/>
                </a:solidFill>
                <a:latin typeface="Calibri" panose="020F0502020204030204" pitchFamily="34" charset="0"/>
                <a:ea typeface="思源黑体 CN Medium" panose="020B0600000000000000" pitchFamily="34" charset="-122"/>
                <a:cs typeface="Calibri" panose="020F0502020204030204" pitchFamily="34" charset="0"/>
              </a:rPr>
              <a:t>d</a:t>
            </a:r>
            <a:r>
              <a:rPr kumimoji="0" lang="en-US" altLang="zh-CN" b="1" i="0" u="none" strike="noStrike" kern="1200" cap="none" spc="0" normalizeH="0" baseline="0" noProof="0" dirty="0">
                <a:ln>
                  <a:noFill/>
                </a:ln>
                <a:solidFill>
                  <a:srgbClr val="1F497D"/>
                </a:solidFill>
                <a:effectLst/>
                <a:uLnTx/>
                <a:uFillTx/>
                <a:latin typeface="Calibri" panose="020F0502020204030204" pitchFamily="34" charset="0"/>
                <a:ea typeface="思源黑体 CN Medium" panose="020B0600000000000000" pitchFamily="34" charset="-122"/>
                <a:cs typeface="Calibri" panose="020F0502020204030204" pitchFamily="34" charset="0"/>
              </a:rPr>
              <a:t>esign </a:t>
            </a:r>
            <a:r>
              <a:rPr lang="en-US" altLang="zh-CN" b="1" dirty="0">
                <a:solidFill>
                  <a:srgbClr val="1F497D"/>
                </a:solidFill>
                <a:latin typeface="Calibri" panose="020F0502020204030204" pitchFamily="34" charset="0"/>
                <a:ea typeface="思源黑体 CN Medium" panose="020B0600000000000000" pitchFamily="34" charset="-122"/>
                <a:cs typeface="Calibri" panose="020F0502020204030204" pitchFamily="34" charset="0"/>
              </a:rPr>
              <a:t>c</a:t>
            </a:r>
            <a:r>
              <a:rPr kumimoji="0" lang="en-US" altLang="zh-CN" b="1" i="0" u="none" strike="noStrike" kern="1200" cap="none" spc="0" normalizeH="0" baseline="0" noProof="0" dirty="0" err="1">
                <a:ln>
                  <a:noFill/>
                </a:ln>
                <a:solidFill>
                  <a:srgbClr val="1F497D"/>
                </a:solidFill>
                <a:effectLst/>
                <a:uLnTx/>
                <a:uFillTx/>
                <a:latin typeface="Calibri" panose="020F0502020204030204" pitchFamily="34" charset="0"/>
                <a:ea typeface="思源黑体 CN Medium" panose="020B0600000000000000" pitchFamily="34" charset="-122"/>
                <a:cs typeface="Calibri" panose="020F0502020204030204" pitchFamily="34" charset="0"/>
              </a:rPr>
              <a:t>ycle</a:t>
            </a:r>
            <a:endParaRPr kumimoji="0" lang="zh-CN" altLang="en-US" b="1" i="0" u="none" strike="noStrike" kern="1200" cap="none" spc="0" normalizeH="0" baseline="0" noProof="0" dirty="0">
              <a:ln>
                <a:noFill/>
              </a:ln>
              <a:solidFill>
                <a:srgbClr val="1F497D"/>
              </a:solidFill>
              <a:effectLst/>
              <a:uLnTx/>
              <a:uFillTx/>
              <a:latin typeface="Calibri" panose="020F0502020204030204" pitchFamily="34" charset="0"/>
              <a:ea typeface="思源黑体 CN Medium" panose="020B0600000000000000" pitchFamily="34" charset="-122"/>
              <a:cs typeface="Calibri" panose="020F0502020204030204" pitchFamily="34" charset="0"/>
            </a:endParaRPr>
          </a:p>
          <a:p>
            <a:pPr marL="0" marR="0" lvl="0" indent="0" defTabSz="914400" rtl="0" eaLnBrk="0" fontAlgn="base" latinLnBrk="0" hangingPunct="0">
              <a:lnSpc>
                <a:spcPct val="100000"/>
              </a:lnSpc>
              <a:spcBef>
                <a:spcPct val="20000"/>
              </a:spcBef>
              <a:spcAft>
                <a:spcPct val="0"/>
              </a:spcAft>
              <a:buClrTx/>
              <a:buSzTx/>
              <a:buFontTx/>
              <a:buNone/>
              <a:tabLst/>
              <a:defRPr/>
            </a:pPr>
            <a:endParaRPr kumimoji="0" lang="en-US" altLang="zh-CN" sz="800" b="1" i="0" u="none" strike="noStrike" kern="1200" cap="none" spc="0" normalizeH="0" baseline="0" noProof="0" dirty="0">
              <a:ln>
                <a:noFill/>
              </a:ln>
              <a:solidFill>
                <a:srgbClr val="1F497D"/>
              </a:solidFill>
              <a:effectLst/>
              <a:uLnTx/>
              <a:uFillTx/>
              <a:latin typeface="Calibri" panose="020F0502020204030204" pitchFamily="34" charset="0"/>
              <a:ea typeface="思源黑体 CN Medium" panose="020B0600000000000000" pitchFamily="34" charset="-122"/>
              <a:cs typeface="Calibri" panose="020F0502020204030204" pitchFamily="34" charset="0"/>
            </a:endParaRPr>
          </a:p>
          <a:p>
            <a:pPr>
              <a:buFont typeface="Arial" panose="020B0604020202020204" pitchFamily="34" charset="0"/>
              <a:buChar char="•"/>
              <a:defRPr/>
            </a:pPr>
            <a:r>
              <a:rPr kumimoji="0" lang="en-US" altLang="zh-CN" sz="1600" b="0" i="0" u="none" strike="noStrike" kern="1200" cap="none" spc="0" normalizeH="0" baseline="0" noProof="0" dirty="0">
                <a:ln>
                  <a:noFill/>
                </a:ln>
                <a:solidFill>
                  <a:schemeClr val="tx1">
                    <a:lumMod val="75000"/>
                    <a:lumOff val="25000"/>
                  </a:schemeClr>
                </a:solidFill>
                <a:effectLst/>
                <a:uLnTx/>
                <a:uFillTx/>
                <a:latin typeface="Calibri" panose="020F0502020204030204" pitchFamily="34" charset="0"/>
                <a:ea typeface="思源黑体 CN Medium" panose="020B0600000000000000" pitchFamily="34" charset="-122"/>
                <a:cs typeface="Calibri" panose="020F0502020204030204" pitchFamily="34" charset="0"/>
              </a:rPr>
              <a:t>High-speed differential electrical channel</a:t>
            </a:r>
            <a:endParaRPr kumimoji="0" lang="zh-CN" altLang="en-US" sz="1600" b="0" i="0" u="none" strike="noStrike" kern="1200" cap="none" spc="0" normalizeH="0" baseline="0" noProof="0" dirty="0">
              <a:ln>
                <a:noFill/>
              </a:ln>
              <a:solidFill>
                <a:schemeClr val="tx1">
                  <a:lumMod val="75000"/>
                  <a:lumOff val="25000"/>
                </a:schemeClr>
              </a:solidFill>
              <a:effectLst/>
              <a:uLnTx/>
              <a:uFillTx/>
              <a:latin typeface="Calibri" panose="020F0502020204030204" pitchFamily="34" charset="0"/>
              <a:ea typeface="思源黑体 CN Medium" panose="020B0600000000000000" pitchFamily="34" charset="-122"/>
              <a:cs typeface="Calibri" panose="020F0502020204030204" pitchFamily="34" charset="0"/>
            </a:endParaRPr>
          </a:p>
          <a:p>
            <a:pPr marL="0" marR="0" lvl="0" indent="0" defTabSz="914400" rtl="0" eaLnBrk="0" fontAlgn="base" latinLnBrk="0" hangingPunct="0">
              <a:lnSpc>
                <a:spcPct val="100000"/>
              </a:lnSpc>
              <a:spcBef>
                <a:spcPct val="20000"/>
              </a:spcBef>
              <a:spcAft>
                <a:spcPct val="0"/>
              </a:spcAft>
              <a:buClrTx/>
              <a:buSzTx/>
              <a:buFontTx/>
              <a:buNone/>
              <a:tabLst/>
              <a:defRPr/>
            </a:pPr>
            <a:endParaRPr kumimoji="0" lang="zh-CN" altLang="en-US" sz="500" b="0" i="0" u="none" strike="noStrike" kern="1200" cap="none" spc="0" normalizeH="0" baseline="0" noProof="0" dirty="0">
              <a:ln>
                <a:noFill/>
              </a:ln>
              <a:solidFill>
                <a:schemeClr val="tx1">
                  <a:lumMod val="75000"/>
                  <a:lumOff val="25000"/>
                </a:schemeClr>
              </a:solidFill>
              <a:effectLst/>
              <a:uLnTx/>
              <a:uFillTx/>
              <a:latin typeface="Calibri" panose="020F0502020204030204" pitchFamily="34" charset="0"/>
              <a:ea typeface="思源黑体 CN Medium" panose="020B0600000000000000" pitchFamily="34" charset="-122"/>
              <a:cs typeface="Calibri" panose="020F0502020204030204" pitchFamily="34" charset="0"/>
            </a:endParaRPr>
          </a:p>
          <a:p>
            <a:pPr marL="457051" marR="0" lvl="0" indent="-457051"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altLang="zh-CN" sz="1600" b="0" i="0" u="none" strike="noStrike" kern="1200" cap="none" spc="0" normalizeH="0" baseline="0" noProof="0" dirty="0">
                <a:ln>
                  <a:noFill/>
                </a:ln>
                <a:solidFill>
                  <a:schemeClr val="tx1">
                    <a:lumMod val="75000"/>
                    <a:lumOff val="25000"/>
                  </a:schemeClr>
                </a:solidFill>
                <a:effectLst/>
                <a:uLnTx/>
                <a:uFillTx/>
                <a:latin typeface="Calibri" panose="020F0502020204030204" pitchFamily="34" charset="0"/>
                <a:ea typeface="思源黑体 CN Medium" panose="020B0600000000000000" pitchFamily="34" charset="-122"/>
                <a:cs typeface="Calibri" panose="020F0502020204030204" pitchFamily="34" charset="0"/>
              </a:rPr>
              <a:t>Characterize differential impedance, return/ insertion loss</a:t>
            </a:r>
            <a:endParaRPr kumimoji="0" lang="zh-CN" altLang="en-US" sz="1600" b="0" i="0" u="none" strike="noStrike" kern="1200" cap="none" spc="0" normalizeH="0" baseline="0" noProof="0" dirty="0">
              <a:ln>
                <a:noFill/>
              </a:ln>
              <a:solidFill>
                <a:prstClr val="black"/>
              </a:solidFill>
              <a:effectLst/>
              <a:uLnTx/>
              <a:uFillTx/>
              <a:latin typeface="Calibri" panose="020F0502020204030204" pitchFamily="34" charset="0"/>
              <a:ea typeface="思源黑体 CN Medium" panose="020B0600000000000000" pitchFamily="34" charset="-122"/>
              <a:cs typeface="Calibri" panose="020F0502020204030204" pitchFamily="34" charset="0"/>
            </a:endParaRPr>
          </a:p>
        </p:txBody>
      </p:sp>
    </p:spTree>
    <p:extLst>
      <p:ext uri="{BB962C8B-B14F-4D97-AF65-F5344CB8AC3E}">
        <p14:creationId xmlns:p14="http://schemas.microsoft.com/office/powerpoint/2010/main" val="7604594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a:extLst>
              <a:ext uri="{FF2B5EF4-FFF2-40B4-BE49-F238E27FC236}">
                <a16:creationId xmlns:a16="http://schemas.microsoft.com/office/drawing/2014/main" id="{DD64617B-F410-AFCF-0864-F8E2521A3D3B}"/>
              </a:ext>
            </a:extLst>
          </p:cNvPr>
          <p:cNvGrpSpPr>
            <a:grpSpLocks noChangeAspect="1"/>
          </p:cNvGrpSpPr>
          <p:nvPr/>
        </p:nvGrpSpPr>
        <p:grpSpPr>
          <a:xfrm>
            <a:off x="6714421" y="1373628"/>
            <a:ext cx="2349261" cy="3742190"/>
            <a:chOff x="0" y="0"/>
            <a:chExt cx="2422525" cy="3858895"/>
          </a:xfrm>
        </p:grpSpPr>
        <p:pic>
          <p:nvPicPr>
            <p:cNvPr id="15" name="Object 2">
              <a:extLst>
                <a:ext uri="{FF2B5EF4-FFF2-40B4-BE49-F238E27FC236}">
                  <a16:creationId xmlns:a16="http://schemas.microsoft.com/office/drawing/2014/main" id="{B0541224-C651-6BFB-BFDE-8C5356F8FFC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0" y="0"/>
              <a:ext cx="2422525" cy="3858895"/>
            </a:xfrm>
            <a:prstGeom prst="rect">
              <a:avLst/>
            </a:prstGeom>
          </p:spPr>
        </p:pic>
        <p:pic>
          <p:nvPicPr>
            <p:cNvPr id="16" name="图片 15">
              <a:extLst>
                <a:ext uri="{FF2B5EF4-FFF2-40B4-BE49-F238E27FC236}">
                  <a16:creationId xmlns:a16="http://schemas.microsoft.com/office/drawing/2014/main" id="{55C2821A-6E7A-D6F2-ADCC-FFA345217FC4}"/>
                </a:ext>
              </a:extLst>
            </p:cNvPr>
            <p:cNvPicPr/>
            <p:nvPr/>
          </p:nvPicPr>
          <p:blipFill>
            <a:blip r:embed="rId4">
              <a:extLst>
                <a:ext uri="{28A0092B-C50C-407E-A947-70E740481C1C}">
                  <a14:useLocalDpi xmlns:a14="http://schemas.microsoft.com/office/drawing/2010/main" val="0"/>
                </a:ext>
              </a:extLst>
            </a:blip>
            <a:srcRect/>
            <a:stretch/>
          </p:blipFill>
          <p:spPr>
            <a:xfrm>
              <a:off x="526671" y="601810"/>
              <a:ext cx="183516" cy="183516"/>
            </a:xfrm>
            <a:prstGeom prst="rect">
              <a:avLst/>
            </a:prstGeom>
          </p:spPr>
        </p:pic>
        <p:pic>
          <p:nvPicPr>
            <p:cNvPr id="17" name="图片 16">
              <a:extLst>
                <a:ext uri="{FF2B5EF4-FFF2-40B4-BE49-F238E27FC236}">
                  <a16:creationId xmlns:a16="http://schemas.microsoft.com/office/drawing/2014/main" id="{A510CF2F-1EA3-3D71-081A-C026AE294F6D}"/>
                </a:ext>
              </a:extLst>
            </p:cNvPr>
            <p:cNvPicPr/>
            <p:nvPr/>
          </p:nvPicPr>
          <p:blipFill>
            <a:blip r:embed="rId4">
              <a:extLst>
                <a:ext uri="{28A0092B-C50C-407E-A947-70E740481C1C}">
                  <a14:useLocalDpi xmlns:a14="http://schemas.microsoft.com/office/drawing/2010/main" val="0"/>
                </a:ext>
              </a:extLst>
            </a:blip>
            <a:srcRect/>
            <a:stretch/>
          </p:blipFill>
          <p:spPr>
            <a:xfrm>
              <a:off x="1760015" y="601810"/>
              <a:ext cx="183516" cy="183516"/>
            </a:xfrm>
            <a:prstGeom prst="rect">
              <a:avLst/>
            </a:prstGeom>
          </p:spPr>
        </p:pic>
        <p:pic>
          <p:nvPicPr>
            <p:cNvPr id="18" name="图片 17">
              <a:extLst>
                <a:ext uri="{FF2B5EF4-FFF2-40B4-BE49-F238E27FC236}">
                  <a16:creationId xmlns:a16="http://schemas.microsoft.com/office/drawing/2014/main" id="{CC2D2113-7DA2-09DC-705D-335028FCCDCB}"/>
                </a:ext>
              </a:extLst>
            </p:cNvPr>
            <p:cNvPicPr/>
            <p:nvPr/>
          </p:nvPicPr>
          <p:blipFill>
            <a:blip r:embed="rId5">
              <a:extLst>
                <a:ext uri="{28A0092B-C50C-407E-A947-70E740481C1C}">
                  <a14:useLocalDpi xmlns:a14="http://schemas.microsoft.com/office/drawing/2010/main" val="0"/>
                </a:ext>
              </a:extLst>
            </a:blip>
            <a:srcRect/>
            <a:stretch/>
          </p:blipFill>
          <p:spPr>
            <a:xfrm>
              <a:off x="1148001" y="337645"/>
              <a:ext cx="183516" cy="183516"/>
            </a:xfrm>
            <a:prstGeom prst="rect">
              <a:avLst/>
            </a:prstGeom>
          </p:spPr>
        </p:pic>
        <p:pic>
          <p:nvPicPr>
            <p:cNvPr id="19" name="图片 18">
              <a:extLst>
                <a:ext uri="{FF2B5EF4-FFF2-40B4-BE49-F238E27FC236}">
                  <a16:creationId xmlns:a16="http://schemas.microsoft.com/office/drawing/2014/main" id="{C2933E5F-04C5-FC33-5753-7ECEECC183CD}"/>
                </a:ext>
              </a:extLst>
            </p:cNvPr>
            <p:cNvPicPr/>
            <p:nvPr/>
          </p:nvPicPr>
          <p:blipFill>
            <a:blip r:embed="rId6">
              <a:extLst>
                <a:ext uri="{28A0092B-C50C-407E-A947-70E740481C1C}">
                  <a14:useLocalDpi xmlns:a14="http://schemas.microsoft.com/office/drawing/2010/main" val="0"/>
                </a:ext>
              </a:extLst>
            </a:blip>
            <a:srcRect/>
            <a:stretch/>
          </p:blipFill>
          <p:spPr>
            <a:xfrm>
              <a:off x="533400" y="1562100"/>
              <a:ext cx="183515" cy="183515"/>
            </a:xfrm>
            <a:prstGeom prst="rect">
              <a:avLst/>
            </a:prstGeom>
          </p:spPr>
        </p:pic>
        <p:pic>
          <p:nvPicPr>
            <p:cNvPr id="20" name="图片 19">
              <a:extLst>
                <a:ext uri="{FF2B5EF4-FFF2-40B4-BE49-F238E27FC236}">
                  <a16:creationId xmlns:a16="http://schemas.microsoft.com/office/drawing/2014/main" id="{B569417F-A104-68AD-A59F-28F1996CF8A5}"/>
                </a:ext>
              </a:extLst>
            </p:cNvPr>
            <p:cNvPicPr/>
            <p:nvPr/>
          </p:nvPicPr>
          <p:blipFill>
            <a:blip r:embed="rId7">
              <a:extLst>
                <a:ext uri="{28A0092B-C50C-407E-A947-70E740481C1C}">
                  <a14:useLocalDpi xmlns:a14="http://schemas.microsoft.com/office/drawing/2010/main" val="0"/>
                </a:ext>
              </a:extLst>
            </a:blip>
            <a:srcRect/>
            <a:stretch/>
          </p:blipFill>
          <p:spPr>
            <a:xfrm>
              <a:off x="533400" y="2019300"/>
              <a:ext cx="183515" cy="183515"/>
            </a:xfrm>
            <a:prstGeom prst="rect">
              <a:avLst/>
            </a:prstGeom>
          </p:spPr>
        </p:pic>
        <p:pic>
          <p:nvPicPr>
            <p:cNvPr id="22" name="图片 21">
              <a:extLst>
                <a:ext uri="{FF2B5EF4-FFF2-40B4-BE49-F238E27FC236}">
                  <a16:creationId xmlns:a16="http://schemas.microsoft.com/office/drawing/2014/main" id="{A03CF0D5-F1C1-F0EF-A064-80360BB377FF}"/>
                </a:ext>
              </a:extLst>
            </p:cNvPr>
            <p:cNvPicPr/>
            <p:nvPr/>
          </p:nvPicPr>
          <p:blipFill>
            <a:blip r:embed="rId4">
              <a:extLst>
                <a:ext uri="{28A0092B-C50C-407E-A947-70E740481C1C}">
                  <a14:useLocalDpi xmlns:a14="http://schemas.microsoft.com/office/drawing/2010/main" val="0"/>
                </a:ext>
              </a:extLst>
            </a:blip>
            <a:srcRect/>
            <a:stretch/>
          </p:blipFill>
          <p:spPr>
            <a:xfrm>
              <a:off x="526671" y="3238500"/>
              <a:ext cx="183516" cy="183516"/>
            </a:xfrm>
            <a:prstGeom prst="rect">
              <a:avLst/>
            </a:prstGeom>
          </p:spPr>
        </p:pic>
        <p:pic>
          <p:nvPicPr>
            <p:cNvPr id="23" name="图片 22">
              <a:extLst>
                <a:ext uri="{FF2B5EF4-FFF2-40B4-BE49-F238E27FC236}">
                  <a16:creationId xmlns:a16="http://schemas.microsoft.com/office/drawing/2014/main" id="{341234AF-4F39-7969-944A-967849721DF3}"/>
                </a:ext>
              </a:extLst>
            </p:cNvPr>
            <p:cNvPicPr/>
            <p:nvPr/>
          </p:nvPicPr>
          <p:blipFill>
            <a:blip r:embed="rId4">
              <a:extLst>
                <a:ext uri="{28A0092B-C50C-407E-A947-70E740481C1C}">
                  <a14:useLocalDpi xmlns:a14="http://schemas.microsoft.com/office/drawing/2010/main" val="0"/>
                </a:ext>
              </a:extLst>
            </a:blip>
            <a:srcRect/>
            <a:stretch/>
          </p:blipFill>
          <p:spPr>
            <a:xfrm>
              <a:off x="1756201" y="3238500"/>
              <a:ext cx="183516" cy="183516"/>
            </a:xfrm>
            <a:prstGeom prst="rect">
              <a:avLst/>
            </a:prstGeom>
          </p:spPr>
        </p:pic>
      </p:grpSp>
      <p:sp>
        <p:nvSpPr>
          <p:cNvPr id="25" name="TextBox 11">
            <a:extLst>
              <a:ext uri="{FF2B5EF4-FFF2-40B4-BE49-F238E27FC236}">
                <a16:creationId xmlns:a16="http://schemas.microsoft.com/office/drawing/2014/main" id="{0A958BC6-72D5-8C93-23BB-B0FBA455996B}"/>
              </a:ext>
            </a:extLst>
          </p:cNvPr>
          <p:cNvSpPr txBox="1"/>
          <p:nvPr/>
        </p:nvSpPr>
        <p:spPr>
          <a:xfrm>
            <a:off x="556525" y="518908"/>
            <a:ext cx="7367736" cy="861774"/>
          </a:xfrm>
          <a:prstGeom prst="rect">
            <a:avLst/>
          </a:prstGeom>
          <a:noFill/>
        </p:spPr>
        <p:txBody>
          <a:bodyPr wrap="square" rtlCol="0">
            <a:spAutoFit/>
          </a:bodyPr>
          <a:lstStyle/>
          <a:p>
            <a:r>
              <a:rPr lang="en-US" altLang="zh-CN" sz="3200" b="1" dirty="0">
                <a:solidFill>
                  <a:schemeClr val="tx1">
                    <a:lumMod val="50000"/>
                    <a:lumOff val="50000"/>
                  </a:schemeClr>
                </a:solidFill>
                <a:latin typeface="Calibri" panose="020F0502020204030204" pitchFamily="34" charset="0"/>
                <a:cs typeface="Calibri" panose="020F0502020204030204" pitchFamily="34" charset="0"/>
              </a:rPr>
              <a:t>Brief </a:t>
            </a:r>
            <a:r>
              <a:rPr lang="en-US" altLang="zh-CN" sz="3200" b="1" dirty="0">
                <a:solidFill>
                  <a:srgbClr val="F08300"/>
                </a:solidFill>
                <a:latin typeface="Calibri" panose="020F0502020204030204" pitchFamily="34" charset="0"/>
                <a:cs typeface="Calibri" panose="020F0502020204030204" pitchFamily="34" charset="0"/>
              </a:rPr>
              <a:t>Intro</a:t>
            </a:r>
            <a:r>
              <a:rPr lang="en-US" altLang="zh-CN" sz="3200" b="1" dirty="0">
                <a:solidFill>
                  <a:schemeClr val="tx1">
                    <a:lumMod val="50000"/>
                    <a:lumOff val="50000"/>
                  </a:schemeClr>
                </a:solidFill>
                <a:latin typeface="Calibri" panose="020F0502020204030204" pitchFamily="34" charset="0"/>
                <a:cs typeface="Calibri" panose="020F0502020204030204" pitchFamily="34" charset="0"/>
              </a:rPr>
              <a:t>duction</a:t>
            </a:r>
            <a:endParaRPr lang="en-US" altLang="zh-CN" sz="300" b="1" dirty="0">
              <a:solidFill>
                <a:schemeClr val="tx1">
                  <a:lumMod val="50000"/>
                  <a:lumOff val="50000"/>
                </a:schemeClr>
              </a:solidFill>
              <a:latin typeface="Calibri" panose="020F0502020204030204" pitchFamily="34" charset="0"/>
              <a:cs typeface="Calibri" panose="020F0502020204030204" pitchFamily="34" charset="0"/>
            </a:endParaRPr>
          </a:p>
          <a:p>
            <a:r>
              <a:rPr lang="en-US" altLang="zh-CN" dirty="0">
                <a:solidFill>
                  <a:schemeClr val="tx1">
                    <a:lumMod val="50000"/>
                    <a:lumOff val="50000"/>
                  </a:schemeClr>
                </a:solidFill>
                <a:latin typeface="Calibri" panose="020F0502020204030204" pitchFamily="34" charset="0"/>
                <a:cs typeface="Calibri" panose="020F0502020204030204" pitchFamily="34" charset="0"/>
              </a:rPr>
              <a:t>SEM5000A Instrument Tour / User friendly in every detail</a:t>
            </a:r>
          </a:p>
        </p:txBody>
      </p:sp>
      <p:grpSp>
        <p:nvGrpSpPr>
          <p:cNvPr id="32" name="组合 31">
            <a:extLst>
              <a:ext uri="{FF2B5EF4-FFF2-40B4-BE49-F238E27FC236}">
                <a16:creationId xmlns:a16="http://schemas.microsoft.com/office/drawing/2014/main" id="{B9593DD6-9AEF-D1F5-20C9-115652CC5BFD}"/>
              </a:ext>
            </a:extLst>
          </p:cNvPr>
          <p:cNvGrpSpPr>
            <a:grpSpLocks noChangeAspect="1"/>
          </p:cNvGrpSpPr>
          <p:nvPr/>
        </p:nvGrpSpPr>
        <p:grpSpPr>
          <a:xfrm>
            <a:off x="2680319" y="1352483"/>
            <a:ext cx="2596886" cy="3747288"/>
            <a:chOff x="3178566" y="1513742"/>
            <a:chExt cx="2123654" cy="3064418"/>
          </a:xfrm>
        </p:grpSpPr>
        <p:grpSp>
          <p:nvGrpSpPr>
            <p:cNvPr id="2" name="组合 1">
              <a:extLst>
                <a:ext uri="{FF2B5EF4-FFF2-40B4-BE49-F238E27FC236}">
                  <a16:creationId xmlns:a16="http://schemas.microsoft.com/office/drawing/2014/main" id="{486A768D-4D43-3694-242E-19ECD354891F}"/>
                </a:ext>
              </a:extLst>
            </p:cNvPr>
            <p:cNvGrpSpPr>
              <a:grpSpLocks noChangeAspect="1"/>
            </p:cNvGrpSpPr>
            <p:nvPr/>
          </p:nvGrpSpPr>
          <p:grpSpPr>
            <a:xfrm>
              <a:off x="3178566" y="1513742"/>
              <a:ext cx="2123654" cy="3064418"/>
              <a:chOff x="0" y="0"/>
              <a:chExt cx="2673350" cy="3857625"/>
            </a:xfrm>
          </p:grpSpPr>
          <p:pic>
            <p:nvPicPr>
              <p:cNvPr id="3" name="Object 1">
                <a:extLst>
                  <a:ext uri="{FF2B5EF4-FFF2-40B4-BE49-F238E27FC236}">
                    <a16:creationId xmlns:a16="http://schemas.microsoft.com/office/drawing/2014/main" id="{A6A450AC-3EA8-9837-19F8-A7BA9B2FACA4}"/>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0" y="0"/>
                <a:ext cx="2673350" cy="3857625"/>
              </a:xfrm>
              <a:prstGeom prst="rect">
                <a:avLst/>
              </a:prstGeom>
            </p:spPr>
          </p:pic>
          <p:pic>
            <p:nvPicPr>
              <p:cNvPr id="4" name="图片 3">
                <a:extLst>
                  <a:ext uri="{FF2B5EF4-FFF2-40B4-BE49-F238E27FC236}">
                    <a16:creationId xmlns:a16="http://schemas.microsoft.com/office/drawing/2014/main" id="{BD0BC7E5-847B-603C-B52A-4F19DA6BBD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1475" y="1085850"/>
                <a:ext cx="182880" cy="182880"/>
              </a:xfrm>
              <a:prstGeom prst="rect">
                <a:avLst/>
              </a:prstGeom>
            </p:spPr>
          </p:pic>
          <p:pic>
            <p:nvPicPr>
              <p:cNvPr id="5" name="图片 4">
                <a:extLst>
                  <a:ext uri="{FF2B5EF4-FFF2-40B4-BE49-F238E27FC236}">
                    <a16:creationId xmlns:a16="http://schemas.microsoft.com/office/drawing/2014/main" id="{CE10189A-2288-087E-2A0B-7F60DA917E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4449" y="695204"/>
                <a:ext cx="182880" cy="182880"/>
              </a:xfrm>
              <a:prstGeom prst="rect">
                <a:avLst/>
              </a:prstGeom>
            </p:spPr>
          </p:pic>
          <p:pic>
            <p:nvPicPr>
              <p:cNvPr id="6" name="图片 5">
                <a:extLst>
                  <a:ext uri="{FF2B5EF4-FFF2-40B4-BE49-F238E27FC236}">
                    <a16:creationId xmlns:a16="http://schemas.microsoft.com/office/drawing/2014/main" id="{8DC2E326-F055-599E-919E-3F271C624A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4449" y="1419806"/>
                <a:ext cx="182880" cy="182880"/>
              </a:xfrm>
              <a:prstGeom prst="rect">
                <a:avLst/>
              </a:prstGeom>
            </p:spPr>
          </p:pic>
          <p:pic>
            <p:nvPicPr>
              <p:cNvPr id="7" name="图片 6">
                <a:extLst>
                  <a:ext uri="{FF2B5EF4-FFF2-40B4-BE49-F238E27FC236}">
                    <a16:creationId xmlns:a16="http://schemas.microsoft.com/office/drawing/2014/main" id="{E786B75C-BAB1-C765-64D9-BB1525B2D83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4449" y="1748825"/>
                <a:ext cx="182880" cy="182880"/>
              </a:xfrm>
              <a:prstGeom prst="rect">
                <a:avLst/>
              </a:prstGeom>
            </p:spPr>
          </p:pic>
          <p:pic>
            <p:nvPicPr>
              <p:cNvPr id="10" name="图片 9">
                <a:extLst>
                  <a:ext uri="{FF2B5EF4-FFF2-40B4-BE49-F238E27FC236}">
                    <a16:creationId xmlns:a16="http://schemas.microsoft.com/office/drawing/2014/main" id="{CB3AD082-AE85-8A55-2F71-D219139401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71700" y="1076325"/>
                <a:ext cx="182880" cy="182880"/>
              </a:xfrm>
              <a:prstGeom prst="rect">
                <a:avLst/>
              </a:prstGeom>
            </p:spPr>
          </p:pic>
          <p:pic>
            <p:nvPicPr>
              <p:cNvPr id="11" name="图片 10">
                <a:extLst>
                  <a:ext uri="{FF2B5EF4-FFF2-40B4-BE49-F238E27FC236}">
                    <a16:creationId xmlns:a16="http://schemas.microsoft.com/office/drawing/2014/main" id="{351A163C-27EA-5F2F-71D2-0D8A9F59DE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1950" y="2486025"/>
                <a:ext cx="182880" cy="182880"/>
              </a:xfrm>
              <a:prstGeom prst="rect">
                <a:avLst/>
              </a:prstGeom>
            </p:spPr>
          </p:pic>
          <p:pic>
            <p:nvPicPr>
              <p:cNvPr id="12" name="图片 11">
                <a:extLst>
                  <a:ext uri="{FF2B5EF4-FFF2-40B4-BE49-F238E27FC236}">
                    <a16:creationId xmlns:a16="http://schemas.microsoft.com/office/drawing/2014/main" id="{CA393839-8437-87D2-9626-AC7A9B5142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71700" y="2495550"/>
                <a:ext cx="182880" cy="182880"/>
              </a:xfrm>
              <a:prstGeom prst="rect">
                <a:avLst/>
              </a:prstGeom>
            </p:spPr>
          </p:pic>
        </p:grpSp>
        <p:pic>
          <p:nvPicPr>
            <p:cNvPr id="30" name="图片 29">
              <a:extLst>
                <a:ext uri="{FF2B5EF4-FFF2-40B4-BE49-F238E27FC236}">
                  <a16:creationId xmlns:a16="http://schemas.microsoft.com/office/drawing/2014/main" id="{C18B1725-F58E-30E4-9A7E-324CC949A7F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10393" y="2641607"/>
              <a:ext cx="145276" cy="145276"/>
            </a:xfrm>
            <a:prstGeom prst="rect">
              <a:avLst/>
            </a:prstGeom>
          </p:spPr>
        </p:pic>
      </p:grpSp>
      <p:sp>
        <p:nvSpPr>
          <p:cNvPr id="27" name="文本框 26">
            <a:extLst>
              <a:ext uri="{FF2B5EF4-FFF2-40B4-BE49-F238E27FC236}">
                <a16:creationId xmlns:a16="http://schemas.microsoft.com/office/drawing/2014/main" id="{2B17306A-F8F0-10B0-AD63-6324BAD93776}"/>
              </a:ext>
            </a:extLst>
          </p:cNvPr>
          <p:cNvSpPr txBox="1"/>
          <p:nvPr/>
        </p:nvSpPr>
        <p:spPr>
          <a:xfrm>
            <a:off x="3562708" y="4737988"/>
            <a:ext cx="1227195"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1" i="0" u="none" strike="noStrike" kern="1200" cap="none" spc="0" normalizeH="0" baseline="0" noProof="0" dirty="0">
                <a:ln>
                  <a:noFill/>
                </a:ln>
                <a:solidFill>
                  <a:srgbClr val="666666"/>
                </a:solidFill>
                <a:effectLst/>
                <a:uLnTx/>
                <a:uFillTx/>
                <a:latin typeface="Calibri"/>
                <a:cs typeface="Arial" panose="020B0604020202020204" pitchFamily="34" charset="0"/>
              </a:rPr>
              <a:t>Front Panel</a:t>
            </a:r>
            <a:endParaRPr kumimoji="0" lang="zh-CN" altLang="en-US" sz="1100" b="1" i="0" u="none" strike="noStrike" kern="1200" cap="none" spc="0" normalizeH="0" baseline="0" noProof="0" dirty="0">
              <a:ln>
                <a:noFill/>
              </a:ln>
              <a:solidFill>
                <a:srgbClr val="666666"/>
              </a:solidFill>
              <a:effectLst/>
              <a:uLnTx/>
              <a:uFillTx/>
              <a:latin typeface="Calibri"/>
              <a:cs typeface="Arial" panose="020B0604020202020204" pitchFamily="34" charset="0"/>
            </a:endParaRPr>
          </a:p>
        </p:txBody>
      </p:sp>
      <p:graphicFrame>
        <p:nvGraphicFramePr>
          <p:cNvPr id="8" name="表格 8">
            <a:extLst>
              <a:ext uri="{FF2B5EF4-FFF2-40B4-BE49-F238E27FC236}">
                <a16:creationId xmlns:a16="http://schemas.microsoft.com/office/drawing/2014/main" id="{CCEDCA5A-648E-B5C8-510B-1C816099295A}"/>
              </a:ext>
            </a:extLst>
          </p:cNvPr>
          <p:cNvGraphicFramePr>
            <a:graphicFrameLocks noGrp="1"/>
          </p:cNvGraphicFramePr>
          <p:nvPr>
            <p:extLst>
              <p:ext uri="{D42A27DB-BD31-4B8C-83A1-F6EECF244321}">
                <p14:modId xmlns:p14="http://schemas.microsoft.com/office/powerpoint/2010/main" val="4214627441"/>
              </p:ext>
            </p:extLst>
          </p:nvPr>
        </p:nvGraphicFramePr>
        <p:xfrm>
          <a:off x="880211" y="5015084"/>
          <a:ext cx="5428503" cy="1463040"/>
        </p:xfrm>
        <a:graphic>
          <a:graphicData uri="http://schemas.openxmlformats.org/drawingml/2006/table">
            <a:tbl>
              <a:tblPr firstRow="1" bandRow="1">
                <a:tableStyleId>{3B4B98B0-60AC-42C2-AFA5-B58CD77FA1E5}</a:tableStyleId>
              </a:tblPr>
              <a:tblGrid>
                <a:gridCol w="582315">
                  <a:extLst>
                    <a:ext uri="{9D8B030D-6E8A-4147-A177-3AD203B41FA5}">
                      <a16:colId xmlns:a16="http://schemas.microsoft.com/office/drawing/2014/main" val="363785560"/>
                    </a:ext>
                  </a:extLst>
                </a:gridCol>
                <a:gridCol w="4846188">
                  <a:extLst>
                    <a:ext uri="{9D8B030D-6E8A-4147-A177-3AD203B41FA5}">
                      <a16:colId xmlns:a16="http://schemas.microsoft.com/office/drawing/2014/main" val="356390806"/>
                    </a:ext>
                  </a:extLst>
                </a:gridCol>
              </a:tblGrid>
              <a:tr h="324000">
                <a:tc>
                  <a:txBody>
                    <a:bodyPr/>
                    <a:lstStyle/>
                    <a:p>
                      <a:endParaRPr lang="zh-CN" altLang="en-US" dirty="0"/>
                    </a:p>
                  </a:txBody>
                  <a:tcPr anchor="b">
                    <a:lnB w="12700" cap="flat" cmpd="sng" algn="ctr">
                      <a:solidFill>
                        <a:schemeClr val="tx2">
                          <a:lumMod val="40000"/>
                          <a:lumOff val="60000"/>
                        </a:schemeClr>
                      </a:solidFill>
                      <a:prstDash val="solid"/>
                      <a:round/>
                      <a:headEnd type="none" w="med" len="med"/>
                      <a:tailEnd type="none" w="med" len="med"/>
                    </a:lnB>
                  </a:tcPr>
                </a:tc>
                <a:tc>
                  <a:txBody>
                    <a:bodyPr/>
                    <a:lstStyle/>
                    <a:p>
                      <a:r>
                        <a:rPr lang="en-US" altLang="zh-CN" sz="1400" b="0" dirty="0">
                          <a:solidFill>
                            <a:schemeClr val="tx1">
                              <a:lumMod val="75000"/>
                              <a:lumOff val="25000"/>
                            </a:schemeClr>
                          </a:solidFill>
                        </a:rPr>
                        <a:t>RF connectors as shown in Table 1 and Table 2</a:t>
                      </a:r>
                      <a:endParaRPr lang="zh-CN" altLang="en-US" sz="1400" b="0" dirty="0">
                        <a:solidFill>
                          <a:schemeClr val="tx1">
                            <a:lumMod val="75000"/>
                            <a:lumOff val="25000"/>
                          </a:schemeClr>
                        </a:solidFill>
                      </a:endParaRPr>
                    </a:p>
                  </a:txBody>
                  <a:tcPr anchor="b">
                    <a:lnB w="12700" cap="flat" cmpd="sng" algn="ctr">
                      <a:solidFill>
                        <a:schemeClr val="tx2">
                          <a:lumMod val="40000"/>
                          <a:lumOff val="60000"/>
                        </a:schemeClr>
                      </a:solidFill>
                      <a:prstDash val="solid"/>
                      <a:round/>
                      <a:headEnd type="none" w="med" len="med"/>
                      <a:tailEnd type="none" w="med" len="med"/>
                    </a:lnB>
                  </a:tcPr>
                </a:tc>
                <a:extLst>
                  <a:ext uri="{0D108BD9-81ED-4DB2-BD59-A6C34878D82A}">
                    <a16:rowId xmlns:a16="http://schemas.microsoft.com/office/drawing/2014/main" val="2983442840"/>
                  </a:ext>
                </a:extLst>
              </a:tr>
              <a:tr h="324000">
                <a:tc>
                  <a:txBody>
                    <a:bodyPr/>
                    <a:lstStyle/>
                    <a:p>
                      <a:endParaRPr lang="zh-CN" altLang="en-US" dirty="0"/>
                    </a:p>
                  </a:txBody>
                  <a:tcPr anchor="b">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tcPr>
                </a:tc>
                <a:tc>
                  <a:txBody>
                    <a:bodyPr/>
                    <a:lstStyle/>
                    <a:p>
                      <a:r>
                        <a:rPr lang="en-US" altLang="zh-CN" sz="1400" b="0" dirty="0">
                          <a:solidFill>
                            <a:schemeClr val="tx1">
                              <a:lumMod val="75000"/>
                              <a:lumOff val="25000"/>
                            </a:schemeClr>
                          </a:solidFill>
                        </a:rPr>
                        <a:t>Model name and operating frequency range</a:t>
                      </a:r>
                      <a:endParaRPr lang="zh-CN" altLang="en-US" sz="1400" b="0" dirty="0">
                        <a:solidFill>
                          <a:schemeClr val="tx1">
                            <a:lumMod val="75000"/>
                            <a:lumOff val="25000"/>
                          </a:schemeClr>
                        </a:solidFill>
                      </a:endParaRPr>
                    </a:p>
                  </a:txBody>
                  <a:tcPr anchor="b">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tcPr>
                </a:tc>
                <a:extLst>
                  <a:ext uri="{0D108BD9-81ED-4DB2-BD59-A6C34878D82A}">
                    <a16:rowId xmlns:a16="http://schemas.microsoft.com/office/drawing/2014/main" val="17631537"/>
                  </a:ext>
                </a:extLst>
              </a:tr>
              <a:tr h="324000">
                <a:tc>
                  <a:txBody>
                    <a:bodyPr/>
                    <a:lstStyle/>
                    <a:p>
                      <a:endParaRPr lang="zh-CN" altLang="en-US"/>
                    </a:p>
                  </a:txBody>
                  <a:tcPr anchor="b">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tcPr>
                </a:tc>
                <a:tc>
                  <a:txBody>
                    <a:bodyPr/>
                    <a:lstStyle/>
                    <a:p>
                      <a:r>
                        <a:rPr lang="en-US" altLang="zh-CN" sz="1400" b="0" dirty="0">
                          <a:solidFill>
                            <a:schemeClr val="tx1">
                              <a:lumMod val="75000"/>
                              <a:lumOff val="25000"/>
                            </a:schemeClr>
                          </a:solidFill>
                        </a:rPr>
                        <a:t>Indicator lights, WAIT indicator (red), READY indicator (green)</a:t>
                      </a:r>
                      <a:endParaRPr lang="zh-CN" altLang="en-US" sz="1400" b="0" dirty="0">
                        <a:solidFill>
                          <a:schemeClr val="tx1">
                            <a:lumMod val="75000"/>
                            <a:lumOff val="25000"/>
                          </a:schemeClr>
                        </a:solidFill>
                      </a:endParaRPr>
                    </a:p>
                  </a:txBody>
                  <a:tcPr anchor="b">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tcPr>
                </a:tc>
                <a:extLst>
                  <a:ext uri="{0D108BD9-81ED-4DB2-BD59-A6C34878D82A}">
                    <a16:rowId xmlns:a16="http://schemas.microsoft.com/office/drawing/2014/main" val="2749971222"/>
                  </a:ext>
                </a:extLst>
              </a:tr>
              <a:tr h="324000">
                <a:tc>
                  <a:txBody>
                    <a:bodyPr/>
                    <a:lstStyle/>
                    <a:p>
                      <a:endParaRPr lang="zh-CN" altLang="en-US"/>
                    </a:p>
                  </a:txBody>
                  <a:tcPr anchor="b">
                    <a:lnT w="12700" cap="flat" cmpd="sng" algn="ctr">
                      <a:solidFill>
                        <a:schemeClr val="tx2">
                          <a:lumMod val="40000"/>
                          <a:lumOff val="60000"/>
                        </a:schemeClr>
                      </a:solidFill>
                      <a:prstDash val="solid"/>
                      <a:round/>
                      <a:headEnd type="none" w="med" len="med"/>
                      <a:tailEnd type="none" w="med" len="med"/>
                    </a:lnT>
                  </a:tcPr>
                </a:tc>
                <a:tc>
                  <a:txBody>
                    <a:bodyPr/>
                    <a:lstStyle/>
                    <a:p>
                      <a:r>
                        <a:rPr lang="en-US" altLang="zh-CN" sz="1400" b="0" dirty="0">
                          <a:solidFill>
                            <a:schemeClr val="tx1">
                              <a:lumMod val="75000"/>
                              <a:lumOff val="25000"/>
                            </a:schemeClr>
                          </a:solidFill>
                        </a:rPr>
                        <a:t>Cautions</a:t>
                      </a:r>
                    </a:p>
                  </a:txBody>
                  <a:tcPr anchor="b">
                    <a:lnT w="12700" cap="flat" cmpd="sng" algn="ctr">
                      <a:solidFill>
                        <a:schemeClr val="tx2">
                          <a:lumMod val="40000"/>
                          <a:lumOff val="60000"/>
                        </a:schemeClr>
                      </a:solidFill>
                      <a:prstDash val="solid"/>
                      <a:round/>
                      <a:headEnd type="none" w="med" len="med"/>
                      <a:tailEnd type="none" w="med" len="med"/>
                    </a:lnT>
                  </a:tcPr>
                </a:tc>
                <a:extLst>
                  <a:ext uri="{0D108BD9-81ED-4DB2-BD59-A6C34878D82A}">
                    <a16:rowId xmlns:a16="http://schemas.microsoft.com/office/drawing/2014/main" val="1760830746"/>
                  </a:ext>
                </a:extLst>
              </a:tr>
            </a:tbl>
          </a:graphicData>
        </a:graphic>
      </p:graphicFrame>
      <p:pic>
        <p:nvPicPr>
          <p:cNvPr id="13" name="图片 12">
            <a:extLst>
              <a:ext uri="{FF2B5EF4-FFF2-40B4-BE49-F238E27FC236}">
                <a16:creationId xmlns:a16="http://schemas.microsoft.com/office/drawing/2014/main" id="{B4B8D90B-99E6-CF61-BD77-6B95A3DC38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5648" y="5072348"/>
            <a:ext cx="238021" cy="238021"/>
          </a:xfrm>
          <a:prstGeom prst="rect">
            <a:avLst/>
          </a:prstGeom>
        </p:spPr>
      </p:pic>
      <p:pic>
        <p:nvPicPr>
          <p:cNvPr id="24" name="图片 23">
            <a:extLst>
              <a:ext uri="{FF2B5EF4-FFF2-40B4-BE49-F238E27FC236}">
                <a16:creationId xmlns:a16="http://schemas.microsoft.com/office/drawing/2014/main" id="{22ACB32A-CC23-EDC2-665E-8392F9E5888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4625" y="5454205"/>
            <a:ext cx="238021" cy="238021"/>
          </a:xfrm>
          <a:prstGeom prst="rect">
            <a:avLst/>
          </a:prstGeom>
        </p:spPr>
      </p:pic>
      <p:pic>
        <p:nvPicPr>
          <p:cNvPr id="26" name="图片 25">
            <a:extLst>
              <a:ext uri="{FF2B5EF4-FFF2-40B4-BE49-F238E27FC236}">
                <a16:creationId xmlns:a16="http://schemas.microsoft.com/office/drawing/2014/main" id="{5B40CF4A-4CB3-63FE-A5C3-68F53BC37A5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4625" y="5836063"/>
            <a:ext cx="238021" cy="238021"/>
          </a:xfrm>
          <a:prstGeom prst="rect">
            <a:avLst/>
          </a:prstGeom>
        </p:spPr>
      </p:pic>
      <p:pic>
        <p:nvPicPr>
          <p:cNvPr id="31" name="图片 30">
            <a:extLst>
              <a:ext uri="{FF2B5EF4-FFF2-40B4-BE49-F238E27FC236}">
                <a16:creationId xmlns:a16="http://schemas.microsoft.com/office/drawing/2014/main" id="{872E6F09-6D3C-6967-512A-BA8DF4A0ECF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4625" y="6198710"/>
            <a:ext cx="238021" cy="238021"/>
          </a:xfrm>
          <a:prstGeom prst="rect">
            <a:avLst/>
          </a:prstGeom>
        </p:spPr>
      </p:pic>
      <p:sp>
        <p:nvSpPr>
          <p:cNvPr id="33" name="灯片编号占位符 2">
            <a:extLst>
              <a:ext uri="{FF2B5EF4-FFF2-40B4-BE49-F238E27FC236}">
                <a16:creationId xmlns:a16="http://schemas.microsoft.com/office/drawing/2014/main" id="{A3B962B6-584E-25BB-F004-4BC178940DAB}"/>
              </a:ext>
            </a:extLst>
          </p:cNvPr>
          <p:cNvSpPr txBox="1">
            <a:spLocks/>
          </p:cNvSpPr>
          <p:nvPr/>
        </p:nvSpPr>
        <p:spPr>
          <a:xfrm>
            <a:off x="8827955" y="6478124"/>
            <a:ext cx="2661448" cy="215900"/>
          </a:xfrm>
          <a:prstGeom prst="rect">
            <a:avLst/>
          </a:prstGeom>
        </p:spPr>
        <p:txBody>
          <a:bodyPr vert="horz" lIns="91440" tIns="45720" rIns="91440" bIns="45720" rtlCol="0" anchor="ctr"/>
          <a:lstStyle>
            <a:defPPr>
              <a:defRPr lang="zh-CN"/>
            </a:defPPr>
            <a:lvl1pPr marL="0" algn="r" defTabSz="914400" rtl="0" eaLnBrk="1" latinLnBrk="0" hangingPunct="1">
              <a:defRPr lang="zh-CN" altLang="en-US" sz="1000" kern="1200" smtClean="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F65B630-C7FF-41C0-9923-C5E5E29EED81}" type="slidenum">
              <a:rPr kumimoji="0" lang="en-US" altLang="zh-CN" sz="1000" b="0" i="0" u="none" strike="noStrike" kern="1200" cap="none" spc="0" normalizeH="0" baseline="0" noProof="0">
                <a:ln>
                  <a:noFill/>
                </a:ln>
                <a:solidFill>
                  <a:srgbClr val="2F2F2F">
                    <a:lumMod val="50000"/>
                    <a:lumOff val="50000"/>
                  </a:srgbClr>
                </a:solidFill>
                <a:effectLst/>
                <a:uLnTx/>
                <a:uFillTx/>
                <a:latin typeface="Calibri"/>
                <a:cs typeface="Calibri"/>
                <a:sym typeface="+mn-lt"/>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000" b="0" i="0" u="none" strike="noStrike" kern="1200" cap="none" spc="0" normalizeH="0" baseline="0" noProof="0" dirty="0">
              <a:ln>
                <a:noFill/>
              </a:ln>
              <a:solidFill>
                <a:srgbClr val="2F2F2F">
                  <a:lumMod val="50000"/>
                  <a:lumOff val="50000"/>
                </a:srgbClr>
              </a:solidFill>
              <a:effectLst/>
              <a:uLnTx/>
              <a:uFillTx/>
              <a:latin typeface="Calibri"/>
              <a:ea typeface="宋体" panose="02010600030101010101" pitchFamily="2" charset="-122"/>
              <a:cs typeface="Calibri"/>
              <a:sym typeface="+mn-lt"/>
            </a:endParaRPr>
          </a:p>
        </p:txBody>
      </p:sp>
      <p:sp>
        <p:nvSpPr>
          <p:cNvPr id="29" name="文本框 28">
            <a:extLst>
              <a:ext uri="{FF2B5EF4-FFF2-40B4-BE49-F238E27FC236}">
                <a16:creationId xmlns:a16="http://schemas.microsoft.com/office/drawing/2014/main" id="{A79232FF-F0C3-17A6-0B92-045E179A23E2}"/>
              </a:ext>
            </a:extLst>
          </p:cNvPr>
          <p:cNvSpPr txBox="1"/>
          <p:nvPr/>
        </p:nvSpPr>
        <p:spPr>
          <a:xfrm>
            <a:off x="7543148" y="4733776"/>
            <a:ext cx="1060581" cy="26161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1100" b="1" i="0" u="none" strike="noStrike" kern="1200" cap="none" spc="0" normalizeH="0" baseline="0" noProof="0" dirty="0">
                <a:ln>
                  <a:noFill/>
                </a:ln>
                <a:solidFill>
                  <a:srgbClr val="666666"/>
                </a:solidFill>
                <a:effectLst/>
                <a:uLnTx/>
                <a:uFillTx/>
                <a:latin typeface="Calibri"/>
                <a:cs typeface="Arial" panose="020B0604020202020204" pitchFamily="34" charset="0"/>
              </a:rPr>
              <a:t>Rear Panel</a:t>
            </a:r>
          </a:p>
        </p:txBody>
      </p:sp>
      <p:graphicFrame>
        <p:nvGraphicFramePr>
          <p:cNvPr id="34" name="表格 8">
            <a:extLst>
              <a:ext uri="{FF2B5EF4-FFF2-40B4-BE49-F238E27FC236}">
                <a16:creationId xmlns:a16="http://schemas.microsoft.com/office/drawing/2014/main" id="{9E36EAFA-D25F-BDD2-8826-1C2D371C700A}"/>
              </a:ext>
            </a:extLst>
          </p:cNvPr>
          <p:cNvGraphicFramePr>
            <a:graphicFrameLocks noGrp="1"/>
          </p:cNvGraphicFramePr>
          <p:nvPr>
            <p:extLst>
              <p:ext uri="{D42A27DB-BD31-4B8C-83A1-F6EECF244321}">
                <p14:modId xmlns:p14="http://schemas.microsoft.com/office/powerpoint/2010/main" val="318386826"/>
              </p:ext>
            </p:extLst>
          </p:nvPr>
        </p:nvGraphicFramePr>
        <p:xfrm>
          <a:off x="6656222" y="5015084"/>
          <a:ext cx="4449928" cy="1463040"/>
        </p:xfrm>
        <a:graphic>
          <a:graphicData uri="http://schemas.openxmlformats.org/drawingml/2006/table">
            <a:tbl>
              <a:tblPr firstRow="1" bandRow="1">
                <a:tableStyleId>{3B4B98B0-60AC-42C2-AFA5-B58CD77FA1E5}</a:tableStyleId>
              </a:tblPr>
              <a:tblGrid>
                <a:gridCol w="657215">
                  <a:extLst>
                    <a:ext uri="{9D8B030D-6E8A-4147-A177-3AD203B41FA5}">
                      <a16:colId xmlns:a16="http://schemas.microsoft.com/office/drawing/2014/main" val="363785560"/>
                    </a:ext>
                  </a:extLst>
                </a:gridCol>
                <a:gridCol w="3792713">
                  <a:extLst>
                    <a:ext uri="{9D8B030D-6E8A-4147-A177-3AD203B41FA5}">
                      <a16:colId xmlns:a16="http://schemas.microsoft.com/office/drawing/2014/main" val="356390806"/>
                    </a:ext>
                  </a:extLst>
                </a:gridCol>
              </a:tblGrid>
              <a:tr h="324000">
                <a:tc>
                  <a:txBody>
                    <a:bodyPr/>
                    <a:lstStyle/>
                    <a:p>
                      <a:endParaRPr lang="zh-CN" altLang="en-US" dirty="0"/>
                    </a:p>
                  </a:txBody>
                  <a:tcPr anchor="b">
                    <a:lnB w="12700" cap="flat" cmpd="sng" algn="ctr">
                      <a:solidFill>
                        <a:schemeClr val="tx2">
                          <a:lumMod val="40000"/>
                          <a:lumOff val="60000"/>
                        </a:schemeClr>
                      </a:solidFill>
                      <a:prstDash val="solid"/>
                      <a:round/>
                      <a:headEnd type="none" w="med" len="med"/>
                      <a:tailEnd type="none" w="med" len="med"/>
                    </a:lnB>
                  </a:tcPr>
                </a:tc>
                <a:tc>
                  <a:txBody>
                    <a:bodyPr/>
                    <a:lstStyle/>
                    <a:p>
                      <a:r>
                        <a:rPr lang="en-US" altLang="zh-CN" sz="1400" b="0" dirty="0">
                          <a:solidFill>
                            <a:schemeClr val="tx1">
                              <a:lumMod val="75000"/>
                              <a:lumOff val="25000"/>
                            </a:schemeClr>
                          </a:solidFill>
                        </a:rPr>
                        <a:t>Pad</a:t>
                      </a:r>
                    </a:p>
                  </a:txBody>
                  <a:tcPr anchor="b">
                    <a:lnB w="12700" cap="flat" cmpd="sng" algn="ctr">
                      <a:solidFill>
                        <a:schemeClr val="tx2">
                          <a:lumMod val="40000"/>
                          <a:lumOff val="60000"/>
                        </a:schemeClr>
                      </a:solidFill>
                      <a:prstDash val="solid"/>
                      <a:round/>
                      <a:headEnd type="none" w="med" len="med"/>
                      <a:tailEnd type="none" w="med" len="med"/>
                    </a:lnB>
                  </a:tcPr>
                </a:tc>
                <a:extLst>
                  <a:ext uri="{0D108BD9-81ED-4DB2-BD59-A6C34878D82A}">
                    <a16:rowId xmlns:a16="http://schemas.microsoft.com/office/drawing/2014/main" val="2983442840"/>
                  </a:ext>
                </a:extLst>
              </a:tr>
              <a:tr h="324000">
                <a:tc>
                  <a:txBody>
                    <a:bodyPr/>
                    <a:lstStyle/>
                    <a:p>
                      <a:endParaRPr lang="zh-CN" altLang="en-US" dirty="0"/>
                    </a:p>
                  </a:txBody>
                  <a:tcPr anchor="b">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tcPr>
                </a:tc>
                <a:tc>
                  <a:txBody>
                    <a:bodyPr/>
                    <a:lstStyle/>
                    <a:p>
                      <a:r>
                        <a:rPr lang="en-US" altLang="zh-CN" sz="1400" b="0" dirty="0">
                          <a:solidFill>
                            <a:schemeClr val="tx1">
                              <a:lumMod val="75000"/>
                              <a:lumOff val="25000"/>
                            </a:schemeClr>
                          </a:solidFill>
                        </a:rPr>
                        <a:t>USB port</a:t>
                      </a:r>
                      <a:endParaRPr lang="zh-CN" altLang="en-US" sz="1400" b="0" dirty="0">
                        <a:solidFill>
                          <a:schemeClr val="tx1">
                            <a:lumMod val="75000"/>
                            <a:lumOff val="25000"/>
                          </a:schemeClr>
                        </a:solidFill>
                      </a:endParaRPr>
                    </a:p>
                  </a:txBody>
                  <a:tcPr anchor="b">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tcPr>
                </a:tc>
                <a:extLst>
                  <a:ext uri="{0D108BD9-81ED-4DB2-BD59-A6C34878D82A}">
                    <a16:rowId xmlns:a16="http://schemas.microsoft.com/office/drawing/2014/main" val="17631537"/>
                  </a:ext>
                </a:extLst>
              </a:tr>
              <a:tr h="324000">
                <a:tc>
                  <a:txBody>
                    <a:bodyPr/>
                    <a:lstStyle/>
                    <a:p>
                      <a:endParaRPr lang="zh-CN" altLang="en-US"/>
                    </a:p>
                  </a:txBody>
                  <a:tcPr anchor="b">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tcPr>
                </a:tc>
                <a:tc>
                  <a:txBody>
                    <a:bodyPr/>
                    <a:lstStyle/>
                    <a:p>
                      <a:r>
                        <a:rPr lang="en-US" altLang="zh-CN" sz="1400" b="0" dirty="0">
                          <a:solidFill>
                            <a:schemeClr val="tx1">
                              <a:lumMod val="75000"/>
                              <a:lumOff val="25000"/>
                            </a:schemeClr>
                          </a:solidFill>
                        </a:rPr>
                        <a:t>Serial number</a:t>
                      </a:r>
                      <a:endParaRPr lang="zh-CN" altLang="en-US" sz="1400" b="0" dirty="0">
                        <a:solidFill>
                          <a:schemeClr val="tx1">
                            <a:lumMod val="75000"/>
                            <a:lumOff val="25000"/>
                          </a:schemeClr>
                        </a:solidFill>
                      </a:endParaRPr>
                    </a:p>
                  </a:txBody>
                  <a:tcPr anchor="b">
                    <a:lnT w="12700" cap="flat" cmpd="sng" algn="ctr">
                      <a:solidFill>
                        <a:schemeClr val="tx2">
                          <a:lumMod val="40000"/>
                          <a:lumOff val="60000"/>
                        </a:schemeClr>
                      </a:solidFill>
                      <a:prstDash val="solid"/>
                      <a:round/>
                      <a:headEnd type="none" w="med" len="med"/>
                      <a:tailEnd type="none" w="med" len="med"/>
                    </a:lnT>
                    <a:lnB w="12700" cap="flat" cmpd="sng" algn="ctr">
                      <a:solidFill>
                        <a:schemeClr val="tx2">
                          <a:lumMod val="40000"/>
                          <a:lumOff val="60000"/>
                        </a:schemeClr>
                      </a:solidFill>
                      <a:prstDash val="solid"/>
                      <a:round/>
                      <a:headEnd type="none" w="med" len="med"/>
                      <a:tailEnd type="none" w="med" len="med"/>
                    </a:lnB>
                  </a:tcPr>
                </a:tc>
                <a:extLst>
                  <a:ext uri="{0D108BD9-81ED-4DB2-BD59-A6C34878D82A}">
                    <a16:rowId xmlns:a16="http://schemas.microsoft.com/office/drawing/2014/main" val="2749971222"/>
                  </a:ext>
                </a:extLst>
              </a:tr>
              <a:tr h="324000">
                <a:tc>
                  <a:txBody>
                    <a:bodyPr/>
                    <a:lstStyle/>
                    <a:p>
                      <a:endParaRPr lang="zh-CN" altLang="en-US" dirty="0"/>
                    </a:p>
                  </a:txBody>
                  <a:tcPr anchor="b">
                    <a:lnT w="12700" cap="flat" cmpd="sng" algn="ctr">
                      <a:solidFill>
                        <a:schemeClr val="tx2">
                          <a:lumMod val="40000"/>
                          <a:lumOff val="60000"/>
                        </a:schemeClr>
                      </a:solidFill>
                      <a:prstDash val="solid"/>
                      <a:round/>
                      <a:headEnd type="none" w="med" len="med"/>
                      <a:tailEnd type="none" w="med" len="med"/>
                    </a:lnT>
                  </a:tcPr>
                </a:tc>
                <a:tc>
                  <a:txBody>
                    <a:bodyPr/>
                    <a:lstStyle/>
                    <a:p>
                      <a:r>
                        <a:rPr lang="en-US" altLang="zh-CN" sz="1400" b="0" dirty="0">
                          <a:solidFill>
                            <a:schemeClr val="tx1">
                              <a:lumMod val="75000"/>
                              <a:lumOff val="25000"/>
                            </a:schemeClr>
                          </a:solidFill>
                        </a:rPr>
                        <a:t>Safety terminology and labelling</a:t>
                      </a:r>
                    </a:p>
                  </a:txBody>
                  <a:tcPr anchor="b">
                    <a:lnT w="12700" cap="flat" cmpd="sng" algn="ctr">
                      <a:solidFill>
                        <a:schemeClr val="tx2">
                          <a:lumMod val="40000"/>
                          <a:lumOff val="60000"/>
                        </a:schemeClr>
                      </a:solidFill>
                      <a:prstDash val="solid"/>
                      <a:round/>
                      <a:headEnd type="none" w="med" len="med"/>
                      <a:tailEnd type="none" w="med" len="med"/>
                    </a:lnT>
                  </a:tcPr>
                </a:tc>
                <a:extLst>
                  <a:ext uri="{0D108BD9-81ED-4DB2-BD59-A6C34878D82A}">
                    <a16:rowId xmlns:a16="http://schemas.microsoft.com/office/drawing/2014/main" val="1760830746"/>
                  </a:ext>
                </a:extLst>
              </a:tr>
            </a:tbl>
          </a:graphicData>
        </a:graphic>
      </p:graphicFrame>
      <p:pic>
        <p:nvPicPr>
          <p:cNvPr id="35" name="图片 34">
            <a:extLst>
              <a:ext uri="{FF2B5EF4-FFF2-40B4-BE49-F238E27FC236}">
                <a16:creationId xmlns:a16="http://schemas.microsoft.com/office/drawing/2014/main" id="{EEBAC668-EC1A-4D40-725E-F6A08B79A5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40107" y="5061924"/>
            <a:ext cx="238021" cy="238021"/>
          </a:xfrm>
          <a:prstGeom prst="rect">
            <a:avLst/>
          </a:prstGeom>
        </p:spPr>
      </p:pic>
      <p:pic>
        <p:nvPicPr>
          <p:cNvPr id="36" name="图片 35">
            <a:extLst>
              <a:ext uri="{FF2B5EF4-FFF2-40B4-BE49-F238E27FC236}">
                <a16:creationId xmlns:a16="http://schemas.microsoft.com/office/drawing/2014/main" id="{C175C3AC-52D1-EACE-A458-D04BF63E21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39084" y="5443781"/>
            <a:ext cx="238021" cy="238021"/>
          </a:xfrm>
          <a:prstGeom prst="rect">
            <a:avLst/>
          </a:prstGeom>
        </p:spPr>
      </p:pic>
      <p:pic>
        <p:nvPicPr>
          <p:cNvPr id="37" name="图片 36">
            <a:extLst>
              <a:ext uri="{FF2B5EF4-FFF2-40B4-BE49-F238E27FC236}">
                <a16:creationId xmlns:a16="http://schemas.microsoft.com/office/drawing/2014/main" id="{94B568DB-34C1-3ABA-49E3-52E1C2B0451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39084" y="5825639"/>
            <a:ext cx="238021" cy="238021"/>
          </a:xfrm>
          <a:prstGeom prst="rect">
            <a:avLst/>
          </a:prstGeom>
        </p:spPr>
      </p:pic>
      <p:pic>
        <p:nvPicPr>
          <p:cNvPr id="38" name="图片 37">
            <a:extLst>
              <a:ext uri="{FF2B5EF4-FFF2-40B4-BE49-F238E27FC236}">
                <a16:creationId xmlns:a16="http://schemas.microsoft.com/office/drawing/2014/main" id="{75538BA9-659A-4CC4-BA4B-DBBA0249C38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39084" y="6188286"/>
            <a:ext cx="238021" cy="238021"/>
          </a:xfrm>
          <a:prstGeom prst="rect">
            <a:avLst/>
          </a:prstGeom>
        </p:spPr>
      </p:pic>
    </p:spTree>
    <p:extLst>
      <p:ext uri="{BB962C8B-B14F-4D97-AF65-F5344CB8AC3E}">
        <p14:creationId xmlns:p14="http://schemas.microsoft.com/office/powerpoint/2010/main" val="32352638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8"/>
          <p:cNvSpPr/>
          <p:nvPr/>
        </p:nvSpPr>
        <p:spPr>
          <a:xfrm>
            <a:off x="1588" y="4025348"/>
            <a:ext cx="12188825" cy="2832654"/>
          </a:xfrm>
          <a:prstGeom prst="rect">
            <a:avLst/>
          </a:prstGeom>
          <a:solidFill>
            <a:srgbClr val="003B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600" rtl="0" eaLnBrk="1" fontAlgn="auto" latinLnBrk="0" hangingPunct="1">
              <a:lnSpc>
                <a:spcPct val="100000"/>
              </a:lnSpc>
              <a:spcBef>
                <a:spcPts val="0"/>
              </a:spcBef>
              <a:spcAft>
                <a:spcPts val="0"/>
              </a:spcAft>
              <a:buClrTx/>
              <a:buSzTx/>
              <a:buFontTx/>
              <a:buNone/>
              <a:tabLst/>
              <a:defRPr/>
            </a:pPr>
            <a:endParaRPr kumimoji="0" lang="de-DE" sz="900" b="0" i="0" u="none" strike="noStrike" kern="1200" cap="none" spc="0" normalizeH="0" baseline="0" noProof="0">
              <a:ln>
                <a:noFill/>
              </a:ln>
              <a:solidFill>
                <a:srgbClr val="F9F9F9">
                  <a:lumMod val="50000"/>
                </a:srgbClr>
              </a:solidFill>
              <a:effectLst/>
              <a:uLnTx/>
              <a:uFillTx/>
              <a:latin typeface="Calibri" panose="020F0502020204030204"/>
              <a:cs typeface="+mn-cs"/>
            </a:endParaRPr>
          </a:p>
        </p:txBody>
      </p:sp>
      <p:sp>
        <p:nvSpPr>
          <p:cNvPr id="20" name="Textfeld 47"/>
          <p:cNvSpPr txBox="1"/>
          <p:nvPr/>
        </p:nvSpPr>
        <p:spPr>
          <a:xfrm>
            <a:off x="8170760" y="4781450"/>
            <a:ext cx="3244628"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prstClr val="white"/>
                </a:solidFill>
                <a:effectLst/>
                <a:uLnTx/>
                <a:uFillTx/>
                <a:latin typeface="Calibri"/>
                <a:cs typeface="+mn-cs"/>
              </a:rPr>
              <a:t>SIGLENT TECHNOLOGIES GERMANY GmbH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prstClr val="white"/>
                </a:solidFill>
                <a:effectLst/>
                <a:uLnTx/>
                <a:uFillTx/>
                <a:latin typeface="Calibri"/>
                <a:cs typeface="+mn-cs"/>
              </a:rPr>
              <a:t>Add:  </a:t>
            </a:r>
            <a:r>
              <a:rPr kumimoji="0" lang="de-DE" altLang="zh-CN" sz="1100" b="0" i="0" u="none" strike="noStrike" kern="1200" cap="none" spc="0" normalizeH="0" baseline="0" noProof="0" dirty="0">
                <a:ln>
                  <a:noFill/>
                </a:ln>
                <a:solidFill>
                  <a:prstClr val="white"/>
                </a:solidFill>
                <a:effectLst/>
                <a:uLnTx/>
                <a:uFillTx/>
                <a:latin typeface="Calibri"/>
                <a:cs typeface="+mn-cs"/>
              </a:rPr>
              <a:t>Staetzlinger Str.  70 86165 Augsburg, Germany</a:t>
            </a:r>
            <a:br>
              <a:rPr kumimoji="0" lang="en-US" altLang="zh-CN" sz="1100" b="0" i="0" u="none" strike="noStrike" kern="1200" cap="none" spc="0" normalizeH="0" baseline="0" noProof="0" dirty="0">
                <a:ln>
                  <a:noFill/>
                </a:ln>
                <a:solidFill>
                  <a:prstClr val="white"/>
                </a:solidFill>
                <a:effectLst/>
                <a:uLnTx/>
                <a:uFillTx/>
                <a:latin typeface="Calibri"/>
                <a:cs typeface="+mn-cs"/>
              </a:rPr>
            </a:br>
            <a:r>
              <a:rPr kumimoji="0" lang="en-US" altLang="zh-CN" sz="1100" b="0" i="0" u="none" strike="noStrike" kern="1200" cap="none" spc="0" normalizeH="0" baseline="0" noProof="0" dirty="0">
                <a:ln>
                  <a:noFill/>
                </a:ln>
                <a:solidFill>
                  <a:prstClr val="white"/>
                </a:solidFill>
                <a:effectLst/>
                <a:uLnTx/>
                <a:uFillTx/>
                <a:latin typeface="Calibri"/>
                <a:cs typeface="+mn-cs"/>
              </a:rPr>
              <a:t>Tel: +49(0)-821-666 0 111 0</a:t>
            </a:r>
            <a:br>
              <a:rPr kumimoji="0" lang="en-US" altLang="zh-CN" sz="1100" b="0" i="0" u="none" strike="noStrike" kern="1200" cap="none" spc="0" normalizeH="0" baseline="0" noProof="0" dirty="0">
                <a:ln>
                  <a:noFill/>
                </a:ln>
                <a:solidFill>
                  <a:prstClr val="white"/>
                </a:solidFill>
                <a:effectLst/>
                <a:uLnTx/>
                <a:uFillTx/>
                <a:latin typeface="Calibri"/>
                <a:cs typeface="+mn-cs"/>
              </a:rPr>
            </a:br>
            <a:r>
              <a:rPr kumimoji="0" lang="en-US" altLang="zh-CN" sz="1100" b="0" i="0" u="none" strike="noStrike" kern="1200" cap="none" spc="0" normalizeH="0" baseline="0" noProof="0" dirty="0">
                <a:ln>
                  <a:noFill/>
                </a:ln>
                <a:solidFill>
                  <a:prstClr val="white"/>
                </a:solidFill>
                <a:effectLst/>
                <a:uLnTx/>
                <a:uFillTx/>
                <a:latin typeface="Calibri"/>
                <a:cs typeface="+mn-cs"/>
              </a:rPr>
              <a:t>Fax: +49(0)-821-666 0 111 22</a:t>
            </a:r>
            <a:br>
              <a:rPr kumimoji="0" lang="en-US" altLang="zh-CN" sz="1100" b="0" i="0" u="none" strike="noStrike" kern="1200" cap="none" spc="0" normalizeH="0" baseline="0" noProof="0" dirty="0">
                <a:ln>
                  <a:noFill/>
                </a:ln>
                <a:solidFill>
                  <a:prstClr val="white"/>
                </a:solidFill>
                <a:effectLst/>
                <a:uLnTx/>
                <a:uFillTx/>
                <a:latin typeface="Calibri"/>
                <a:cs typeface="+mn-cs"/>
              </a:rPr>
            </a:br>
            <a:r>
              <a:rPr kumimoji="0" lang="en-US" altLang="zh-CN" sz="1100" b="0" i="0" u="none" strike="noStrike" kern="1200" cap="none" spc="0" normalizeH="0" baseline="0" noProof="0" dirty="0">
                <a:ln>
                  <a:noFill/>
                </a:ln>
                <a:solidFill>
                  <a:prstClr val="white"/>
                </a:solidFill>
                <a:effectLst/>
                <a:uLnTx/>
                <a:uFillTx/>
                <a:latin typeface="Calibri"/>
                <a:cs typeface="+mn-cs"/>
              </a:rPr>
              <a:t>info-eu@siglent.com</a:t>
            </a:r>
            <a:br>
              <a:rPr kumimoji="0" lang="en-US" altLang="zh-CN" sz="1100" b="0" i="0" u="none" strike="noStrike" kern="1200" cap="none" spc="0" normalizeH="0" baseline="0" noProof="0" dirty="0">
                <a:ln>
                  <a:noFill/>
                </a:ln>
                <a:solidFill>
                  <a:prstClr val="white"/>
                </a:solidFill>
                <a:effectLst/>
                <a:uLnTx/>
                <a:uFillTx/>
                <a:latin typeface="Calibri"/>
                <a:cs typeface="+mn-cs"/>
              </a:rPr>
            </a:br>
            <a:r>
              <a:rPr kumimoji="0" lang="en-US" altLang="zh-CN" sz="1100" b="0" i="0" u="none" strike="noStrike" kern="1200" cap="none" spc="0" normalizeH="0" baseline="0" noProof="0" dirty="0">
                <a:ln>
                  <a:noFill/>
                </a:ln>
                <a:solidFill>
                  <a:prstClr val="white"/>
                </a:solidFill>
                <a:effectLst/>
                <a:uLnTx/>
                <a:uFillTx/>
                <a:latin typeface="Calibri"/>
                <a:cs typeface="+mn-cs"/>
              </a:rPr>
              <a:t>www.siglenteu.com</a:t>
            </a:r>
          </a:p>
        </p:txBody>
      </p:sp>
      <p:sp>
        <p:nvSpPr>
          <p:cNvPr id="14" name="Textfeld 46"/>
          <p:cNvSpPr txBox="1"/>
          <p:nvPr/>
        </p:nvSpPr>
        <p:spPr>
          <a:xfrm>
            <a:off x="4936295" y="4461946"/>
            <a:ext cx="285086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prstClr val="white"/>
                </a:solidFill>
                <a:effectLst/>
                <a:uLnTx/>
                <a:uFillTx/>
                <a:latin typeface="Calibri"/>
                <a:cs typeface="+mn-cs"/>
              </a:rPr>
              <a:t>NA</a:t>
            </a:r>
          </a:p>
        </p:txBody>
      </p:sp>
      <p:sp>
        <p:nvSpPr>
          <p:cNvPr id="15" name="Textfeld 47"/>
          <p:cNvSpPr txBox="1"/>
          <p:nvPr/>
        </p:nvSpPr>
        <p:spPr>
          <a:xfrm>
            <a:off x="4940271" y="4770898"/>
            <a:ext cx="2158728"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prstClr val="white"/>
                </a:solidFill>
                <a:effectLst/>
                <a:uLnTx/>
                <a:uFillTx/>
                <a:latin typeface="Calibri"/>
                <a:cs typeface="+mn-cs"/>
              </a:rPr>
              <a:t>SIGLENT Technologies NA, Inc.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prstClr val="white"/>
                </a:solidFill>
                <a:effectLst/>
                <a:uLnTx/>
                <a:uFillTx/>
                <a:latin typeface="Calibri"/>
                <a:cs typeface="+mn-cs"/>
              </a:rPr>
              <a:t>Add: 6557 Cochran Rd Solon, Ohio 44139</a:t>
            </a:r>
            <a:br>
              <a:rPr kumimoji="0" lang="en-US" altLang="zh-CN" sz="1100" b="0" i="0" u="none" strike="noStrike" kern="1200" cap="none" spc="0" normalizeH="0" baseline="0" noProof="0" dirty="0">
                <a:ln>
                  <a:noFill/>
                </a:ln>
                <a:solidFill>
                  <a:prstClr val="white"/>
                </a:solidFill>
                <a:effectLst/>
                <a:uLnTx/>
                <a:uFillTx/>
                <a:latin typeface="Calibri"/>
                <a:cs typeface="+mn-cs"/>
              </a:rPr>
            </a:br>
            <a:r>
              <a:rPr kumimoji="0" lang="en-US" altLang="zh-CN" sz="1100" b="0" i="0" u="none" strike="noStrike" kern="1200" cap="none" spc="0" normalizeH="0" baseline="0" noProof="0" dirty="0">
                <a:ln>
                  <a:noFill/>
                </a:ln>
                <a:solidFill>
                  <a:prstClr val="white"/>
                </a:solidFill>
                <a:effectLst/>
                <a:uLnTx/>
                <a:uFillTx/>
                <a:latin typeface="Calibri"/>
                <a:cs typeface="+mn-cs"/>
              </a:rPr>
              <a:t>Tel: 440-398-5800</a:t>
            </a:r>
            <a:br>
              <a:rPr kumimoji="0" lang="en-US" altLang="zh-CN" sz="1100" b="0" i="0" u="none" strike="noStrike" kern="1200" cap="none" spc="0" normalizeH="0" baseline="0" noProof="0" dirty="0">
                <a:ln>
                  <a:noFill/>
                </a:ln>
                <a:solidFill>
                  <a:prstClr val="white"/>
                </a:solidFill>
                <a:effectLst/>
                <a:uLnTx/>
                <a:uFillTx/>
                <a:latin typeface="Calibri"/>
                <a:cs typeface="+mn-cs"/>
              </a:rPr>
            </a:br>
            <a:r>
              <a:rPr kumimoji="0" lang="en-US" altLang="zh-CN" sz="1100" b="0" i="0" u="none" strike="noStrike" kern="1200" cap="none" spc="0" normalizeH="0" baseline="0" noProof="0" dirty="0">
                <a:ln>
                  <a:noFill/>
                </a:ln>
                <a:solidFill>
                  <a:prstClr val="white"/>
                </a:solidFill>
                <a:effectLst/>
                <a:uLnTx/>
                <a:uFillTx/>
                <a:latin typeface="Calibri"/>
                <a:cs typeface="+mn-cs"/>
              </a:rPr>
              <a:t>Toll Free:877-515-5551</a:t>
            </a:r>
            <a:br>
              <a:rPr kumimoji="0" lang="en-US" altLang="zh-CN" sz="1100" b="0" i="0" u="none" strike="noStrike" kern="1200" cap="none" spc="0" normalizeH="0" baseline="0" noProof="0" dirty="0">
                <a:ln>
                  <a:noFill/>
                </a:ln>
                <a:solidFill>
                  <a:prstClr val="white"/>
                </a:solidFill>
                <a:effectLst/>
                <a:uLnTx/>
                <a:uFillTx/>
                <a:latin typeface="Calibri"/>
                <a:cs typeface="+mn-cs"/>
              </a:rPr>
            </a:br>
            <a:r>
              <a:rPr kumimoji="0" lang="en-US" altLang="zh-CN" sz="1100" b="0" i="0" u="none" strike="noStrike" kern="1200" cap="none" spc="0" normalizeH="0" baseline="0" noProof="0" dirty="0">
                <a:ln>
                  <a:noFill/>
                </a:ln>
                <a:solidFill>
                  <a:prstClr val="white"/>
                </a:solidFill>
                <a:effectLst/>
                <a:uLnTx/>
                <a:uFillTx/>
                <a:latin typeface="Calibri"/>
                <a:cs typeface="+mn-cs"/>
              </a:rPr>
              <a:t>Fax: 440-399-1211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prstClr val="white"/>
                </a:solidFill>
                <a:effectLst/>
                <a:uLnTx/>
                <a:uFillTx/>
                <a:latin typeface="Calibri"/>
                <a:cs typeface="+mn-cs"/>
              </a:rPr>
              <a:t>info@siglent.com</a:t>
            </a:r>
            <a:br>
              <a:rPr kumimoji="0" lang="en-US" altLang="zh-CN" sz="1100" b="0" i="0" u="none" strike="noStrike" kern="1200" cap="none" spc="0" normalizeH="0" baseline="0" noProof="0" dirty="0">
                <a:ln>
                  <a:noFill/>
                </a:ln>
                <a:solidFill>
                  <a:prstClr val="white"/>
                </a:solidFill>
                <a:effectLst/>
                <a:uLnTx/>
                <a:uFillTx/>
                <a:latin typeface="Calibri"/>
                <a:cs typeface="+mn-cs"/>
              </a:rPr>
            </a:br>
            <a:r>
              <a:rPr kumimoji="0" lang="en-US" altLang="zh-CN" sz="1100" b="0" i="0" u="none" strike="noStrike" kern="1200" cap="none" spc="0" normalizeH="0" baseline="0" noProof="0" dirty="0">
                <a:ln>
                  <a:noFill/>
                </a:ln>
                <a:solidFill>
                  <a:prstClr val="white"/>
                </a:solidFill>
                <a:effectLst/>
                <a:uLnTx/>
                <a:uFillTx/>
                <a:latin typeface="Calibri"/>
                <a:cs typeface="+mn-cs"/>
              </a:rPr>
              <a:t>www.siglentna.com</a:t>
            </a:r>
          </a:p>
        </p:txBody>
      </p:sp>
      <p:sp>
        <p:nvSpPr>
          <p:cNvPr id="16" name="Textfeld 50"/>
          <p:cNvSpPr txBox="1"/>
          <p:nvPr/>
        </p:nvSpPr>
        <p:spPr>
          <a:xfrm>
            <a:off x="2805208" y="3110753"/>
            <a:ext cx="642885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7F7F7F"/>
                </a:solidFill>
                <a:effectLst/>
                <a:uLnTx/>
                <a:uFillTx/>
                <a:latin typeface="Calibri"/>
                <a:cs typeface="+mn-cs"/>
              </a:rPr>
              <a:t>Every Bench. Every Engineer. Every Day.</a:t>
            </a:r>
            <a:endParaRPr kumimoji="0" lang="zh-CN" altLang="en-US" sz="1800" b="0" i="0" u="none" strike="noStrike" kern="1200" cap="none" spc="0" normalizeH="0" baseline="0" noProof="0" dirty="0">
              <a:ln>
                <a:noFill/>
              </a:ln>
              <a:solidFill>
                <a:srgbClr val="7F7F7F"/>
              </a:solidFill>
              <a:effectLst/>
              <a:uLnTx/>
              <a:uFillTx/>
              <a:latin typeface="Calibri"/>
              <a:cs typeface="+mn-cs"/>
            </a:endParaRPr>
          </a:p>
        </p:txBody>
      </p:sp>
      <p:sp>
        <p:nvSpPr>
          <p:cNvPr id="19" name="Textfeld 46"/>
          <p:cNvSpPr txBox="1"/>
          <p:nvPr/>
        </p:nvSpPr>
        <p:spPr>
          <a:xfrm>
            <a:off x="8166784" y="4453448"/>
            <a:ext cx="285086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prstClr val="white"/>
                </a:solidFill>
                <a:effectLst/>
                <a:uLnTx/>
                <a:uFillTx/>
                <a:latin typeface="Calibri"/>
                <a:cs typeface="+mn-cs"/>
              </a:rPr>
              <a:t>Europe</a:t>
            </a:r>
          </a:p>
        </p:txBody>
      </p:sp>
      <p:sp>
        <p:nvSpPr>
          <p:cNvPr id="21" name="Textfeld 47"/>
          <p:cNvSpPr txBox="1"/>
          <p:nvPr/>
        </p:nvSpPr>
        <p:spPr>
          <a:xfrm>
            <a:off x="788161" y="4770898"/>
            <a:ext cx="3629490" cy="127727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prstClr val="white"/>
                </a:solidFill>
                <a:effectLst/>
                <a:uLnTx/>
                <a:uFillTx/>
                <a:latin typeface="Calibri"/>
                <a:cs typeface="+mn-cs"/>
              </a:rPr>
              <a:t>SIGLENT TECHNOLOGIES CO., LTD.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prstClr val="white"/>
                </a:solidFill>
                <a:effectLst/>
                <a:uLnTx/>
                <a:uFillTx/>
                <a:latin typeface="Calibri"/>
                <a:cs typeface="+mn-cs"/>
              </a:rPr>
              <a:t>Add: Blog No.1 &amp; No.4 &amp; No.5, </a:t>
            </a:r>
            <a:r>
              <a:rPr kumimoji="0" lang="en-US" altLang="zh-CN" sz="1100" b="0" i="0" u="none" strike="noStrike" kern="1200" cap="none" spc="0" normalizeH="0" baseline="0" noProof="0" dirty="0" err="1">
                <a:ln>
                  <a:noFill/>
                </a:ln>
                <a:solidFill>
                  <a:prstClr val="white"/>
                </a:solidFill>
                <a:effectLst/>
                <a:uLnTx/>
                <a:uFillTx/>
                <a:latin typeface="Calibri"/>
                <a:cs typeface="+mn-cs"/>
              </a:rPr>
              <a:t>Antongda</a:t>
            </a:r>
            <a:r>
              <a:rPr kumimoji="0" lang="en-US" altLang="zh-CN" sz="1100" b="0" i="0" u="none" strike="noStrike" kern="1200" cap="none" spc="0" normalizeH="0" baseline="0" noProof="0" dirty="0">
                <a:ln>
                  <a:noFill/>
                </a:ln>
                <a:solidFill>
                  <a:prstClr val="white"/>
                </a:solidFill>
                <a:effectLst/>
                <a:uLnTx/>
                <a:uFillTx/>
                <a:latin typeface="Calibri"/>
                <a:cs typeface="+mn-cs"/>
              </a:rPr>
              <a:t> Industrial Zone, 3rd </a:t>
            </a:r>
            <a:r>
              <a:rPr kumimoji="0" lang="en-US" altLang="zh-CN" sz="1100" b="0" i="0" u="none" strike="noStrike" kern="1200" cap="none" spc="0" normalizeH="0" baseline="0" noProof="0" dirty="0" err="1">
                <a:ln>
                  <a:noFill/>
                </a:ln>
                <a:solidFill>
                  <a:prstClr val="white"/>
                </a:solidFill>
                <a:effectLst/>
                <a:uLnTx/>
                <a:uFillTx/>
                <a:latin typeface="Calibri"/>
                <a:cs typeface="+mn-cs"/>
              </a:rPr>
              <a:t>Liuxian</a:t>
            </a:r>
            <a:r>
              <a:rPr kumimoji="0" lang="en-US" altLang="zh-CN" sz="1100" b="0" i="0" u="none" strike="noStrike" kern="1200" cap="none" spc="0" normalizeH="0" baseline="0" noProof="0" dirty="0">
                <a:ln>
                  <a:noFill/>
                </a:ln>
                <a:solidFill>
                  <a:prstClr val="white"/>
                </a:solidFill>
                <a:effectLst/>
                <a:uLnTx/>
                <a:uFillTx/>
                <a:latin typeface="Calibri"/>
                <a:cs typeface="+mn-cs"/>
              </a:rPr>
              <a:t> Road, </a:t>
            </a:r>
            <a:r>
              <a:rPr kumimoji="0" lang="en-US" altLang="zh-CN" sz="1100" b="0" i="0" u="none" strike="noStrike" kern="1200" cap="none" spc="0" normalizeH="0" baseline="0" noProof="0" dirty="0" err="1">
                <a:ln>
                  <a:noFill/>
                </a:ln>
                <a:solidFill>
                  <a:prstClr val="white"/>
                </a:solidFill>
                <a:effectLst/>
                <a:uLnTx/>
                <a:uFillTx/>
                <a:latin typeface="Calibri"/>
                <a:cs typeface="+mn-cs"/>
              </a:rPr>
              <a:t>Bao’an</a:t>
            </a:r>
            <a:r>
              <a:rPr kumimoji="0" lang="en-US" altLang="zh-CN" sz="1100" b="0" i="0" u="none" strike="noStrike" kern="1200" cap="none" spc="0" normalizeH="0" baseline="0" noProof="0" dirty="0">
                <a:ln>
                  <a:noFill/>
                </a:ln>
                <a:solidFill>
                  <a:prstClr val="white"/>
                </a:solidFill>
                <a:effectLst/>
                <a:uLnTx/>
                <a:uFillTx/>
                <a:latin typeface="Calibri"/>
                <a:cs typeface="+mn-cs"/>
              </a:rPr>
              <a:t> District, Shenzhen, 518101, China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prstClr val="white"/>
                </a:solidFill>
                <a:effectLst/>
                <a:uLnTx/>
                <a:uFillTx/>
                <a:latin typeface="Calibri"/>
                <a:cs typeface="+mn-cs"/>
              </a:rPr>
              <a:t>Tel:+ 86 755 3688 7876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prstClr val="white"/>
                </a:solidFill>
                <a:effectLst/>
                <a:uLnTx/>
                <a:uFillTx/>
                <a:latin typeface="Calibri"/>
                <a:cs typeface="+mn-cs"/>
              </a:rPr>
              <a:t>Fax:+ 86 755 3359 1582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prstClr val="white"/>
                </a:solidFill>
                <a:effectLst/>
                <a:uLnTx/>
                <a:uFillTx/>
                <a:latin typeface="Calibri"/>
                <a:cs typeface="+mn-cs"/>
              </a:rPr>
              <a:t>sales@siglent.com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prstClr val="white"/>
                </a:solidFill>
                <a:effectLst/>
                <a:uLnTx/>
                <a:uFillTx/>
                <a:latin typeface="Calibri"/>
                <a:cs typeface="+mn-cs"/>
              </a:rPr>
              <a:t>int.siglent.com</a:t>
            </a:r>
          </a:p>
        </p:txBody>
      </p:sp>
      <p:sp>
        <p:nvSpPr>
          <p:cNvPr id="22" name="Textfeld 46"/>
          <p:cNvSpPr txBox="1"/>
          <p:nvPr/>
        </p:nvSpPr>
        <p:spPr>
          <a:xfrm>
            <a:off x="784185" y="4461946"/>
            <a:ext cx="285086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prstClr val="white"/>
                </a:solidFill>
                <a:effectLst/>
                <a:uLnTx/>
                <a:uFillTx/>
                <a:latin typeface="Calibri"/>
                <a:cs typeface="+mn-cs"/>
              </a:rPr>
              <a:t>Headquarters</a:t>
            </a:r>
          </a:p>
        </p:txBody>
      </p:sp>
      <p:sp>
        <p:nvSpPr>
          <p:cNvPr id="3" name="Textfeld 33">
            <a:extLst>
              <a:ext uri="{FF2B5EF4-FFF2-40B4-BE49-F238E27FC236}">
                <a16:creationId xmlns:a16="http://schemas.microsoft.com/office/drawing/2014/main" id="{F3FF563E-69F5-B99F-3DBC-268D5460C784}"/>
              </a:ext>
            </a:extLst>
          </p:cNvPr>
          <p:cNvSpPr txBox="1"/>
          <p:nvPr/>
        </p:nvSpPr>
        <p:spPr>
          <a:xfrm>
            <a:off x="3038208" y="1622536"/>
            <a:ext cx="6115584" cy="1323439"/>
          </a:xfrm>
          <a:prstGeom prst="rect">
            <a:avLst/>
          </a:prstGeom>
          <a:noFill/>
        </p:spPr>
        <p:txBody>
          <a:bodyPr wrap="square" rtlCol="0">
            <a:spAutoFit/>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de-DE" sz="4000" b="0" i="0" u="none" strike="noStrike" kern="1200" cap="none" spc="0" normalizeH="0" baseline="0" noProof="0" dirty="0">
              <a:ln>
                <a:noFill/>
              </a:ln>
              <a:solidFill>
                <a:srgbClr val="0065FA"/>
              </a:solidFill>
              <a:effectLst/>
              <a:uLnTx/>
              <a:uFillTx/>
              <a:latin typeface="Century Gothic" panose="020B0502020202020204" pitchFamily="34" charset="0"/>
              <a:ea typeface="+mn-ea"/>
              <a:cs typeface="+mn-cs"/>
            </a:endParaRPr>
          </a:p>
          <a:p>
            <a:pPr marL="0" marR="0" lvl="0" indent="0" algn="ctr" defTabSz="228600" rtl="0" eaLnBrk="1" fontAlgn="auto" latinLnBrk="0" hangingPunct="1">
              <a:lnSpc>
                <a:spcPct val="100000"/>
              </a:lnSpc>
              <a:spcBef>
                <a:spcPts val="0"/>
              </a:spcBef>
              <a:spcAft>
                <a:spcPts val="0"/>
              </a:spcAft>
              <a:buClrTx/>
              <a:buSzTx/>
              <a:buFontTx/>
              <a:buNone/>
              <a:tabLst/>
              <a:defRPr/>
            </a:pPr>
            <a:r>
              <a:rPr kumimoji="0" lang="de-DE" sz="4000" b="1" i="0" u="none" strike="noStrike" kern="1200" cap="none" spc="0" normalizeH="0" baseline="0" noProof="0" dirty="0">
                <a:ln>
                  <a:noFill/>
                </a:ln>
                <a:solidFill>
                  <a:srgbClr val="003B90"/>
                </a:solidFill>
                <a:effectLst/>
                <a:uLnTx/>
                <a:uFillTx/>
                <a:latin typeface="Century Gothic" panose="020B0502020202020204" pitchFamily="34" charset="0"/>
                <a:ea typeface="+mn-ea"/>
                <a:cs typeface="+mn-cs"/>
              </a:rPr>
              <a:t>Thank You</a:t>
            </a:r>
            <a:endParaRPr kumimoji="0" lang="de-DE" sz="4000" b="0" i="0" u="none" strike="noStrike" kern="1200" cap="none" spc="0" normalizeH="0" baseline="0" noProof="0" dirty="0">
              <a:ln>
                <a:noFill/>
              </a:ln>
              <a:solidFill>
                <a:srgbClr val="003B9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3161634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1">
            <a:extLst>
              <a:ext uri="{FF2B5EF4-FFF2-40B4-BE49-F238E27FC236}">
                <a16:creationId xmlns:a16="http://schemas.microsoft.com/office/drawing/2014/main" id="{BA1A2CFF-74DC-9898-5C51-DBD64CA9A3BE}"/>
              </a:ext>
            </a:extLst>
          </p:cNvPr>
          <p:cNvSpPr txBox="1"/>
          <p:nvPr/>
        </p:nvSpPr>
        <p:spPr>
          <a:xfrm>
            <a:off x="556525" y="518908"/>
            <a:ext cx="7367736" cy="861774"/>
          </a:xfrm>
          <a:prstGeom prst="rect">
            <a:avLst/>
          </a:prstGeom>
          <a:noFill/>
        </p:spPr>
        <p:txBody>
          <a:bodyPr wrap="square" rtlCol="0">
            <a:spAutoFit/>
          </a:bodyPr>
          <a:lstStyle/>
          <a:p>
            <a:r>
              <a:rPr lang="en-US" altLang="zh-CN" sz="3200" b="1" dirty="0">
                <a:solidFill>
                  <a:srgbClr val="F08300"/>
                </a:solidFill>
                <a:latin typeface="Calibri" panose="020F0502020204030204" pitchFamily="34" charset="0"/>
                <a:cs typeface="Calibri" panose="020F0502020204030204" pitchFamily="34" charset="0"/>
              </a:rPr>
              <a:t>Characteristic</a:t>
            </a:r>
            <a:r>
              <a:rPr lang="en-US" altLang="zh-CN" sz="3200" b="1" dirty="0">
                <a:solidFill>
                  <a:schemeClr val="tx1">
                    <a:lumMod val="50000"/>
                    <a:lumOff val="50000"/>
                  </a:schemeClr>
                </a:solidFill>
                <a:latin typeface="Calibri" panose="020F0502020204030204" pitchFamily="34" charset="0"/>
                <a:cs typeface="Calibri" panose="020F0502020204030204" pitchFamily="34" charset="0"/>
              </a:rPr>
              <a:t> Performance</a:t>
            </a:r>
            <a:endParaRPr lang="en-US" altLang="zh-CN" sz="300" b="1" dirty="0">
              <a:solidFill>
                <a:schemeClr val="tx1">
                  <a:lumMod val="50000"/>
                  <a:lumOff val="50000"/>
                </a:schemeClr>
              </a:solidFill>
              <a:latin typeface="Calibri" panose="020F0502020204030204" pitchFamily="34" charset="0"/>
              <a:cs typeface="Calibri" panose="020F0502020204030204" pitchFamily="34" charset="0"/>
            </a:endParaRPr>
          </a:p>
          <a:p>
            <a:r>
              <a:rPr lang="en-US" altLang="zh-CN" dirty="0">
                <a:solidFill>
                  <a:schemeClr val="tx1">
                    <a:lumMod val="50000"/>
                    <a:lumOff val="50000"/>
                  </a:schemeClr>
                </a:solidFill>
                <a:latin typeface="Calibri" panose="020F0502020204030204" pitchFamily="34" charset="0"/>
                <a:cs typeface="Calibri" panose="020F0502020204030204" pitchFamily="34" charset="0"/>
              </a:rPr>
              <a:t>The residual errors in the different operating bands of the </a:t>
            </a:r>
            <a:r>
              <a:rPr lang="en-US" altLang="zh-CN" dirty="0" err="1">
                <a:solidFill>
                  <a:schemeClr val="tx1">
                    <a:lumMod val="50000"/>
                    <a:lumOff val="50000"/>
                  </a:schemeClr>
                </a:solidFill>
                <a:latin typeface="Calibri" panose="020F0502020204030204" pitchFamily="34" charset="0"/>
                <a:cs typeface="Calibri" panose="020F0502020204030204" pitchFamily="34" charset="0"/>
              </a:rPr>
              <a:t>ECal</a:t>
            </a:r>
            <a:endParaRPr lang="en-US" altLang="zh-CN" dirty="0">
              <a:solidFill>
                <a:schemeClr val="tx1">
                  <a:lumMod val="50000"/>
                  <a:lumOff val="50000"/>
                </a:schemeClr>
              </a:solidFill>
              <a:latin typeface="Calibri" panose="020F0502020204030204" pitchFamily="34" charset="0"/>
              <a:cs typeface="Calibri" panose="020F0502020204030204" pitchFamily="34" charset="0"/>
            </a:endParaRPr>
          </a:p>
        </p:txBody>
      </p:sp>
      <p:sp>
        <p:nvSpPr>
          <p:cNvPr id="5" name="灯片编号占位符 2">
            <a:extLst>
              <a:ext uri="{FF2B5EF4-FFF2-40B4-BE49-F238E27FC236}">
                <a16:creationId xmlns:a16="http://schemas.microsoft.com/office/drawing/2014/main" id="{B2C7FB6E-8B2B-EADA-8FD4-6273FEF2FC46}"/>
              </a:ext>
            </a:extLst>
          </p:cNvPr>
          <p:cNvSpPr txBox="1">
            <a:spLocks/>
          </p:cNvSpPr>
          <p:nvPr/>
        </p:nvSpPr>
        <p:spPr>
          <a:xfrm>
            <a:off x="8827955" y="6478124"/>
            <a:ext cx="2661448" cy="215900"/>
          </a:xfrm>
          <a:prstGeom prst="rect">
            <a:avLst/>
          </a:prstGeom>
        </p:spPr>
        <p:txBody>
          <a:bodyPr vert="horz" lIns="91440" tIns="45720" rIns="91440" bIns="45720" rtlCol="0" anchor="ctr"/>
          <a:lstStyle>
            <a:defPPr>
              <a:defRPr lang="zh-CN"/>
            </a:defPPr>
            <a:lvl1pPr marL="0" algn="r" defTabSz="914400" rtl="0" eaLnBrk="1" latinLnBrk="0" hangingPunct="1">
              <a:defRPr lang="zh-CN" altLang="en-US" sz="1000" kern="1200" smtClean="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F65B630-C7FF-41C0-9923-C5E5E29EED81}" type="slidenum">
              <a:rPr kumimoji="0" lang="en-US" altLang="zh-CN" sz="1000" b="0" i="0" u="none" strike="noStrike" kern="1200" cap="none" spc="0" normalizeH="0" baseline="0" noProof="0">
                <a:ln>
                  <a:noFill/>
                </a:ln>
                <a:solidFill>
                  <a:srgbClr val="2F2F2F">
                    <a:lumMod val="50000"/>
                    <a:lumOff val="50000"/>
                  </a:srgbClr>
                </a:solidFill>
                <a:effectLst/>
                <a:uLnTx/>
                <a:uFillTx/>
                <a:latin typeface="Calibri"/>
                <a:cs typeface="Calibri"/>
                <a:sym typeface="+mn-lt"/>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000" b="0" i="0" u="none" strike="noStrike" kern="1200" cap="none" spc="0" normalizeH="0" baseline="0" noProof="0" dirty="0">
              <a:ln>
                <a:noFill/>
              </a:ln>
              <a:solidFill>
                <a:srgbClr val="2F2F2F">
                  <a:lumMod val="50000"/>
                  <a:lumOff val="50000"/>
                </a:srgbClr>
              </a:solidFill>
              <a:effectLst/>
              <a:uLnTx/>
              <a:uFillTx/>
              <a:latin typeface="Calibri"/>
              <a:ea typeface="宋体" panose="02010600030101010101" pitchFamily="2" charset="-122"/>
              <a:cs typeface="Calibri"/>
              <a:sym typeface="+mn-lt"/>
            </a:endParaRPr>
          </a:p>
        </p:txBody>
      </p:sp>
      <p:sp>
        <p:nvSpPr>
          <p:cNvPr id="13" name="矩形 12">
            <a:extLst>
              <a:ext uri="{FF2B5EF4-FFF2-40B4-BE49-F238E27FC236}">
                <a16:creationId xmlns:a16="http://schemas.microsoft.com/office/drawing/2014/main" id="{64A7A41D-4F47-D3B4-DFF4-F8D07464A6DF}"/>
              </a:ext>
            </a:extLst>
          </p:cNvPr>
          <p:cNvSpPr/>
          <p:nvPr/>
        </p:nvSpPr>
        <p:spPr>
          <a:xfrm>
            <a:off x="739342" y="2133600"/>
            <a:ext cx="6813450" cy="3198618"/>
          </a:xfrm>
          <a:prstGeom prst="rect">
            <a:avLst/>
          </a:prstGeom>
          <a:solidFill>
            <a:schemeClr val="bg1">
              <a:lumMod val="95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buFont typeface="+mj-lt"/>
              <a:buAutoNum type="arabicPeriod"/>
            </a:pPr>
            <a:endParaRPr lang="zh-CN" altLang="en-US"/>
          </a:p>
        </p:txBody>
      </p:sp>
      <p:graphicFrame>
        <p:nvGraphicFramePr>
          <p:cNvPr id="6" name="表格 6">
            <a:extLst>
              <a:ext uri="{FF2B5EF4-FFF2-40B4-BE49-F238E27FC236}">
                <a16:creationId xmlns:a16="http://schemas.microsoft.com/office/drawing/2014/main" id="{55014122-2065-CCA8-29C7-60051E7D17E0}"/>
              </a:ext>
            </a:extLst>
          </p:cNvPr>
          <p:cNvGraphicFramePr>
            <a:graphicFrameLocks noGrp="1"/>
          </p:cNvGraphicFramePr>
          <p:nvPr>
            <p:extLst>
              <p:ext uri="{D42A27DB-BD31-4B8C-83A1-F6EECF244321}">
                <p14:modId xmlns:p14="http://schemas.microsoft.com/office/powerpoint/2010/main" val="1800329964"/>
              </p:ext>
            </p:extLst>
          </p:nvPr>
        </p:nvGraphicFramePr>
        <p:xfrm>
          <a:off x="739342" y="2020218"/>
          <a:ext cx="6813451" cy="3312000"/>
        </p:xfrm>
        <a:graphic>
          <a:graphicData uri="http://schemas.openxmlformats.org/drawingml/2006/table">
            <a:tbl>
              <a:tblPr firstRow="1" bandRow="1">
                <a:tableStyleId>{5940675A-B579-460E-94D1-54222C63F5DA}</a:tableStyleId>
              </a:tblPr>
              <a:tblGrid>
                <a:gridCol w="2551931">
                  <a:extLst>
                    <a:ext uri="{9D8B030D-6E8A-4147-A177-3AD203B41FA5}">
                      <a16:colId xmlns:a16="http://schemas.microsoft.com/office/drawing/2014/main" val="1620382439"/>
                    </a:ext>
                  </a:extLst>
                </a:gridCol>
                <a:gridCol w="1065380">
                  <a:extLst>
                    <a:ext uri="{9D8B030D-6E8A-4147-A177-3AD203B41FA5}">
                      <a16:colId xmlns:a16="http://schemas.microsoft.com/office/drawing/2014/main" val="890203341"/>
                    </a:ext>
                  </a:extLst>
                </a:gridCol>
                <a:gridCol w="1065380">
                  <a:extLst>
                    <a:ext uri="{9D8B030D-6E8A-4147-A177-3AD203B41FA5}">
                      <a16:colId xmlns:a16="http://schemas.microsoft.com/office/drawing/2014/main" val="3478243977"/>
                    </a:ext>
                  </a:extLst>
                </a:gridCol>
                <a:gridCol w="1065380">
                  <a:extLst>
                    <a:ext uri="{9D8B030D-6E8A-4147-A177-3AD203B41FA5}">
                      <a16:colId xmlns:a16="http://schemas.microsoft.com/office/drawing/2014/main" val="4139344541"/>
                    </a:ext>
                  </a:extLst>
                </a:gridCol>
                <a:gridCol w="1065380">
                  <a:extLst>
                    <a:ext uri="{9D8B030D-6E8A-4147-A177-3AD203B41FA5}">
                      <a16:colId xmlns:a16="http://schemas.microsoft.com/office/drawing/2014/main" val="941134858"/>
                    </a:ext>
                  </a:extLst>
                </a:gridCol>
              </a:tblGrid>
              <a:tr h="612000">
                <a:tc>
                  <a:txBody>
                    <a:bodyPr/>
                    <a:lstStyle/>
                    <a:p>
                      <a:pPr algn="ctr"/>
                      <a:r>
                        <a:rPr lang="en-US" altLang="zh-CN" sz="1600" b="1" dirty="0">
                          <a:solidFill>
                            <a:schemeClr val="bg1"/>
                          </a:solidFill>
                          <a:latin typeface="+mn-ea"/>
                          <a:ea typeface="+mn-ea"/>
                        </a:rPr>
                        <a:t>SEM5000A</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004098"/>
                    </a:solidFill>
                  </a:tcPr>
                </a:tc>
                <a:tc>
                  <a:txBody>
                    <a:bodyPr/>
                    <a:lstStyle/>
                    <a:p>
                      <a:pPr algn="ctr"/>
                      <a:r>
                        <a:rPr lang="en-US" altLang="zh-CN" sz="1600" b="1" dirty="0">
                          <a:solidFill>
                            <a:schemeClr val="bg1"/>
                          </a:solidFill>
                          <a:latin typeface="+mn-ea"/>
                          <a:ea typeface="+mn-ea"/>
                        </a:rPr>
                        <a:t>9 kHz to 2.5 GHz</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004098"/>
                    </a:solidFill>
                  </a:tcPr>
                </a:tc>
                <a:tc>
                  <a:txBody>
                    <a:bodyPr/>
                    <a:lstStyle/>
                    <a:p>
                      <a:pPr algn="ctr"/>
                      <a:r>
                        <a:rPr lang="en-US" altLang="zh-CN" sz="1600" b="1" dirty="0">
                          <a:solidFill>
                            <a:schemeClr val="bg1"/>
                          </a:solidFill>
                          <a:latin typeface="+mn-ea"/>
                          <a:ea typeface="+mn-ea"/>
                        </a:rPr>
                        <a:t>2.5 GHz to 4 GHz</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00409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600" b="1" dirty="0">
                          <a:solidFill>
                            <a:schemeClr val="bg1"/>
                          </a:solidFill>
                          <a:latin typeface="+mn-ea"/>
                          <a:ea typeface="+mn-ea"/>
                        </a:rPr>
                        <a:t>4 GHz to 6 GHz</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00409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600" b="1" dirty="0">
                          <a:solidFill>
                            <a:schemeClr val="bg1"/>
                          </a:solidFill>
                          <a:latin typeface="+mn-ea"/>
                          <a:ea typeface="+mn-ea"/>
                        </a:rPr>
                        <a:t>6 GHz to 9 GHz</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004098"/>
                    </a:solidFill>
                  </a:tcPr>
                </a:tc>
                <a:extLst>
                  <a:ext uri="{0D108BD9-81ED-4DB2-BD59-A6C34878D82A}">
                    <a16:rowId xmlns:a16="http://schemas.microsoft.com/office/drawing/2014/main" val="2550425869"/>
                  </a:ext>
                </a:extLst>
              </a:tr>
              <a:tr h="540000">
                <a:tc>
                  <a:txBody>
                    <a:bodyPr/>
                    <a:lstStyle/>
                    <a:p>
                      <a:pPr algn="ctr">
                        <a:lnSpc>
                          <a:spcPct val="150000"/>
                        </a:lnSpc>
                      </a:pPr>
                      <a:r>
                        <a:rPr lang="en-US" sz="1400" kern="100" dirty="0">
                          <a:solidFill>
                            <a:schemeClr val="tx1">
                              <a:lumMod val="75000"/>
                              <a:lumOff val="25000"/>
                            </a:schemeClr>
                          </a:solidFill>
                          <a:effectLst/>
                          <a:latin typeface="+mn-ea"/>
                          <a:ea typeface="+mn-ea"/>
                        </a:rPr>
                        <a:t>Directivity (dB)</a:t>
                      </a:r>
                      <a:endParaRPr lang="zh-CN" sz="1400" kern="100" dirty="0">
                        <a:solidFill>
                          <a:schemeClr val="tx1">
                            <a:lumMod val="75000"/>
                            <a:lumOff val="25000"/>
                          </a:schemeClr>
                        </a:solidFill>
                        <a:effectLst/>
                        <a:latin typeface="+mn-ea"/>
                        <a:ea typeface="+mn-ea"/>
                        <a:cs typeface="Times New Roman" panose="02020603050405020304" pitchFamily="18" charset="0"/>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lnSpc>
                          <a:spcPct val="150000"/>
                        </a:lnSpc>
                      </a:pPr>
                      <a:r>
                        <a:rPr lang="en-US" sz="1400" kern="100" dirty="0">
                          <a:solidFill>
                            <a:schemeClr val="tx1">
                              <a:lumMod val="75000"/>
                              <a:lumOff val="25000"/>
                            </a:schemeClr>
                          </a:solidFill>
                          <a:effectLst/>
                          <a:latin typeface="+mn-ea"/>
                          <a:ea typeface="+mn-ea"/>
                        </a:rPr>
                        <a:t>44</a:t>
                      </a:r>
                      <a:endParaRPr lang="zh-CN" sz="1400" kern="100" dirty="0">
                        <a:solidFill>
                          <a:schemeClr val="tx1">
                            <a:lumMod val="75000"/>
                            <a:lumOff val="25000"/>
                          </a:schemeClr>
                        </a:solidFill>
                        <a:effectLst/>
                        <a:latin typeface="+mn-ea"/>
                        <a:ea typeface="+mn-ea"/>
                        <a:cs typeface="Times New Roman" panose="02020603050405020304" pitchFamily="18" charset="0"/>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lnSpc>
                          <a:spcPct val="150000"/>
                        </a:lnSpc>
                      </a:pPr>
                      <a:r>
                        <a:rPr lang="en-US" sz="1400" kern="100" dirty="0">
                          <a:solidFill>
                            <a:schemeClr val="tx1">
                              <a:lumMod val="75000"/>
                              <a:lumOff val="25000"/>
                            </a:schemeClr>
                          </a:solidFill>
                          <a:effectLst/>
                          <a:latin typeface="+mn-ea"/>
                          <a:ea typeface="+mn-ea"/>
                        </a:rPr>
                        <a:t>40</a:t>
                      </a:r>
                      <a:endParaRPr lang="zh-CN" sz="1400" kern="100" dirty="0">
                        <a:solidFill>
                          <a:schemeClr val="tx1">
                            <a:lumMod val="75000"/>
                            <a:lumOff val="25000"/>
                          </a:schemeClr>
                        </a:solidFill>
                        <a:effectLst/>
                        <a:latin typeface="+mn-ea"/>
                        <a:ea typeface="+mn-ea"/>
                        <a:cs typeface="Times New Roman" panose="02020603050405020304" pitchFamily="18" charset="0"/>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lnSpc>
                          <a:spcPct val="150000"/>
                        </a:lnSpc>
                      </a:pPr>
                      <a:r>
                        <a:rPr lang="en-US" sz="1400" kern="100" dirty="0">
                          <a:solidFill>
                            <a:schemeClr val="tx1">
                              <a:lumMod val="75000"/>
                              <a:lumOff val="25000"/>
                            </a:schemeClr>
                          </a:solidFill>
                          <a:effectLst/>
                          <a:latin typeface="+mn-ea"/>
                          <a:ea typeface="+mn-ea"/>
                        </a:rPr>
                        <a:t>38</a:t>
                      </a:r>
                      <a:endParaRPr lang="zh-CN" sz="1400" kern="100" dirty="0">
                        <a:solidFill>
                          <a:schemeClr val="tx1">
                            <a:lumMod val="75000"/>
                            <a:lumOff val="25000"/>
                          </a:schemeClr>
                        </a:solidFill>
                        <a:effectLst/>
                        <a:latin typeface="+mn-ea"/>
                        <a:ea typeface="+mn-ea"/>
                        <a:cs typeface="Times New Roman" panose="02020603050405020304" pitchFamily="18" charset="0"/>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lnSpc>
                          <a:spcPct val="150000"/>
                        </a:lnSpc>
                      </a:pPr>
                      <a:r>
                        <a:rPr lang="en-US" sz="1400" kern="100" dirty="0">
                          <a:solidFill>
                            <a:schemeClr val="tx1">
                              <a:lumMod val="75000"/>
                              <a:lumOff val="25000"/>
                            </a:schemeClr>
                          </a:solidFill>
                          <a:effectLst/>
                          <a:latin typeface="+mn-ea"/>
                          <a:ea typeface="+mn-ea"/>
                        </a:rPr>
                        <a:t>35</a:t>
                      </a:r>
                      <a:endParaRPr lang="zh-CN" sz="1400" kern="100" dirty="0">
                        <a:solidFill>
                          <a:schemeClr val="tx1">
                            <a:lumMod val="75000"/>
                            <a:lumOff val="25000"/>
                          </a:schemeClr>
                        </a:solidFill>
                        <a:effectLst/>
                        <a:latin typeface="+mn-ea"/>
                        <a:ea typeface="+mn-ea"/>
                        <a:cs typeface="Times New Roman" panose="02020603050405020304" pitchFamily="18" charset="0"/>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684865705"/>
                  </a:ext>
                </a:extLst>
              </a:tr>
              <a:tr h="540000">
                <a:tc>
                  <a:txBody>
                    <a:bodyPr/>
                    <a:lstStyle/>
                    <a:p>
                      <a:pPr algn="ctr">
                        <a:lnSpc>
                          <a:spcPct val="150000"/>
                        </a:lnSpc>
                      </a:pPr>
                      <a:r>
                        <a:rPr lang="en-US" sz="1400" kern="100" dirty="0">
                          <a:solidFill>
                            <a:schemeClr val="tx1">
                              <a:lumMod val="75000"/>
                              <a:lumOff val="25000"/>
                            </a:schemeClr>
                          </a:solidFill>
                          <a:effectLst/>
                          <a:latin typeface="+mn-ea"/>
                          <a:ea typeface="+mn-ea"/>
                        </a:rPr>
                        <a:t>Source match (dB)</a:t>
                      </a:r>
                      <a:endParaRPr lang="zh-CN" sz="1400" kern="100" dirty="0">
                        <a:solidFill>
                          <a:schemeClr val="tx1">
                            <a:lumMod val="75000"/>
                            <a:lumOff val="25000"/>
                          </a:schemeClr>
                        </a:solidFill>
                        <a:effectLst/>
                        <a:latin typeface="+mn-ea"/>
                        <a:ea typeface="+mn-ea"/>
                        <a:cs typeface="Times New Roman" panose="02020603050405020304" pitchFamily="18" charset="0"/>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50000"/>
                        </a:lnSpc>
                      </a:pPr>
                      <a:r>
                        <a:rPr lang="en-US" sz="1400" kern="100" dirty="0">
                          <a:solidFill>
                            <a:schemeClr val="tx1">
                              <a:lumMod val="75000"/>
                              <a:lumOff val="25000"/>
                            </a:schemeClr>
                          </a:solidFill>
                          <a:effectLst/>
                          <a:latin typeface="+mn-ea"/>
                          <a:ea typeface="+mn-ea"/>
                        </a:rPr>
                        <a:t>40</a:t>
                      </a:r>
                      <a:endParaRPr lang="zh-CN" sz="1400" kern="100" dirty="0">
                        <a:solidFill>
                          <a:schemeClr val="tx1">
                            <a:lumMod val="75000"/>
                            <a:lumOff val="25000"/>
                          </a:schemeClr>
                        </a:solidFill>
                        <a:effectLst/>
                        <a:latin typeface="+mn-ea"/>
                        <a:ea typeface="+mn-ea"/>
                        <a:cs typeface="Times New Roman" panose="02020603050405020304" pitchFamily="18" charset="0"/>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50000"/>
                        </a:lnSpc>
                      </a:pPr>
                      <a:r>
                        <a:rPr lang="en-US" sz="1400" kern="100" dirty="0">
                          <a:solidFill>
                            <a:schemeClr val="tx1">
                              <a:lumMod val="75000"/>
                              <a:lumOff val="25000"/>
                            </a:schemeClr>
                          </a:solidFill>
                          <a:effectLst/>
                          <a:latin typeface="+mn-ea"/>
                          <a:ea typeface="+mn-ea"/>
                        </a:rPr>
                        <a:t>34</a:t>
                      </a:r>
                      <a:endParaRPr lang="zh-CN" sz="1400" kern="100" dirty="0">
                        <a:solidFill>
                          <a:schemeClr val="tx1">
                            <a:lumMod val="75000"/>
                            <a:lumOff val="25000"/>
                          </a:schemeClr>
                        </a:solidFill>
                        <a:effectLst/>
                        <a:latin typeface="+mn-ea"/>
                        <a:ea typeface="+mn-ea"/>
                        <a:cs typeface="Times New Roman" panose="02020603050405020304" pitchFamily="18" charset="0"/>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50000"/>
                        </a:lnSpc>
                      </a:pPr>
                      <a:r>
                        <a:rPr lang="en-US" sz="1400" kern="100" dirty="0">
                          <a:solidFill>
                            <a:schemeClr val="tx1">
                              <a:lumMod val="75000"/>
                              <a:lumOff val="25000"/>
                            </a:schemeClr>
                          </a:solidFill>
                          <a:effectLst/>
                          <a:latin typeface="+mn-ea"/>
                          <a:ea typeface="+mn-ea"/>
                        </a:rPr>
                        <a:t>32</a:t>
                      </a:r>
                      <a:endParaRPr lang="zh-CN" sz="1400" kern="100" dirty="0">
                        <a:solidFill>
                          <a:schemeClr val="tx1">
                            <a:lumMod val="75000"/>
                            <a:lumOff val="25000"/>
                          </a:schemeClr>
                        </a:solidFill>
                        <a:effectLst/>
                        <a:latin typeface="+mn-ea"/>
                        <a:ea typeface="+mn-ea"/>
                        <a:cs typeface="Times New Roman" panose="02020603050405020304" pitchFamily="18" charset="0"/>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50000"/>
                        </a:lnSpc>
                      </a:pPr>
                      <a:r>
                        <a:rPr lang="en-US" sz="1400" kern="100" dirty="0">
                          <a:solidFill>
                            <a:schemeClr val="tx1">
                              <a:lumMod val="75000"/>
                              <a:lumOff val="25000"/>
                            </a:schemeClr>
                          </a:solidFill>
                          <a:effectLst/>
                          <a:latin typeface="+mn-ea"/>
                          <a:ea typeface="+mn-ea"/>
                        </a:rPr>
                        <a:t>30</a:t>
                      </a:r>
                      <a:endParaRPr lang="zh-CN" sz="1400" kern="100" dirty="0">
                        <a:solidFill>
                          <a:schemeClr val="tx1">
                            <a:lumMod val="75000"/>
                            <a:lumOff val="25000"/>
                          </a:schemeClr>
                        </a:solidFill>
                        <a:effectLst/>
                        <a:latin typeface="+mn-ea"/>
                        <a:ea typeface="+mn-ea"/>
                        <a:cs typeface="Times New Roman" panose="02020603050405020304" pitchFamily="18" charset="0"/>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29996854"/>
                  </a:ext>
                </a:extLst>
              </a:tr>
              <a:tr h="540000">
                <a:tc>
                  <a:txBody>
                    <a:bodyPr/>
                    <a:lstStyle/>
                    <a:p>
                      <a:pPr algn="ctr">
                        <a:lnSpc>
                          <a:spcPct val="150000"/>
                        </a:lnSpc>
                      </a:pPr>
                      <a:r>
                        <a:rPr lang="en-US" sz="1400" kern="100" dirty="0">
                          <a:solidFill>
                            <a:schemeClr val="tx1">
                              <a:lumMod val="75000"/>
                              <a:lumOff val="25000"/>
                            </a:schemeClr>
                          </a:solidFill>
                          <a:effectLst/>
                          <a:latin typeface="+mn-ea"/>
                          <a:ea typeface="+mn-ea"/>
                        </a:rPr>
                        <a:t>Reflection tracking (± dB)</a:t>
                      </a:r>
                      <a:endParaRPr lang="zh-CN" sz="1400" kern="100" dirty="0">
                        <a:solidFill>
                          <a:schemeClr val="tx1">
                            <a:lumMod val="75000"/>
                            <a:lumOff val="25000"/>
                          </a:schemeClr>
                        </a:solidFill>
                        <a:effectLst/>
                        <a:latin typeface="+mn-ea"/>
                        <a:ea typeface="+mn-ea"/>
                        <a:cs typeface="Times New Roman" panose="02020603050405020304" pitchFamily="18" charset="0"/>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lnSpc>
                          <a:spcPct val="150000"/>
                        </a:lnSpc>
                      </a:pPr>
                      <a:r>
                        <a:rPr lang="en-US" sz="1400" kern="100" dirty="0">
                          <a:solidFill>
                            <a:schemeClr val="tx1">
                              <a:lumMod val="75000"/>
                              <a:lumOff val="25000"/>
                            </a:schemeClr>
                          </a:solidFill>
                          <a:effectLst/>
                          <a:latin typeface="+mn-ea"/>
                          <a:ea typeface="+mn-ea"/>
                        </a:rPr>
                        <a:t>0.14</a:t>
                      </a:r>
                      <a:endParaRPr lang="zh-CN" sz="1400" kern="100" dirty="0">
                        <a:solidFill>
                          <a:schemeClr val="tx1">
                            <a:lumMod val="75000"/>
                            <a:lumOff val="25000"/>
                          </a:schemeClr>
                        </a:solidFill>
                        <a:effectLst/>
                        <a:latin typeface="+mn-ea"/>
                        <a:ea typeface="+mn-ea"/>
                        <a:cs typeface="Times New Roman" panose="02020603050405020304" pitchFamily="18" charset="0"/>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lnSpc>
                          <a:spcPct val="150000"/>
                        </a:lnSpc>
                      </a:pPr>
                      <a:r>
                        <a:rPr lang="en-US" sz="1400" kern="100" dirty="0">
                          <a:solidFill>
                            <a:schemeClr val="tx1">
                              <a:lumMod val="75000"/>
                              <a:lumOff val="25000"/>
                            </a:schemeClr>
                          </a:solidFill>
                          <a:effectLst/>
                          <a:latin typeface="+mn-ea"/>
                          <a:ea typeface="+mn-ea"/>
                        </a:rPr>
                        <a:t>0.25</a:t>
                      </a:r>
                      <a:endParaRPr lang="zh-CN" sz="1400" kern="100" dirty="0">
                        <a:solidFill>
                          <a:schemeClr val="tx1">
                            <a:lumMod val="75000"/>
                            <a:lumOff val="25000"/>
                          </a:schemeClr>
                        </a:solidFill>
                        <a:effectLst/>
                        <a:latin typeface="+mn-ea"/>
                        <a:ea typeface="+mn-ea"/>
                        <a:cs typeface="Times New Roman" panose="02020603050405020304" pitchFamily="18" charset="0"/>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lnSpc>
                          <a:spcPct val="150000"/>
                        </a:lnSpc>
                      </a:pPr>
                      <a:r>
                        <a:rPr lang="en-US" sz="1400" kern="100" dirty="0">
                          <a:solidFill>
                            <a:schemeClr val="tx1">
                              <a:lumMod val="75000"/>
                              <a:lumOff val="25000"/>
                            </a:schemeClr>
                          </a:solidFill>
                          <a:effectLst/>
                          <a:latin typeface="+mn-ea"/>
                          <a:ea typeface="+mn-ea"/>
                        </a:rPr>
                        <a:t>0.3</a:t>
                      </a:r>
                      <a:endParaRPr lang="zh-CN" sz="1400" kern="100" dirty="0">
                        <a:solidFill>
                          <a:schemeClr val="tx1">
                            <a:lumMod val="75000"/>
                            <a:lumOff val="25000"/>
                          </a:schemeClr>
                        </a:solidFill>
                        <a:effectLst/>
                        <a:latin typeface="+mn-ea"/>
                        <a:ea typeface="+mn-ea"/>
                        <a:cs typeface="Times New Roman" panose="02020603050405020304" pitchFamily="18" charset="0"/>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lnSpc>
                          <a:spcPct val="150000"/>
                        </a:lnSpc>
                      </a:pPr>
                      <a:r>
                        <a:rPr lang="en-US" sz="1400" kern="100" dirty="0">
                          <a:solidFill>
                            <a:schemeClr val="tx1">
                              <a:lumMod val="75000"/>
                              <a:lumOff val="25000"/>
                            </a:schemeClr>
                          </a:solidFill>
                          <a:effectLst/>
                          <a:latin typeface="+mn-ea"/>
                          <a:ea typeface="+mn-ea"/>
                        </a:rPr>
                        <a:t>0.4</a:t>
                      </a:r>
                      <a:endParaRPr lang="zh-CN" sz="1400" kern="100" dirty="0">
                        <a:solidFill>
                          <a:schemeClr val="tx1">
                            <a:lumMod val="75000"/>
                            <a:lumOff val="25000"/>
                          </a:schemeClr>
                        </a:solidFill>
                        <a:effectLst/>
                        <a:latin typeface="+mn-ea"/>
                        <a:ea typeface="+mn-ea"/>
                        <a:cs typeface="Times New Roman" panose="02020603050405020304" pitchFamily="18" charset="0"/>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877347023"/>
                  </a:ext>
                </a:extLst>
              </a:tr>
              <a:tr h="540000">
                <a:tc>
                  <a:txBody>
                    <a:bodyPr/>
                    <a:lstStyle/>
                    <a:p>
                      <a:pPr algn="ctr">
                        <a:lnSpc>
                          <a:spcPct val="150000"/>
                        </a:lnSpc>
                      </a:pPr>
                      <a:r>
                        <a:rPr lang="en-US" sz="1400" kern="100" dirty="0">
                          <a:solidFill>
                            <a:schemeClr val="tx1">
                              <a:lumMod val="75000"/>
                              <a:lumOff val="25000"/>
                            </a:schemeClr>
                          </a:solidFill>
                          <a:effectLst/>
                          <a:latin typeface="+mn-ea"/>
                          <a:ea typeface="+mn-ea"/>
                        </a:rPr>
                        <a:t>Transmission tracking (± dB)</a:t>
                      </a:r>
                      <a:r>
                        <a:rPr lang="en-US" sz="1400" kern="100" baseline="30000" dirty="0">
                          <a:solidFill>
                            <a:schemeClr val="tx1">
                              <a:lumMod val="75000"/>
                              <a:lumOff val="25000"/>
                            </a:schemeClr>
                          </a:solidFill>
                          <a:effectLst/>
                          <a:latin typeface="+mn-ea"/>
                          <a:ea typeface="+mn-ea"/>
                        </a:rPr>
                        <a:t>2</a:t>
                      </a:r>
                      <a:endParaRPr lang="zh-CN" sz="1400" kern="100" dirty="0">
                        <a:solidFill>
                          <a:schemeClr val="tx1">
                            <a:lumMod val="75000"/>
                            <a:lumOff val="25000"/>
                          </a:schemeClr>
                        </a:solidFill>
                        <a:effectLst/>
                        <a:latin typeface="+mn-ea"/>
                        <a:ea typeface="+mn-ea"/>
                        <a:cs typeface="Times New Roman" panose="02020603050405020304" pitchFamily="18" charset="0"/>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50000"/>
                        </a:lnSpc>
                      </a:pPr>
                      <a:r>
                        <a:rPr lang="en-US" sz="1400" kern="100" dirty="0">
                          <a:solidFill>
                            <a:schemeClr val="tx1">
                              <a:lumMod val="75000"/>
                              <a:lumOff val="25000"/>
                            </a:schemeClr>
                          </a:solidFill>
                          <a:effectLst/>
                          <a:latin typeface="+mn-ea"/>
                          <a:ea typeface="+mn-ea"/>
                        </a:rPr>
                        <a:t>0.12</a:t>
                      </a:r>
                      <a:endParaRPr lang="zh-CN" sz="1400" kern="100" dirty="0">
                        <a:solidFill>
                          <a:schemeClr val="tx1">
                            <a:lumMod val="75000"/>
                            <a:lumOff val="25000"/>
                          </a:schemeClr>
                        </a:solidFill>
                        <a:effectLst/>
                        <a:latin typeface="+mn-ea"/>
                        <a:ea typeface="+mn-ea"/>
                        <a:cs typeface="Times New Roman" panose="02020603050405020304" pitchFamily="18" charset="0"/>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50000"/>
                        </a:lnSpc>
                      </a:pPr>
                      <a:r>
                        <a:rPr lang="en-US" sz="1400" kern="100" dirty="0">
                          <a:solidFill>
                            <a:schemeClr val="tx1">
                              <a:lumMod val="75000"/>
                              <a:lumOff val="25000"/>
                            </a:schemeClr>
                          </a:solidFill>
                          <a:effectLst/>
                          <a:latin typeface="+mn-ea"/>
                          <a:ea typeface="+mn-ea"/>
                        </a:rPr>
                        <a:t>0.17</a:t>
                      </a:r>
                      <a:endParaRPr lang="zh-CN" sz="1400" kern="100" dirty="0">
                        <a:solidFill>
                          <a:schemeClr val="tx1">
                            <a:lumMod val="75000"/>
                            <a:lumOff val="25000"/>
                          </a:schemeClr>
                        </a:solidFill>
                        <a:effectLst/>
                        <a:latin typeface="+mn-ea"/>
                        <a:ea typeface="+mn-ea"/>
                        <a:cs typeface="Times New Roman" panose="02020603050405020304" pitchFamily="18" charset="0"/>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50000"/>
                        </a:lnSpc>
                      </a:pPr>
                      <a:r>
                        <a:rPr lang="en-US" sz="1400" kern="100" dirty="0">
                          <a:solidFill>
                            <a:schemeClr val="tx1">
                              <a:lumMod val="75000"/>
                              <a:lumOff val="25000"/>
                            </a:schemeClr>
                          </a:solidFill>
                          <a:effectLst/>
                          <a:latin typeface="+mn-ea"/>
                          <a:ea typeface="+mn-ea"/>
                        </a:rPr>
                        <a:t>0.20</a:t>
                      </a:r>
                      <a:endParaRPr lang="zh-CN" sz="1400" kern="100" dirty="0">
                        <a:solidFill>
                          <a:schemeClr val="tx1">
                            <a:lumMod val="75000"/>
                            <a:lumOff val="25000"/>
                          </a:schemeClr>
                        </a:solidFill>
                        <a:effectLst/>
                        <a:latin typeface="+mn-ea"/>
                        <a:ea typeface="+mn-ea"/>
                        <a:cs typeface="Times New Roman" panose="02020603050405020304" pitchFamily="18" charset="0"/>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50000"/>
                        </a:lnSpc>
                      </a:pPr>
                      <a:r>
                        <a:rPr lang="en-US" sz="1400" kern="100" dirty="0">
                          <a:solidFill>
                            <a:schemeClr val="tx1">
                              <a:lumMod val="75000"/>
                              <a:lumOff val="25000"/>
                            </a:schemeClr>
                          </a:solidFill>
                          <a:effectLst/>
                          <a:latin typeface="+mn-ea"/>
                          <a:ea typeface="+mn-ea"/>
                        </a:rPr>
                        <a:t>0.23</a:t>
                      </a:r>
                      <a:endParaRPr lang="zh-CN" sz="1400" kern="100" dirty="0">
                        <a:solidFill>
                          <a:schemeClr val="tx1">
                            <a:lumMod val="75000"/>
                            <a:lumOff val="25000"/>
                          </a:schemeClr>
                        </a:solidFill>
                        <a:effectLst/>
                        <a:latin typeface="+mn-ea"/>
                        <a:ea typeface="+mn-ea"/>
                        <a:cs typeface="Times New Roman" panose="02020603050405020304" pitchFamily="18" charset="0"/>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315973130"/>
                  </a:ext>
                </a:extLst>
              </a:tr>
              <a:tr h="540000">
                <a:tc>
                  <a:txBody>
                    <a:bodyPr/>
                    <a:lstStyle/>
                    <a:p>
                      <a:pPr algn="ctr">
                        <a:lnSpc>
                          <a:spcPct val="150000"/>
                        </a:lnSpc>
                      </a:pPr>
                      <a:r>
                        <a:rPr lang="en-US" sz="1400" kern="100" dirty="0">
                          <a:solidFill>
                            <a:schemeClr val="tx1">
                              <a:lumMod val="75000"/>
                              <a:lumOff val="25000"/>
                            </a:schemeClr>
                          </a:solidFill>
                          <a:effectLst/>
                          <a:latin typeface="+mn-ea"/>
                          <a:ea typeface="+mn-ea"/>
                        </a:rPr>
                        <a:t>Load match (dB)</a:t>
                      </a:r>
                      <a:r>
                        <a:rPr lang="en-US" sz="1400" kern="100" baseline="30000" dirty="0">
                          <a:solidFill>
                            <a:schemeClr val="tx1">
                              <a:lumMod val="75000"/>
                              <a:lumOff val="25000"/>
                            </a:schemeClr>
                          </a:solidFill>
                          <a:effectLst/>
                          <a:latin typeface="+mn-ea"/>
                          <a:ea typeface="+mn-ea"/>
                        </a:rPr>
                        <a:t>2</a:t>
                      </a:r>
                      <a:endParaRPr lang="zh-CN" sz="1400" kern="100" dirty="0">
                        <a:solidFill>
                          <a:schemeClr val="tx1">
                            <a:lumMod val="75000"/>
                            <a:lumOff val="25000"/>
                          </a:schemeClr>
                        </a:solidFill>
                        <a:effectLst/>
                        <a:latin typeface="+mn-ea"/>
                        <a:ea typeface="+mn-ea"/>
                        <a:cs typeface="Times New Roman" panose="02020603050405020304" pitchFamily="18" charset="0"/>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lnSpc>
                          <a:spcPct val="150000"/>
                        </a:lnSpc>
                      </a:pPr>
                      <a:r>
                        <a:rPr lang="en-US" sz="1400" kern="100" dirty="0">
                          <a:solidFill>
                            <a:schemeClr val="tx1">
                              <a:lumMod val="75000"/>
                              <a:lumOff val="25000"/>
                            </a:schemeClr>
                          </a:solidFill>
                          <a:effectLst/>
                          <a:latin typeface="+mn-ea"/>
                          <a:ea typeface="+mn-ea"/>
                        </a:rPr>
                        <a:t>33</a:t>
                      </a:r>
                      <a:endParaRPr lang="zh-CN" sz="1400" kern="100" dirty="0">
                        <a:solidFill>
                          <a:schemeClr val="tx1">
                            <a:lumMod val="75000"/>
                            <a:lumOff val="25000"/>
                          </a:schemeClr>
                        </a:solidFill>
                        <a:effectLst/>
                        <a:latin typeface="+mn-ea"/>
                        <a:ea typeface="+mn-ea"/>
                        <a:cs typeface="Times New Roman" panose="02020603050405020304" pitchFamily="18" charset="0"/>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lnSpc>
                          <a:spcPct val="150000"/>
                        </a:lnSpc>
                      </a:pPr>
                      <a:r>
                        <a:rPr lang="en-US" altLang="zh-CN" sz="1400" kern="100" dirty="0">
                          <a:solidFill>
                            <a:schemeClr val="tx1">
                              <a:lumMod val="75000"/>
                              <a:lumOff val="25000"/>
                            </a:schemeClr>
                          </a:solidFill>
                          <a:effectLst/>
                          <a:latin typeface="+mn-ea"/>
                          <a:ea typeface="+mn-ea"/>
                        </a:rPr>
                        <a:t>32</a:t>
                      </a:r>
                      <a:endParaRPr lang="zh-CN" altLang="zh-CN" sz="1400" kern="100" dirty="0">
                        <a:solidFill>
                          <a:schemeClr val="tx1">
                            <a:lumMod val="75000"/>
                            <a:lumOff val="25000"/>
                          </a:schemeClr>
                        </a:solidFill>
                        <a:effectLst/>
                        <a:latin typeface="+mn-ea"/>
                        <a:ea typeface="+mn-ea"/>
                        <a:cs typeface="Times New Roman" panose="02020603050405020304" pitchFamily="18" charset="0"/>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1400" b="0" i="0" u="none" strike="noStrike" kern="100" cap="none" spc="0" normalizeH="0" baseline="0" noProof="0" dirty="0">
                          <a:ln>
                            <a:noFill/>
                          </a:ln>
                          <a:solidFill>
                            <a:schemeClr val="tx1">
                              <a:lumMod val="75000"/>
                              <a:lumOff val="25000"/>
                            </a:schemeClr>
                          </a:solidFill>
                          <a:effectLst/>
                          <a:uLnTx/>
                          <a:uFillTx/>
                          <a:latin typeface="+mn-ea"/>
                          <a:ea typeface="+mn-ea"/>
                          <a:cs typeface="+mn-cs"/>
                        </a:rPr>
                        <a:t>33</a:t>
                      </a:r>
                      <a:endParaRPr kumimoji="0" lang="zh-CN" altLang="zh-CN" sz="1400" b="0" i="0" u="none" strike="noStrike" kern="100" cap="none" spc="0" normalizeH="0" baseline="0" noProof="0" dirty="0">
                        <a:ln>
                          <a:noFill/>
                        </a:ln>
                        <a:solidFill>
                          <a:schemeClr val="tx1">
                            <a:lumMod val="75000"/>
                            <a:lumOff val="25000"/>
                          </a:schemeClr>
                        </a:solidFill>
                        <a:effectLst/>
                        <a:uLnTx/>
                        <a:uFillTx/>
                        <a:latin typeface="+mn-ea"/>
                        <a:ea typeface="+mn-ea"/>
                        <a:cs typeface="Times New Roman" panose="02020603050405020304" pitchFamily="18" charset="0"/>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1400" b="0" i="0" u="none" strike="noStrike" kern="100" cap="none" spc="0" normalizeH="0" baseline="0" noProof="0" dirty="0">
                          <a:ln>
                            <a:noFill/>
                          </a:ln>
                          <a:solidFill>
                            <a:schemeClr val="tx1">
                              <a:lumMod val="75000"/>
                              <a:lumOff val="25000"/>
                            </a:schemeClr>
                          </a:solidFill>
                          <a:effectLst/>
                          <a:uLnTx/>
                          <a:uFillTx/>
                          <a:latin typeface="+mn-ea"/>
                          <a:ea typeface="+mn-ea"/>
                          <a:cs typeface="+mn-cs"/>
                        </a:rPr>
                        <a:t>30</a:t>
                      </a:r>
                      <a:endParaRPr kumimoji="0" lang="zh-CN" altLang="zh-CN" sz="1400" b="0" i="0" u="none" strike="noStrike" kern="100" cap="none" spc="0" normalizeH="0" baseline="0" noProof="0" dirty="0">
                        <a:ln>
                          <a:noFill/>
                        </a:ln>
                        <a:solidFill>
                          <a:schemeClr val="tx1">
                            <a:lumMod val="75000"/>
                            <a:lumOff val="25000"/>
                          </a:schemeClr>
                        </a:solidFill>
                        <a:effectLst/>
                        <a:uLnTx/>
                        <a:uFillTx/>
                        <a:latin typeface="+mn-ea"/>
                        <a:ea typeface="+mn-ea"/>
                        <a:cs typeface="Times New Roman" panose="02020603050405020304" pitchFamily="18" charset="0"/>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3011188479"/>
                  </a:ext>
                </a:extLst>
              </a:tr>
            </a:tbl>
          </a:graphicData>
        </a:graphic>
      </p:graphicFrame>
      <p:pic>
        <p:nvPicPr>
          <p:cNvPr id="17" name="图片 16">
            <a:extLst>
              <a:ext uri="{FF2B5EF4-FFF2-40B4-BE49-F238E27FC236}">
                <a16:creationId xmlns:a16="http://schemas.microsoft.com/office/drawing/2014/main" id="{6C2F7A8B-A41A-57A1-44EA-3AE273B504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00452" y="2701438"/>
            <a:ext cx="3788951" cy="2630780"/>
          </a:xfrm>
          <a:prstGeom prst="rect">
            <a:avLst/>
          </a:prstGeom>
        </p:spPr>
      </p:pic>
      <p:sp>
        <p:nvSpPr>
          <p:cNvPr id="19" name="文本框 18">
            <a:extLst>
              <a:ext uri="{FF2B5EF4-FFF2-40B4-BE49-F238E27FC236}">
                <a16:creationId xmlns:a16="http://schemas.microsoft.com/office/drawing/2014/main" id="{FA1B9325-B929-87B9-C623-4BF278FF09B9}"/>
              </a:ext>
            </a:extLst>
          </p:cNvPr>
          <p:cNvSpPr txBox="1"/>
          <p:nvPr/>
        </p:nvSpPr>
        <p:spPr>
          <a:xfrm>
            <a:off x="653926" y="5510089"/>
            <a:ext cx="6898867" cy="461665"/>
          </a:xfrm>
          <a:prstGeom prst="rect">
            <a:avLst/>
          </a:prstGeom>
          <a:noFill/>
        </p:spPr>
        <p:txBody>
          <a:bodyPr wrap="square">
            <a:spAutoFit/>
          </a:bodyPr>
          <a:lstStyle/>
          <a:p>
            <a:r>
              <a:rPr kumimoji="0" lang="en-US" altLang="zh-CN" sz="1200" i="0" u="none" strike="noStrike" kern="1200" cap="none" spc="0" normalizeH="0" baseline="0" noProof="0" dirty="0">
                <a:ln>
                  <a:noFill/>
                </a:ln>
                <a:solidFill>
                  <a:schemeClr val="bg1">
                    <a:lumMod val="50000"/>
                  </a:schemeClr>
                </a:solidFill>
                <a:effectLst/>
                <a:uLnTx/>
                <a:uFillTx/>
                <a:latin typeface="+mn-ea"/>
                <a:cs typeface="Arial" panose="020B0604020202020204" pitchFamily="34" charset="0"/>
              </a:rPr>
              <a:t>1. When the input power is greater than 10dBm, the measurement data will be worse. </a:t>
            </a:r>
          </a:p>
          <a:p>
            <a:r>
              <a:rPr kumimoji="0" lang="en-US" altLang="zh-CN" sz="1200" i="0" u="none" strike="noStrike" kern="1200" cap="none" spc="0" normalizeH="0" baseline="0" noProof="0" dirty="0">
                <a:ln>
                  <a:noFill/>
                </a:ln>
                <a:solidFill>
                  <a:schemeClr val="bg1">
                    <a:lumMod val="50000"/>
                  </a:schemeClr>
                </a:solidFill>
                <a:effectLst/>
                <a:uLnTx/>
                <a:uFillTx/>
                <a:latin typeface="+mn-ea"/>
                <a:cs typeface="Arial" panose="020B0604020202020204" pitchFamily="34" charset="0"/>
              </a:rPr>
              <a:t>2. The model number of the vector network analyzer used for this measurement data is SNA5014A.</a:t>
            </a:r>
          </a:p>
        </p:txBody>
      </p:sp>
    </p:spTree>
    <p:extLst>
      <p:ext uri="{BB962C8B-B14F-4D97-AF65-F5344CB8AC3E}">
        <p14:creationId xmlns:p14="http://schemas.microsoft.com/office/powerpoint/2010/main" val="34448892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a:extLst>
              <a:ext uri="{FF2B5EF4-FFF2-40B4-BE49-F238E27FC236}">
                <a16:creationId xmlns:a16="http://schemas.microsoft.com/office/drawing/2014/main" id="{EED5582C-4B90-B51D-A921-072D4E4127ED}"/>
              </a:ext>
            </a:extLst>
          </p:cNvPr>
          <p:cNvSpPr/>
          <p:nvPr/>
        </p:nvSpPr>
        <p:spPr>
          <a:xfrm rot="10800000">
            <a:off x="-7" y="1740309"/>
            <a:ext cx="12192003" cy="4483510"/>
          </a:xfrm>
          <a:prstGeom prst="rect">
            <a:avLst/>
          </a:prstGeom>
          <a:gradFill flip="none" rotWithShape="1">
            <a:gsLst>
              <a:gs pos="0">
                <a:schemeClr val="bg1">
                  <a:lumMod val="95000"/>
                  <a:alpha val="10000"/>
                </a:schemeClr>
              </a:gs>
              <a:gs pos="98000">
                <a:schemeClr val="bg1">
                  <a:lumMod val="75000"/>
                  <a:alpha val="50000"/>
                </a:schemeClr>
              </a:gs>
            </a:gsLst>
            <a:path path="circle">
              <a:fillToRect l="100000" t="100000"/>
            </a:path>
            <a:tileRect r="-100000" b="-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735"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sp>
        <p:nvSpPr>
          <p:cNvPr id="2" name="标题 1">
            <a:extLst>
              <a:ext uri="{FF2B5EF4-FFF2-40B4-BE49-F238E27FC236}">
                <a16:creationId xmlns:a16="http://schemas.microsoft.com/office/drawing/2014/main" id="{38EEE0F8-50FB-2289-3D12-BD148FF84448}"/>
              </a:ext>
            </a:extLst>
          </p:cNvPr>
          <p:cNvSpPr txBox="1">
            <a:spLocks/>
          </p:cNvSpPr>
          <p:nvPr/>
        </p:nvSpPr>
        <p:spPr>
          <a:xfrm>
            <a:off x="556524" y="518907"/>
            <a:ext cx="9792162" cy="896235"/>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CN" sz="3200" b="1" dirty="0" err="1">
                <a:solidFill>
                  <a:srgbClr val="F08300"/>
                </a:solidFill>
                <a:latin typeface="Calibri" panose="020F0502020204030204" pitchFamily="34" charset="0"/>
                <a:ea typeface="阿里巴巴普惠体 B" panose="00020600040101010101" pitchFamily="18" charset="-122"/>
                <a:cs typeface="Calibri" panose="020F0502020204030204" pitchFamily="34" charset="0"/>
              </a:rPr>
              <a:t>ECal</a:t>
            </a:r>
            <a:r>
              <a:rPr lang="en-US" altLang="zh-CN" sz="3200" b="1" dirty="0">
                <a:solidFill>
                  <a:srgbClr val="F08300"/>
                </a:solidFill>
                <a:latin typeface="Calibri" panose="020F0502020204030204" pitchFamily="34" charset="0"/>
                <a:ea typeface="阿里巴巴普惠体 B" panose="00020600040101010101" pitchFamily="18" charset="-122"/>
                <a:cs typeface="Calibri" panose="020F0502020204030204" pitchFamily="34" charset="0"/>
              </a:rPr>
              <a:t> </a:t>
            </a:r>
            <a:r>
              <a:rPr lang="en-US" altLang="zh-CN" sz="3200" b="1" dirty="0">
                <a:solidFill>
                  <a:schemeClr val="bg1">
                    <a:lumMod val="50000"/>
                  </a:schemeClr>
                </a:solidFill>
                <a:latin typeface="Calibri" panose="020F0502020204030204" pitchFamily="34" charset="0"/>
                <a:ea typeface="阿里巴巴普惠体 B" panose="00020600040101010101" pitchFamily="18" charset="-122"/>
                <a:cs typeface="Calibri" panose="020F0502020204030204" pitchFamily="34" charset="0"/>
              </a:rPr>
              <a:t>Module Connection</a:t>
            </a:r>
          </a:p>
          <a:p>
            <a:pPr algn="l"/>
            <a:r>
              <a:rPr lang="en-US" altLang="zh-CN" sz="1800" dirty="0">
                <a:solidFill>
                  <a:schemeClr val="bg1">
                    <a:lumMod val="50000"/>
                  </a:schemeClr>
                </a:solidFill>
                <a:latin typeface="Calibri" panose="020F0502020204030204" pitchFamily="34" charset="0"/>
                <a:ea typeface="阿里巴巴普惠体 B" panose="00020600040101010101" pitchFamily="18" charset="-122"/>
                <a:cs typeface="Calibri" panose="020F0502020204030204" pitchFamily="34" charset="0"/>
              </a:rPr>
              <a:t>Connected to the VNA through a USB cable (provided with the kit)</a:t>
            </a:r>
          </a:p>
          <a:p>
            <a:pPr algn="l"/>
            <a:endParaRPr lang="zh-CN" altLang="en-US" sz="1800" dirty="0">
              <a:solidFill>
                <a:schemeClr val="bg1">
                  <a:lumMod val="50000"/>
                </a:schemeClr>
              </a:solidFill>
              <a:latin typeface="Calibri" panose="020F0502020204030204" pitchFamily="34" charset="0"/>
              <a:ea typeface="+mn-ea"/>
              <a:cs typeface="Calibri" panose="020F0502020204030204" pitchFamily="34" charset="0"/>
            </a:endParaRPr>
          </a:p>
        </p:txBody>
      </p:sp>
      <p:sp>
        <p:nvSpPr>
          <p:cNvPr id="3" name="灯片编号占位符 2">
            <a:extLst>
              <a:ext uri="{FF2B5EF4-FFF2-40B4-BE49-F238E27FC236}">
                <a16:creationId xmlns:a16="http://schemas.microsoft.com/office/drawing/2014/main" id="{1B32AA52-2F0C-2E26-E0CA-AE8E5B1151D3}"/>
              </a:ext>
            </a:extLst>
          </p:cNvPr>
          <p:cNvSpPr txBox="1">
            <a:spLocks/>
          </p:cNvSpPr>
          <p:nvPr/>
        </p:nvSpPr>
        <p:spPr>
          <a:xfrm>
            <a:off x="8827955" y="6478124"/>
            <a:ext cx="2661448" cy="215900"/>
          </a:xfrm>
          <a:prstGeom prst="rect">
            <a:avLst/>
          </a:prstGeom>
        </p:spPr>
        <p:txBody>
          <a:bodyPr vert="horz" lIns="91440" tIns="45720" rIns="91440" bIns="45720" rtlCol="0" anchor="ctr"/>
          <a:lstStyle>
            <a:defPPr>
              <a:defRPr lang="zh-CN"/>
            </a:defPPr>
            <a:lvl1pPr marL="0" algn="r" defTabSz="914400" rtl="0" eaLnBrk="1" latinLnBrk="0" hangingPunct="1">
              <a:defRPr lang="zh-CN" altLang="en-US" sz="1000" kern="1200" smtClean="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F65B630-C7FF-41C0-9923-C5E5E29EED81}" type="slidenum">
              <a:rPr kumimoji="0" lang="en-US" altLang="zh-CN" sz="1000" b="0" i="0" u="none" strike="noStrike" kern="1200" cap="none" spc="0" normalizeH="0" baseline="0" noProof="0">
                <a:ln>
                  <a:noFill/>
                </a:ln>
                <a:solidFill>
                  <a:srgbClr val="2F2F2F">
                    <a:lumMod val="50000"/>
                    <a:lumOff val="50000"/>
                  </a:srgbClr>
                </a:solidFill>
                <a:effectLst/>
                <a:uLnTx/>
                <a:uFillTx/>
                <a:latin typeface="Calibri"/>
                <a:cs typeface="Calibri"/>
                <a:sym typeface="+mn-lt"/>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000" b="0" i="0" u="none" strike="noStrike" kern="1200" cap="none" spc="0" normalizeH="0" baseline="0" noProof="0" dirty="0">
              <a:ln>
                <a:noFill/>
              </a:ln>
              <a:solidFill>
                <a:srgbClr val="2F2F2F">
                  <a:lumMod val="50000"/>
                  <a:lumOff val="50000"/>
                </a:srgbClr>
              </a:solidFill>
              <a:effectLst/>
              <a:uLnTx/>
              <a:uFillTx/>
              <a:latin typeface="Calibri"/>
              <a:ea typeface="宋体" panose="02010600030101010101" pitchFamily="2" charset="-122"/>
              <a:cs typeface="Calibri"/>
              <a:sym typeface="+mn-lt"/>
            </a:endParaRPr>
          </a:p>
        </p:txBody>
      </p:sp>
      <p:pic>
        <p:nvPicPr>
          <p:cNvPr id="5" name="图片 4">
            <a:extLst>
              <a:ext uri="{FF2B5EF4-FFF2-40B4-BE49-F238E27FC236}">
                <a16:creationId xmlns:a16="http://schemas.microsoft.com/office/drawing/2014/main" id="{9BDDF31C-ADC3-78F6-AC62-FFB9ACDFFC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4725551"/>
            <a:ext cx="2361178" cy="1272149"/>
          </a:xfrm>
          <a:prstGeom prst="rect">
            <a:avLst/>
          </a:prstGeom>
        </p:spPr>
      </p:pic>
      <p:pic>
        <p:nvPicPr>
          <p:cNvPr id="7" name="图片 6">
            <a:extLst>
              <a:ext uri="{FF2B5EF4-FFF2-40B4-BE49-F238E27FC236}">
                <a16:creationId xmlns:a16="http://schemas.microsoft.com/office/drawing/2014/main" id="{332DB514-6A9A-5A11-6452-966703B9DD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50134" y="4162230"/>
            <a:ext cx="2461985" cy="2047320"/>
          </a:xfrm>
          <a:prstGeom prst="rect">
            <a:avLst/>
          </a:prstGeom>
        </p:spPr>
      </p:pic>
      <p:sp>
        <p:nvSpPr>
          <p:cNvPr id="8" name="Rectangle 2">
            <a:extLst>
              <a:ext uri="{FF2B5EF4-FFF2-40B4-BE49-F238E27FC236}">
                <a16:creationId xmlns:a16="http://schemas.microsoft.com/office/drawing/2014/main" id="{075BA370-0D7B-2A1B-EA14-49DD6E18D27F}"/>
              </a:ext>
            </a:extLst>
          </p:cNvPr>
          <p:cNvSpPr>
            <a:spLocks noChangeArrowheads="1"/>
          </p:cNvSpPr>
          <p:nvPr/>
        </p:nvSpPr>
        <p:spPr bwMode="auto">
          <a:xfrm>
            <a:off x="1480458" y="224971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0" name="内容占位符 2">
            <a:extLst>
              <a:ext uri="{FF2B5EF4-FFF2-40B4-BE49-F238E27FC236}">
                <a16:creationId xmlns:a16="http://schemas.microsoft.com/office/drawing/2014/main" id="{5D67ADE4-F168-E6DF-4BEE-85703E1FD084}"/>
              </a:ext>
            </a:extLst>
          </p:cNvPr>
          <p:cNvSpPr txBox="1">
            <a:spLocks/>
          </p:cNvSpPr>
          <p:nvPr/>
        </p:nvSpPr>
        <p:spPr bwMode="auto">
          <a:xfrm>
            <a:off x="6208590" y="2175178"/>
            <a:ext cx="4363818" cy="2296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051" indent="-457051" algn="l" rtl="0" eaLnBrk="0" fontAlgn="base" hangingPunct="0">
              <a:spcBef>
                <a:spcPct val="20000"/>
              </a:spcBef>
              <a:spcAft>
                <a:spcPct val="0"/>
              </a:spcAft>
              <a:buBlip>
                <a:blip r:embed="rId5"/>
              </a:buBlip>
              <a:defRPr sz="1800" kern="1200">
                <a:solidFill>
                  <a:schemeClr val="tx1"/>
                </a:solidFill>
                <a:latin typeface="Source Han Sans Normal" panose="020B0400000000000000" pitchFamily="34" charset="-122"/>
                <a:ea typeface="Source Han Sans Normal" panose="020B0400000000000000" pitchFamily="34" charset="-122"/>
                <a:cs typeface="+mn-cs"/>
              </a:defRPr>
            </a:lvl1pPr>
            <a:lvl2pPr marL="990278" indent="-380876" algn="l" rtl="0" eaLnBrk="0" fontAlgn="base" hangingPunct="0">
              <a:spcBef>
                <a:spcPct val="20000"/>
              </a:spcBef>
              <a:spcAft>
                <a:spcPct val="0"/>
              </a:spcAft>
              <a:buBlip>
                <a:blip r:embed="rId5"/>
              </a:buBlip>
              <a:defRPr sz="1400" kern="1200">
                <a:solidFill>
                  <a:schemeClr val="tx1"/>
                </a:solidFill>
                <a:latin typeface="Source Han Sans Normal" panose="020B0400000000000000" pitchFamily="34" charset="-122"/>
                <a:ea typeface="Source Han Sans Normal" panose="020B0400000000000000" pitchFamily="34" charset="-122"/>
                <a:cs typeface="+mn-cs"/>
              </a:defRPr>
            </a:lvl2pPr>
            <a:lvl3pPr marL="1523505" indent="-304701" algn="l" rtl="0" eaLnBrk="0" fontAlgn="base" hangingPunct="0">
              <a:spcBef>
                <a:spcPct val="20000"/>
              </a:spcBef>
              <a:spcAft>
                <a:spcPct val="0"/>
              </a:spcAft>
              <a:buBlip>
                <a:blip r:embed="rId5"/>
              </a:buBlip>
              <a:defRPr sz="1200" kern="1200">
                <a:solidFill>
                  <a:schemeClr val="tx1"/>
                </a:solidFill>
                <a:latin typeface="Source Han Sans Normal" panose="020B0400000000000000" pitchFamily="34" charset="-122"/>
                <a:ea typeface="Source Han Sans Normal" panose="020B0400000000000000" pitchFamily="34" charset="-122"/>
                <a:cs typeface="+mn-cs"/>
              </a:defRPr>
            </a:lvl3pPr>
            <a:lvl4pPr marL="2132907" indent="-304701" algn="l" rtl="0" eaLnBrk="0" fontAlgn="base" hangingPunct="0">
              <a:spcBef>
                <a:spcPct val="20000"/>
              </a:spcBef>
              <a:spcAft>
                <a:spcPct val="0"/>
              </a:spcAft>
              <a:buBlip>
                <a:blip r:embed="rId6"/>
              </a:buBlip>
              <a:defRPr sz="1100" kern="1200">
                <a:solidFill>
                  <a:schemeClr val="tx1"/>
                </a:solidFill>
                <a:latin typeface="Source Han Sans Normal" panose="020B0400000000000000" pitchFamily="34" charset="-122"/>
                <a:ea typeface="Source Han Sans Normal" panose="020B0400000000000000" pitchFamily="34" charset="-122"/>
                <a:cs typeface="+mn-cs"/>
              </a:defRPr>
            </a:lvl4pPr>
            <a:lvl5pPr marL="2742308" indent="-304701" algn="l" rtl="0" eaLnBrk="0" fontAlgn="base" hangingPunct="0">
              <a:spcBef>
                <a:spcPct val="20000"/>
              </a:spcBef>
              <a:spcAft>
                <a:spcPct val="0"/>
              </a:spcAft>
              <a:buBlip>
                <a:blip r:embed="rId6"/>
              </a:buBlip>
              <a:defRPr sz="1000" kern="1200">
                <a:solidFill>
                  <a:schemeClr val="tx1"/>
                </a:solidFill>
                <a:latin typeface="Source Han Sans Normal" panose="020B0400000000000000" pitchFamily="34" charset="-122"/>
                <a:ea typeface="Source Han Sans Normal" panose="020B0400000000000000" pitchFamily="34" charset="-122"/>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marL="457051" marR="0" lvl="0" indent="-457051" defTabSz="914400" rtl="0" eaLnBrk="0" fontAlgn="base" latinLnBrk="0" hangingPunct="0">
              <a:lnSpc>
                <a:spcPct val="100000"/>
              </a:lnSpc>
              <a:spcBef>
                <a:spcPct val="20000"/>
              </a:spcBef>
              <a:spcAft>
                <a:spcPct val="0"/>
              </a:spcAft>
              <a:buClrTx/>
              <a:buSzTx/>
              <a:buFontTx/>
              <a:buBlip>
                <a:blip r:embed="rId5"/>
              </a:buBlip>
              <a:tabLst/>
              <a:defRPr/>
            </a:pPr>
            <a:r>
              <a:rPr lang="en-US" altLang="zh-CN" sz="1600" dirty="0">
                <a:solidFill>
                  <a:schemeClr val="tx1">
                    <a:lumMod val="75000"/>
                    <a:lumOff val="25000"/>
                  </a:schemeClr>
                </a:solidFill>
                <a:latin typeface="Calibri" panose="020F0502020204030204" pitchFamily="34" charset="0"/>
                <a:ea typeface="思源黑体 CN Medium" panose="020B0600000000000000" pitchFamily="34" charset="-122"/>
                <a:cs typeface="Calibri" panose="020F0502020204030204" pitchFamily="34" charset="0"/>
              </a:rPr>
              <a:t>A</a:t>
            </a:r>
            <a:r>
              <a:rPr kumimoji="0" lang="en-US" altLang="zh-CN" sz="1600" b="0" i="0" u="none" strike="noStrike" kern="1200" cap="none" spc="0" normalizeH="0" baseline="0" noProof="0" dirty="0" err="1">
                <a:ln>
                  <a:noFill/>
                </a:ln>
                <a:solidFill>
                  <a:schemeClr val="tx1">
                    <a:lumMod val="75000"/>
                    <a:lumOff val="25000"/>
                  </a:schemeClr>
                </a:solidFill>
                <a:effectLst/>
                <a:uLnTx/>
                <a:uFillTx/>
                <a:latin typeface="Calibri" panose="020F0502020204030204" pitchFamily="34" charset="0"/>
                <a:ea typeface="思源黑体 CN Medium" panose="020B0600000000000000" pitchFamily="34" charset="-122"/>
                <a:cs typeface="Calibri" panose="020F0502020204030204" pitchFamily="34" charset="0"/>
              </a:rPr>
              <a:t>utomatically</a:t>
            </a:r>
            <a:r>
              <a:rPr kumimoji="0" lang="en-US" altLang="zh-CN" sz="1600" b="0" i="0" u="none" strike="noStrike" kern="1200" cap="none" spc="0" normalizeH="0" baseline="0" noProof="0" dirty="0">
                <a:ln>
                  <a:noFill/>
                </a:ln>
                <a:solidFill>
                  <a:schemeClr val="tx1">
                    <a:lumMod val="75000"/>
                    <a:lumOff val="25000"/>
                  </a:schemeClr>
                </a:solidFill>
                <a:effectLst/>
                <a:uLnTx/>
                <a:uFillTx/>
                <a:latin typeface="Calibri" panose="020F0502020204030204" pitchFamily="34" charset="0"/>
                <a:ea typeface="思源黑体 CN Medium" panose="020B0600000000000000" pitchFamily="34" charset="-122"/>
                <a:cs typeface="Calibri" panose="020F0502020204030204" pitchFamily="34" charset="0"/>
              </a:rPr>
              <a:t> identify the calibration model, frequency range, and connector type</a:t>
            </a:r>
          </a:p>
          <a:p>
            <a:pPr marL="457051" marR="0" lvl="0" indent="-457051" defTabSz="914400" rtl="0" eaLnBrk="0" fontAlgn="base" latinLnBrk="0" hangingPunct="0">
              <a:lnSpc>
                <a:spcPct val="100000"/>
              </a:lnSpc>
              <a:spcBef>
                <a:spcPct val="20000"/>
              </a:spcBef>
              <a:spcAft>
                <a:spcPct val="0"/>
              </a:spcAft>
              <a:buClrTx/>
              <a:buSzTx/>
              <a:buFontTx/>
              <a:buBlip>
                <a:blip r:embed="rId5"/>
              </a:buBlip>
              <a:tabLst/>
              <a:defRPr/>
            </a:pPr>
            <a:endParaRPr kumimoji="0" lang="en-US" altLang="zh-CN" sz="1600" b="1" i="0" u="none" strike="noStrike" kern="1200" cap="none" spc="0" normalizeH="0" baseline="0" noProof="0" dirty="0">
              <a:ln>
                <a:noFill/>
              </a:ln>
              <a:solidFill>
                <a:schemeClr val="tx1">
                  <a:lumMod val="75000"/>
                  <a:lumOff val="25000"/>
                </a:schemeClr>
              </a:solidFill>
              <a:effectLst/>
              <a:uLnTx/>
              <a:uFillTx/>
              <a:latin typeface="Calibri" panose="020F0502020204030204" pitchFamily="34" charset="0"/>
              <a:ea typeface="思源黑体 CN Medium" panose="020B0600000000000000" pitchFamily="34" charset="-122"/>
              <a:cs typeface="Calibri" panose="020F0502020204030204" pitchFamily="34" charset="0"/>
            </a:endParaRPr>
          </a:p>
          <a:p>
            <a:pPr marL="457051" marR="0" lvl="0" indent="-457051" defTabSz="914400" rtl="0" eaLnBrk="0" fontAlgn="base" latinLnBrk="0" hangingPunct="0">
              <a:lnSpc>
                <a:spcPct val="100000"/>
              </a:lnSpc>
              <a:spcBef>
                <a:spcPct val="20000"/>
              </a:spcBef>
              <a:spcAft>
                <a:spcPct val="0"/>
              </a:spcAft>
              <a:buClrTx/>
              <a:buSzTx/>
              <a:buFontTx/>
              <a:buBlip>
                <a:blip r:embed="rId5"/>
              </a:buBlip>
              <a:tabLst/>
              <a:defRPr/>
            </a:pPr>
            <a:r>
              <a:rPr lang="en-US" altLang="zh-CN" sz="1600" dirty="0">
                <a:solidFill>
                  <a:schemeClr val="tx1">
                    <a:lumMod val="75000"/>
                    <a:lumOff val="25000"/>
                  </a:schemeClr>
                </a:solidFill>
                <a:latin typeface="Calibri" panose="020F0502020204030204" pitchFamily="34" charset="0"/>
                <a:ea typeface="思源黑体 CN Medium" panose="020B0600000000000000" pitchFamily="34" charset="-122"/>
                <a:cs typeface="Calibri" panose="020F0502020204030204" pitchFamily="34" charset="0"/>
              </a:rPr>
              <a:t>U</a:t>
            </a:r>
            <a:r>
              <a:rPr kumimoji="0" lang="en-US" altLang="zh-CN" sz="1600" b="0" i="0" u="none" strike="noStrike" kern="1200" cap="none" spc="0" normalizeH="0" baseline="0" noProof="0" dirty="0">
                <a:ln>
                  <a:noFill/>
                </a:ln>
                <a:solidFill>
                  <a:schemeClr val="tx1">
                    <a:lumMod val="75000"/>
                    <a:lumOff val="25000"/>
                  </a:schemeClr>
                </a:solidFill>
                <a:effectLst/>
                <a:uLnTx/>
                <a:uFillTx/>
                <a:latin typeface="Calibri" panose="020F0502020204030204" pitchFamily="34" charset="0"/>
                <a:ea typeface="思源黑体 CN Medium" panose="020B0600000000000000" pitchFamily="34" charset="-122"/>
                <a:cs typeface="Calibri" panose="020F0502020204030204" pitchFamily="34" charset="0"/>
              </a:rPr>
              <a:t>se a torque wrench in order to protect the RF connector</a:t>
            </a:r>
          </a:p>
          <a:p>
            <a:pPr marL="457051" marR="0" lvl="0" indent="-457051" defTabSz="914400" rtl="0" eaLnBrk="0" fontAlgn="base" latinLnBrk="0" hangingPunct="0">
              <a:lnSpc>
                <a:spcPct val="100000"/>
              </a:lnSpc>
              <a:spcBef>
                <a:spcPct val="20000"/>
              </a:spcBef>
              <a:spcAft>
                <a:spcPct val="0"/>
              </a:spcAft>
              <a:buClrTx/>
              <a:buSzTx/>
              <a:buFontTx/>
              <a:buBlip>
                <a:blip r:embed="rId5"/>
              </a:buBlip>
              <a:tabLst/>
              <a:defRPr/>
            </a:pPr>
            <a:endParaRPr lang="en-US" altLang="zh-CN" sz="1600" dirty="0">
              <a:solidFill>
                <a:schemeClr val="tx1">
                  <a:lumMod val="75000"/>
                  <a:lumOff val="25000"/>
                </a:schemeClr>
              </a:solidFill>
              <a:latin typeface="Calibri" panose="020F0502020204030204" pitchFamily="34" charset="0"/>
              <a:ea typeface="思源黑体 CN Medium" panose="020B0600000000000000" pitchFamily="34" charset="-122"/>
              <a:cs typeface="Calibri" panose="020F0502020204030204" pitchFamily="34" charset="0"/>
            </a:endParaRPr>
          </a:p>
          <a:p>
            <a:pPr marL="457051" marR="0" lvl="0" indent="-457051" defTabSz="914400" rtl="0" eaLnBrk="0" fontAlgn="base" latinLnBrk="0" hangingPunct="0">
              <a:lnSpc>
                <a:spcPct val="100000"/>
              </a:lnSpc>
              <a:spcBef>
                <a:spcPct val="20000"/>
              </a:spcBef>
              <a:spcAft>
                <a:spcPct val="0"/>
              </a:spcAft>
              <a:buClrTx/>
              <a:buSzTx/>
              <a:buFontTx/>
              <a:buBlip>
                <a:blip r:embed="rId5"/>
              </a:buBlip>
              <a:tabLst/>
              <a:defRPr/>
            </a:pPr>
            <a:r>
              <a:rPr kumimoji="0" lang="en-US" altLang="zh-CN" sz="1600" b="0" i="0" u="none" strike="noStrike" kern="1200" cap="none" spc="0" normalizeH="0" baseline="0" noProof="0" dirty="0">
                <a:ln>
                  <a:noFill/>
                </a:ln>
                <a:solidFill>
                  <a:schemeClr val="tx1">
                    <a:lumMod val="75000"/>
                    <a:lumOff val="25000"/>
                  </a:schemeClr>
                </a:solidFill>
                <a:effectLst/>
                <a:uLnTx/>
                <a:uFillTx/>
                <a:latin typeface="Calibri" panose="020F0502020204030204" pitchFamily="34" charset="0"/>
                <a:ea typeface="思源黑体 CN Medium" panose="020B0600000000000000" pitchFamily="34" charset="-122"/>
                <a:cs typeface="Calibri" panose="020F0502020204030204" pitchFamily="34" charset="0"/>
              </a:rPr>
              <a:t>Wait indicator (red) / Ready indicator (green)</a:t>
            </a:r>
          </a:p>
        </p:txBody>
      </p:sp>
      <p:grpSp>
        <p:nvGrpSpPr>
          <p:cNvPr id="13" name="组合 12">
            <a:extLst>
              <a:ext uri="{FF2B5EF4-FFF2-40B4-BE49-F238E27FC236}">
                <a16:creationId xmlns:a16="http://schemas.microsoft.com/office/drawing/2014/main" id="{8C93DDE3-DAA2-0B15-910D-83B8DAA92DC9}"/>
              </a:ext>
            </a:extLst>
          </p:cNvPr>
          <p:cNvGrpSpPr/>
          <p:nvPr/>
        </p:nvGrpSpPr>
        <p:grpSpPr>
          <a:xfrm>
            <a:off x="165197" y="2175179"/>
            <a:ext cx="5767053" cy="3819295"/>
            <a:chOff x="38662" y="2182437"/>
            <a:chExt cx="5862541" cy="3880943"/>
          </a:xfrm>
        </p:grpSpPr>
        <p:graphicFrame>
          <p:nvGraphicFramePr>
            <p:cNvPr id="9" name="对象 8">
              <a:extLst>
                <a:ext uri="{FF2B5EF4-FFF2-40B4-BE49-F238E27FC236}">
                  <a16:creationId xmlns:a16="http://schemas.microsoft.com/office/drawing/2014/main" id="{3392302E-7784-81BF-0D12-84C823225EFE}"/>
                </a:ext>
              </a:extLst>
            </p:cNvPr>
            <p:cNvGraphicFramePr>
              <a:graphicFrameLocks noChangeAspect="1"/>
            </p:cNvGraphicFramePr>
            <p:nvPr>
              <p:extLst>
                <p:ext uri="{D42A27DB-BD31-4B8C-83A1-F6EECF244321}">
                  <p14:modId xmlns:p14="http://schemas.microsoft.com/office/powerpoint/2010/main" val="124981416"/>
                </p:ext>
              </p:extLst>
            </p:nvPr>
          </p:nvGraphicFramePr>
          <p:xfrm>
            <a:off x="38662" y="2182437"/>
            <a:ext cx="5862540" cy="3243939"/>
          </p:xfrm>
          <a:graphic>
            <a:graphicData uri="http://schemas.openxmlformats.org/presentationml/2006/ole">
              <mc:AlternateContent xmlns:mc="http://schemas.openxmlformats.org/markup-compatibility/2006">
                <mc:Choice xmlns:v="urn:schemas-microsoft-com:vml" Requires="v">
                  <p:oleObj name="Visio" r:id="rId7" imgW="5953192" imgH="3314700" progId="Visio.Drawing.15">
                    <p:embed/>
                  </p:oleObj>
                </mc:Choice>
                <mc:Fallback>
                  <p:oleObj name="Visio" r:id="rId7" imgW="5953192" imgH="3314700" progId="Visio.Drawing.15">
                    <p:embed/>
                    <p:pic>
                      <p:nvPicPr>
                        <p:cNvPr id="0" name="Object 1"/>
                        <p:cNvPicPr>
                          <a:picLocks noChangeAspect="1" noChangeArrowheads="1"/>
                        </p:cNvPicPr>
                        <p:nvPr/>
                      </p:nvPicPr>
                      <p:blipFill>
                        <a:blip r:embed="rId8"/>
                        <a:srcRect/>
                        <a:stretch>
                          <a:fillRect/>
                        </a:stretch>
                      </p:blipFill>
                      <p:spPr bwMode="auto">
                        <a:xfrm>
                          <a:off x="38662" y="2182437"/>
                          <a:ext cx="5862540" cy="3243939"/>
                        </a:xfrm>
                        <a:prstGeom prst="rect">
                          <a:avLst/>
                        </a:prstGeom>
                        <a:noFill/>
                      </p:spPr>
                    </p:pic>
                  </p:oleObj>
                </mc:Fallback>
              </mc:AlternateContent>
            </a:graphicData>
          </a:graphic>
        </p:graphicFrame>
        <p:sp>
          <p:nvSpPr>
            <p:cNvPr id="11" name="文本框 10">
              <a:extLst>
                <a:ext uri="{FF2B5EF4-FFF2-40B4-BE49-F238E27FC236}">
                  <a16:creationId xmlns:a16="http://schemas.microsoft.com/office/drawing/2014/main" id="{A3250160-761D-B55D-9B79-EF7DFB0125E6}"/>
                </a:ext>
              </a:extLst>
            </p:cNvPr>
            <p:cNvSpPr txBox="1"/>
            <p:nvPr/>
          </p:nvSpPr>
          <p:spPr>
            <a:xfrm>
              <a:off x="313369" y="5594263"/>
              <a:ext cx="5587834" cy="469117"/>
            </a:xfrm>
            <a:prstGeom prst="rect">
              <a:avLst/>
            </a:prstGeom>
            <a:noFill/>
          </p:spPr>
          <p:txBody>
            <a:bodyPr wrap="square">
              <a:spAutoFit/>
            </a:bodyPr>
            <a:lstStyle/>
            <a:p>
              <a:pPr algn="ctr"/>
              <a:r>
                <a:rPr kumimoji="0" lang="en-US" altLang="zh-CN" sz="1200" i="0" u="none" strike="noStrike" kern="1200" cap="none" spc="0" normalizeH="0" baseline="0" noProof="0" dirty="0">
                  <a:ln>
                    <a:noFill/>
                  </a:ln>
                  <a:solidFill>
                    <a:schemeClr val="bg1">
                      <a:lumMod val="50000"/>
                    </a:schemeClr>
                  </a:solidFill>
                  <a:effectLst/>
                  <a:uLnTx/>
                  <a:uFillTx/>
                  <a:latin typeface="+mn-ea"/>
                  <a:cs typeface="Arial" panose="020B0604020202020204" pitchFamily="34" charset="0"/>
                </a:rPr>
                <a:t>The USB cable is connected to </a:t>
              </a:r>
              <a:r>
                <a:rPr kumimoji="0" lang="en-US" altLang="zh-CN" sz="1200" i="0" u="none" strike="noStrike" kern="1200" cap="none" spc="0" normalizeH="0" baseline="0" noProof="0" dirty="0" err="1">
                  <a:ln>
                    <a:noFill/>
                  </a:ln>
                  <a:solidFill>
                    <a:schemeClr val="bg1">
                      <a:lumMod val="50000"/>
                    </a:schemeClr>
                  </a:solidFill>
                  <a:effectLst/>
                  <a:uLnTx/>
                  <a:uFillTx/>
                  <a:latin typeface="+mn-ea"/>
                  <a:cs typeface="Arial" panose="020B0604020202020204" pitchFamily="34" charset="0"/>
                </a:rPr>
                <a:t>ECal</a:t>
              </a:r>
              <a:r>
                <a:rPr kumimoji="0" lang="en-US" altLang="zh-CN" sz="1200" i="0" u="none" strike="noStrike" kern="1200" cap="none" spc="0" normalizeH="0" baseline="0" noProof="0" dirty="0">
                  <a:ln>
                    <a:noFill/>
                  </a:ln>
                  <a:solidFill>
                    <a:schemeClr val="bg1">
                      <a:lumMod val="50000"/>
                    </a:schemeClr>
                  </a:solidFill>
                  <a:effectLst/>
                  <a:uLnTx/>
                  <a:uFillTx/>
                  <a:latin typeface="+mn-ea"/>
                  <a:cs typeface="Arial" panose="020B0604020202020204" pitchFamily="34" charset="0"/>
                </a:rPr>
                <a:t> module</a:t>
              </a:r>
            </a:p>
            <a:p>
              <a:pPr algn="ctr"/>
              <a:r>
                <a:rPr lang="en-US" altLang="zh-CN" sz="1200" dirty="0">
                  <a:solidFill>
                    <a:schemeClr val="bg1">
                      <a:lumMod val="50000"/>
                    </a:schemeClr>
                  </a:solidFill>
                  <a:latin typeface="+mn-ea"/>
                  <a:cs typeface="Arial" panose="020B0604020202020204" pitchFamily="34" charset="0"/>
                </a:rPr>
                <a:t>The other end of the USB cable is connected to the USB interface of the VNA</a:t>
              </a:r>
              <a:endParaRPr lang="zh-CN" altLang="en-US" sz="1200" dirty="0">
                <a:solidFill>
                  <a:schemeClr val="bg1">
                    <a:lumMod val="50000"/>
                  </a:schemeClr>
                </a:solidFill>
                <a:latin typeface="+mn-ea"/>
                <a:cs typeface="Arial" panose="020B0604020202020204" pitchFamily="34" charset="0"/>
              </a:endParaRPr>
            </a:p>
          </p:txBody>
        </p:sp>
      </p:grpSp>
    </p:spTree>
    <p:extLst>
      <p:ext uri="{BB962C8B-B14F-4D97-AF65-F5344CB8AC3E}">
        <p14:creationId xmlns:p14="http://schemas.microsoft.com/office/powerpoint/2010/main" val="36733528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EC8A115-F3AE-8A95-8191-DE213B85C25A}"/>
              </a:ext>
            </a:extLst>
          </p:cNvPr>
          <p:cNvSpPr txBox="1">
            <a:spLocks/>
          </p:cNvSpPr>
          <p:nvPr/>
        </p:nvSpPr>
        <p:spPr>
          <a:xfrm>
            <a:off x="556524" y="518907"/>
            <a:ext cx="9792162" cy="896235"/>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CN" sz="3200" b="1" dirty="0">
                <a:solidFill>
                  <a:schemeClr val="bg1">
                    <a:lumMod val="50000"/>
                  </a:schemeClr>
                </a:solidFill>
                <a:latin typeface="Calibri" panose="020F0502020204030204" pitchFamily="34" charset="0"/>
                <a:ea typeface="阿里巴巴普惠体 B" panose="00020600040101010101" pitchFamily="18" charset="-122"/>
                <a:cs typeface="Calibri" panose="020F0502020204030204" pitchFamily="34" charset="0"/>
              </a:rPr>
              <a:t>Make Calibration in </a:t>
            </a:r>
            <a:r>
              <a:rPr lang="en-US" altLang="zh-CN" sz="3200" b="1" dirty="0">
                <a:solidFill>
                  <a:srgbClr val="F08300"/>
                </a:solidFill>
                <a:latin typeface="Calibri" panose="020F0502020204030204" pitchFamily="34" charset="0"/>
                <a:ea typeface="阿里巴巴普惠体 B" panose="00020600040101010101" pitchFamily="18" charset="-122"/>
                <a:cs typeface="Calibri" panose="020F0502020204030204" pitchFamily="34" charset="0"/>
              </a:rPr>
              <a:t>One</a:t>
            </a:r>
            <a:r>
              <a:rPr lang="en-US" altLang="zh-CN" sz="3200" b="1" dirty="0">
                <a:solidFill>
                  <a:schemeClr val="bg1">
                    <a:lumMod val="50000"/>
                  </a:schemeClr>
                </a:solidFill>
                <a:latin typeface="Calibri" panose="020F0502020204030204" pitchFamily="34" charset="0"/>
                <a:ea typeface="阿里巴巴普惠体 B" panose="00020600040101010101" pitchFamily="18" charset="-122"/>
                <a:cs typeface="Calibri" panose="020F0502020204030204" pitchFamily="34" charset="0"/>
              </a:rPr>
              <a:t> Step</a:t>
            </a:r>
          </a:p>
          <a:p>
            <a:pPr algn="l"/>
            <a:r>
              <a:rPr lang="en-US" altLang="zh-CN" sz="1800" dirty="0">
                <a:solidFill>
                  <a:schemeClr val="bg1">
                    <a:lumMod val="50000"/>
                  </a:schemeClr>
                </a:solidFill>
                <a:latin typeface="Calibri" panose="020F0502020204030204" pitchFamily="34" charset="0"/>
                <a:ea typeface="阿里巴巴普惠体 B" panose="00020600040101010101" pitchFamily="18" charset="-122"/>
                <a:cs typeface="Calibri" panose="020F0502020204030204" pitchFamily="34" charset="0"/>
              </a:rPr>
              <a:t>Provide great convenience for multi-port tests and factory tests</a:t>
            </a:r>
            <a:endParaRPr lang="zh-CN" altLang="en-US" sz="1800" dirty="0">
              <a:solidFill>
                <a:schemeClr val="bg1">
                  <a:lumMod val="50000"/>
                </a:schemeClr>
              </a:solidFill>
              <a:latin typeface="Calibri" panose="020F0502020204030204" pitchFamily="34" charset="0"/>
              <a:ea typeface="+mn-ea"/>
              <a:cs typeface="Calibri" panose="020F0502020204030204" pitchFamily="34" charset="0"/>
            </a:endParaRPr>
          </a:p>
        </p:txBody>
      </p:sp>
      <p:sp>
        <p:nvSpPr>
          <p:cNvPr id="26" name="矩形 25">
            <a:extLst>
              <a:ext uri="{FF2B5EF4-FFF2-40B4-BE49-F238E27FC236}">
                <a16:creationId xmlns:a16="http://schemas.microsoft.com/office/drawing/2014/main" id="{C811D4B3-52AC-08A2-96E9-90E41FEA7A43}"/>
              </a:ext>
            </a:extLst>
          </p:cNvPr>
          <p:cNvSpPr/>
          <p:nvPr/>
        </p:nvSpPr>
        <p:spPr>
          <a:xfrm rot="10800000">
            <a:off x="-7" y="1740309"/>
            <a:ext cx="12192003" cy="4483510"/>
          </a:xfrm>
          <a:prstGeom prst="rect">
            <a:avLst/>
          </a:prstGeom>
          <a:gradFill flip="none" rotWithShape="1">
            <a:gsLst>
              <a:gs pos="0">
                <a:schemeClr val="bg1">
                  <a:lumMod val="95000"/>
                  <a:alpha val="10000"/>
                </a:schemeClr>
              </a:gs>
              <a:gs pos="98000">
                <a:schemeClr val="bg1">
                  <a:lumMod val="75000"/>
                  <a:alpha val="50000"/>
                </a:schemeClr>
              </a:gs>
            </a:gsLst>
            <a:path path="circle">
              <a:fillToRect l="100000" t="100000"/>
            </a:path>
            <a:tileRect r="-100000" b="-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735"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sp>
        <p:nvSpPr>
          <p:cNvPr id="3" name="灯片编号占位符 2">
            <a:extLst>
              <a:ext uri="{FF2B5EF4-FFF2-40B4-BE49-F238E27FC236}">
                <a16:creationId xmlns:a16="http://schemas.microsoft.com/office/drawing/2014/main" id="{EFE621A4-8B39-61F3-6CFC-377D10D3BF98}"/>
              </a:ext>
            </a:extLst>
          </p:cNvPr>
          <p:cNvSpPr txBox="1">
            <a:spLocks/>
          </p:cNvSpPr>
          <p:nvPr/>
        </p:nvSpPr>
        <p:spPr>
          <a:xfrm>
            <a:off x="8827955" y="6478124"/>
            <a:ext cx="2661448" cy="215900"/>
          </a:xfrm>
          <a:prstGeom prst="rect">
            <a:avLst/>
          </a:prstGeom>
        </p:spPr>
        <p:txBody>
          <a:bodyPr vert="horz" lIns="91440" tIns="45720" rIns="91440" bIns="45720" rtlCol="0" anchor="ctr"/>
          <a:lstStyle>
            <a:defPPr>
              <a:defRPr lang="zh-CN"/>
            </a:defPPr>
            <a:lvl1pPr marL="0" algn="r" defTabSz="914400" rtl="0" eaLnBrk="1" latinLnBrk="0" hangingPunct="1">
              <a:defRPr lang="zh-CN" altLang="en-US" sz="1000" kern="1200" smtClean="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F65B630-C7FF-41C0-9923-C5E5E29EED81}" type="slidenum">
              <a:rPr kumimoji="0" lang="en-US" altLang="zh-CN" sz="1000" b="0" i="0" u="none" strike="noStrike" kern="1200" cap="none" spc="0" normalizeH="0" baseline="0" noProof="0">
                <a:ln>
                  <a:noFill/>
                </a:ln>
                <a:solidFill>
                  <a:srgbClr val="2F2F2F">
                    <a:lumMod val="50000"/>
                    <a:lumOff val="50000"/>
                  </a:srgbClr>
                </a:solidFill>
                <a:effectLst/>
                <a:uLnTx/>
                <a:uFillTx/>
                <a:latin typeface="Calibri"/>
                <a:cs typeface="Calibri"/>
                <a:sym typeface="+mn-lt"/>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000" b="0" i="0" u="none" strike="noStrike" kern="1200" cap="none" spc="0" normalizeH="0" baseline="0" noProof="0" dirty="0">
              <a:ln>
                <a:noFill/>
              </a:ln>
              <a:solidFill>
                <a:srgbClr val="2F2F2F">
                  <a:lumMod val="50000"/>
                  <a:lumOff val="50000"/>
                </a:srgbClr>
              </a:solidFill>
              <a:effectLst/>
              <a:uLnTx/>
              <a:uFillTx/>
              <a:latin typeface="Calibri"/>
              <a:ea typeface="宋体" panose="02010600030101010101" pitchFamily="2" charset="-122"/>
              <a:cs typeface="Calibri"/>
              <a:sym typeface="+mn-lt"/>
            </a:endParaRPr>
          </a:p>
        </p:txBody>
      </p:sp>
      <p:grpSp>
        <p:nvGrpSpPr>
          <p:cNvPr id="18" name="组合 17">
            <a:extLst>
              <a:ext uri="{FF2B5EF4-FFF2-40B4-BE49-F238E27FC236}">
                <a16:creationId xmlns:a16="http://schemas.microsoft.com/office/drawing/2014/main" id="{D9E957C8-A1AB-14A9-CF93-D14EC3E9E07C}"/>
              </a:ext>
            </a:extLst>
          </p:cNvPr>
          <p:cNvGrpSpPr/>
          <p:nvPr/>
        </p:nvGrpSpPr>
        <p:grpSpPr>
          <a:xfrm>
            <a:off x="717090" y="2093090"/>
            <a:ext cx="4898300" cy="3888035"/>
            <a:chOff x="540957" y="1883926"/>
            <a:chExt cx="4898300" cy="3888035"/>
          </a:xfrm>
        </p:grpSpPr>
        <p:pic>
          <p:nvPicPr>
            <p:cNvPr id="5" name="图片 4">
              <a:extLst>
                <a:ext uri="{FF2B5EF4-FFF2-40B4-BE49-F238E27FC236}">
                  <a16:creationId xmlns:a16="http://schemas.microsoft.com/office/drawing/2014/main" id="{BF8C5CEF-BF31-7E62-19D6-1812C0F892FB}"/>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895387" y="2269670"/>
              <a:ext cx="1967232" cy="1365907"/>
            </a:xfrm>
            <a:prstGeom prst="rect">
              <a:avLst/>
            </a:prstGeom>
          </p:spPr>
        </p:pic>
        <p:pic>
          <p:nvPicPr>
            <p:cNvPr id="6" name="图片 5">
              <a:extLst>
                <a:ext uri="{FF2B5EF4-FFF2-40B4-BE49-F238E27FC236}">
                  <a16:creationId xmlns:a16="http://schemas.microsoft.com/office/drawing/2014/main" id="{C52B19A2-A7C2-C500-ECC1-0FF326EC85C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14944" y="4232799"/>
              <a:ext cx="2199426" cy="1539162"/>
            </a:xfrm>
            <a:prstGeom prst="rect">
              <a:avLst/>
            </a:prstGeom>
          </p:spPr>
        </p:pic>
        <p:pic>
          <p:nvPicPr>
            <p:cNvPr id="7" name="图片 6">
              <a:extLst>
                <a:ext uri="{FF2B5EF4-FFF2-40B4-BE49-F238E27FC236}">
                  <a16:creationId xmlns:a16="http://schemas.microsoft.com/office/drawing/2014/main" id="{467C3E10-852A-E2F9-DA02-4C29046A7D1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70468" y="2360528"/>
              <a:ext cx="2136361" cy="1424240"/>
            </a:xfrm>
            <a:prstGeom prst="rect">
              <a:avLst/>
            </a:prstGeom>
          </p:spPr>
        </p:pic>
        <p:sp>
          <p:nvSpPr>
            <p:cNvPr id="8" name="文本框 7">
              <a:extLst>
                <a:ext uri="{FF2B5EF4-FFF2-40B4-BE49-F238E27FC236}">
                  <a16:creationId xmlns:a16="http://schemas.microsoft.com/office/drawing/2014/main" id="{499C60C2-FB6E-08C0-8DC7-DA099D208941}"/>
                </a:ext>
              </a:extLst>
            </p:cNvPr>
            <p:cNvSpPr txBox="1"/>
            <p:nvPr/>
          </p:nvSpPr>
          <p:spPr>
            <a:xfrm>
              <a:off x="631815" y="1883926"/>
              <a:ext cx="2524677" cy="307777"/>
            </a:xfrm>
            <a:prstGeom prst="rect">
              <a:avLst/>
            </a:prstGeom>
            <a:noFill/>
          </p:spPr>
          <p:txBody>
            <a:bodyPr wrap="square">
              <a:spAutoFit/>
            </a:bodyPr>
            <a:lstStyle/>
            <a:p>
              <a:pPr algn="ctr"/>
              <a:r>
                <a:rPr lang="en-US" altLang="zh-CN" sz="1400" i="0" dirty="0">
                  <a:solidFill>
                    <a:schemeClr val="bg1">
                      <a:lumMod val="50000"/>
                    </a:schemeClr>
                  </a:solidFill>
                  <a:effectLst/>
                  <a:latin typeface="Calibri" panose="020F0502020204030204" pitchFamily="34" charset="0"/>
                  <a:ea typeface="微软雅黑" panose="020B0503020204020204" pitchFamily="34" charset="-122"/>
                  <a:cs typeface="Calibri" panose="020F0502020204030204" pitchFamily="34" charset="0"/>
                </a:rPr>
                <a:t>Electronic Calibration Kit</a:t>
              </a:r>
              <a:endParaRPr lang="zh-CN" altLang="en-US" sz="1400" dirty="0">
                <a:solidFill>
                  <a:schemeClr val="bg1">
                    <a:lumMod val="50000"/>
                  </a:schemeClr>
                </a:solidFill>
                <a:latin typeface="Calibri" panose="020F0502020204030204" pitchFamily="34" charset="0"/>
                <a:cs typeface="Calibri" panose="020F0502020204030204" pitchFamily="34" charset="0"/>
              </a:endParaRPr>
            </a:p>
          </p:txBody>
        </p:sp>
        <p:sp>
          <p:nvSpPr>
            <p:cNvPr id="9" name="文本框 8">
              <a:extLst>
                <a:ext uri="{FF2B5EF4-FFF2-40B4-BE49-F238E27FC236}">
                  <a16:creationId xmlns:a16="http://schemas.microsoft.com/office/drawing/2014/main" id="{C123CCD6-6757-6FFC-98A2-76B73239DBE8}"/>
                </a:ext>
              </a:extLst>
            </p:cNvPr>
            <p:cNvSpPr txBox="1"/>
            <p:nvPr/>
          </p:nvSpPr>
          <p:spPr>
            <a:xfrm>
              <a:off x="540957" y="3808606"/>
              <a:ext cx="2615535" cy="523220"/>
            </a:xfrm>
            <a:prstGeom prst="rect">
              <a:avLst/>
            </a:prstGeom>
            <a:noFill/>
          </p:spPr>
          <p:txBody>
            <a:bodyPr wrap="square">
              <a:spAutoFit/>
            </a:bodyPr>
            <a:lstStyle/>
            <a:p>
              <a:pPr algn="ctr"/>
              <a:r>
                <a:rPr lang="en-US" altLang="zh-CN" sz="1400" i="0" dirty="0">
                  <a:solidFill>
                    <a:schemeClr val="bg1">
                      <a:lumMod val="50000"/>
                    </a:schemeClr>
                  </a:solidFill>
                  <a:effectLst/>
                  <a:latin typeface="Calibri" panose="020F0502020204030204" pitchFamily="34" charset="0"/>
                  <a:ea typeface="微软雅黑" panose="020B0503020204020204" pitchFamily="34" charset="-122"/>
                  <a:cs typeface="Calibri" panose="020F0502020204030204" pitchFamily="34" charset="0"/>
                </a:rPr>
                <a:t>Integrated Mechanical Calibration Kit</a:t>
              </a:r>
              <a:endParaRPr lang="zh-CN" altLang="en-US" sz="1400" dirty="0">
                <a:solidFill>
                  <a:schemeClr val="bg1">
                    <a:lumMod val="50000"/>
                  </a:schemeClr>
                </a:solidFill>
                <a:latin typeface="Calibri" panose="020F0502020204030204" pitchFamily="34" charset="0"/>
                <a:cs typeface="Calibri" panose="020F0502020204030204" pitchFamily="34" charset="0"/>
              </a:endParaRPr>
            </a:p>
          </p:txBody>
        </p:sp>
        <p:pic>
          <p:nvPicPr>
            <p:cNvPr id="11" name="图片 10">
              <a:extLst>
                <a:ext uri="{FF2B5EF4-FFF2-40B4-BE49-F238E27FC236}">
                  <a16:creationId xmlns:a16="http://schemas.microsoft.com/office/drawing/2014/main" id="{976B0F6A-4FB3-AD9E-6F5F-A3C2C7B2AD4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37618" y="4232799"/>
              <a:ext cx="2179880" cy="1453253"/>
            </a:xfrm>
            <a:prstGeom prst="rect">
              <a:avLst/>
            </a:prstGeom>
          </p:spPr>
        </p:pic>
        <p:sp>
          <p:nvSpPr>
            <p:cNvPr id="13" name="文本框 12">
              <a:extLst>
                <a:ext uri="{FF2B5EF4-FFF2-40B4-BE49-F238E27FC236}">
                  <a16:creationId xmlns:a16="http://schemas.microsoft.com/office/drawing/2014/main" id="{55A7B12F-E896-4789-077B-3D3FC86353D1}"/>
                </a:ext>
              </a:extLst>
            </p:cNvPr>
            <p:cNvSpPr txBox="1"/>
            <p:nvPr/>
          </p:nvSpPr>
          <p:spPr>
            <a:xfrm>
              <a:off x="3215859" y="1883926"/>
              <a:ext cx="2223398" cy="307777"/>
            </a:xfrm>
            <a:prstGeom prst="rect">
              <a:avLst/>
            </a:prstGeom>
            <a:noFill/>
          </p:spPr>
          <p:txBody>
            <a:bodyPr wrap="square">
              <a:spAutoFit/>
            </a:bodyPr>
            <a:lstStyle/>
            <a:p>
              <a:pPr algn="ctr"/>
              <a:r>
                <a:rPr lang="en-US" altLang="zh-CN" sz="1400" dirty="0">
                  <a:solidFill>
                    <a:schemeClr val="bg1">
                      <a:lumMod val="50000"/>
                    </a:schemeClr>
                  </a:solidFill>
                  <a:latin typeface="Calibri" panose="020F0502020204030204" pitchFamily="34" charset="0"/>
                  <a:ea typeface="微软雅黑" panose="020B0503020204020204" pitchFamily="34" charset="-122"/>
                  <a:cs typeface="Calibri" panose="020F0502020204030204" pitchFamily="34" charset="0"/>
                </a:rPr>
                <a:t>Mechanical</a:t>
              </a:r>
              <a:r>
                <a:rPr lang="en-US" altLang="zh-CN" sz="1400" i="0" dirty="0">
                  <a:solidFill>
                    <a:schemeClr val="bg1">
                      <a:lumMod val="50000"/>
                    </a:schemeClr>
                  </a:solidFill>
                  <a:effectLst/>
                  <a:latin typeface="Calibri" panose="020F0502020204030204" pitchFamily="34" charset="0"/>
                  <a:ea typeface="微软雅黑" panose="020B0503020204020204" pitchFamily="34" charset="-122"/>
                  <a:cs typeface="Calibri" panose="020F0502020204030204" pitchFamily="34" charset="0"/>
                </a:rPr>
                <a:t>  Calibration Kit</a:t>
              </a:r>
              <a:endParaRPr lang="zh-CN" altLang="en-US" sz="1400" dirty="0">
                <a:solidFill>
                  <a:schemeClr val="bg1">
                    <a:lumMod val="50000"/>
                  </a:schemeClr>
                </a:solidFill>
                <a:latin typeface="Calibri" panose="020F0502020204030204" pitchFamily="34" charset="0"/>
                <a:cs typeface="Calibri" panose="020F0502020204030204" pitchFamily="34" charset="0"/>
              </a:endParaRPr>
            </a:p>
          </p:txBody>
        </p:sp>
      </p:grpSp>
      <p:sp>
        <p:nvSpPr>
          <p:cNvPr id="17" name="内容占位符 2">
            <a:extLst>
              <a:ext uri="{FF2B5EF4-FFF2-40B4-BE49-F238E27FC236}">
                <a16:creationId xmlns:a16="http://schemas.microsoft.com/office/drawing/2014/main" id="{46739A20-AB1D-DCEA-8443-F7D6A1DCA65C}"/>
              </a:ext>
            </a:extLst>
          </p:cNvPr>
          <p:cNvSpPr txBox="1">
            <a:spLocks/>
          </p:cNvSpPr>
          <p:nvPr/>
        </p:nvSpPr>
        <p:spPr bwMode="auto">
          <a:xfrm>
            <a:off x="6323541" y="1919621"/>
            <a:ext cx="4384390" cy="3975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051" indent="-457051" algn="l" rtl="0" eaLnBrk="0" fontAlgn="base" hangingPunct="0">
              <a:spcBef>
                <a:spcPct val="20000"/>
              </a:spcBef>
              <a:spcAft>
                <a:spcPct val="0"/>
              </a:spcAft>
              <a:buBlip>
                <a:blip r:embed="rId6"/>
              </a:buBlip>
              <a:defRPr sz="1800" kern="1200">
                <a:solidFill>
                  <a:schemeClr val="tx1"/>
                </a:solidFill>
                <a:latin typeface="Source Han Sans Normal" panose="020B0400000000000000" pitchFamily="34" charset="-122"/>
                <a:ea typeface="Source Han Sans Normal" panose="020B0400000000000000" pitchFamily="34" charset="-122"/>
                <a:cs typeface="+mn-cs"/>
              </a:defRPr>
            </a:lvl1pPr>
            <a:lvl2pPr marL="990278" indent="-380876" algn="l" rtl="0" eaLnBrk="0" fontAlgn="base" hangingPunct="0">
              <a:spcBef>
                <a:spcPct val="20000"/>
              </a:spcBef>
              <a:spcAft>
                <a:spcPct val="0"/>
              </a:spcAft>
              <a:buBlip>
                <a:blip r:embed="rId6"/>
              </a:buBlip>
              <a:defRPr sz="1400" kern="1200">
                <a:solidFill>
                  <a:schemeClr val="tx1"/>
                </a:solidFill>
                <a:latin typeface="Source Han Sans Normal" panose="020B0400000000000000" pitchFamily="34" charset="-122"/>
                <a:ea typeface="Source Han Sans Normal" panose="020B0400000000000000" pitchFamily="34" charset="-122"/>
                <a:cs typeface="+mn-cs"/>
              </a:defRPr>
            </a:lvl2pPr>
            <a:lvl3pPr marL="1523505" indent="-304701" algn="l" rtl="0" eaLnBrk="0" fontAlgn="base" hangingPunct="0">
              <a:spcBef>
                <a:spcPct val="20000"/>
              </a:spcBef>
              <a:spcAft>
                <a:spcPct val="0"/>
              </a:spcAft>
              <a:buBlip>
                <a:blip r:embed="rId6"/>
              </a:buBlip>
              <a:defRPr sz="1200" kern="1200">
                <a:solidFill>
                  <a:schemeClr val="tx1"/>
                </a:solidFill>
                <a:latin typeface="Source Han Sans Normal" panose="020B0400000000000000" pitchFamily="34" charset="-122"/>
                <a:ea typeface="Source Han Sans Normal" panose="020B0400000000000000" pitchFamily="34" charset="-122"/>
                <a:cs typeface="+mn-cs"/>
              </a:defRPr>
            </a:lvl3pPr>
            <a:lvl4pPr marL="2132907" indent="-304701" algn="l" rtl="0" eaLnBrk="0" fontAlgn="base" hangingPunct="0">
              <a:spcBef>
                <a:spcPct val="20000"/>
              </a:spcBef>
              <a:spcAft>
                <a:spcPct val="0"/>
              </a:spcAft>
              <a:buBlip>
                <a:blip r:embed="rId7"/>
              </a:buBlip>
              <a:defRPr sz="1100" kern="1200">
                <a:solidFill>
                  <a:schemeClr val="tx1"/>
                </a:solidFill>
                <a:latin typeface="Source Han Sans Normal" panose="020B0400000000000000" pitchFamily="34" charset="-122"/>
                <a:ea typeface="Source Han Sans Normal" panose="020B0400000000000000" pitchFamily="34" charset="-122"/>
                <a:cs typeface="+mn-cs"/>
              </a:defRPr>
            </a:lvl4pPr>
            <a:lvl5pPr marL="2742308" indent="-304701" algn="l" rtl="0" eaLnBrk="0" fontAlgn="base" hangingPunct="0">
              <a:spcBef>
                <a:spcPct val="20000"/>
              </a:spcBef>
              <a:spcAft>
                <a:spcPct val="0"/>
              </a:spcAft>
              <a:buBlip>
                <a:blip r:embed="rId7"/>
              </a:buBlip>
              <a:defRPr sz="1000" kern="1200">
                <a:solidFill>
                  <a:schemeClr val="tx1"/>
                </a:solidFill>
                <a:latin typeface="Source Han Sans Normal" panose="020B0400000000000000" pitchFamily="34" charset="-122"/>
                <a:ea typeface="Source Han Sans Normal" panose="020B0400000000000000" pitchFamily="34" charset="-122"/>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marL="0" marR="0" lvl="0" indent="0" defTabSz="914400" rtl="0" eaLnBrk="0" fontAlgn="base" latinLnBrk="0" hangingPunct="0">
              <a:lnSpc>
                <a:spcPct val="100000"/>
              </a:lnSpc>
              <a:spcBef>
                <a:spcPct val="20000"/>
              </a:spcBef>
              <a:spcAft>
                <a:spcPct val="0"/>
              </a:spcAft>
              <a:buClrTx/>
              <a:buSzTx/>
              <a:buFontTx/>
              <a:buNone/>
              <a:tabLst/>
              <a:defRPr/>
            </a:pPr>
            <a:endParaRPr kumimoji="0" lang="zh-CN" altLang="en-US" sz="700" b="0" i="0" u="none" strike="noStrike" kern="1200" cap="none" spc="0" normalizeH="0" baseline="0" noProof="0" dirty="0">
              <a:ln>
                <a:noFill/>
              </a:ln>
              <a:solidFill>
                <a:prstClr val="black"/>
              </a:solidFill>
              <a:effectLst/>
              <a:uLnTx/>
              <a:uFillTx/>
              <a:latin typeface="Calibri" panose="020F0502020204030204" pitchFamily="34" charset="0"/>
              <a:ea typeface="思源黑体 CN Medium" panose="020B0600000000000000" pitchFamily="34" charset="-122"/>
              <a:cs typeface="Calibri" panose="020F0502020204030204" pitchFamily="34" charset="0"/>
            </a:endParaRPr>
          </a:p>
          <a:p>
            <a:pPr marL="457051" marR="0" lvl="0" indent="-457051" defTabSz="914400" rtl="0" eaLnBrk="0" fontAlgn="base" latinLnBrk="0" hangingPunct="0">
              <a:lnSpc>
                <a:spcPct val="100000"/>
              </a:lnSpc>
              <a:spcBef>
                <a:spcPct val="20000"/>
              </a:spcBef>
              <a:spcAft>
                <a:spcPct val="0"/>
              </a:spcAft>
              <a:buClrTx/>
              <a:buSzTx/>
              <a:buFontTx/>
              <a:buBlip>
                <a:blip r:embed="rId6"/>
              </a:buBlip>
              <a:tabLst/>
              <a:defRPr/>
            </a:pPr>
            <a:r>
              <a:rPr kumimoji="0" lang="en-US" altLang="zh-CN" b="1" i="0" u="none" strike="noStrike" kern="1200" cap="none" spc="0" normalizeH="0" baseline="0" noProof="0" dirty="0">
                <a:ln>
                  <a:noFill/>
                </a:ln>
                <a:solidFill>
                  <a:srgbClr val="1F497D"/>
                </a:solidFill>
                <a:effectLst/>
                <a:uLnTx/>
                <a:uFillTx/>
                <a:latin typeface="Calibri" panose="020F0502020204030204" pitchFamily="34" charset="0"/>
                <a:ea typeface="思源黑体 CN Medium" panose="020B0600000000000000" pitchFamily="34" charset="-122"/>
                <a:cs typeface="Calibri" panose="020F0502020204030204" pitchFamily="34" charset="0"/>
              </a:rPr>
              <a:t>Mechanical Calibration</a:t>
            </a:r>
          </a:p>
          <a:p>
            <a:pPr marL="0" marR="0" lvl="0" indent="0" defTabSz="914400" rtl="0" eaLnBrk="0" fontAlgn="base" latinLnBrk="0" hangingPunct="0">
              <a:lnSpc>
                <a:spcPct val="100000"/>
              </a:lnSpc>
              <a:spcBef>
                <a:spcPct val="20000"/>
              </a:spcBef>
              <a:spcAft>
                <a:spcPct val="0"/>
              </a:spcAft>
              <a:buClrTx/>
              <a:buSzTx/>
              <a:buNone/>
              <a:tabLst/>
              <a:defRPr/>
            </a:pPr>
            <a:endParaRPr kumimoji="0" lang="en-US" altLang="zh-CN" sz="500" b="0" i="0" u="none" strike="noStrike" kern="1200" cap="none" spc="0" normalizeH="0" baseline="0" noProof="0" dirty="0">
              <a:ln>
                <a:noFill/>
              </a:ln>
              <a:solidFill>
                <a:schemeClr val="tx1">
                  <a:lumMod val="75000"/>
                  <a:lumOff val="25000"/>
                </a:schemeClr>
              </a:solidFill>
              <a:effectLst/>
              <a:uLnTx/>
              <a:uFillTx/>
              <a:latin typeface="思源黑体 CN Medium" panose="020B0600000000000000" pitchFamily="34" charset="-122"/>
              <a:ea typeface="思源黑体 CN Medium" panose="020B0600000000000000" pitchFamily="34" charset="-122"/>
              <a:cs typeface="Calibri" panose="020F0502020204030204" pitchFamily="34" charset="0"/>
            </a:endParaRPr>
          </a:p>
          <a:p>
            <a:pPr marL="457051" marR="0" lvl="0" indent="-457051"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altLang="zh-CN" sz="1600" b="0" i="0" u="none" strike="noStrike" kern="1200" cap="none" spc="0" normalizeH="0" baseline="0" noProof="0" dirty="0">
                <a:ln>
                  <a:noFill/>
                </a:ln>
                <a:solidFill>
                  <a:schemeClr val="tx1">
                    <a:lumMod val="75000"/>
                    <a:lumOff val="25000"/>
                  </a:schemeClr>
                </a:solidFill>
                <a:effectLst/>
                <a:uLnTx/>
                <a:uFillTx/>
                <a:latin typeface="Calibri" panose="020F0502020204030204" pitchFamily="34" charset="0"/>
                <a:ea typeface="思源黑体 CN Medium" panose="020B0600000000000000" pitchFamily="34" charset="-122"/>
                <a:cs typeface="Calibri" panose="020F0502020204030204" pitchFamily="34" charset="0"/>
              </a:rPr>
              <a:t>Time-consuming</a:t>
            </a:r>
          </a:p>
          <a:p>
            <a:pPr marL="457051" marR="0" lvl="0" indent="-457051"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endParaRPr kumimoji="0" lang="zh-CN" altLang="en-US" sz="500" b="0" i="0" u="none" strike="noStrike" kern="1200" cap="none" spc="0" normalizeH="0" baseline="0" noProof="0" dirty="0">
              <a:ln>
                <a:noFill/>
              </a:ln>
              <a:solidFill>
                <a:schemeClr val="tx1">
                  <a:lumMod val="75000"/>
                  <a:lumOff val="25000"/>
                </a:schemeClr>
              </a:solidFill>
              <a:effectLst/>
              <a:uLnTx/>
              <a:uFillTx/>
              <a:latin typeface="Calibri" panose="020F0502020204030204" pitchFamily="34" charset="0"/>
              <a:ea typeface="思源黑体 CN Medium" panose="020B0600000000000000" pitchFamily="34" charset="-122"/>
              <a:cs typeface="Calibri" panose="020F0502020204030204" pitchFamily="34" charset="0"/>
            </a:endParaRPr>
          </a:p>
          <a:p>
            <a:pPr marL="457051" marR="0" lvl="0" indent="-457051"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altLang="zh-CN" sz="1600" b="0" i="0" u="none" strike="noStrike" kern="1200" cap="none" spc="0" normalizeH="0" baseline="0" noProof="0" dirty="0">
                <a:ln>
                  <a:noFill/>
                </a:ln>
                <a:solidFill>
                  <a:schemeClr val="tx1">
                    <a:lumMod val="75000"/>
                    <a:lumOff val="25000"/>
                  </a:schemeClr>
                </a:solidFill>
                <a:effectLst/>
                <a:uLnTx/>
                <a:uFillTx/>
                <a:latin typeface="Calibri" panose="020F0502020204030204" pitchFamily="34" charset="0"/>
                <a:ea typeface="思源黑体 CN Medium" panose="020B0600000000000000" pitchFamily="34" charset="-122"/>
                <a:cs typeface="Calibri" panose="020F0502020204030204" pitchFamily="34" charset="0"/>
              </a:rPr>
              <a:t>Complicated operation</a:t>
            </a:r>
          </a:p>
          <a:p>
            <a:pPr marL="0" marR="0" lvl="0" indent="0" defTabSz="914400" rtl="0" eaLnBrk="0" fontAlgn="base" latinLnBrk="0" hangingPunct="0">
              <a:lnSpc>
                <a:spcPct val="100000"/>
              </a:lnSpc>
              <a:spcBef>
                <a:spcPct val="20000"/>
              </a:spcBef>
              <a:spcAft>
                <a:spcPct val="0"/>
              </a:spcAft>
              <a:buClrTx/>
              <a:buSzTx/>
              <a:buFontTx/>
              <a:buNone/>
              <a:tabLst/>
              <a:defRPr/>
            </a:pPr>
            <a:endParaRPr kumimoji="0" lang="zh-CN" altLang="en-US" sz="1400" b="0" i="0" u="none" strike="noStrike" kern="1200" cap="none" spc="0" normalizeH="0" baseline="0" noProof="0" dirty="0">
              <a:ln>
                <a:noFill/>
              </a:ln>
              <a:solidFill>
                <a:prstClr val="black"/>
              </a:solidFill>
              <a:effectLst/>
              <a:uLnTx/>
              <a:uFillTx/>
              <a:latin typeface="Calibri" panose="020F0502020204030204" pitchFamily="34" charset="0"/>
              <a:ea typeface="思源黑体 CN Medium" panose="020B0600000000000000" pitchFamily="34" charset="-122"/>
              <a:cs typeface="Calibri" panose="020F0502020204030204" pitchFamily="34" charset="0"/>
            </a:endParaRPr>
          </a:p>
          <a:p>
            <a:pPr marL="457051" marR="0" lvl="0" indent="-457051" defTabSz="914400" rtl="0" eaLnBrk="0" fontAlgn="base" latinLnBrk="0" hangingPunct="0">
              <a:lnSpc>
                <a:spcPct val="100000"/>
              </a:lnSpc>
              <a:spcBef>
                <a:spcPct val="20000"/>
              </a:spcBef>
              <a:spcAft>
                <a:spcPct val="0"/>
              </a:spcAft>
              <a:buClrTx/>
              <a:buSzTx/>
              <a:buFontTx/>
              <a:buBlip>
                <a:blip r:embed="rId6"/>
              </a:buBlip>
              <a:tabLst/>
              <a:defRPr/>
            </a:pPr>
            <a:r>
              <a:rPr kumimoji="0" lang="en-US" altLang="zh-CN" b="1" i="0" u="none" strike="noStrike" kern="1200" cap="none" spc="0" normalizeH="0" baseline="0" noProof="0" dirty="0">
                <a:ln>
                  <a:noFill/>
                </a:ln>
                <a:solidFill>
                  <a:srgbClr val="1F497D"/>
                </a:solidFill>
                <a:effectLst/>
                <a:uLnTx/>
                <a:uFillTx/>
                <a:latin typeface="Calibri" panose="020F0502020204030204" pitchFamily="34" charset="0"/>
                <a:ea typeface="思源黑体 CN Medium" panose="020B0600000000000000" pitchFamily="34" charset="-122"/>
                <a:cs typeface="Calibri" panose="020F0502020204030204" pitchFamily="34" charset="0"/>
              </a:rPr>
              <a:t>Electronic Calibration</a:t>
            </a:r>
          </a:p>
          <a:p>
            <a:pPr marL="0" marR="0" lvl="0" indent="0" defTabSz="914400" rtl="0" eaLnBrk="0" fontAlgn="base" latinLnBrk="0" hangingPunct="0">
              <a:lnSpc>
                <a:spcPct val="100000"/>
              </a:lnSpc>
              <a:spcBef>
                <a:spcPct val="20000"/>
              </a:spcBef>
              <a:spcAft>
                <a:spcPct val="0"/>
              </a:spcAft>
              <a:buClrTx/>
              <a:buSzTx/>
              <a:buNone/>
              <a:tabLst/>
              <a:defRPr/>
            </a:pPr>
            <a:endParaRPr kumimoji="0" lang="en-US" altLang="zh-CN" sz="800" b="1" i="0" u="none" strike="noStrike" kern="1200" cap="none" spc="0" normalizeH="0" baseline="0" noProof="0" dirty="0">
              <a:ln>
                <a:noFill/>
              </a:ln>
              <a:solidFill>
                <a:srgbClr val="1F497D"/>
              </a:solidFill>
              <a:effectLst/>
              <a:uLnTx/>
              <a:uFillTx/>
              <a:latin typeface="Calibri" panose="020F0502020204030204" pitchFamily="34" charset="0"/>
              <a:ea typeface="思源黑体 CN Medium" panose="020B0600000000000000" pitchFamily="34" charset="-122"/>
              <a:cs typeface="Calibri" panose="020F0502020204030204" pitchFamily="34" charset="0"/>
            </a:endParaRPr>
          </a:p>
          <a:p>
            <a:pPr marL="457051" marR="0" lvl="0" indent="-457051"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altLang="zh-CN" sz="1600" b="0" i="0" u="none" strike="noStrike" kern="1200" cap="none" spc="0" normalizeH="0" baseline="0" noProof="0" dirty="0">
                <a:ln>
                  <a:noFill/>
                </a:ln>
                <a:solidFill>
                  <a:schemeClr val="tx1">
                    <a:lumMod val="75000"/>
                    <a:lumOff val="25000"/>
                  </a:schemeClr>
                </a:solidFill>
                <a:effectLst/>
                <a:uLnTx/>
                <a:uFillTx/>
                <a:latin typeface="Calibri" panose="020F0502020204030204" pitchFamily="34" charset="0"/>
                <a:ea typeface="思源黑体 CN Medium" panose="020B0600000000000000" pitchFamily="34" charset="-122"/>
                <a:cs typeface="Calibri" panose="020F0502020204030204" pitchFamily="34" charset="0"/>
              </a:rPr>
              <a:t>Reduce the loss of the connector and ensure the calibration accuracy</a:t>
            </a:r>
          </a:p>
          <a:p>
            <a:pPr marL="0" marR="0" lvl="0" indent="0" defTabSz="914400" rtl="0" eaLnBrk="0" fontAlgn="base" latinLnBrk="0" hangingPunct="0">
              <a:lnSpc>
                <a:spcPct val="100000"/>
              </a:lnSpc>
              <a:spcBef>
                <a:spcPct val="20000"/>
              </a:spcBef>
              <a:spcAft>
                <a:spcPct val="0"/>
              </a:spcAft>
              <a:buClrTx/>
              <a:buSzTx/>
              <a:buFontTx/>
              <a:buNone/>
              <a:tabLst/>
              <a:defRPr/>
            </a:pPr>
            <a:endParaRPr kumimoji="0" lang="zh-CN" altLang="en-US" sz="500" b="0" i="0" u="none" strike="noStrike" kern="1200" cap="none" spc="0" normalizeH="0" baseline="0" noProof="0" dirty="0">
              <a:ln>
                <a:noFill/>
              </a:ln>
              <a:solidFill>
                <a:schemeClr val="tx1">
                  <a:lumMod val="75000"/>
                  <a:lumOff val="25000"/>
                </a:schemeClr>
              </a:solidFill>
              <a:effectLst/>
              <a:uLnTx/>
              <a:uFillTx/>
              <a:latin typeface="Calibri" panose="020F0502020204030204" pitchFamily="34" charset="0"/>
              <a:ea typeface="思源黑体 CN Medium" panose="020B0600000000000000" pitchFamily="34" charset="-122"/>
              <a:cs typeface="Calibri" panose="020F0502020204030204" pitchFamily="34" charset="0"/>
            </a:endParaRPr>
          </a:p>
          <a:p>
            <a:pPr marL="457051" marR="0" lvl="0" indent="-457051"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altLang="zh-CN" sz="1600" b="0" i="0" u="none" strike="noStrike" kern="1200" cap="none" spc="0" normalizeH="0" baseline="0" noProof="0" dirty="0">
                <a:ln>
                  <a:noFill/>
                </a:ln>
                <a:solidFill>
                  <a:schemeClr val="tx1">
                    <a:lumMod val="75000"/>
                    <a:lumOff val="25000"/>
                  </a:schemeClr>
                </a:solidFill>
                <a:effectLst/>
                <a:uLnTx/>
                <a:uFillTx/>
                <a:latin typeface="Calibri" panose="020F0502020204030204" pitchFamily="34" charset="0"/>
                <a:ea typeface="思源黑体 CN Medium" panose="020B0600000000000000" pitchFamily="34" charset="-122"/>
                <a:cs typeface="Calibri" panose="020F0502020204030204" pitchFamily="34" charset="0"/>
              </a:rPr>
              <a:t>Significantly reduce the calibration steps and greatly save the time required for calibration</a:t>
            </a:r>
          </a:p>
          <a:p>
            <a:pPr marL="0" marR="0" lvl="0" indent="0" defTabSz="914400" rtl="0" eaLnBrk="0" fontAlgn="base" latinLnBrk="0" hangingPunct="0">
              <a:lnSpc>
                <a:spcPct val="100000"/>
              </a:lnSpc>
              <a:spcBef>
                <a:spcPct val="20000"/>
              </a:spcBef>
              <a:spcAft>
                <a:spcPct val="0"/>
              </a:spcAft>
              <a:buClrTx/>
              <a:buSzTx/>
              <a:buFontTx/>
              <a:buNone/>
              <a:tabLst/>
              <a:defRPr/>
            </a:pPr>
            <a:endParaRPr kumimoji="0" lang="zh-CN" altLang="en-US" sz="500" b="0" i="0" u="none" strike="noStrike" kern="1200" cap="none" spc="0" normalizeH="0" baseline="0" noProof="0" dirty="0">
              <a:ln>
                <a:noFill/>
              </a:ln>
              <a:solidFill>
                <a:schemeClr val="tx1">
                  <a:lumMod val="75000"/>
                  <a:lumOff val="25000"/>
                </a:schemeClr>
              </a:solidFill>
              <a:effectLst/>
              <a:uLnTx/>
              <a:uFillTx/>
              <a:latin typeface="Calibri" panose="020F0502020204030204" pitchFamily="34" charset="0"/>
              <a:ea typeface="思源黑体 CN Medium" panose="020B0600000000000000" pitchFamily="34" charset="-122"/>
              <a:cs typeface="Calibri" panose="020F0502020204030204" pitchFamily="34" charset="0"/>
            </a:endParaRPr>
          </a:p>
          <a:p>
            <a:pPr marL="457051" marR="0" lvl="0" indent="-457051"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altLang="zh-CN" sz="1600" b="0" i="0" u="none" strike="noStrike" kern="1200" cap="none" spc="0" normalizeH="0" baseline="0" noProof="0" dirty="0">
                <a:ln>
                  <a:noFill/>
                </a:ln>
                <a:solidFill>
                  <a:schemeClr val="tx1">
                    <a:lumMod val="75000"/>
                    <a:lumOff val="25000"/>
                  </a:schemeClr>
                </a:solidFill>
                <a:effectLst/>
                <a:uLnTx/>
                <a:uFillTx/>
                <a:latin typeface="Calibri" panose="020F0502020204030204" pitchFamily="34" charset="0"/>
                <a:ea typeface="思源黑体 CN Medium" panose="020B0600000000000000" pitchFamily="34" charset="-122"/>
                <a:cs typeface="Calibri" panose="020F0502020204030204" pitchFamily="34" charset="0"/>
              </a:rPr>
              <a:t>Reduce the uncertainty in calibration process and the measurement consistency is higher</a:t>
            </a:r>
          </a:p>
          <a:p>
            <a:pPr marL="457051" marR="0" lvl="0" indent="-457051" defTabSz="914400" rtl="0" eaLnBrk="0" fontAlgn="base" latinLnBrk="0" hangingPunct="0">
              <a:lnSpc>
                <a:spcPct val="100000"/>
              </a:lnSpc>
              <a:spcBef>
                <a:spcPct val="20000"/>
              </a:spcBef>
              <a:spcAft>
                <a:spcPct val="0"/>
              </a:spcAft>
              <a:buClrTx/>
              <a:buSzTx/>
              <a:buFontTx/>
              <a:buBlip>
                <a:blip r:embed="rId6"/>
              </a:buBlip>
              <a:tabLst/>
              <a:defRPr/>
            </a:pPr>
            <a:endParaRPr kumimoji="0" lang="en-US" altLang="zh-CN" sz="1600" b="0" i="0" u="none" strike="noStrike" kern="1200" cap="none" spc="0" normalizeH="0" baseline="0" noProof="0" dirty="0">
              <a:ln>
                <a:noFill/>
              </a:ln>
              <a:solidFill>
                <a:prstClr val="black"/>
              </a:solidFill>
              <a:effectLst/>
              <a:uLnTx/>
              <a:uFillTx/>
              <a:latin typeface="Calibri" panose="020F0502020204030204" pitchFamily="34" charset="0"/>
              <a:ea typeface="思源黑体 CN Medium" panose="020B0600000000000000" pitchFamily="34" charset="-122"/>
              <a:cs typeface="Calibri" panose="020F0502020204030204" pitchFamily="34" charset="0"/>
            </a:endParaRPr>
          </a:p>
          <a:p>
            <a:pPr marL="457051" marR="0" lvl="0" indent="-457051" defTabSz="914400" rtl="0" eaLnBrk="0" fontAlgn="base" latinLnBrk="0" hangingPunct="0">
              <a:lnSpc>
                <a:spcPct val="100000"/>
              </a:lnSpc>
              <a:spcBef>
                <a:spcPct val="20000"/>
              </a:spcBef>
              <a:spcAft>
                <a:spcPct val="0"/>
              </a:spcAft>
              <a:buClrTx/>
              <a:buSzTx/>
              <a:buFontTx/>
              <a:buBlip>
                <a:blip r:embed="rId6"/>
              </a:buBlip>
              <a:tabLst/>
              <a:defRPr/>
            </a:pPr>
            <a:endParaRPr kumimoji="0" lang="zh-CN" altLang="en-US" sz="1600" b="0" i="0" u="none" strike="noStrike" kern="1200" cap="none" spc="0" normalizeH="0" baseline="0" noProof="0" dirty="0">
              <a:ln>
                <a:noFill/>
              </a:ln>
              <a:solidFill>
                <a:prstClr val="black"/>
              </a:solidFill>
              <a:effectLst/>
              <a:uLnTx/>
              <a:uFillTx/>
              <a:latin typeface="Calibri" panose="020F0502020204030204" pitchFamily="34" charset="0"/>
              <a:ea typeface="思源黑体 CN Medium" panose="020B0600000000000000" pitchFamily="34" charset="-122"/>
              <a:cs typeface="Calibri" panose="020F0502020204030204" pitchFamily="34" charset="0"/>
            </a:endParaRPr>
          </a:p>
        </p:txBody>
      </p:sp>
    </p:spTree>
    <p:extLst>
      <p:ext uri="{BB962C8B-B14F-4D97-AF65-F5344CB8AC3E}">
        <p14:creationId xmlns:p14="http://schemas.microsoft.com/office/powerpoint/2010/main" val="40858788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C3F1332B-E6FA-F36E-C9DA-A4A99328CF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16313" y="1473200"/>
            <a:ext cx="5575687" cy="3717124"/>
          </a:xfrm>
          <a:prstGeom prst="rect">
            <a:avLst/>
          </a:prstGeom>
        </p:spPr>
      </p:pic>
      <p:sp>
        <p:nvSpPr>
          <p:cNvPr id="6" name="矩形 5">
            <a:extLst>
              <a:ext uri="{FF2B5EF4-FFF2-40B4-BE49-F238E27FC236}">
                <a16:creationId xmlns:a16="http://schemas.microsoft.com/office/drawing/2014/main" id="{D5608BF8-8DCA-F81B-2B86-7F2E0BA18093}"/>
              </a:ext>
            </a:extLst>
          </p:cNvPr>
          <p:cNvSpPr/>
          <p:nvPr/>
        </p:nvSpPr>
        <p:spPr>
          <a:xfrm>
            <a:off x="787460" y="1841172"/>
            <a:ext cx="6052880" cy="3349152"/>
          </a:xfrm>
          <a:prstGeom prst="rect">
            <a:avLst/>
          </a:prstGeom>
          <a:solidFill>
            <a:schemeClr val="bg1">
              <a:lumMod val="95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buFont typeface="+mj-lt"/>
              <a:buAutoNum type="arabicPeriod"/>
            </a:pPr>
            <a:endParaRPr lang="zh-CN" altLang="en-US"/>
          </a:p>
        </p:txBody>
      </p:sp>
      <p:sp>
        <p:nvSpPr>
          <p:cNvPr id="2" name="标题 1">
            <a:extLst>
              <a:ext uri="{FF2B5EF4-FFF2-40B4-BE49-F238E27FC236}">
                <a16:creationId xmlns:a16="http://schemas.microsoft.com/office/drawing/2014/main" id="{33234E54-AFAC-F26C-E557-9B0682BF2F22}"/>
              </a:ext>
            </a:extLst>
          </p:cNvPr>
          <p:cNvSpPr txBox="1">
            <a:spLocks/>
          </p:cNvSpPr>
          <p:nvPr/>
        </p:nvSpPr>
        <p:spPr>
          <a:xfrm>
            <a:off x="556524" y="518907"/>
            <a:ext cx="9792162" cy="1201036"/>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CN" sz="3200" b="1" dirty="0">
                <a:solidFill>
                  <a:srgbClr val="F08300"/>
                </a:solidFill>
                <a:latin typeface="Calibri" panose="020F0502020204030204" pitchFamily="34" charset="0"/>
                <a:ea typeface="阿里巴巴普惠体 B" panose="00020600040101010101" pitchFamily="18" charset="-122"/>
                <a:cs typeface="Calibri" panose="020F0502020204030204" pitchFamily="34" charset="0"/>
              </a:rPr>
              <a:t>Compatible</a:t>
            </a:r>
            <a:r>
              <a:rPr lang="en-US" altLang="zh-CN" sz="3200" b="1" dirty="0">
                <a:solidFill>
                  <a:schemeClr val="bg1">
                    <a:lumMod val="50000"/>
                  </a:schemeClr>
                </a:solidFill>
                <a:latin typeface="Calibri" panose="020F0502020204030204" pitchFamily="34" charset="0"/>
                <a:ea typeface="阿里巴巴普惠体 B" panose="00020600040101010101" pitchFamily="18" charset="-122"/>
                <a:cs typeface="Calibri" panose="020F0502020204030204" pitchFamily="34" charset="0"/>
              </a:rPr>
              <a:t> List of </a:t>
            </a:r>
            <a:r>
              <a:rPr lang="en-US" altLang="zh-CN" sz="3200" b="1" dirty="0" err="1">
                <a:solidFill>
                  <a:schemeClr val="bg1">
                    <a:lumMod val="50000"/>
                  </a:schemeClr>
                </a:solidFill>
                <a:latin typeface="Calibri" panose="020F0502020204030204" pitchFamily="34" charset="0"/>
                <a:ea typeface="阿里巴巴普惠体 B" panose="00020600040101010101" pitchFamily="18" charset="-122"/>
                <a:cs typeface="Calibri" panose="020F0502020204030204" pitchFamily="34" charset="0"/>
              </a:rPr>
              <a:t>ECal</a:t>
            </a:r>
            <a:r>
              <a:rPr lang="en-US" altLang="zh-CN" sz="3200" b="1" dirty="0">
                <a:solidFill>
                  <a:schemeClr val="bg1">
                    <a:lumMod val="50000"/>
                  </a:schemeClr>
                </a:solidFill>
                <a:latin typeface="Calibri" panose="020F0502020204030204" pitchFamily="34" charset="0"/>
                <a:ea typeface="阿里巴巴普惠体 B" panose="00020600040101010101" pitchFamily="18" charset="-122"/>
                <a:cs typeface="Calibri" panose="020F0502020204030204" pitchFamily="34" charset="0"/>
              </a:rPr>
              <a:t> Modules</a:t>
            </a:r>
          </a:p>
          <a:p>
            <a:pPr algn="l"/>
            <a:r>
              <a:rPr lang="en-US" altLang="zh-CN" sz="1800" dirty="0">
                <a:solidFill>
                  <a:schemeClr val="bg1">
                    <a:lumMod val="50000"/>
                  </a:schemeClr>
                </a:solidFill>
                <a:latin typeface="Calibri" panose="020F0502020204030204" pitchFamily="34" charset="0"/>
                <a:ea typeface="阿里巴巴普惠体 B" panose="00020600040101010101" pitchFamily="18" charset="-122"/>
                <a:cs typeface="Calibri" panose="020F0502020204030204" pitchFamily="34" charset="0"/>
              </a:rPr>
              <a:t>Adapt to all vector network analyzers of </a:t>
            </a:r>
            <a:r>
              <a:rPr lang="en-US" altLang="zh-CN" sz="1800" b="1" dirty="0">
                <a:solidFill>
                  <a:srgbClr val="F08300"/>
                </a:solidFill>
                <a:latin typeface="Calibri" panose="020F0502020204030204" pitchFamily="34" charset="0"/>
                <a:ea typeface="阿里巴巴普惠体 B" panose="00020600040101010101" pitchFamily="18" charset="-122"/>
                <a:cs typeface="Calibri" panose="020F0502020204030204" pitchFamily="34" charset="0"/>
              </a:rPr>
              <a:t>SIGLENT</a:t>
            </a:r>
          </a:p>
        </p:txBody>
      </p:sp>
      <p:sp>
        <p:nvSpPr>
          <p:cNvPr id="3" name="灯片编号占位符 2">
            <a:extLst>
              <a:ext uri="{FF2B5EF4-FFF2-40B4-BE49-F238E27FC236}">
                <a16:creationId xmlns:a16="http://schemas.microsoft.com/office/drawing/2014/main" id="{4C8A1C7D-DCCD-BE9D-520D-2B1B2B9B1532}"/>
              </a:ext>
            </a:extLst>
          </p:cNvPr>
          <p:cNvSpPr txBox="1">
            <a:spLocks/>
          </p:cNvSpPr>
          <p:nvPr/>
        </p:nvSpPr>
        <p:spPr>
          <a:xfrm>
            <a:off x="8827955" y="6478124"/>
            <a:ext cx="2661448" cy="215900"/>
          </a:xfrm>
          <a:prstGeom prst="rect">
            <a:avLst/>
          </a:prstGeom>
        </p:spPr>
        <p:txBody>
          <a:bodyPr vert="horz" lIns="91440" tIns="45720" rIns="91440" bIns="45720" rtlCol="0" anchor="ctr"/>
          <a:lstStyle>
            <a:defPPr>
              <a:defRPr lang="zh-CN"/>
            </a:defPPr>
            <a:lvl1pPr marL="0" algn="r" defTabSz="914400" rtl="0" eaLnBrk="1" latinLnBrk="0" hangingPunct="1">
              <a:defRPr lang="zh-CN" altLang="en-US" sz="1000" kern="1200" smtClean="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F65B630-C7FF-41C0-9923-C5E5E29EED81}" type="slidenum">
              <a:rPr kumimoji="0" lang="en-US" altLang="zh-CN" sz="1000" b="0" i="0" u="none" strike="noStrike" kern="1200" cap="none" spc="0" normalizeH="0" baseline="0" noProof="0">
                <a:ln>
                  <a:noFill/>
                </a:ln>
                <a:solidFill>
                  <a:srgbClr val="2F2F2F">
                    <a:lumMod val="50000"/>
                    <a:lumOff val="50000"/>
                  </a:srgbClr>
                </a:solidFill>
                <a:effectLst/>
                <a:uLnTx/>
                <a:uFillTx/>
                <a:latin typeface="Calibri"/>
                <a:cs typeface="Calibri"/>
                <a:sym typeface="+mn-lt"/>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000" b="0" i="0" u="none" strike="noStrike" kern="1200" cap="none" spc="0" normalizeH="0" baseline="0" noProof="0" dirty="0">
              <a:ln>
                <a:noFill/>
              </a:ln>
              <a:solidFill>
                <a:srgbClr val="2F2F2F">
                  <a:lumMod val="50000"/>
                  <a:lumOff val="50000"/>
                </a:srgbClr>
              </a:solidFill>
              <a:effectLst/>
              <a:uLnTx/>
              <a:uFillTx/>
              <a:latin typeface="Calibri"/>
              <a:ea typeface="宋体" panose="02010600030101010101" pitchFamily="2" charset="-122"/>
              <a:cs typeface="Calibri"/>
              <a:sym typeface="+mn-lt"/>
            </a:endParaRPr>
          </a:p>
        </p:txBody>
      </p:sp>
      <p:graphicFrame>
        <p:nvGraphicFramePr>
          <p:cNvPr id="5" name="表格 4">
            <a:extLst>
              <a:ext uri="{FF2B5EF4-FFF2-40B4-BE49-F238E27FC236}">
                <a16:creationId xmlns:a16="http://schemas.microsoft.com/office/drawing/2014/main" id="{0C4F638A-1B7B-9332-C284-07794B419337}"/>
              </a:ext>
            </a:extLst>
          </p:cNvPr>
          <p:cNvGraphicFramePr>
            <a:graphicFrameLocks noGrp="1"/>
          </p:cNvGraphicFramePr>
          <p:nvPr>
            <p:extLst>
              <p:ext uri="{D42A27DB-BD31-4B8C-83A1-F6EECF244321}">
                <p14:modId xmlns:p14="http://schemas.microsoft.com/office/powerpoint/2010/main" val="350349076"/>
              </p:ext>
            </p:extLst>
          </p:nvPr>
        </p:nvGraphicFramePr>
        <p:xfrm>
          <a:off x="787460" y="1841172"/>
          <a:ext cx="6052880" cy="3349152"/>
        </p:xfrm>
        <a:graphic>
          <a:graphicData uri="http://schemas.openxmlformats.org/drawingml/2006/table">
            <a:tbl>
              <a:tblPr firstRow="1" bandRow="1">
                <a:tableStyleId>{793D81CF-94F2-401A-BA57-92F5A7B2D0C5}</a:tableStyleId>
              </a:tblPr>
              <a:tblGrid>
                <a:gridCol w="1513220">
                  <a:extLst>
                    <a:ext uri="{9D8B030D-6E8A-4147-A177-3AD203B41FA5}">
                      <a16:colId xmlns:a16="http://schemas.microsoft.com/office/drawing/2014/main" val="673860886"/>
                    </a:ext>
                  </a:extLst>
                </a:gridCol>
                <a:gridCol w="1513220">
                  <a:extLst>
                    <a:ext uri="{9D8B030D-6E8A-4147-A177-3AD203B41FA5}">
                      <a16:colId xmlns:a16="http://schemas.microsoft.com/office/drawing/2014/main" val="2429509645"/>
                    </a:ext>
                  </a:extLst>
                </a:gridCol>
                <a:gridCol w="1513220">
                  <a:extLst>
                    <a:ext uri="{9D8B030D-6E8A-4147-A177-3AD203B41FA5}">
                      <a16:colId xmlns:a16="http://schemas.microsoft.com/office/drawing/2014/main" val="1735522848"/>
                    </a:ext>
                  </a:extLst>
                </a:gridCol>
                <a:gridCol w="1513220">
                  <a:extLst>
                    <a:ext uri="{9D8B030D-6E8A-4147-A177-3AD203B41FA5}">
                      <a16:colId xmlns:a16="http://schemas.microsoft.com/office/drawing/2014/main" val="812203169"/>
                    </a:ext>
                  </a:extLst>
                </a:gridCol>
              </a:tblGrid>
              <a:tr h="432419">
                <a:tc rowSpan="2">
                  <a:txBody>
                    <a:bodyPr/>
                    <a:lstStyle/>
                    <a:p>
                      <a:pPr algn="ctr">
                        <a:lnSpc>
                          <a:spcPct val="150000"/>
                        </a:lnSpc>
                      </a:pPr>
                      <a:r>
                        <a:rPr lang="en-US" sz="1800" b="1" kern="100" dirty="0">
                          <a:solidFill>
                            <a:srgbClr val="FFFFFF"/>
                          </a:solidFill>
                          <a:effectLst/>
                        </a:rPr>
                        <a:t>VNA Models</a:t>
                      </a:r>
                      <a:endParaRPr lang="zh-CN" sz="1800" kern="100" dirty="0">
                        <a:effectLst/>
                        <a:latin typeface="Calibri" panose="020F0502020204030204" pitchFamily="34" charset="0"/>
                        <a:ea typeface="阿里巴巴普惠体 R"/>
                        <a:cs typeface="Calibri" panose="020F0502020204030204" pitchFamily="34" charset="0"/>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004098"/>
                    </a:solidFill>
                  </a:tcPr>
                </a:tc>
                <a:tc gridSpan="2">
                  <a:txBody>
                    <a:bodyPr/>
                    <a:lstStyle/>
                    <a:p>
                      <a:pPr algn="ctr">
                        <a:lnSpc>
                          <a:spcPct val="150000"/>
                        </a:lnSpc>
                      </a:pPr>
                      <a:r>
                        <a:rPr lang="en-US" sz="1800" b="1" kern="100" dirty="0" err="1">
                          <a:solidFill>
                            <a:srgbClr val="FFFFFF"/>
                          </a:solidFill>
                          <a:effectLst/>
                        </a:rPr>
                        <a:t>ECal</a:t>
                      </a:r>
                      <a:r>
                        <a:rPr lang="en-US" sz="1800" b="1" kern="100" dirty="0">
                          <a:solidFill>
                            <a:srgbClr val="FFFFFF"/>
                          </a:solidFill>
                          <a:effectLst/>
                        </a:rPr>
                        <a:t> Models</a:t>
                      </a:r>
                      <a:endParaRPr lang="zh-CN" sz="1800" kern="100" dirty="0">
                        <a:effectLst/>
                        <a:latin typeface="Calibri" panose="020F0502020204030204" pitchFamily="34" charset="0"/>
                        <a:ea typeface="阿里巴巴普惠体 R"/>
                        <a:cs typeface="Calibri" panose="020F0502020204030204" pitchFamily="34" charset="0"/>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004098"/>
                    </a:solidFill>
                  </a:tcPr>
                </a:tc>
                <a:tc hMerge="1">
                  <a:txBody>
                    <a:bodyPr/>
                    <a:lstStyle/>
                    <a:p>
                      <a:endParaRPr lang="zh-CN" altLang="en-US"/>
                    </a:p>
                  </a:txBody>
                  <a:tcPr/>
                </a:tc>
                <a:tc rowSpan="2">
                  <a:txBody>
                    <a:bodyPr/>
                    <a:lstStyle/>
                    <a:p>
                      <a:pPr algn="ctr">
                        <a:lnSpc>
                          <a:spcPct val="150000"/>
                        </a:lnSpc>
                      </a:pPr>
                      <a:r>
                        <a:rPr lang="en-US" sz="1800" b="1" kern="100" dirty="0">
                          <a:solidFill>
                            <a:srgbClr val="FFFFFF"/>
                          </a:solidFill>
                          <a:effectLst/>
                        </a:rPr>
                        <a:t>Interface</a:t>
                      </a:r>
                      <a:endParaRPr lang="zh-CN" sz="1800" kern="100" dirty="0">
                        <a:effectLst/>
                        <a:latin typeface="Calibri" panose="020F0502020204030204" pitchFamily="34" charset="0"/>
                        <a:ea typeface="阿里巴巴普惠体 R"/>
                        <a:cs typeface="Calibri" panose="020F0502020204030204" pitchFamily="34" charset="0"/>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004098"/>
                    </a:solidFill>
                  </a:tcPr>
                </a:tc>
                <a:extLst>
                  <a:ext uri="{0D108BD9-81ED-4DB2-BD59-A6C34878D82A}">
                    <a16:rowId xmlns:a16="http://schemas.microsoft.com/office/drawing/2014/main" val="3198054453"/>
                  </a:ext>
                </a:extLst>
              </a:tr>
              <a:tr h="756733">
                <a:tc vMerge="1">
                  <a:txBody>
                    <a:bodyPr/>
                    <a:lstStyle/>
                    <a:p>
                      <a:endParaRPr lang="zh-CN" altLang="en-US"/>
                    </a:p>
                  </a:txBody>
                  <a:tcPr/>
                </a:tc>
                <a:tc>
                  <a:txBody>
                    <a:bodyPr/>
                    <a:lstStyle/>
                    <a:p>
                      <a:pPr algn="ctr">
                        <a:lnSpc>
                          <a:spcPct val="150000"/>
                        </a:lnSpc>
                      </a:pPr>
                      <a:r>
                        <a:rPr lang="en-US" sz="1400" kern="100" dirty="0">
                          <a:solidFill>
                            <a:schemeClr val="tx1">
                              <a:lumMod val="75000"/>
                              <a:lumOff val="25000"/>
                            </a:schemeClr>
                          </a:solidFill>
                          <a:effectLst/>
                        </a:rPr>
                        <a:t>5002A/5012A/</a:t>
                      </a:r>
                    </a:p>
                    <a:p>
                      <a:pPr algn="ctr">
                        <a:lnSpc>
                          <a:spcPct val="150000"/>
                        </a:lnSpc>
                      </a:pPr>
                      <a:r>
                        <a:rPr lang="en-US" sz="1400" kern="100" dirty="0">
                          <a:solidFill>
                            <a:schemeClr val="tx1">
                              <a:lumMod val="75000"/>
                              <a:lumOff val="25000"/>
                            </a:schemeClr>
                          </a:solidFill>
                          <a:effectLst/>
                        </a:rPr>
                        <a:t>5022A/5032A</a:t>
                      </a:r>
                      <a:endParaRPr lang="zh-CN" sz="1400" kern="100" dirty="0">
                        <a:solidFill>
                          <a:schemeClr val="tx1">
                            <a:lumMod val="75000"/>
                            <a:lumOff val="25000"/>
                          </a:schemeClr>
                        </a:solidFill>
                        <a:effectLst/>
                        <a:latin typeface="Calibri" panose="020F0502020204030204" pitchFamily="34" charset="0"/>
                        <a:ea typeface="阿里巴巴普惠体 R"/>
                        <a:cs typeface="Calibri" panose="020F0502020204030204" pitchFamily="34" charset="0"/>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pPr>
                      <a:r>
                        <a:rPr lang="en-US" sz="1400" kern="100" dirty="0">
                          <a:solidFill>
                            <a:schemeClr val="tx1">
                              <a:lumMod val="75000"/>
                              <a:lumOff val="25000"/>
                            </a:schemeClr>
                          </a:solidFill>
                          <a:effectLst/>
                        </a:rPr>
                        <a:t>5004A/5014A</a:t>
                      </a: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zh-CN" altLang="en-US"/>
                    </a:p>
                  </a:txBody>
                  <a:tcPr/>
                </a:tc>
                <a:extLst>
                  <a:ext uri="{0D108BD9-81ED-4DB2-BD59-A6C34878D82A}">
                    <a16:rowId xmlns:a16="http://schemas.microsoft.com/office/drawing/2014/main" val="1982468508"/>
                  </a:ext>
                </a:extLst>
              </a:tr>
              <a:tr h="720000">
                <a:tc>
                  <a:txBody>
                    <a:bodyPr/>
                    <a:lstStyle/>
                    <a:p>
                      <a:pPr algn="ctr">
                        <a:lnSpc>
                          <a:spcPct val="150000"/>
                        </a:lnSpc>
                      </a:pPr>
                      <a:r>
                        <a:rPr lang="en-US" sz="1400" b="0" kern="100" dirty="0">
                          <a:solidFill>
                            <a:schemeClr val="tx1">
                              <a:lumMod val="75000"/>
                              <a:lumOff val="25000"/>
                            </a:schemeClr>
                          </a:solidFill>
                          <a:effectLst/>
                        </a:rPr>
                        <a:t>SNA5000A</a:t>
                      </a:r>
                      <a:r>
                        <a:rPr lang="en-US" sz="1400" b="0" kern="100" baseline="30000" dirty="0">
                          <a:solidFill>
                            <a:schemeClr val="tx1">
                              <a:lumMod val="75000"/>
                              <a:lumOff val="25000"/>
                            </a:schemeClr>
                          </a:solidFill>
                          <a:effectLst/>
                        </a:rPr>
                        <a:t>1</a:t>
                      </a:r>
                      <a:endParaRPr lang="zh-CN" sz="1400" b="0" kern="100" dirty="0">
                        <a:solidFill>
                          <a:schemeClr val="tx1">
                            <a:lumMod val="75000"/>
                            <a:lumOff val="25000"/>
                          </a:schemeClr>
                        </a:solidFill>
                        <a:effectLst/>
                        <a:latin typeface="Calibri" panose="020F0502020204030204" pitchFamily="34" charset="0"/>
                        <a:ea typeface="阿里巴巴普惠体 R"/>
                        <a:cs typeface="Calibri" panose="020F0502020204030204" pitchFamily="34" charset="0"/>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pPr>
                      <a:r>
                        <a:rPr lang="en-US" sz="1400" kern="100" dirty="0">
                          <a:solidFill>
                            <a:schemeClr val="tx1">
                              <a:lumMod val="75000"/>
                              <a:lumOff val="25000"/>
                            </a:schemeClr>
                          </a:solidFill>
                          <a:effectLst/>
                        </a:rPr>
                        <a:t>YES</a:t>
                      </a:r>
                      <a:endParaRPr lang="zh-CN" sz="1400" kern="100" dirty="0">
                        <a:solidFill>
                          <a:schemeClr val="tx1">
                            <a:lumMod val="75000"/>
                            <a:lumOff val="25000"/>
                          </a:schemeClr>
                        </a:solidFill>
                        <a:effectLst/>
                        <a:latin typeface="Calibri" panose="020F0502020204030204" pitchFamily="34" charset="0"/>
                        <a:ea typeface="阿里巴巴普惠体 R"/>
                        <a:cs typeface="Calibri" panose="020F0502020204030204" pitchFamily="34" charset="0"/>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pPr>
                      <a:r>
                        <a:rPr lang="en-US" sz="1400" kern="100" dirty="0">
                          <a:solidFill>
                            <a:schemeClr val="tx1">
                              <a:lumMod val="75000"/>
                              <a:lumOff val="25000"/>
                            </a:schemeClr>
                          </a:solidFill>
                          <a:effectLst/>
                        </a:rPr>
                        <a:t>YES</a:t>
                      </a:r>
                      <a:endParaRPr lang="zh-CN" sz="1400" kern="100" dirty="0">
                        <a:solidFill>
                          <a:schemeClr val="tx1">
                            <a:lumMod val="75000"/>
                            <a:lumOff val="25000"/>
                          </a:schemeClr>
                        </a:solidFill>
                        <a:effectLst/>
                        <a:latin typeface="Calibri" panose="020F0502020204030204" pitchFamily="34" charset="0"/>
                        <a:ea typeface="阿里巴巴普惠体 R"/>
                        <a:cs typeface="Calibri" panose="020F0502020204030204" pitchFamily="34" charset="0"/>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pPr>
                      <a:r>
                        <a:rPr lang="en-US" sz="1400" kern="100" dirty="0">
                          <a:solidFill>
                            <a:schemeClr val="tx1">
                              <a:lumMod val="75000"/>
                              <a:lumOff val="25000"/>
                            </a:schemeClr>
                          </a:solidFill>
                          <a:effectLst/>
                        </a:rPr>
                        <a:t>USB</a:t>
                      </a:r>
                      <a:endParaRPr lang="zh-CN" sz="1400" kern="100" dirty="0">
                        <a:solidFill>
                          <a:schemeClr val="tx1">
                            <a:lumMod val="75000"/>
                            <a:lumOff val="25000"/>
                          </a:schemeClr>
                        </a:solidFill>
                        <a:effectLst/>
                        <a:latin typeface="Calibri" panose="020F0502020204030204" pitchFamily="34" charset="0"/>
                        <a:ea typeface="阿里巴巴普惠体 R"/>
                        <a:cs typeface="Calibri" panose="020F0502020204030204" pitchFamily="34" charset="0"/>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72299169"/>
                  </a:ext>
                </a:extLst>
              </a:tr>
              <a:tr h="720000">
                <a:tc>
                  <a:txBody>
                    <a:bodyPr/>
                    <a:lstStyle/>
                    <a:p>
                      <a:pPr algn="ctr">
                        <a:lnSpc>
                          <a:spcPct val="150000"/>
                        </a:lnSpc>
                      </a:pPr>
                      <a:r>
                        <a:rPr lang="en-US" sz="1400" b="0" kern="100" dirty="0">
                          <a:solidFill>
                            <a:schemeClr val="tx1">
                              <a:lumMod val="75000"/>
                              <a:lumOff val="25000"/>
                            </a:schemeClr>
                          </a:solidFill>
                          <a:effectLst/>
                        </a:rPr>
                        <a:t>SVA1000X</a:t>
                      </a:r>
                      <a:r>
                        <a:rPr lang="en-US" sz="1400" b="0" kern="100" baseline="30000" dirty="0">
                          <a:solidFill>
                            <a:schemeClr val="tx1">
                              <a:lumMod val="75000"/>
                              <a:lumOff val="25000"/>
                            </a:schemeClr>
                          </a:solidFill>
                          <a:effectLst/>
                        </a:rPr>
                        <a:t>2</a:t>
                      </a:r>
                      <a:endParaRPr lang="zh-CN" sz="1400" b="0" kern="100" dirty="0">
                        <a:solidFill>
                          <a:schemeClr val="tx1">
                            <a:lumMod val="75000"/>
                            <a:lumOff val="25000"/>
                          </a:schemeClr>
                        </a:solidFill>
                        <a:effectLst/>
                        <a:latin typeface="Calibri" panose="020F0502020204030204" pitchFamily="34" charset="0"/>
                        <a:ea typeface="阿里巴巴普惠体 R"/>
                        <a:cs typeface="Calibri" panose="020F0502020204030204" pitchFamily="34" charset="0"/>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pPr>
                      <a:r>
                        <a:rPr lang="en-US" sz="1400" kern="100" dirty="0">
                          <a:solidFill>
                            <a:schemeClr val="tx1">
                              <a:lumMod val="75000"/>
                              <a:lumOff val="25000"/>
                            </a:schemeClr>
                          </a:solidFill>
                          <a:effectLst/>
                        </a:rPr>
                        <a:t>YES</a:t>
                      </a:r>
                      <a:endParaRPr lang="zh-CN" sz="1400" kern="100" dirty="0">
                        <a:solidFill>
                          <a:schemeClr val="tx1">
                            <a:lumMod val="75000"/>
                            <a:lumOff val="25000"/>
                          </a:schemeClr>
                        </a:solidFill>
                        <a:effectLst/>
                        <a:latin typeface="Calibri" panose="020F0502020204030204" pitchFamily="34" charset="0"/>
                        <a:ea typeface="阿里巴巴普惠体 R"/>
                        <a:cs typeface="Calibri" panose="020F0502020204030204" pitchFamily="34" charset="0"/>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pPr>
                      <a:r>
                        <a:rPr lang="en-US" sz="1400" kern="100" dirty="0">
                          <a:solidFill>
                            <a:schemeClr val="tx1">
                              <a:lumMod val="75000"/>
                              <a:lumOff val="25000"/>
                            </a:schemeClr>
                          </a:solidFill>
                          <a:effectLst/>
                        </a:rPr>
                        <a:t>YES</a:t>
                      </a:r>
                      <a:endParaRPr lang="zh-CN" sz="1400" kern="100" dirty="0">
                        <a:solidFill>
                          <a:schemeClr val="tx1">
                            <a:lumMod val="75000"/>
                            <a:lumOff val="25000"/>
                          </a:schemeClr>
                        </a:solidFill>
                        <a:effectLst/>
                        <a:latin typeface="Calibri" panose="020F0502020204030204" pitchFamily="34" charset="0"/>
                        <a:ea typeface="阿里巴巴普惠体 R"/>
                        <a:cs typeface="Calibri" panose="020F0502020204030204" pitchFamily="34" charset="0"/>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pPr>
                      <a:r>
                        <a:rPr lang="en-US" sz="1400" kern="100" dirty="0">
                          <a:solidFill>
                            <a:schemeClr val="tx1">
                              <a:lumMod val="75000"/>
                              <a:lumOff val="25000"/>
                            </a:schemeClr>
                          </a:solidFill>
                          <a:effectLst/>
                        </a:rPr>
                        <a:t>USB</a:t>
                      </a:r>
                      <a:endParaRPr lang="zh-CN" sz="1400" kern="100" dirty="0">
                        <a:solidFill>
                          <a:schemeClr val="tx1">
                            <a:lumMod val="75000"/>
                            <a:lumOff val="25000"/>
                          </a:schemeClr>
                        </a:solidFill>
                        <a:effectLst/>
                        <a:latin typeface="Calibri" panose="020F0502020204030204" pitchFamily="34" charset="0"/>
                        <a:ea typeface="阿里巴巴普惠体 R"/>
                        <a:cs typeface="Calibri" panose="020F0502020204030204" pitchFamily="34" charset="0"/>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1618285"/>
                  </a:ext>
                </a:extLst>
              </a:tr>
              <a:tr h="720000">
                <a:tc>
                  <a:txBody>
                    <a:bodyPr/>
                    <a:lstStyle/>
                    <a:p>
                      <a:pPr algn="ctr">
                        <a:lnSpc>
                          <a:spcPct val="150000"/>
                        </a:lnSpc>
                      </a:pPr>
                      <a:r>
                        <a:rPr lang="en-US" sz="1400" b="0" kern="100" dirty="0">
                          <a:solidFill>
                            <a:schemeClr val="tx1">
                              <a:lumMod val="75000"/>
                              <a:lumOff val="25000"/>
                            </a:schemeClr>
                          </a:solidFill>
                          <a:effectLst/>
                        </a:rPr>
                        <a:t>SHA850A</a:t>
                      </a:r>
                      <a:r>
                        <a:rPr lang="en-US" sz="1400" b="0" kern="100" baseline="30000" dirty="0">
                          <a:solidFill>
                            <a:schemeClr val="tx1">
                              <a:lumMod val="75000"/>
                              <a:lumOff val="25000"/>
                            </a:schemeClr>
                          </a:solidFill>
                          <a:effectLst/>
                        </a:rPr>
                        <a:t>3</a:t>
                      </a:r>
                      <a:endParaRPr lang="zh-CN" sz="1400" b="0" kern="100" dirty="0">
                        <a:solidFill>
                          <a:schemeClr val="tx1">
                            <a:lumMod val="75000"/>
                            <a:lumOff val="25000"/>
                          </a:schemeClr>
                        </a:solidFill>
                        <a:effectLst/>
                        <a:latin typeface="Calibri" panose="020F0502020204030204" pitchFamily="34" charset="0"/>
                        <a:ea typeface="阿里巴巴普惠体 R"/>
                        <a:cs typeface="Calibri" panose="020F0502020204030204" pitchFamily="34" charset="0"/>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pPr>
                      <a:r>
                        <a:rPr lang="en-US" sz="1400" kern="100" dirty="0">
                          <a:solidFill>
                            <a:schemeClr val="tx1">
                              <a:lumMod val="75000"/>
                              <a:lumOff val="25000"/>
                            </a:schemeClr>
                          </a:solidFill>
                          <a:effectLst/>
                        </a:rPr>
                        <a:t>YES</a:t>
                      </a:r>
                      <a:endParaRPr lang="zh-CN" sz="1400" kern="100" dirty="0">
                        <a:solidFill>
                          <a:schemeClr val="tx1">
                            <a:lumMod val="75000"/>
                            <a:lumOff val="25000"/>
                          </a:schemeClr>
                        </a:solidFill>
                        <a:effectLst/>
                        <a:latin typeface="Calibri" panose="020F0502020204030204" pitchFamily="34" charset="0"/>
                        <a:ea typeface="阿里巴巴普惠体 R"/>
                        <a:cs typeface="Calibri" panose="020F0502020204030204" pitchFamily="34" charset="0"/>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pPr>
                      <a:r>
                        <a:rPr lang="en-US" sz="1400" kern="100" dirty="0">
                          <a:solidFill>
                            <a:schemeClr val="tx1">
                              <a:lumMod val="75000"/>
                              <a:lumOff val="25000"/>
                            </a:schemeClr>
                          </a:solidFill>
                          <a:effectLst/>
                        </a:rPr>
                        <a:t>YES</a:t>
                      </a:r>
                      <a:endParaRPr lang="zh-CN" sz="1400" kern="100" dirty="0">
                        <a:solidFill>
                          <a:schemeClr val="tx1">
                            <a:lumMod val="75000"/>
                            <a:lumOff val="25000"/>
                          </a:schemeClr>
                        </a:solidFill>
                        <a:effectLst/>
                        <a:latin typeface="Calibri" panose="020F0502020204030204" pitchFamily="34" charset="0"/>
                        <a:ea typeface="阿里巴巴普惠体 R"/>
                        <a:cs typeface="Calibri" panose="020F0502020204030204" pitchFamily="34" charset="0"/>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pPr>
                      <a:r>
                        <a:rPr lang="en-US" sz="1400" kern="100" dirty="0">
                          <a:solidFill>
                            <a:schemeClr val="tx1">
                              <a:lumMod val="75000"/>
                              <a:lumOff val="25000"/>
                            </a:schemeClr>
                          </a:solidFill>
                          <a:effectLst/>
                        </a:rPr>
                        <a:t>USB</a:t>
                      </a:r>
                      <a:endParaRPr lang="zh-CN" sz="1400" kern="100" dirty="0">
                        <a:solidFill>
                          <a:schemeClr val="tx1">
                            <a:lumMod val="75000"/>
                            <a:lumOff val="25000"/>
                          </a:schemeClr>
                        </a:solidFill>
                        <a:effectLst/>
                        <a:latin typeface="Calibri" panose="020F0502020204030204" pitchFamily="34" charset="0"/>
                        <a:ea typeface="阿里巴巴普惠体 R"/>
                        <a:cs typeface="Calibri" panose="020F0502020204030204" pitchFamily="34" charset="0"/>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97127237"/>
                  </a:ext>
                </a:extLst>
              </a:tr>
            </a:tbl>
          </a:graphicData>
        </a:graphic>
      </p:graphicFrame>
      <p:sp>
        <p:nvSpPr>
          <p:cNvPr id="14" name="文本框 13">
            <a:extLst>
              <a:ext uri="{FF2B5EF4-FFF2-40B4-BE49-F238E27FC236}">
                <a16:creationId xmlns:a16="http://schemas.microsoft.com/office/drawing/2014/main" id="{87CE17E4-991A-8E6E-B351-C78128790ECD}"/>
              </a:ext>
            </a:extLst>
          </p:cNvPr>
          <p:cNvSpPr txBox="1"/>
          <p:nvPr/>
        </p:nvSpPr>
        <p:spPr>
          <a:xfrm>
            <a:off x="734599" y="5333325"/>
            <a:ext cx="6158601" cy="646331"/>
          </a:xfrm>
          <a:prstGeom prst="rect">
            <a:avLst/>
          </a:prstGeom>
          <a:noFill/>
        </p:spPr>
        <p:txBody>
          <a:bodyPr wrap="square">
            <a:spAutoFit/>
          </a:bodyPr>
          <a:lstStyle/>
          <a:p>
            <a:r>
              <a:rPr kumimoji="0" lang="en-US" altLang="zh-CN" sz="1200" i="0" u="none" strike="noStrike" kern="1200" cap="none" spc="0" normalizeH="0" baseline="0" noProof="0" dirty="0">
                <a:ln>
                  <a:noFill/>
                </a:ln>
                <a:solidFill>
                  <a:schemeClr val="bg1">
                    <a:lumMod val="50000"/>
                  </a:schemeClr>
                </a:solidFill>
                <a:effectLst/>
                <a:uLnTx/>
                <a:uFillTx/>
                <a:latin typeface="+mn-ea"/>
                <a:cs typeface="Arial" panose="020B0604020202020204" pitchFamily="34" charset="0"/>
              </a:rPr>
              <a:t>1. Currently, only versions after V1.0.0.2.6 are supported. </a:t>
            </a:r>
          </a:p>
          <a:p>
            <a:r>
              <a:rPr kumimoji="0" lang="en-US" altLang="zh-CN" sz="1200" i="0" u="none" strike="noStrike" kern="1200" cap="none" spc="0" normalizeH="0" baseline="0" noProof="0" dirty="0">
                <a:ln>
                  <a:noFill/>
                </a:ln>
                <a:solidFill>
                  <a:schemeClr val="bg1">
                    <a:lumMod val="50000"/>
                  </a:schemeClr>
                </a:solidFill>
                <a:effectLst/>
                <a:uLnTx/>
                <a:uFillTx/>
                <a:latin typeface="+mn-ea"/>
                <a:cs typeface="Arial" panose="020B0604020202020204" pitchFamily="34" charset="0"/>
              </a:rPr>
              <a:t>2. Currently, only versions after V3.2.2.6.0 are supported. </a:t>
            </a:r>
          </a:p>
          <a:p>
            <a:r>
              <a:rPr kumimoji="0" lang="en-US" altLang="zh-CN" sz="1200" i="0" u="none" strike="noStrike" kern="1200" cap="none" spc="0" normalizeH="0" baseline="0" noProof="0" dirty="0">
                <a:ln>
                  <a:noFill/>
                </a:ln>
                <a:solidFill>
                  <a:schemeClr val="bg1">
                    <a:lumMod val="50000"/>
                  </a:schemeClr>
                </a:solidFill>
                <a:effectLst/>
                <a:uLnTx/>
                <a:uFillTx/>
                <a:latin typeface="+mn-ea"/>
                <a:cs typeface="Arial" panose="020B0604020202020204" pitchFamily="34" charset="0"/>
              </a:rPr>
              <a:t>3. Currently, only versions later than V1.1.2.1.3 are supported.</a:t>
            </a:r>
          </a:p>
        </p:txBody>
      </p:sp>
    </p:spTree>
    <p:extLst>
      <p:ext uri="{BB962C8B-B14F-4D97-AF65-F5344CB8AC3E}">
        <p14:creationId xmlns:p14="http://schemas.microsoft.com/office/powerpoint/2010/main" val="2429861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F2A7A08-F0D7-B424-8CA1-ECC4D0AD0828}"/>
              </a:ext>
            </a:extLst>
          </p:cNvPr>
          <p:cNvSpPr txBox="1">
            <a:spLocks/>
          </p:cNvSpPr>
          <p:nvPr/>
        </p:nvSpPr>
        <p:spPr>
          <a:xfrm>
            <a:off x="556524" y="518907"/>
            <a:ext cx="9792162" cy="896235"/>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CN" sz="3200" b="1" dirty="0">
                <a:solidFill>
                  <a:schemeClr val="bg1">
                    <a:lumMod val="50000"/>
                  </a:schemeClr>
                </a:solidFill>
                <a:latin typeface="Calibri" panose="020F0502020204030204" pitchFamily="34" charset="0"/>
                <a:ea typeface="阿里巴巴普惠体 B" panose="00020600040101010101" pitchFamily="18" charset="-122"/>
                <a:cs typeface="Calibri" panose="020F0502020204030204" pitchFamily="34" charset="0"/>
              </a:rPr>
              <a:t>Description of </a:t>
            </a:r>
            <a:r>
              <a:rPr lang="en-US" altLang="zh-CN" sz="3200" b="1" dirty="0">
                <a:solidFill>
                  <a:srgbClr val="F08300"/>
                </a:solidFill>
                <a:latin typeface="Calibri" panose="020F0502020204030204" pitchFamily="34" charset="0"/>
                <a:ea typeface="阿里巴巴普惠体 B" panose="00020600040101010101" pitchFamily="18" charset="-122"/>
                <a:cs typeface="Calibri" panose="020F0502020204030204" pitchFamily="34" charset="0"/>
              </a:rPr>
              <a:t>SEM5000A </a:t>
            </a:r>
            <a:r>
              <a:rPr lang="en-US" altLang="zh-CN" sz="3200" b="1" dirty="0">
                <a:solidFill>
                  <a:schemeClr val="bg1">
                    <a:lumMod val="50000"/>
                  </a:schemeClr>
                </a:solidFill>
                <a:latin typeface="Calibri" panose="020F0502020204030204" pitchFamily="34" charset="0"/>
                <a:ea typeface="阿里巴巴普惠体 B" panose="00020600040101010101" pitchFamily="18" charset="-122"/>
                <a:cs typeface="Calibri" panose="020F0502020204030204" pitchFamily="34" charset="0"/>
              </a:rPr>
              <a:t>Models </a:t>
            </a:r>
          </a:p>
          <a:p>
            <a:pPr algn="l"/>
            <a:r>
              <a:rPr lang="en-US" altLang="zh-CN" sz="1800" dirty="0">
                <a:solidFill>
                  <a:schemeClr val="bg1">
                    <a:lumMod val="50000"/>
                  </a:schemeClr>
                </a:solidFill>
                <a:latin typeface="Calibri" panose="020F0502020204030204" pitchFamily="34" charset="0"/>
                <a:ea typeface="阿里巴巴普惠体 B" panose="00020600040101010101" pitchFamily="18" charset="-122"/>
                <a:cs typeface="Calibri" panose="020F0502020204030204" pitchFamily="34" charset="0"/>
              </a:rPr>
              <a:t>Table 1 / Number of ports / Types of connectors / Operating band </a:t>
            </a:r>
          </a:p>
          <a:p>
            <a:pPr algn="l"/>
            <a:endParaRPr lang="en-US" altLang="zh-CN" sz="1800" dirty="0">
              <a:solidFill>
                <a:schemeClr val="bg1">
                  <a:lumMod val="50000"/>
                </a:schemeClr>
              </a:solidFill>
              <a:latin typeface="Calibri" panose="020F0502020204030204" pitchFamily="34" charset="0"/>
              <a:ea typeface="阿里巴巴普惠体 B" panose="00020600040101010101" pitchFamily="18" charset="-122"/>
              <a:cs typeface="Calibri" panose="020F0502020204030204" pitchFamily="34" charset="0"/>
            </a:endParaRPr>
          </a:p>
          <a:p>
            <a:pPr algn="l"/>
            <a:endParaRPr lang="zh-CN" altLang="en-US" sz="1800" dirty="0">
              <a:solidFill>
                <a:schemeClr val="bg1">
                  <a:lumMod val="50000"/>
                </a:schemeClr>
              </a:solidFill>
              <a:latin typeface="Calibri" panose="020F0502020204030204" pitchFamily="34" charset="0"/>
              <a:ea typeface="+mn-ea"/>
              <a:cs typeface="Calibri" panose="020F0502020204030204" pitchFamily="34" charset="0"/>
            </a:endParaRPr>
          </a:p>
        </p:txBody>
      </p:sp>
      <p:sp>
        <p:nvSpPr>
          <p:cNvPr id="3" name="灯片编号占位符 2">
            <a:extLst>
              <a:ext uri="{FF2B5EF4-FFF2-40B4-BE49-F238E27FC236}">
                <a16:creationId xmlns:a16="http://schemas.microsoft.com/office/drawing/2014/main" id="{92678011-8280-0353-2ED5-E4287A606667}"/>
              </a:ext>
            </a:extLst>
          </p:cNvPr>
          <p:cNvSpPr txBox="1">
            <a:spLocks/>
          </p:cNvSpPr>
          <p:nvPr/>
        </p:nvSpPr>
        <p:spPr>
          <a:xfrm>
            <a:off x="8827955" y="6478124"/>
            <a:ext cx="2661448" cy="215900"/>
          </a:xfrm>
          <a:prstGeom prst="rect">
            <a:avLst/>
          </a:prstGeom>
        </p:spPr>
        <p:txBody>
          <a:bodyPr vert="horz" lIns="91440" tIns="45720" rIns="91440" bIns="45720" rtlCol="0" anchor="ctr"/>
          <a:lstStyle>
            <a:defPPr>
              <a:defRPr lang="zh-CN"/>
            </a:defPPr>
            <a:lvl1pPr marL="0" algn="r" defTabSz="914400" rtl="0" eaLnBrk="1" latinLnBrk="0" hangingPunct="1">
              <a:defRPr lang="zh-CN" altLang="en-US" sz="1000" kern="1200" smtClean="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F65B630-C7FF-41C0-9923-C5E5E29EED81}" type="slidenum">
              <a:rPr kumimoji="0" lang="en-US" altLang="zh-CN" sz="1000" b="0" i="0" u="none" strike="noStrike" kern="1200" cap="none" spc="0" normalizeH="0" baseline="0" noProof="0">
                <a:ln>
                  <a:noFill/>
                </a:ln>
                <a:solidFill>
                  <a:srgbClr val="2F2F2F">
                    <a:lumMod val="50000"/>
                    <a:lumOff val="50000"/>
                  </a:srgbClr>
                </a:solidFill>
                <a:effectLst/>
                <a:uLnTx/>
                <a:uFillTx/>
                <a:latin typeface="Calibri"/>
                <a:cs typeface="Calibri"/>
                <a:sym typeface="+mn-lt"/>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000" b="0" i="0" u="none" strike="noStrike" kern="1200" cap="none" spc="0" normalizeH="0" baseline="0" noProof="0" dirty="0">
              <a:ln>
                <a:noFill/>
              </a:ln>
              <a:solidFill>
                <a:srgbClr val="2F2F2F">
                  <a:lumMod val="50000"/>
                  <a:lumOff val="50000"/>
                </a:srgbClr>
              </a:solidFill>
              <a:effectLst/>
              <a:uLnTx/>
              <a:uFillTx/>
              <a:latin typeface="Calibri"/>
              <a:ea typeface="宋体" panose="02010600030101010101" pitchFamily="2" charset="-122"/>
              <a:cs typeface="Calibri"/>
              <a:sym typeface="+mn-lt"/>
            </a:endParaRPr>
          </a:p>
        </p:txBody>
      </p:sp>
      <p:sp>
        <p:nvSpPr>
          <p:cNvPr id="5" name="矩形 4">
            <a:extLst>
              <a:ext uri="{FF2B5EF4-FFF2-40B4-BE49-F238E27FC236}">
                <a16:creationId xmlns:a16="http://schemas.microsoft.com/office/drawing/2014/main" id="{B6A4F957-38C4-241F-6CBF-BD4247CD1853}"/>
              </a:ext>
            </a:extLst>
          </p:cNvPr>
          <p:cNvSpPr/>
          <p:nvPr/>
        </p:nvSpPr>
        <p:spPr>
          <a:xfrm>
            <a:off x="720692" y="1509287"/>
            <a:ext cx="8588920" cy="4683120"/>
          </a:xfrm>
          <a:prstGeom prst="rect">
            <a:avLst/>
          </a:prstGeom>
          <a:solidFill>
            <a:schemeClr val="bg1">
              <a:lumMod val="95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buFont typeface="+mj-lt"/>
              <a:buAutoNum type="arabicPeriod"/>
            </a:pPr>
            <a:endParaRPr lang="zh-CN" altLang="en-US"/>
          </a:p>
        </p:txBody>
      </p:sp>
      <p:graphicFrame>
        <p:nvGraphicFramePr>
          <p:cNvPr id="4" name="表格 3">
            <a:extLst>
              <a:ext uri="{FF2B5EF4-FFF2-40B4-BE49-F238E27FC236}">
                <a16:creationId xmlns:a16="http://schemas.microsoft.com/office/drawing/2014/main" id="{AF308C75-9321-BF05-E8F7-56E2C920E683}"/>
              </a:ext>
            </a:extLst>
          </p:cNvPr>
          <p:cNvGraphicFramePr>
            <a:graphicFrameLocks noGrp="1"/>
          </p:cNvGraphicFramePr>
          <p:nvPr>
            <p:extLst>
              <p:ext uri="{D42A27DB-BD31-4B8C-83A1-F6EECF244321}">
                <p14:modId xmlns:p14="http://schemas.microsoft.com/office/powerpoint/2010/main" val="927392404"/>
              </p:ext>
            </p:extLst>
          </p:nvPr>
        </p:nvGraphicFramePr>
        <p:xfrm>
          <a:off x="709854" y="1509288"/>
          <a:ext cx="8599757" cy="4683120"/>
        </p:xfrm>
        <a:graphic>
          <a:graphicData uri="http://schemas.openxmlformats.org/drawingml/2006/table">
            <a:tbl>
              <a:tblPr firstRow="1" bandRow="1">
                <a:tableStyleId>{6E25E649-3F16-4E02-A733-19D2CDBF48F0}</a:tableStyleId>
              </a:tblPr>
              <a:tblGrid>
                <a:gridCol w="1101767">
                  <a:extLst>
                    <a:ext uri="{9D8B030D-6E8A-4147-A177-3AD203B41FA5}">
                      <a16:colId xmlns:a16="http://schemas.microsoft.com/office/drawing/2014/main" val="3981061430"/>
                    </a:ext>
                  </a:extLst>
                </a:gridCol>
                <a:gridCol w="1444858">
                  <a:extLst>
                    <a:ext uri="{9D8B030D-6E8A-4147-A177-3AD203B41FA5}">
                      <a16:colId xmlns:a16="http://schemas.microsoft.com/office/drawing/2014/main" val="560563090"/>
                    </a:ext>
                  </a:extLst>
                </a:gridCol>
                <a:gridCol w="972502">
                  <a:extLst>
                    <a:ext uri="{9D8B030D-6E8A-4147-A177-3AD203B41FA5}">
                      <a16:colId xmlns:a16="http://schemas.microsoft.com/office/drawing/2014/main" val="2266821080"/>
                    </a:ext>
                  </a:extLst>
                </a:gridCol>
                <a:gridCol w="1935699">
                  <a:extLst>
                    <a:ext uri="{9D8B030D-6E8A-4147-A177-3AD203B41FA5}">
                      <a16:colId xmlns:a16="http://schemas.microsoft.com/office/drawing/2014/main" val="2315927032"/>
                    </a:ext>
                  </a:extLst>
                </a:gridCol>
                <a:gridCol w="1725769">
                  <a:extLst>
                    <a:ext uri="{9D8B030D-6E8A-4147-A177-3AD203B41FA5}">
                      <a16:colId xmlns:a16="http://schemas.microsoft.com/office/drawing/2014/main" val="1081468869"/>
                    </a:ext>
                  </a:extLst>
                </a:gridCol>
                <a:gridCol w="1419162">
                  <a:extLst>
                    <a:ext uri="{9D8B030D-6E8A-4147-A177-3AD203B41FA5}">
                      <a16:colId xmlns:a16="http://schemas.microsoft.com/office/drawing/2014/main" val="2085152749"/>
                    </a:ext>
                  </a:extLst>
                </a:gridCol>
              </a:tblGrid>
              <a:tr h="576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600" b="1" u="none" strike="noStrike" dirty="0">
                          <a:solidFill>
                            <a:schemeClr val="bg1"/>
                          </a:solidFill>
                          <a:effectLst/>
                          <a:latin typeface="Arial" panose="020B0604020202020204" pitchFamily="34" charset="0"/>
                          <a:cs typeface="Arial" panose="020B0604020202020204" pitchFamily="34" charset="0"/>
                        </a:rPr>
                        <a:t>Series</a:t>
                      </a:r>
                      <a:endParaRPr lang="en-US" altLang="zh-CN" sz="1600" b="1" i="0" u="none" strike="noStrike" dirty="0">
                        <a:solidFill>
                          <a:schemeClr val="bg1"/>
                        </a:solidFill>
                        <a:effectLst/>
                        <a:latin typeface="Arial" panose="020B0604020202020204" pitchFamily="34" charset="0"/>
                        <a:ea typeface="宋体" panose="02010600030101010101" pitchFamily="2" charset="-122"/>
                        <a:cs typeface="Arial" panose="020B0604020202020204" pitchFamily="34" charset="0"/>
                      </a:endParaRPr>
                    </a:p>
                  </a:txBody>
                  <a:tcPr marL="45720" marR="4572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004098"/>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600" b="1" u="none" strike="noStrike" dirty="0">
                          <a:solidFill>
                            <a:schemeClr val="bg1"/>
                          </a:solidFill>
                          <a:effectLst/>
                          <a:latin typeface="Arial" panose="020B0604020202020204" pitchFamily="34" charset="0"/>
                          <a:cs typeface="Arial" panose="020B0604020202020204" pitchFamily="34" charset="0"/>
                        </a:rPr>
                        <a:t>Specific </a:t>
                      </a:r>
                    </a:p>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600" b="1" u="none" strike="noStrike" dirty="0">
                          <a:solidFill>
                            <a:schemeClr val="bg1"/>
                          </a:solidFill>
                          <a:effectLst/>
                          <a:latin typeface="Arial" panose="020B0604020202020204" pitchFamily="34" charset="0"/>
                          <a:cs typeface="Arial" panose="020B0604020202020204" pitchFamily="34" charset="0"/>
                        </a:rPr>
                        <a:t>Model</a:t>
                      </a:r>
                      <a:endParaRPr lang="en-US" altLang="zh-CN" sz="1600" b="1" i="0" u="none" strike="noStrike" dirty="0">
                        <a:solidFill>
                          <a:schemeClr val="bg1"/>
                        </a:solidFill>
                        <a:effectLst/>
                        <a:latin typeface="Arial" panose="020B0604020202020204" pitchFamily="34" charset="0"/>
                        <a:ea typeface="宋体" panose="02010600030101010101" pitchFamily="2" charset="-122"/>
                        <a:cs typeface="Arial" panose="020B0604020202020204" pitchFamily="34" charset="0"/>
                      </a:endParaRPr>
                    </a:p>
                  </a:txBody>
                  <a:tcPr marL="45720" marR="4572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004098"/>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600" b="1" i="0" u="none" strike="noStrike" dirty="0">
                          <a:solidFill>
                            <a:schemeClr val="bg1"/>
                          </a:solidFill>
                          <a:effectLst/>
                          <a:latin typeface="Arial" panose="020B0604020202020204" pitchFamily="34" charset="0"/>
                          <a:ea typeface="宋体" panose="02010600030101010101" pitchFamily="2" charset="-122"/>
                          <a:cs typeface="Arial" panose="020B0604020202020204" pitchFamily="34" charset="0"/>
                        </a:rPr>
                        <a:t>Number </a:t>
                      </a:r>
                    </a:p>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600" b="1" i="0" u="none" strike="noStrike" dirty="0">
                          <a:solidFill>
                            <a:schemeClr val="bg1"/>
                          </a:solidFill>
                          <a:effectLst/>
                          <a:latin typeface="Arial" panose="020B0604020202020204" pitchFamily="34" charset="0"/>
                          <a:ea typeface="宋体" panose="02010600030101010101" pitchFamily="2" charset="-122"/>
                          <a:cs typeface="Arial" panose="020B0604020202020204" pitchFamily="34" charset="0"/>
                        </a:rPr>
                        <a:t>of Ports</a:t>
                      </a:r>
                    </a:p>
                  </a:txBody>
                  <a:tcPr marL="45720" marR="4572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004098"/>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600" b="1" i="0" u="none" strike="noStrike" dirty="0">
                          <a:solidFill>
                            <a:schemeClr val="bg1"/>
                          </a:solidFill>
                          <a:effectLst/>
                          <a:latin typeface="Arial" panose="020B0604020202020204" pitchFamily="34" charset="0"/>
                          <a:ea typeface="宋体" panose="02010600030101010101" pitchFamily="2" charset="-122"/>
                          <a:cs typeface="Arial" panose="020B0604020202020204" pitchFamily="34" charset="0"/>
                        </a:rPr>
                        <a:t>Connector Type</a:t>
                      </a:r>
                    </a:p>
                  </a:txBody>
                  <a:tcPr marL="45720" marR="4572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004098"/>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600" b="1" i="0" u="none" strike="noStrike" dirty="0">
                          <a:solidFill>
                            <a:schemeClr val="bg1"/>
                          </a:solidFill>
                          <a:effectLst/>
                          <a:latin typeface="Arial" panose="020B0604020202020204" pitchFamily="34" charset="0"/>
                          <a:ea typeface="宋体" panose="02010600030101010101" pitchFamily="2" charset="-122"/>
                          <a:cs typeface="Arial" panose="020B0604020202020204" pitchFamily="34" charset="0"/>
                        </a:rPr>
                        <a:t>Operating </a:t>
                      </a:r>
                    </a:p>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600" b="1" i="0" u="none" strike="noStrike" dirty="0">
                          <a:solidFill>
                            <a:schemeClr val="bg1"/>
                          </a:solidFill>
                          <a:effectLst/>
                          <a:latin typeface="Arial" panose="020B0604020202020204" pitchFamily="34" charset="0"/>
                          <a:ea typeface="宋体" panose="02010600030101010101" pitchFamily="2" charset="-122"/>
                          <a:cs typeface="Arial" panose="020B0604020202020204" pitchFamily="34" charset="0"/>
                        </a:rPr>
                        <a:t>Frequency</a:t>
                      </a:r>
                    </a:p>
                  </a:txBody>
                  <a:tcPr marL="45720" marR="4572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004098"/>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600" b="1" i="0" u="none" strike="noStrike" dirty="0">
                          <a:solidFill>
                            <a:schemeClr val="bg1"/>
                          </a:solidFill>
                          <a:effectLst/>
                          <a:latin typeface="Arial" panose="020B0604020202020204" pitchFamily="34" charset="0"/>
                          <a:ea typeface="宋体" panose="02010600030101010101" pitchFamily="2" charset="-122"/>
                          <a:cs typeface="Arial" panose="020B0604020202020204" pitchFamily="34" charset="0"/>
                        </a:rPr>
                        <a:t>Connector </a:t>
                      </a:r>
                    </a:p>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600" b="1" i="0" u="none" strike="noStrike" dirty="0">
                          <a:solidFill>
                            <a:schemeClr val="bg1"/>
                          </a:solidFill>
                          <a:effectLst/>
                          <a:latin typeface="Arial" panose="020B0604020202020204" pitchFamily="34" charset="0"/>
                          <a:ea typeface="宋体" panose="02010600030101010101" pitchFamily="2" charset="-122"/>
                          <a:cs typeface="Arial" panose="020B0604020202020204" pitchFamily="34" charset="0"/>
                        </a:rPr>
                        <a:t>Options</a:t>
                      </a:r>
                    </a:p>
                  </a:txBody>
                  <a:tcPr marL="45720" marR="4572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004098"/>
                    </a:solidFill>
                  </a:tcPr>
                </a:tc>
                <a:extLst>
                  <a:ext uri="{0D108BD9-81ED-4DB2-BD59-A6C34878D82A}">
                    <a16:rowId xmlns:a16="http://schemas.microsoft.com/office/drawing/2014/main" val="10000"/>
                  </a:ext>
                </a:extLst>
              </a:tr>
              <a:tr h="342000">
                <a:tc rowSpan="12">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altLang="zh-CN" sz="1400" b="1" kern="100" dirty="0">
                          <a:solidFill>
                            <a:schemeClr val="tx1">
                              <a:lumMod val="75000"/>
                              <a:lumOff val="25000"/>
                            </a:schemeClr>
                          </a:solidFill>
                          <a:effectLst/>
                          <a:latin typeface="Aptos" panose="020B0004020202020204" pitchFamily="34" charset="0"/>
                          <a:cs typeface="Arial" panose="020B0604020202020204" pitchFamily="34" charset="0"/>
                        </a:rPr>
                        <a:t>SEM5000A</a:t>
                      </a:r>
                      <a:endParaRPr lang="zh-CN" altLang="en-US" sz="1400" b="1" kern="100" dirty="0">
                        <a:solidFill>
                          <a:schemeClr val="tx1">
                            <a:lumMod val="75000"/>
                            <a:lumOff val="25000"/>
                          </a:schemeClr>
                        </a:solidFill>
                        <a:effectLst/>
                        <a:latin typeface="Aptos" panose="020B0004020202020204" pitchFamily="34" charset="0"/>
                        <a:ea typeface="宋体" panose="02010600030101010101" pitchFamily="2" charset="-122"/>
                        <a:cs typeface="Arial" panose="020B0604020202020204" pitchFamily="34" charset="0"/>
                      </a:endParaRPr>
                    </a:p>
                  </a:txBody>
                  <a:tcPr marL="45720" marR="4572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2">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indent="0" algn="ctr">
                        <a:buFont typeface="Arial" panose="020B0604020202020204" pitchFamily="34" charset="0"/>
                        <a:buNone/>
                      </a:pPr>
                      <a:r>
                        <a:rPr lang="en-US" altLang="zh-CN" sz="1400" kern="100" dirty="0">
                          <a:solidFill>
                            <a:schemeClr val="tx1">
                              <a:lumMod val="75000"/>
                              <a:lumOff val="25000"/>
                            </a:schemeClr>
                          </a:solidFill>
                          <a:effectLst/>
                          <a:latin typeface="+mn-ea"/>
                          <a:ea typeface="+mn-ea"/>
                          <a:cs typeface="Arial" panose="020B0604020202020204" pitchFamily="34" charset="0"/>
                        </a:rPr>
                        <a:t>SEM5002A</a:t>
                      </a:r>
                      <a:endParaRPr lang="zh-CN" altLang="en-US" sz="1400" kern="100" dirty="0">
                        <a:solidFill>
                          <a:schemeClr val="tx1">
                            <a:lumMod val="75000"/>
                            <a:lumOff val="25000"/>
                          </a:schemeClr>
                        </a:solidFill>
                        <a:effectLst/>
                        <a:latin typeface="+mn-ea"/>
                        <a:ea typeface="+mn-ea"/>
                        <a:cs typeface="Arial" panose="020B0604020202020204" pitchFamily="34" charset="0"/>
                      </a:endParaRPr>
                    </a:p>
                  </a:txBody>
                  <a:tcPr marL="45720" marR="4572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rowSpan="6">
                  <a:txBody>
                    <a:bodyPr/>
                    <a:lstStyle/>
                    <a:p>
                      <a:pPr marL="0" indent="0" algn="ctr">
                        <a:buFont typeface="Arial" panose="020B0604020202020204" pitchFamily="34" charset="0"/>
                        <a:buNone/>
                      </a:pPr>
                      <a:r>
                        <a:rPr lang="en-US" altLang="zh-CN" sz="1400" kern="100" dirty="0">
                          <a:solidFill>
                            <a:schemeClr val="tx1">
                              <a:lumMod val="75000"/>
                              <a:lumOff val="25000"/>
                            </a:schemeClr>
                          </a:solidFill>
                          <a:effectLst/>
                          <a:latin typeface="+mn-ea"/>
                          <a:ea typeface="+mn-ea"/>
                          <a:cs typeface="Arial" panose="020B0604020202020204" pitchFamily="34" charset="0"/>
                        </a:rPr>
                        <a:t>2</a:t>
                      </a:r>
                      <a:endParaRPr lang="zh-CN" altLang="en-US" sz="1400" kern="100" dirty="0">
                        <a:solidFill>
                          <a:schemeClr val="tx1">
                            <a:lumMod val="75000"/>
                            <a:lumOff val="25000"/>
                          </a:schemeClr>
                        </a:solidFill>
                        <a:effectLst/>
                        <a:latin typeface="+mn-ea"/>
                        <a:ea typeface="+mn-ea"/>
                        <a:cs typeface="Arial" panose="020B0604020202020204" pitchFamily="34" charset="0"/>
                      </a:endParaRPr>
                    </a:p>
                  </a:txBody>
                  <a:tcPr marL="45720" marR="4572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ctr">
                        <a:buFont typeface="Arial" panose="020B0604020202020204" pitchFamily="34" charset="0"/>
                        <a:buNone/>
                      </a:pPr>
                      <a:r>
                        <a:rPr lang="en-US" altLang="zh-CN" sz="1400" kern="100" dirty="0">
                          <a:solidFill>
                            <a:schemeClr val="tx1">
                              <a:lumMod val="75000"/>
                              <a:lumOff val="25000"/>
                            </a:schemeClr>
                          </a:solidFill>
                          <a:effectLst/>
                          <a:latin typeface="+mn-ea"/>
                          <a:ea typeface="+mn-ea"/>
                          <a:cs typeface="Arial" panose="020B0604020202020204" pitchFamily="34" charset="0"/>
                        </a:rPr>
                        <a:t>Type-N 50</a:t>
                      </a:r>
                      <a:r>
                        <a:rPr lang="el-GR" altLang="zh-CN" sz="1400" kern="100" dirty="0">
                          <a:solidFill>
                            <a:schemeClr val="tx1">
                              <a:lumMod val="75000"/>
                              <a:lumOff val="25000"/>
                            </a:schemeClr>
                          </a:solidFill>
                          <a:effectLst/>
                          <a:latin typeface="+mn-ea"/>
                          <a:ea typeface="+mn-ea"/>
                          <a:cs typeface="Arial" panose="020B0604020202020204" pitchFamily="34" charset="0"/>
                        </a:rPr>
                        <a:t>Ω </a:t>
                      </a:r>
                      <a:r>
                        <a:rPr lang="en-US" altLang="zh-CN" sz="1400" kern="100" dirty="0">
                          <a:solidFill>
                            <a:schemeClr val="tx1">
                              <a:lumMod val="75000"/>
                              <a:lumOff val="25000"/>
                            </a:schemeClr>
                          </a:solidFill>
                          <a:effectLst/>
                          <a:latin typeface="+mn-ea"/>
                          <a:ea typeface="+mn-ea"/>
                          <a:cs typeface="Arial" panose="020B0604020202020204" pitchFamily="34" charset="0"/>
                        </a:rPr>
                        <a:t>female</a:t>
                      </a:r>
                      <a:endParaRPr lang="zh-CN" altLang="en-US" sz="1400" kern="100" dirty="0">
                        <a:solidFill>
                          <a:schemeClr val="tx1">
                            <a:lumMod val="75000"/>
                            <a:lumOff val="25000"/>
                          </a:schemeClr>
                        </a:solidFill>
                        <a:effectLst/>
                        <a:latin typeface="+mn-ea"/>
                        <a:ea typeface="+mn-ea"/>
                        <a:cs typeface="Arial" panose="020B0604020202020204" pitchFamily="34" charset="0"/>
                      </a:endParaRPr>
                    </a:p>
                  </a:txBody>
                  <a:tcPr marL="45720" marR="4572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ctr">
                        <a:buFont typeface="Arial" panose="020B0604020202020204" pitchFamily="34" charset="0"/>
                        <a:buNone/>
                      </a:pPr>
                      <a:r>
                        <a:rPr lang="en-US" altLang="zh-CN" sz="1400" kern="100" dirty="0">
                          <a:solidFill>
                            <a:schemeClr val="tx1">
                              <a:lumMod val="75000"/>
                              <a:lumOff val="25000"/>
                            </a:schemeClr>
                          </a:solidFill>
                          <a:effectLst/>
                          <a:latin typeface="+mn-ea"/>
                          <a:ea typeface="+mn-ea"/>
                          <a:cs typeface="Arial" panose="020B0604020202020204" pitchFamily="34" charset="0"/>
                        </a:rPr>
                        <a:t>9 kHz-4.5 GHz</a:t>
                      </a:r>
                    </a:p>
                  </a:txBody>
                  <a:tcPr marL="45720" marR="4572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ctr">
                        <a:buFont typeface="Arial" panose="020B0604020202020204" pitchFamily="34" charset="0"/>
                        <a:buNone/>
                      </a:pPr>
                      <a:r>
                        <a:rPr lang="en-US" altLang="zh-CN" sz="1400" kern="100" dirty="0">
                          <a:solidFill>
                            <a:schemeClr val="tx1">
                              <a:lumMod val="75000"/>
                              <a:lumOff val="25000"/>
                            </a:schemeClr>
                          </a:solidFill>
                          <a:effectLst/>
                          <a:latin typeface="+mn-ea"/>
                          <a:ea typeface="+mn-ea"/>
                          <a:cs typeface="Arial" panose="020B0604020202020204" pitchFamily="34" charset="0"/>
                        </a:rPr>
                        <a:t>020</a:t>
                      </a:r>
                    </a:p>
                  </a:txBody>
                  <a:tcPr marL="45720" marR="4572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342000">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a:txBody>
                    <a:bodyPr/>
                    <a:lstStyle/>
                    <a:p>
                      <a:pPr marL="0" indent="0" algn="ctr">
                        <a:buFont typeface="Arial" panose="020B0604020202020204" pitchFamily="34" charset="0"/>
                        <a:buNone/>
                      </a:pPr>
                      <a:r>
                        <a:rPr lang="en-US" altLang="zh-CN" sz="1400" kern="100" dirty="0">
                          <a:solidFill>
                            <a:schemeClr val="tx1">
                              <a:lumMod val="75000"/>
                              <a:lumOff val="25000"/>
                            </a:schemeClr>
                          </a:solidFill>
                          <a:effectLst/>
                          <a:latin typeface="+mn-ea"/>
                          <a:ea typeface="+mn-ea"/>
                          <a:cs typeface="Arial" panose="020B0604020202020204" pitchFamily="34" charset="0"/>
                        </a:rPr>
                        <a:t>SMA female *</a:t>
                      </a:r>
                      <a:endParaRPr lang="zh-CN" altLang="en-US" sz="1400" kern="100" dirty="0">
                        <a:solidFill>
                          <a:schemeClr val="tx1">
                            <a:lumMod val="75000"/>
                            <a:lumOff val="25000"/>
                          </a:schemeClr>
                        </a:solidFill>
                        <a:effectLst/>
                        <a:latin typeface="+mn-ea"/>
                        <a:ea typeface="+mn-ea"/>
                        <a:cs typeface="Arial" panose="020B0604020202020204" pitchFamily="34" charset="0"/>
                      </a:endParaRPr>
                    </a:p>
                  </a:txBody>
                  <a:tcPr marL="45720" marR="4572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ctr">
                        <a:buFont typeface="Arial" panose="020B0604020202020204" pitchFamily="34" charset="0"/>
                        <a:buNone/>
                      </a:pPr>
                      <a:r>
                        <a:rPr lang="en-US" altLang="zh-CN" sz="1400" kern="100" dirty="0">
                          <a:solidFill>
                            <a:schemeClr val="tx1">
                              <a:lumMod val="75000"/>
                              <a:lumOff val="25000"/>
                            </a:schemeClr>
                          </a:solidFill>
                          <a:effectLst/>
                          <a:latin typeface="+mn-ea"/>
                          <a:ea typeface="+mn-ea"/>
                          <a:cs typeface="Arial" panose="020B0604020202020204" pitchFamily="34" charset="0"/>
                        </a:rPr>
                        <a:t>9 kHz-4.5 GHz</a:t>
                      </a:r>
                    </a:p>
                  </a:txBody>
                  <a:tcPr marL="45720" marR="4572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zh-CN" sz="1400" kern="100" dirty="0">
                          <a:solidFill>
                            <a:schemeClr val="tx1">
                              <a:lumMod val="75000"/>
                              <a:lumOff val="25000"/>
                            </a:schemeClr>
                          </a:solidFill>
                          <a:effectLst/>
                          <a:latin typeface="+mn-ea"/>
                          <a:ea typeface="+mn-ea"/>
                          <a:cs typeface="Arial" panose="020B0604020202020204" pitchFamily="34" charset="0"/>
                        </a:rPr>
                        <a:t>030</a:t>
                      </a:r>
                    </a:p>
                  </a:txBody>
                  <a:tcPr marL="45720" marR="4572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09532151"/>
                  </a:ext>
                </a:extLst>
              </a:tr>
              <a:tr h="342000">
                <a:tc vMerge="1">
                  <a:txBody>
                    <a:bodyPr/>
                    <a:lstStyle/>
                    <a:p>
                      <a:pPr algn="ctr"/>
                      <a:endParaRPr lang="zh-CN" altLang="en-US" sz="1400" b="1" kern="100" dirty="0">
                        <a:solidFill>
                          <a:schemeClr val="tx1">
                            <a:lumMod val="75000"/>
                            <a:lumOff val="25000"/>
                          </a:schemeClr>
                        </a:solidFill>
                        <a:effectLst/>
                        <a:latin typeface="Aptos" panose="020B0004020202020204" pitchFamily="34" charset="0"/>
                        <a:ea typeface="宋体" panose="02010600030101010101" pitchFamily="2" charset="-122"/>
                        <a:cs typeface="Arial" panose="020B0604020202020204" pitchFamily="34" charset="0"/>
                      </a:endParaRPr>
                    </a:p>
                  </a:txBody>
                  <a:tcPr marL="45720" marR="4572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2">
                  <a:txBody>
                    <a:bodyPr/>
                    <a:lstStyle/>
                    <a:p>
                      <a:pPr marL="0" indent="0" algn="ctr">
                        <a:buFont typeface="Arial" panose="020B0604020202020204" pitchFamily="34" charset="0"/>
                        <a:buNone/>
                      </a:pPr>
                      <a:r>
                        <a:rPr lang="en-US" altLang="zh-CN" sz="1400" dirty="0">
                          <a:solidFill>
                            <a:schemeClr val="tx1">
                              <a:lumMod val="75000"/>
                              <a:lumOff val="25000"/>
                            </a:schemeClr>
                          </a:solidFill>
                          <a:effectLst/>
                          <a:latin typeface="+mn-ea"/>
                          <a:ea typeface="+mn-ea"/>
                          <a:cs typeface="Arial" panose="020B0604020202020204" pitchFamily="34" charset="0"/>
                        </a:rPr>
                        <a:t>SEM5012A</a:t>
                      </a:r>
                      <a:endParaRPr lang="en-US" altLang="zh-CN" sz="1400" kern="100" dirty="0">
                        <a:solidFill>
                          <a:schemeClr val="tx1">
                            <a:lumMod val="75000"/>
                            <a:lumOff val="25000"/>
                          </a:schemeClr>
                        </a:solidFill>
                        <a:effectLst/>
                        <a:latin typeface="+mn-ea"/>
                        <a:ea typeface="+mn-ea"/>
                        <a:cs typeface="Arial" panose="020B0604020202020204" pitchFamily="34" charset="0"/>
                      </a:endParaRPr>
                    </a:p>
                  </a:txBody>
                  <a:tcPr marL="45720" marR="4572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pPr marL="0" indent="0" algn="l">
                        <a:buFont typeface="Arial" panose="020B0604020202020204" pitchFamily="34" charset="0"/>
                        <a:buNone/>
                      </a:pPr>
                      <a:endParaRPr lang="en-US" altLang="zh-CN" sz="1400" kern="100" dirty="0">
                        <a:solidFill>
                          <a:schemeClr val="tx1">
                            <a:lumMod val="75000"/>
                            <a:lumOff val="25000"/>
                          </a:schemeClr>
                        </a:solidFill>
                        <a:effectLst/>
                        <a:latin typeface="Aptos" panose="020B0004020202020204" pitchFamily="34" charset="0"/>
                        <a:ea typeface="宋体" panose="02010600030101010101" pitchFamily="2" charset="-122"/>
                        <a:cs typeface="Arial" panose="020B0604020202020204" pitchFamily="34" charset="0"/>
                      </a:endParaRPr>
                    </a:p>
                  </a:txBody>
                  <a:tcPr marL="45720" marR="4572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ctr">
                        <a:buFont typeface="Arial" panose="020B0604020202020204" pitchFamily="34" charset="0"/>
                        <a:buNone/>
                      </a:pPr>
                      <a:r>
                        <a:rPr lang="en-US" altLang="zh-CN" sz="1400" kern="100" dirty="0">
                          <a:solidFill>
                            <a:schemeClr val="tx1">
                              <a:lumMod val="75000"/>
                              <a:lumOff val="25000"/>
                            </a:schemeClr>
                          </a:solidFill>
                          <a:effectLst/>
                          <a:latin typeface="+mn-ea"/>
                          <a:ea typeface="+mn-ea"/>
                          <a:cs typeface="Arial" panose="020B0604020202020204" pitchFamily="34" charset="0"/>
                        </a:rPr>
                        <a:t>Type-N 50</a:t>
                      </a:r>
                      <a:r>
                        <a:rPr lang="el-GR" altLang="zh-CN" sz="1400" kern="100" dirty="0">
                          <a:solidFill>
                            <a:schemeClr val="tx1">
                              <a:lumMod val="75000"/>
                              <a:lumOff val="25000"/>
                            </a:schemeClr>
                          </a:solidFill>
                          <a:effectLst/>
                          <a:latin typeface="+mn-ea"/>
                          <a:ea typeface="+mn-ea"/>
                          <a:cs typeface="Arial" panose="020B0604020202020204" pitchFamily="34" charset="0"/>
                        </a:rPr>
                        <a:t>Ω </a:t>
                      </a:r>
                      <a:r>
                        <a:rPr lang="en-US" altLang="zh-CN" sz="1400" kern="100" dirty="0">
                          <a:solidFill>
                            <a:schemeClr val="tx1">
                              <a:lumMod val="75000"/>
                              <a:lumOff val="25000"/>
                            </a:schemeClr>
                          </a:solidFill>
                          <a:effectLst/>
                          <a:latin typeface="+mn-ea"/>
                          <a:ea typeface="+mn-ea"/>
                          <a:cs typeface="Arial" panose="020B0604020202020204" pitchFamily="34" charset="0"/>
                        </a:rPr>
                        <a:t>female</a:t>
                      </a:r>
                      <a:endParaRPr lang="zh-CN" altLang="en-US" sz="1400" kern="100" dirty="0">
                        <a:solidFill>
                          <a:schemeClr val="tx1">
                            <a:lumMod val="75000"/>
                            <a:lumOff val="25000"/>
                          </a:schemeClr>
                        </a:solidFill>
                        <a:effectLst/>
                        <a:latin typeface="+mn-ea"/>
                        <a:ea typeface="+mn-ea"/>
                        <a:cs typeface="Arial" panose="020B0604020202020204" pitchFamily="34" charset="0"/>
                      </a:endParaRPr>
                    </a:p>
                  </a:txBody>
                  <a:tcPr marL="45720" marR="4572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ctr">
                        <a:buFont typeface="Arial" panose="020B0604020202020204" pitchFamily="34" charset="0"/>
                        <a:buNone/>
                      </a:pPr>
                      <a:r>
                        <a:rPr lang="en-US" altLang="zh-CN" sz="1400" kern="100" dirty="0">
                          <a:solidFill>
                            <a:schemeClr val="tx1">
                              <a:lumMod val="75000"/>
                              <a:lumOff val="25000"/>
                            </a:schemeClr>
                          </a:solidFill>
                          <a:effectLst/>
                          <a:latin typeface="+mn-ea"/>
                          <a:ea typeface="+mn-ea"/>
                          <a:cs typeface="Arial" panose="020B0604020202020204" pitchFamily="34" charset="0"/>
                        </a:rPr>
                        <a:t>9 kHz-9 GHz</a:t>
                      </a:r>
                    </a:p>
                  </a:txBody>
                  <a:tcPr marL="45720" marR="4572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ctr">
                        <a:buFont typeface="Arial" panose="020B0604020202020204" pitchFamily="34" charset="0"/>
                        <a:buNone/>
                      </a:pPr>
                      <a:r>
                        <a:rPr lang="en-US" altLang="zh-CN" sz="1400" kern="100" dirty="0">
                          <a:solidFill>
                            <a:schemeClr val="tx1">
                              <a:lumMod val="75000"/>
                              <a:lumOff val="25000"/>
                            </a:schemeClr>
                          </a:solidFill>
                          <a:effectLst/>
                          <a:latin typeface="+mn-ea"/>
                          <a:ea typeface="+mn-ea"/>
                          <a:cs typeface="Arial" panose="020B0604020202020204" pitchFamily="34" charset="0"/>
                        </a:rPr>
                        <a:t>020</a:t>
                      </a:r>
                    </a:p>
                  </a:txBody>
                  <a:tcPr marL="45720" marR="4572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67579549"/>
                  </a:ext>
                </a:extLst>
              </a:tr>
              <a:tr h="342000">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a:txBody>
                    <a:bodyPr/>
                    <a:lstStyle/>
                    <a:p>
                      <a:pPr marL="0" indent="0" algn="ctr">
                        <a:buFont typeface="Arial" panose="020B0604020202020204" pitchFamily="34" charset="0"/>
                        <a:buNone/>
                      </a:pPr>
                      <a:r>
                        <a:rPr lang="en-US" altLang="zh-CN" sz="1400" kern="100" dirty="0">
                          <a:solidFill>
                            <a:schemeClr val="tx1">
                              <a:lumMod val="75000"/>
                              <a:lumOff val="25000"/>
                            </a:schemeClr>
                          </a:solidFill>
                          <a:effectLst/>
                          <a:latin typeface="+mn-ea"/>
                          <a:ea typeface="+mn-ea"/>
                          <a:cs typeface="Arial" panose="020B0604020202020204" pitchFamily="34" charset="0"/>
                        </a:rPr>
                        <a:t>SMA female * </a:t>
                      </a:r>
                      <a:endParaRPr lang="zh-CN" altLang="en-US" sz="1400" kern="100" dirty="0">
                        <a:solidFill>
                          <a:schemeClr val="tx1">
                            <a:lumMod val="75000"/>
                            <a:lumOff val="25000"/>
                          </a:schemeClr>
                        </a:solidFill>
                        <a:effectLst/>
                        <a:latin typeface="+mn-ea"/>
                        <a:ea typeface="+mn-ea"/>
                        <a:cs typeface="Arial" panose="020B0604020202020204" pitchFamily="34" charset="0"/>
                      </a:endParaRPr>
                    </a:p>
                  </a:txBody>
                  <a:tcPr marL="45720" marR="4572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zh-CN" sz="1400" kern="100" dirty="0">
                          <a:solidFill>
                            <a:schemeClr val="tx1">
                              <a:lumMod val="75000"/>
                              <a:lumOff val="25000"/>
                            </a:schemeClr>
                          </a:solidFill>
                          <a:effectLst/>
                          <a:latin typeface="+mn-ea"/>
                          <a:ea typeface="+mn-ea"/>
                          <a:cs typeface="Arial" panose="020B0604020202020204" pitchFamily="34" charset="0"/>
                        </a:rPr>
                        <a:t>9 kHz-9 GHz</a:t>
                      </a:r>
                    </a:p>
                  </a:txBody>
                  <a:tcPr marL="45720" marR="4572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zh-CN" sz="1400" kern="100" dirty="0">
                          <a:solidFill>
                            <a:schemeClr val="tx1">
                              <a:lumMod val="75000"/>
                              <a:lumOff val="25000"/>
                            </a:schemeClr>
                          </a:solidFill>
                          <a:effectLst/>
                          <a:latin typeface="+mn-ea"/>
                          <a:ea typeface="+mn-ea"/>
                          <a:cs typeface="Arial" panose="020B0604020202020204" pitchFamily="34" charset="0"/>
                        </a:rPr>
                        <a:t>030</a:t>
                      </a:r>
                    </a:p>
                  </a:txBody>
                  <a:tcPr marL="45720" marR="4572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9190487"/>
                  </a:ext>
                </a:extLst>
              </a:tr>
              <a:tr h="342000">
                <a:tc vMerge="1">
                  <a:txBody>
                    <a:bodyPr/>
                    <a:lstStyle/>
                    <a:p>
                      <a:pPr algn="ctr"/>
                      <a:endParaRPr lang="zh-CN" altLang="en-US" sz="1400" b="1" kern="100" dirty="0">
                        <a:solidFill>
                          <a:schemeClr val="tx1">
                            <a:lumMod val="75000"/>
                            <a:lumOff val="25000"/>
                          </a:schemeClr>
                        </a:solidFill>
                        <a:effectLst/>
                        <a:latin typeface="Aptos" panose="020B0004020202020204" pitchFamily="34" charset="0"/>
                        <a:ea typeface="宋体" panose="02010600030101010101" pitchFamily="2" charset="-122"/>
                        <a:cs typeface="Arial" panose="020B0604020202020204" pitchFamily="34" charset="0"/>
                      </a:endParaRPr>
                    </a:p>
                  </a:txBody>
                  <a:tcPr marL="45720" marR="4572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buFont typeface="Arial" panose="020B0604020202020204" pitchFamily="34" charset="0"/>
                        <a:buNone/>
                      </a:pPr>
                      <a:r>
                        <a:rPr lang="en-US" altLang="zh-CN" sz="1400" kern="100" dirty="0">
                          <a:solidFill>
                            <a:schemeClr val="tx1">
                              <a:lumMod val="75000"/>
                              <a:lumOff val="25000"/>
                            </a:schemeClr>
                          </a:solidFill>
                          <a:effectLst/>
                          <a:latin typeface="+mn-ea"/>
                          <a:ea typeface="+mn-ea"/>
                          <a:cs typeface="Arial" panose="020B0604020202020204" pitchFamily="34" charset="0"/>
                        </a:rPr>
                        <a:t>SEM5022A</a:t>
                      </a:r>
                    </a:p>
                  </a:txBody>
                  <a:tcPr marL="45720" marR="4572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vMerge="1">
                  <a:txBody>
                    <a:bodyPr/>
                    <a:lstStyle/>
                    <a:p>
                      <a:pPr marL="0" indent="0" algn="l">
                        <a:buFont typeface="Arial" panose="020B0604020202020204" pitchFamily="34" charset="0"/>
                        <a:buNone/>
                      </a:pPr>
                      <a:endParaRPr lang="en-US" altLang="zh-CN" sz="1400" kern="100" dirty="0">
                        <a:solidFill>
                          <a:schemeClr val="tx1">
                            <a:lumMod val="75000"/>
                            <a:lumOff val="25000"/>
                          </a:schemeClr>
                        </a:solidFill>
                        <a:effectLst/>
                        <a:latin typeface="Aptos" panose="020B0004020202020204" pitchFamily="34" charset="0"/>
                        <a:ea typeface="宋体" panose="02010600030101010101" pitchFamily="2" charset="-122"/>
                        <a:cs typeface="Arial" panose="020B0604020202020204" pitchFamily="34" charset="0"/>
                      </a:endParaRPr>
                    </a:p>
                  </a:txBody>
                  <a:tcPr marL="45720" marR="4572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ctr">
                        <a:buFont typeface="Arial" panose="020B0604020202020204" pitchFamily="34" charset="0"/>
                        <a:buNone/>
                      </a:pPr>
                      <a:r>
                        <a:rPr lang="en-US" altLang="zh-CN" sz="1400" kern="100" dirty="0">
                          <a:solidFill>
                            <a:schemeClr val="tx1">
                              <a:lumMod val="75000"/>
                              <a:lumOff val="25000"/>
                            </a:schemeClr>
                          </a:solidFill>
                          <a:effectLst/>
                          <a:latin typeface="+mn-ea"/>
                          <a:ea typeface="+mn-ea"/>
                          <a:cs typeface="Arial" panose="020B0604020202020204" pitchFamily="34" charset="0"/>
                        </a:rPr>
                        <a:t>3.5mm female *</a:t>
                      </a:r>
                      <a:endParaRPr lang="zh-CN" altLang="en-US" sz="1400" kern="100" dirty="0">
                        <a:solidFill>
                          <a:schemeClr val="tx1">
                            <a:lumMod val="75000"/>
                            <a:lumOff val="25000"/>
                          </a:schemeClr>
                        </a:solidFill>
                        <a:effectLst/>
                        <a:latin typeface="+mn-ea"/>
                        <a:ea typeface="+mn-ea"/>
                        <a:cs typeface="Arial" panose="020B0604020202020204" pitchFamily="34" charset="0"/>
                      </a:endParaRPr>
                    </a:p>
                  </a:txBody>
                  <a:tcPr marL="45720" marR="4572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ctr">
                        <a:buFont typeface="Arial" panose="020B0604020202020204" pitchFamily="34" charset="0"/>
                        <a:buNone/>
                      </a:pPr>
                      <a:r>
                        <a:rPr lang="en-US" altLang="zh-CN" sz="1400" kern="100" dirty="0">
                          <a:solidFill>
                            <a:schemeClr val="tx1">
                              <a:lumMod val="75000"/>
                              <a:lumOff val="25000"/>
                            </a:schemeClr>
                          </a:solidFill>
                          <a:effectLst/>
                          <a:latin typeface="+mn-ea"/>
                          <a:ea typeface="+mn-ea"/>
                          <a:cs typeface="Arial" panose="020B0604020202020204" pitchFamily="34" charset="0"/>
                        </a:rPr>
                        <a:t>100 kHz-13.5 GHz</a:t>
                      </a:r>
                    </a:p>
                  </a:txBody>
                  <a:tcPr marL="45720" marR="4572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ctr">
                        <a:buFont typeface="Arial" panose="020B0604020202020204" pitchFamily="34" charset="0"/>
                        <a:buNone/>
                      </a:pPr>
                      <a:r>
                        <a:rPr lang="en-US" altLang="zh-CN" sz="1400" kern="100" dirty="0">
                          <a:solidFill>
                            <a:schemeClr val="tx1">
                              <a:lumMod val="75000"/>
                              <a:lumOff val="25000"/>
                            </a:schemeClr>
                          </a:solidFill>
                          <a:effectLst/>
                          <a:latin typeface="+mn-ea"/>
                          <a:ea typeface="+mn-ea"/>
                          <a:cs typeface="Arial" panose="020B0604020202020204" pitchFamily="34" charset="0"/>
                        </a:rPr>
                        <a:t>010</a:t>
                      </a:r>
                    </a:p>
                  </a:txBody>
                  <a:tcPr marL="45720" marR="4572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34304483"/>
                  </a:ext>
                </a:extLst>
              </a:tr>
              <a:tr h="342000">
                <a:tc vMerge="1">
                  <a:txBody>
                    <a:bodyPr/>
                    <a:lstStyle/>
                    <a:p>
                      <a:pPr algn="ctr"/>
                      <a:endParaRPr lang="zh-CN" altLang="en-US" sz="1400" b="1" kern="100" dirty="0">
                        <a:solidFill>
                          <a:schemeClr val="tx1">
                            <a:lumMod val="75000"/>
                            <a:lumOff val="25000"/>
                          </a:schemeClr>
                        </a:solidFill>
                        <a:effectLst/>
                        <a:latin typeface="Aptos" panose="020B0004020202020204" pitchFamily="34" charset="0"/>
                        <a:ea typeface="宋体" panose="02010600030101010101" pitchFamily="2" charset="-122"/>
                        <a:cs typeface="Arial" panose="020B0604020202020204" pitchFamily="34" charset="0"/>
                      </a:endParaRPr>
                    </a:p>
                  </a:txBody>
                  <a:tcPr marL="45720" marR="4572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buFont typeface="Arial" panose="020B0604020202020204" pitchFamily="34" charset="0"/>
                        <a:buNone/>
                      </a:pPr>
                      <a:r>
                        <a:rPr lang="en-US" altLang="zh-CN" sz="1400" kern="100" dirty="0">
                          <a:solidFill>
                            <a:schemeClr val="tx1">
                              <a:lumMod val="75000"/>
                              <a:lumOff val="25000"/>
                            </a:schemeClr>
                          </a:solidFill>
                          <a:effectLst/>
                          <a:latin typeface="+mn-ea"/>
                          <a:ea typeface="+mn-ea"/>
                          <a:cs typeface="Arial" panose="020B0604020202020204" pitchFamily="34" charset="0"/>
                        </a:rPr>
                        <a:t>SEM5032A</a:t>
                      </a:r>
                    </a:p>
                  </a:txBody>
                  <a:tcPr marL="45720" marR="4572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vMerge="1">
                  <a:txBody>
                    <a:bodyPr/>
                    <a:lstStyle/>
                    <a:p>
                      <a:pPr marL="0" indent="0" algn="l">
                        <a:buFont typeface="Arial" panose="020B0604020202020204" pitchFamily="34" charset="0"/>
                        <a:buNone/>
                      </a:pPr>
                      <a:endParaRPr lang="en-US" altLang="zh-CN" sz="1400" kern="100" dirty="0">
                        <a:solidFill>
                          <a:schemeClr val="tx1">
                            <a:lumMod val="75000"/>
                            <a:lumOff val="25000"/>
                          </a:schemeClr>
                        </a:solidFill>
                        <a:effectLst/>
                        <a:latin typeface="Aptos" panose="020B0004020202020204" pitchFamily="34" charset="0"/>
                        <a:ea typeface="宋体" panose="02010600030101010101" pitchFamily="2" charset="-122"/>
                        <a:cs typeface="Arial" panose="020B0604020202020204" pitchFamily="34" charset="0"/>
                      </a:endParaRPr>
                    </a:p>
                  </a:txBody>
                  <a:tcPr marL="45720" marR="4572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zh-CN" sz="1400" kern="100" dirty="0">
                          <a:solidFill>
                            <a:schemeClr val="tx1">
                              <a:lumMod val="75000"/>
                              <a:lumOff val="25000"/>
                            </a:schemeClr>
                          </a:solidFill>
                          <a:effectLst/>
                          <a:latin typeface="+mn-ea"/>
                          <a:ea typeface="+mn-ea"/>
                          <a:cs typeface="Arial" panose="020B0604020202020204" pitchFamily="34" charset="0"/>
                        </a:rPr>
                        <a:t>3.5mm female *</a:t>
                      </a:r>
                      <a:endParaRPr lang="zh-CN" altLang="en-US" sz="1400" kern="100" dirty="0">
                        <a:solidFill>
                          <a:schemeClr val="tx1">
                            <a:lumMod val="75000"/>
                            <a:lumOff val="25000"/>
                          </a:schemeClr>
                        </a:solidFill>
                        <a:effectLst/>
                        <a:latin typeface="+mn-ea"/>
                        <a:ea typeface="+mn-ea"/>
                        <a:cs typeface="Arial" panose="020B0604020202020204" pitchFamily="34" charset="0"/>
                      </a:endParaRPr>
                    </a:p>
                  </a:txBody>
                  <a:tcPr marL="45720" marR="4572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ctr">
                        <a:buFont typeface="Arial" panose="020B0604020202020204" pitchFamily="34" charset="0"/>
                        <a:buNone/>
                      </a:pPr>
                      <a:r>
                        <a:rPr lang="en-US" altLang="zh-CN" sz="1400" kern="100" dirty="0">
                          <a:solidFill>
                            <a:schemeClr val="tx1">
                              <a:lumMod val="75000"/>
                              <a:lumOff val="25000"/>
                            </a:schemeClr>
                          </a:solidFill>
                          <a:effectLst/>
                          <a:latin typeface="+mn-ea"/>
                          <a:ea typeface="+mn-ea"/>
                          <a:cs typeface="Arial" panose="020B0604020202020204" pitchFamily="34" charset="0"/>
                        </a:rPr>
                        <a:t>100 kHz-26.5 GHz</a:t>
                      </a:r>
                    </a:p>
                  </a:txBody>
                  <a:tcPr marL="45720" marR="4572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ctr">
                        <a:buFont typeface="Arial" panose="020B0604020202020204" pitchFamily="34" charset="0"/>
                        <a:buNone/>
                      </a:pPr>
                      <a:r>
                        <a:rPr lang="en-US" altLang="zh-CN" sz="1400" kern="100" dirty="0">
                          <a:solidFill>
                            <a:schemeClr val="tx1">
                              <a:lumMod val="75000"/>
                              <a:lumOff val="25000"/>
                            </a:schemeClr>
                          </a:solidFill>
                          <a:effectLst/>
                          <a:latin typeface="+mn-ea"/>
                          <a:ea typeface="+mn-ea"/>
                          <a:cs typeface="Arial" panose="020B0604020202020204" pitchFamily="34" charset="0"/>
                        </a:rPr>
                        <a:t>010</a:t>
                      </a:r>
                    </a:p>
                  </a:txBody>
                  <a:tcPr marL="45720" marR="4572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31730958"/>
                  </a:ext>
                </a:extLst>
              </a:tr>
              <a:tr h="342000">
                <a:tc vMerge="1">
                  <a:txBody>
                    <a:bodyPr/>
                    <a:lstStyle/>
                    <a:p>
                      <a:pPr algn="ctr"/>
                      <a:endParaRPr lang="zh-CN" altLang="en-US" sz="1400" b="1" kern="100" dirty="0">
                        <a:solidFill>
                          <a:schemeClr val="tx1">
                            <a:lumMod val="75000"/>
                            <a:lumOff val="25000"/>
                          </a:schemeClr>
                        </a:solidFill>
                        <a:effectLst/>
                        <a:latin typeface="Aptos" panose="020B0004020202020204" pitchFamily="34" charset="0"/>
                        <a:ea typeface="宋体" panose="02010600030101010101" pitchFamily="2" charset="-122"/>
                        <a:cs typeface="Arial" panose="020B0604020202020204" pitchFamily="34" charset="0"/>
                      </a:endParaRPr>
                    </a:p>
                  </a:txBody>
                  <a:tcPr marL="45720" marR="4572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2">
                  <a:txBody>
                    <a:bodyPr/>
                    <a:lstStyle/>
                    <a:p>
                      <a:pPr marL="0" indent="0" algn="ctr">
                        <a:buFont typeface="Arial" panose="020B0604020202020204" pitchFamily="34" charset="0"/>
                        <a:buNone/>
                      </a:pPr>
                      <a:r>
                        <a:rPr lang="en-US" altLang="zh-CN" sz="1400" kern="100" dirty="0">
                          <a:solidFill>
                            <a:schemeClr val="tx1">
                              <a:lumMod val="75000"/>
                              <a:lumOff val="25000"/>
                            </a:schemeClr>
                          </a:solidFill>
                          <a:effectLst/>
                          <a:latin typeface="+mn-ea"/>
                          <a:ea typeface="+mn-ea"/>
                          <a:cs typeface="Arial" panose="020B0604020202020204" pitchFamily="34" charset="0"/>
                        </a:rPr>
                        <a:t>SEM5004A</a:t>
                      </a:r>
                    </a:p>
                  </a:txBody>
                  <a:tcPr marL="45720" marR="4572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rowSpan="6">
                  <a:txBody>
                    <a:bodyPr/>
                    <a:lstStyle/>
                    <a:p>
                      <a:pPr marL="0" indent="0" algn="ctr">
                        <a:buFont typeface="Arial" panose="020B0604020202020204" pitchFamily="34" charset="0"/>
                        <a:buNone/>
                      </a:pPr>
                      <a:r>
                        <a:rPr lang="en-US" altLang="zh-CN" sz="1400" kern="100" dirty="0">
                          <a:solidFill>
                            <a:schemeClr val="tx1">
                              <a:lumMod val="75000"/>
                              <a:lumOff val="25000"/>
                            </a:schemeClr>
                          </a:solidFill>
                          <a:effectLst/>
                          <a:latin typeface="+mn-ea"/>
                          <a:ea typeface="+mn-ea"/>
                          <a:cs typeface="Arial" panose="020B0604020202020204" pitchFamily="34" charset="0"/>
                        </a:rPr>
                        <a:t>4</a:t>
                      </a:r>
                    </a:p>
                  </a:txBody>
                  <a:tcPr marL="45720" marR="4572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ctr">
                        <a:buFont typeface="Arial" panose="020B0604020202020204" pitchFamily="34" charset="0"/>
                        <a:buNone/>
                      </a:pPr>
                      <a:r>
                        <a:rPr lang="en-US" altLang="zh-CN" sz="1400" kern="100" dirty="0">
                          <a:solidFill>
                            <a:schemeClr val="tx1">
                              <a:lumMod val="75000"/>
                              <a:lumOff val="25000"/>
                            </a:schemeClr>
                          </a:solidFill>
                          <a:effectLst/>
                          <a:latin typeface="+mn-ea"/>
                          <a:ea typeface="+mn-ea"/>
                          <a:cs typeface="Arial" panose="020B0604020202020204" pitchFamily="34" charset="0"/>
                        </a:rPr>
                        <a:t>Type-N 50</a:t>
                      </a:r>
                      <a:r>
                        <a:rPr lang="el-GR" altLang="zh-CN" sz="1400" kern="100" dirty="0">
                          <a:solidFill>
                            <a:schemeClr val="tx1">
                              <a:lumMod val="75000"/>
                              <a:lumOff val="25000"/>
                            </a:schemeClr>
                          </a:solidFill>
                          <a:effectLst/>
                          <a:latin typeface="+mn-ea"/>
                          <a:ea typeface="+mn-ea"/>
                          <a:cs typeface="Arial" panose="020B0604020202020204" pitchFamily="34" charset="0"/>
                        </a:rPr>
                        <a:t>Ω </a:t>
                      </a:r>
                      <a:r>
                        <a:rPr lang="en-US" altLang="zh-CN" sz="1400" kern="100" dirty="0">
                          <a:solidFill>
                            <a:schemeClr val="tx1">
                              <a:lumMod val="75000"/>
                              <a:lumOff val="25000"/>
                            </a:schemeClr>
                          </a:solidFill>
                          <a:effectLst/>
                          <a:latin typeface="+mn-ea"/>
                          <a:ea typeface="+mn-ea"/>
                          <a:cs typeface="Arial" panose="020B0604020202020204" pitchFamily="34" charset="0"/>
                        </a:rPr>
                        <a:t>female</a:t>
                      </a:r>
                      <a:endParaRPr lang="zh-CN" altLang="en-US" sz="1400" kern="100" dirty="0">
                        <a:solidFill>
                          <a:schemeClr val="tx1">
                            <a:lumMod val="75000"/>
                            <a:lumOff val="25000"/>
                          </a:schemeClr>
                        </a:solidFill>
                        <a:effectLst/>
                        <a:latin typeface="+mn-ea"/>
                        <a:ea typeface="+mn-ea"/>
                        <a:cs typeface="Arial" panose="020B0604020202020204" pitchFamily="34" charset="0"/>
                      </a:endParaRPr>
                    </a:p>
                  </a:txBody>
                  <a:tcPr marL="45720" marR="4572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ctr">
                        <a:buFont typeface="Arial" panose="020B0604020202020204" pitchFamily="34" charset="0"/>
                        <a:buNone/>
                      </a:pPr>
                      <a:r>
                        <a:rPr lang="en-US" altLang="zh-CN" sz="1400" kern="100" dirty="0">
                          <a:solidFill>
                            <a:schemeClr val="tx1">
                              <a:lumMod val="75000"/>
                              <a:lumOff val="25000"/>
                            </a:schemeClr>
                          </a:solidFill>
                          <a:effectLst/>
                          <a:latin typeface="+mn-ea"/>
                          <a:ea typeface="+mn-ea"/>
                          <a:cs typeface="Arial" panose="020B0604020202020204" pitchFamily="34" charset="0"/>
                        </a:rPr>
                        <a:t>9 kHz-4.5 GHz</a:t>
                      </a:r>
                    </a:p>
                  </a:txBody>
                  <a:tcPr marL="45720" marR="4572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ctr">
                        <a:buFont typeface="Arial" panose="020B0604020202020204" pitchFamily="34" charset="0"/>
                        <a:buNone/>
                      </a:pPr>
                      <a:r>
                        <a:rPr lang="en-US" altLang="zh-CN" sz="1400" kern="100" dirty="0">
                          <a:solidFill>
                            <a:schemeClr val="tx1">
                              <a:lumMod val="75000"/>
                              <a:lumOff val="25000"/>
                            </a:schemeClr>
                          </a:solidFill>
                          <a:effectLst/>
                          <a:latin typeface="+mn-ea"/>
                          <a:ea typeface="+mn-ea"/>
                          <a:cs typeface="Arial" panose="020B0604020202020204" pitchFamily="34" charset="0"/>
                        </a:rPr>
                        <a:t>020</a:t>
                      </a:r>
                    </a:p>
                  </a:txBody>
                  <a:tcPr marL="45720" marR="4572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41262156"/>
                  </a:ext>
                </a:extLst>
              </a:tr>
              <a:tr h="342000">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a:txBody>
                    <a:bodyPr/>
                    <a:lstStyle/>
                    <a:p>
                      <a:pPr marL="0" indent="0" algn="ctr">
                        <a:buFont typeface="Arial" panose="020B0604020202020204" pitchFamily="34" charset="0"/>
                        <a:buNone/>
                      </a:pPr>
                      <a:r>
                        <a:rPr lang="en-US" altLang="zh-CN" sz="1400" kern="100" dirty="0">
                          <a:solidFill>
                            <a:schemeClr val="tx1">
                              <a:lumMod val="75000"/>
                              <a:lumOff val="25000"/>
                            </a:schemeClr>
                          </a:solidFill>
                          <a:effectLst/>
                          <a:latin typeface="+mn-ea"/>
                          <a:ea typeface="+mn-ea"/>
                          <a:cs typeface="Arial" panose="020B0604020202020204" pitchFamily="34" charset="0"/>
                        </a:rPr>
                        <a:t>SMA female *</a:t>
                      </a:r>
                      <a:endParaRPr lang="zh-CN" altLang="en-US" sz="1400" kern="100" dirty="0">
                        <a:solidFill>
                          <a:schemeClr val="tx1">
                            <a:lumMod val="75000"/>
                            <a:lumOff val="25000"/>
                          </a:schemeClr>
                        </a:solidFill>
                        <a:effectLst/>
                        <a:latin typeface="+mn-ea"/>
                        <a:ea typeface="+mn-ea"/>
                        <a:cs typeface="Arial" panose="020B0604020202020204" pitchFamily="34" charset="0"/>
                      </a:endParaRPr>
                    </a:p>
                  </a:txBody>
                  <a:tcPr marL="45720" marR="4572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ctr">
                        <a:buFont typeface="Arial" panose="020B0604020202020204" pitchFamily="34" charset="0"/>
                        <a:buNone/>
                      </a:pPr>
                      <a:r>
                        <a:rPr lang="en-US" altLang="zh-CN" sz="1400" kern="100" dirty="0">
                          <a:solidFill>
                            <a:schemeClr val="tx1">
                              <a:lumMod val="75000"/>
                              <a:lumOff val="25000"/>
                            </a:schemeClr>
                          </a:solidFill>
                          <a:effectLst/>
                          <a:latin typeface="+mn-ea"/>
                          <a:ea typeface="+mn-ea"/>
                          <a:cs typeface="Arial" panose="020B0604020202020204" pitchFamily="34" charset="0"/>
                        </a:rPr>
                        <a:t>9 kHz-4.5 GHz</a:t>
                      </a:r>
                    </a:p>
                  </a:txBody>
                  <a:tcPr marL="45720" marR="4572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zh-CN" sz="1400" kern="100" dirty="0">
                          <a:solidFill>
                            <a:schemeClr val="tx1">
                              <a:lumMod val="75000"/>
                              <a:lumOff val="25000"/>
                            </a:schemeClr>
                          </a:solidFill>
                          <a:effectLst/>
                          <a:latin typeface="+mn-ea"/>
                          <a:ea typeface="+mn-ea"/>
                          <a:cs typeface="Arial" panose="020B0604020202020204" pitchFamily="34" charset="0"/>
                        </a:rPr>
                        <a:t>030</a:t>
                      </a:r>
                    </a:p>
                  </a:txBody>
                  <a:tcPr marL="45720" marR="4572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66033904"/>
                  </a:ext>
                </a:extLst>
              </a:tr>
              <a:tr h="342000">
                <a:tc vMerge="1">
                  <a:txBody>
                    <a:bodyPr/>
                    <a:lstStyle/>
                    <a:p>
                      <a:pPr algn="ctr"/>
                      <a:endParaRPr lang="zh-CN" altLang="en-US" sz="1400" b="1" kern="100" dirty="0">
                        <a:solidFill>
                          <a:schemeClr val="tx1">
                            <a:lumMod val="75000"/>
                            <a:lumOff val="25000"/>
                          </a:schemeClr>
                        </a:solidFill>
                        <a:effectLst/>
                        <a:latin typeface="Aptos" panose="020B0004020202020204" pitchFamily="34" charset="0"/>
                        <a:ea typeface="宋体" panose="02010600030101010101" pitchFamily="2" charset="-122"/>
                        <a:cs typeface="Arial" panose="020B0604020202020204" pitchFamily="34" charset="0"/>
                      </a:endParaRPr>
                    </a:p>
                  </a:txBody>
                  <a:tcPr marL="45720" marR="4572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2">
                  <a:txBody>
                    <a:bodyPr/>
                    <a:lstStyle/>
                    <a:p>
                      <a:pPr marL="0" indent="0" algn="ctr">
                        <a:buFont typeface="Arial" panose="020B0604020202020204" pitchFamily="34" charset="0"/>
                        <a:buNone/>
                      </a:pPr>
                      <a:r>
                        <a:rPr lang="en-US" altLang="zh-CN" sz="1400" kern="100" dirty="0">
                          <a:solidFill>
                            <a:schemeClr val="tx1">
                              <a:lumMod val="75000"/>
                              <a:lumOff val="25000"/>
                            </a:schemeClr>
                          </a:solidFill>
                          <a:effectLst/>
                          <a:latin typeface="+mn-ea"/>
                          <a:ea typeface="+mn-ea"/>
                          <a:cs typeface="Arial" panose="020B0604020202020204" pitchFamily="34" charset="0"/>
                        </a:rPr>
                        <a:t>SEM5014A</a:t>
                      </a:r>
                    </a:p>
                  </a:txBody>
                  <a:tcPr marL="45720" marR="4572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pPr marL="0" indent="0" algn="l">
                        <a:buFont typeface="Arial" panose="020B0604020202020204" pitchFamily="34" charset="0"/>
                        <a:buNone/>
                      </a:pPr>
                      <a:endParaRPr lang="en-US" altLang="zh-CN" sz="1400" kern="100" dirty="0">
                        <a:solidFill>
                          <a:schemeClr val="tx1">
                            <a:lumMod val="75000"/>
                            <a:lumOff val="25000"/>
                          </a:schemeClr>
                        </a:solidFill>
                        <a:effectLst/>
                        <a:latin typeface="Aptos" panose="020B0004020202020204" pitchFamily="34" charset="0"/>
                        <a:ea typeface="宋体" panose="02010600030101010101" pitchFamily="2" charset="-122"/>
                        <a:cs typeface="Arial" panose="020B0604020202020204" pitchFamily="34" charset="0"/>
                      </a:endParaRPr>
                    </a:p>
                  </a:txBody>
                  <a:tcPr marL="45720" marR="4572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ctr">
                        <a:buFont typeface="Arial" panose="020B0604020202020204" pitchFamily="34" charset="0"/>
                        <a:buNone/>
                      </a:pPr>
                      <a:r>
                        <a:rPr lang="en-US" altLang="zh-CN" sz="1400" kern="100" dirty="0">
                          <a:solidFill>
                            <a:schemeClr val="tx1">
                              <a:lumMod val="75000"/>
                              <a:lumOff val="25000"/>
                            </a:schemeClr>
                          </a:solidFill>
                          <a:effectLst/>
                          <a:latin typeface="+mn-ea"/>
                          <a:ea typeface="+mn-ea"/>
                          <a:cs typeface="Arial" panose="020B0604020202020204" pitchFamily="34" charset="0"/>
                        </a:rPr>
                        <a:t>Type-N 50</a:t>
                      </a:r>
                      <a:r>
                        <a:rPr lang="el-GR" altLang="zh-CN" sz="1400" kern="100" dirty="0">
                          <a:solidFill>
                            <a:schemeClr val="tx1">
                              <a:lumMod val="75000"/>
                              <a:lumOff val="25000"/>
                            </a:schemeClr>
                          </a:solidFill>
                          <a:effectLst/>
                          <a:latin typeface="+mn-ea"/>
                          <a:ea typeface="+mn-ea"/>
                          <a:cs typeface="Arial" panose="020B0604020202020204" pitchFamily="34" charset="0"/>
                        </a:rPr>
                        <a:t>Ω </a:t>
                      </a:r>
                      <a:r>
                        <a:rPr lang="en-US" altLang="zh-CN" sz="1400" kern="100" dirty="0">
                          <a:solidFill>
                            <a:schemeClr val="tx1">
                              <a:lumMod val="75000"/>
                              <a:lumOff val="25000"/>
                            </a:schemeClr>
                          </a:solidFill>
                          <a:effectLst/>
                          <a:latin typeface="+mn-ea"/>
                          <a:ea typeface="+mn-ea"/>
                          <a:cs typeface="Arial" panose="020B0604020202020204" pitchFamily="34" charset="0"/>
                        </a:rPr>
                        <a:t>female</a:t>
                      </a:r>
                      <a:endParaRPr lang="zh-CN" altLang="en-US" sz="1400" kern="100" dirty="0">
                        <a:solidFill>
                          <a:schemeClr val="tx1">
                            <a:lumMod val="75000"/>
                            <a:lumOff val="25000"/>
                          </a:schemeClr>
                        </a:solidFill>
                        <a:effectLst/>
                        <a:latin typeface="+mn-ea"/>
                        <a:ea typeface="+mn-ea"/>
                        <a:cs typeface="Arial" panose="020B0604020202020204" pitchFamily="34" charset="0"/>
                      </a:endParaRPr>
                    </a:p>
                  </a:txBody>
                  <a:tcPr marL="45720" marR="4572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ctr">
                        <a:buFont typeface="Arial" panose="020B0604020202020204" pitchFamily="34" charset="0"/>
                        <a:buNone/>
                      </a:pPr>
                      <a:r>
                        <a:rPr lang="en-US" altLang="zh-CN" sz="1400" kern="100" dirty="0">
                          <a:solidFill>
                            <a:schemeClr val="tx1">
                              <a:lumMod val="75000"/>
                              <a:lumOff val="25000"/>
                            </a:schemeClr>
                          </a:solidFill>
                          <a:effectLst/>
                          <a:latin typeface="+mn-ea"/>
                          <a:ea typeface="+mn-ea"/>
                          <a:cs typeface="Arial" panose="020B0604020202020204" pitchFamily="34" charset="0"/>
                        </a:rPr>
                        <a:t>9 kHz-9 GHz</a:t>
                      </a:r>
                    </a:p>
                  </a:txBody>
                  <a:tcPr marL="45720" marR="4572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ctr">
                        <a:buFont typeface="Arial" panose="020B0604020202020204" pitchFamily="34" charset="0"/>
                        <a:buNone/>
                      </a:pPr>
                      <a:r>
                        <a:rPr lang="en-US" altLang="zh-CN" sz="1400" kern="100" dirty="0">
                          <a:solidFill>
                            <a:schemeClr val="tx1">
                              <a:lumMod val="75000"/>
                              <a:lumOff val="25000"/>
                            </a:schemeClr>
                          </a:solidFill>
                          <a:effectLst/>
                          <a:latin typeface="+mn-ea"/>
                          <a:ea typeface="+mn-ea"/>
                          <a:cs typeface="Arial" panose="020B0604020202020204" pitchFamily="34" charset="0"/>
                        </a:rPr>
                        <a:t>020</a:t>
                      </a:r>
                    </a:p>
                  </a:txBody>
                  <a:tcPr marL="45720" marR="4572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1314851"/>
                  </a:ext>
                </a:extLst>
              </a:tr>
              <a:tr h="342000">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a:txBody>
                    <a:bodyPr/>
                    <a:lstStyle/>
                    <a:p>
                      <a:pPr marL="0" indent="0" algn="ctr">
                        <a:buFont typeface="Arial" panose="020B0604020202020204" pitchFamily="34" charset="0"/>
                        <a:buNone/>
                      </a:pPr>
                      <a:r>
                        <a:rPr lang="en-US" altLang="zh-CN" sz="1400" kern="100" dirty="0">
                          <a:solidFill>
                            <a:schemeClr val="tx1">
                              <a:lumMod val="75000"/>
                              <a:lumOff val="25000"/>
                            </a:schemeClr>
                          </a:solidFill>
                          <a:effectLst/>
                          <a:latin typeface="+mn-ea"/>
                          <a:ea typeface="+mn-ea"/>
                          <a:cs typeface="Arial" panose="020B0604020202020204" pitchFamily="34" charset="0"/>
                        </a:rPr>
                        <a:t>SMA female *</a:t>
                      </a:r>
                      <a:endParaRPr lang="zh-CN" altLang="en-US" sz="1400" kern="100" dirty="0">
                        <a:solidFill>
                          <a:schemeClr val="tx1">
                            <a:lumMod val="75000"/>
                            <a:lumOff val="25000"/>
                          </a:schemeClr>
                        </a:solidFill>
                        <a:effectLst/>
                        <a:latin typeface="+mn-ea"/>
                        <a:ea typeface="+mn-ea"/>
                        <a:cs typeface="Arial" panose="020B0604020202020204" pitchFamily="34" charset="0"/>
                      </a:endParaRPr>
                    </a:p>
                  </a:txBody>
                  <a:tcPr marL="45720" marR="4572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zh-CN" sz="1400" kern="100" dirty="0">
                          <a:solidFill>
                            <a:schemeClr val="tx1">
                              <a:lumMod val="75000"/>
                              <a:lumOff val="25000"/>
                            </a:schemeClr>
                          </a:solidFill>
                          <a:effectLst/>
                          <a:latin typeface="+mn-ea"/>
                          <a:ea typeface="+mn-ea"/>
                          <a:cs typeface="Arial" panose="020B0604020202020204" pitchFamily="34" charset="0"/>
                        </a:rPr>
                        <a:t>9 kHz-9 GHz</a:t>
                      </a:r>
                    </a:p>
                  </a:txBody>
                  <a:tcPr marL="45720" marR="4572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zh-CN" sz="1400" kern="100" dirty="0">
                          <a:solidFill>
                            <a:schemeClr val="tx1">
                              <a:lumMod val="75000"/>
                              <a:lumOff val="25000"/>
                            </a:schemeClr>
                          </a:solidFill>
                          <a:effectLst/>
                          <a:latin typeface="+mn-ea"/>
                          <a:ea typeface="+mn-ea"/>
                          <a:cs typeface="Arial" panose="020B0604020202020204" pitchFamily="34" charset="0"/>
                        </a:rPr>
                        <a:t>030</a:t>
                      </a:r>
                    </a:p>
                  </a:txBody>
                  <a:tcPr marL="45720" marR="4572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17133720"/>
                  </a:ext>
                </a:extLst>
              </a:tr>
              <a:tr h="342000">
                <a:tc vMerge="1">
                  <a:txBody>
                    <a:bodyPr/>
                    <a:lstStyle/>
                    <a:p>
                      <a:pPr algn="ctr"/>
                      <a:endParaRPr lang="zh-CN" altLang="en-US" sz="1400" b="1" kern="100" dirty="0">
                        <a:solidFill>
                          <a:schemeClr val="tx1">
                            <a:lumMod val="75000"/>
                            <a:lumOff val="25000"/>
                          </a:schemeClr>
                        </a:solidFill>
                        <a:effectLst/>
                        <a:latin typeface="Aptos" panose="020B0004020202020204" pitchFamily="34" charset="0"/>
                        <a:ea typeface="宋体" panose="02010600030101010101" pitchFamily="2" charset="-122"/>
                        <a:cs typeface="Arial" panose="020B0604020202020204" pitchFamily="34" charset="0"/>
                      </a:endParaRPr>
                    </a:p>
                  </a:txBody>
                  <a:tcPr marL="45720" marR="4572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buFont typeface="Arial" panose="020B0604020202020204" pitchFamily="34" charset="0"/>
                        <a:buNone/>
                      </a:pPr>
                      <a:r>
                        <a:rPr lang="en-US" altLang="zh-CN" sz="1400" kern="100" dirty="0">
                          <a:solidFill>
                            <a:schemeClr val="tx1">
                              <a:lumMod val="75000"/>
                              <a:lumOff val="25000"/>
                            </a:schemeClr>
                          </a:solidFill>
                          <a:effectLst/>
                          <a:latin typeface="+mn-ea"/>
                          <a:ea typeface="+mn-ea"/>
                          <a:cs typeface="Arial" panose="020B0604020202020204" pitchFamily="34" charset="0"/>
                        </a:rPr>
                        <a:t>SEM5024A</a:t>
                      </a:r>
                    </a:p>
                  </a:txBody>
                  <a:tcPr marL="45720" marR="4572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vMerge="1">
                  <a:txBody>
                    <a:bodyPr/>
                    <a:lstStyle/>
                    <a:p>
                      <a:pPr marL="0" indent="0" algn="l">
                        <a:buFont typeface="Arial" panose="020B0604020202020204" pitchFamily="34" charset="0"/>
                        <a:buNone/>
                      </a:pPr>
                      <a:endParaRPr lang="en-US" altLang="zh-CN" sz="1400" kern="100" dirty="0">
                        <a:solidFill>
                          <a:schemeClr val="tx1">
                            <a:lumMod val="75000"/>
                            <a:lumOff val="25000"/>
                          </a:schemeClr>
                        </a:solidFill>
                        <a:effectLst/>
                        <a:latin typeface="Aptos" panose="020B0004020202020204" pitchFamily="34" charset="0"/>
                        <a:ea typeface="宋体" panose="02010600030101010101" pitchFamily="2" charset="-122"/>
                        <a:cs typeface="Arial" panose="020B0604020202020204" pitchFamily="34" charset="0"/>
                      </a:endParaRPr>
                    </a:p>
                  </a:txBody>
                  <a:tcPr marL="45720" marR="4572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zh-CN" sz="1400" kern="100" dirty="0">
                          <a:solidFill>
                            <a:schemeClr val="tx1">
                              <a:lumMod val="75000"/>
                              <a:lumOff val="25000"/>
                            </a:schemeClr>
                          </a:solidFill>
                          <a:effectLst/>
                          <a:latin typeface="+mn-ea"/>
                          <a:ea typeface="+mn-ea"/>
                          <a:cs typeface="Arial" panose="020B0604020202020204" pitchFamily="34" charset="0"/>
                        </a:rPr>
                        <a:t>3.5mm female *</a:t>
                      </a:r>
                      <a:endParaRPr lang="zh-CN" altLang="en-US" sz="1400" kern="100" dirty="0">
                        <a:solidFill>
                          <a:schemeClr val="tx1">
                            <a:lumMod val="75000"/>
                            <a:lumOff val="25000"/>
                          </a:schemeClr>
                        </a:solidFill>
                        <a:effectLst/>
                        <a:latin typeface="+mn-ea"/>
                        <a:ea typeface="+mn-ea"/>
                        <a:cs typeface="Arial" panose="020B0604020202020204" pitchFamily="34" charset="0"/>
                      </a:endParaRPr>
                    </a:p>
                  </a:txBody>
                  <a:tcPr marL="45720" marR="4572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ctr">
                        <a:buFont typeface="Arial" panose="020B0604020202020204" pitchFamily="34" charset="0"/>
                        <a:buNone/>
                      </a:pPr>
                      <a:r>
                        <a:rPr lang="en-US" altLang="zh-CN" sz="1400" kern="100" dirty="0">
                          <a:solidFill>
                            <a:schemeClr val="tx1">
                              <a:lumMod val="75000"/>
                              <a:lumOff val="25000"/>
                            </a:schemeClr>
                          </a:solidFill>
                          <a:effectLst/>
                          <a:latin typeface="+mn-ea"/>
                          <a:ea typeface="+mn-ea"/>
                          <a:cs typeface="Arial" panose="020B0604020202020204" pitchFamily="34" charset="0"/>
                        </a:rPr>
                        <a:t>100 kHz-13.5 GHz</a:t>
                      </a:r>
                    </a:p>
                  </a:txBody>
                  <a:tcPr marL="45720" marR="4572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ctr">
                        <a:buFont typeface="Arial" panose="020B0604020202020204" pitchFamily="34" charset="0"/>
                        <a:buNone/>
                      </a:pPr>
                      <a:r>
                        <a:rPr lang="en-US" altLang="zh-CN" sz="1400" kern="100" dirty="0">
                          <a:solidFill>
                            <a:schemeClr val="tx1">
                              <a:lumMod val="75000"/>
                              <a:lumOff val="25000"/>
                            </a:schemeClr>
                          </a:solidFill>
                          <a:effectLst/>
                          <a:latin typeface="+mn-ea"/>
                          <a:ea typeface="+mn-ea"/>
                          <a:cs typeface="Arial" panose="020B0604020202020204" pitchFamily="34" charset="0"/>
                        </a:rPr>
                        <a:t>010</a:t>
                      </a:r>
                    </a:p>
                  </a:txBody>
                  <a:tcPr marL="45720" marR="4572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80467839"/>
                  </a:ext>
                </a:extLst>
              </a:tr>
              <a:tr h="342000">
                <a:tc vMerge="1">
                  <a:txBody>
                    <a:bodyPr/>
                    <a:lstStyle/>
                    <a:p>
                      <a:pPr algn="ctr"/>
                      <a:endParaRPr lang="zh-CN" altLang="en-US" sz="1400" b="1" kern="100" dirty="0">
                        <a:solidFill>
                          <a:schemeClr val="tx1">
                            <a:lumMod val="75000"/>
                            <a:lumOff val="25000"/>
                          </a:schemeClr>
                        </a:solidFill>
                        <a:effectLst/>
                        <a:latin typeface="Aptos" panose="020B0004020202020204" pitchFamily="34" charset="0"/>
                        <a:ea typeface="宋体" panose="02010600030101010101" pitchFamily="2" charset="-122"/>
                        <a:cs typeface="Arial" panose="020B0604020202020204" pitchFamily="34" charset="0"/>
                      </a:endParaRPr>
                    </a:p>
                  </a:txBody>
                  <a:tcPr marL="45720" marR="4572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buFont typeface="Arial" panose="020B0604020202020204" pitchFamily="34" charset="0"/>
                        <a:buNone/>
                      </a:pPr>
                      <a:r>
                        <a:rPr lang="en-US" altLang="zh-CN" sz="1400" kern="100" dirty="0">
                          <a:solidFill>
                            <a:schemeClr val="tx1">
                              <a:lumMod val="75000"/>
                              <a:lumOff val="25000"/>
                            </a:schemeClr>
                          </a:solidFill>
                          <a:effectLst/>
                          <a:latin typeface="+mn-ea"/>
                          <a:ea typeface="+mn-ea"/>
                          <a:cs typeface="Arial" panose="020B0604020202020204" pitchFamily="34" charset="0"/>
                        </a:rPr>
                        <a:t>SEM5034A</a:t>
                      </a:r>
                    </a:p>
                  </a:txBody>
                  <a:tcPr marL="45720" marR="4572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vMerge="1">
                  <a:txBody>
                    <a:bodyPr/>
                    <a:lstStyle/>
                    <a:p>
                      <a:pPr marL="0" indent="0" algn="l">
                        <a:buFont typeface="Arial" panose="020B0604020202020204" pitchFamily="34" charset="0"/>
                        <a:buNone/>
                      </a:pPr>
                      <a:endParaRPr lang="en-US" altLang="zh-CN" sz="1400" kern="100" dirty="0">
                        <a:solidFill>
                          <a:schemeClr val="tx1">
                            <a:lumMod val="75000"/>
                            <a:lumOff val="25000"/>
                          </a:schemeClr>
                        </a:solidFill>
                        <a:effectLst/>
                        <a:latin typeface="Aptos" panose="020B0004020202020204" pitchFamily="34" charset="0"/>
                        <a:ea typeface="宋体" panose="02010600030101010101" pitchFamily="2" charset="-122"/>
                        <a:cs typeface="Arial" panose="020B0604020202020204" pitchFamily="34" charset="0"/>
                      </a:endParaRPr>
                    </a:p>
                  </a:txBody>
                  <a:tcPr marL="45720" marR="4572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zh-CN" sz="1400" kern="100" dirty="0">
                          <a:solidFill>
                            <a:schemeClr val="tx1">
                              <a:lumMod val="75000"/>
                              <a:lumOff val="25000"/>
                            </a:schemeClr>
                          </a:solidFill>
                          <a:effectLst/>
                          <a:latin typeface="+mn-ea"/>
                          <a:ea typeface="+mn-ea"/>
                          <a:cs typeface="Arial" panose="020B0604020202020204" pitchFamily="34" charset="0"/>
                        </a:rPr>
                        <a:t>3.5mm female *</a:t>
                      </a:r>
                      <a:endParaRPr lang="zh-CN" altLang="en-US" sz="1400" kern="100" dirty="0">
                        <a:solidFill>
                          <a:schemeClr val="tx1">
                            <a:lumMod val="75000"/>
                            <a:lumOff val="25000"/>
                          </a:schemeClr>
                        </a:solidFill>
                        <a:effectLst/>
                        <a:latin typeface="+mn-ea"/>
                        <a:ea typeface="+mn-ea"/>
                        <a:cs typeface="Arial" panose="020B0604020202020204" pitchFamily="34" charset="0"/>
                      </a:endParaRPr>
                    </a:p>
                  </a:txBody>
                  <a:tcPr marL="45720" marR="4572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ctr">
                        <a:buFont typeface="Arial" panose="020B0604020202020204" pitchFamily="34" charset="0"/>
                        <a:buNone/>
                      </a:pPr>
                      <a:r>
                        <a:rPr lang="en-US" altLang="zh-CN" sz="1400" kern="100" dirty="0">
                          <a:solidFill>
                            <a:schemeClr val="tx1">
                              <a:lumMod val="75000"/>
                              <a:lumOff val="25000"/>
                            </a:schemeClr>
                          </a:solidFill>
                          <a:effectLst/>
                          <a:latin typeface="+mn-ea"/>
                          <a:ea typeface="+mn-ea"/>
                          <a:cs typeface="Arial" panose="020B0604020202020204" pitchFamily="34" charset="0"/>
                        </a:rPr>
                        <a:t>100 kHz-26.5 GHz</a:t>
                      </a:r>
                    </a:p>
                  </a:txBody>
                  <a:tcPr marL="45720" marR="4572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ctr">
                        <a:buFont typeface="Arial" panose="020B0604020202020204" pitchFamily="34" charset="0"/>
                        <a:buNone/>
                      </a:pPr>
                      <a:r>
                        <a:rPr lang="en-US" altLang="zh-CN" sz="1400" kern="100" dirty="0">
                          <a:solidFill>
                            <a:schemeClr val="tx1">
                              <a:lumMod val="75000"/>
                              <a:lumOff val="25000"/>
                            </a:schemeClr>
                          </a:solidFill>
                          <a:effectLst/>
                          <a:latin typeface="+mn-ea"/>
                          <a:ea typeface="+mn-ea"/>
                          <a:cs typeface="Arial" panose="020B0604020202020204" pitchFamily="34" charset="0"/>
                        </a:rPr>
                        <a:t>010</a:t>
                      </a:r>
                    </a:p>
                  </a:txBody>
                  <a:tcPr marL="45720" marR="4572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96181084"/>
                  </a:ext>
                </a:extLst>
              </a:tr>
            </a:tbl>
          </a:graphicData>
        </a:graphic>
      </p:graphicFrame>
      <p:sp>
        <p:nvSpPr>
          <p:cNvPr id="9" name="文本框 8">
            <a:extLst>
              <a:ext uri="{FF2B5EF4-FFF2-40B4-BE49-F238E27FC236}">
                <a16:creationId xmlns:a16="http://schemas.microsoft.com/office/drawing/2014/main" id="{9493FCC7-5E83-30C8-0427-0C62ED3DF064}"/>
              </a:ext>
            </a:extLst>
          </p:cNvPr>
          <p:cNvSpPr txBox="1"/>
          <p:nvPr/>
        </p:nvSpPr>
        <p:spPr>
          <a:xfrm>
            <a:off x="626397" y="6286552"/>
            <a:ext cx="3192708" cy="276999"/>
          </a:xfrm>
          <a:prstGeom prst="rect">
            <a:avLst/>
          </a:prstGeom>
          <a:noFill/>
        </p:spPr>
        <p:txBody>
          <a:bodyPr wrap="square">
            <a:spAutoFit/>
          </a:bodyPr>
          <a:lstStyle/>
          <a:p>
            <a:r>
              <a:rPr kumimoji="0" lang="en-US" altLang="zh-CN" sz="1200" i="0" u="none" strike="noStrike" kern="1200" cap="none" spc="0" normalizeH="0" baseline="0" noProof="0" dirty="0">
                <a:ln>
                  <a:noFill/>
                </a:ln>
                <a:solidFill>
                  <a:schemeClr val="bg1">
                    <a:lumMod val="50000"/>
                  </a:schemeClr>
                </a:solidFill>
                <a:effectLst/>
                <a:uLnTx/>
                <a:uFillTx/>
                <a:latin typeface="+mn-ea"/>
                <a:cs typeface="Arial" panose="020B0604020202020204" pitchFamily="34" charset="0"/>
              </a:rPr>
              <a:t> * indicates the default connector </a:t>
            </a:r>
            <a:r>
              <a:rPr lang="en-US" altLang="zh-CN" sz="1200" dirty="0">
                <a:solidFill>
                  <a:schemeClr val="bg1">
                    <a:lumMod val="50000"/>
                  </a:schemeClr>
                </a:solidFill>
                <a:latin typeface="+mn-ea"/>
                <a:cs typeface="Arial" panose="020B0604020202020204" pitchFamily="34" charset="0"/>
              </a:rPr>
              <a:t>t</a:t>
            </a:r>
            <a:r>
              <a:rPr kumimoji="0" lang="en-US" altLang="zh-CN" sz="1200" i="0" u="none" strike="noStrike" kern="1200" cap="none" spc="0" normalizeH="0" baseline="0" noProof="0" dirty="0" err="1">
                <a:ln>
                  <a:noFill/>
                </a:ln>
                <a:solidFill>
                  <a:schemeClr val="bg1">
                    <a:lumMod val="50000"/>
                  </a:schemeClr>
                </a:solidFill>
                <a:effectLst/>
                <a:uLnTx/>
                <a:uFillTx/>
                <a:latin typeface="+mn-ea"/>
                <a:cs typeface="Arial" panose="020B0604020202020204" pitchFamily="34" charset="0"/>
              </a:rPr>
              <a:t>ype</a:t>
            </a:r>
            <a:r>
              <a:rPr lang="en-US" altLang="zh-CN" sz="1200" dirty="0">
                <a:solidFill>
                  <a:schemeClr val="bg1">
                    <a:lumMod val="50000"/>
                  </a:schemeClr>
                </a:solidFill>
                <a:latin typeface="+mn-ea"/>
                <a:cs typeface="Arial" panose="020B0604020202020204" pitchFamily="34" charset="0"/>
              </a:rPr>
              <a:t>.</a:t>
            </a:r>
            <a:endParaRPr kumimoji="0" lang="en-US" altLang="zh-CN" sz="1200" i="0" u="none" strike="noStrike" kern="1200" cap="none" spc="0" normalizeH="0" baseline="0" noProof="0" dirty="0">
              <a:ln>
                <a:noFill/>
              </a:ln>
              <a:solidFill>
                <a:schemeClr val="bg1">
                  <a:lumMod val="50000"/>
                </a:schemeClr>
              </a:solidFill>
              <a:effectLst/>
              <a:uLnTx/>
              <a:uFillTx/>
              <a:latin typeface="+mn-ea"/>
              <a:cs typeface="Arial" panose="020B0604020202020204" pitchFamily="34" charset="0"/>
            </a:endParaRPr>
          </a:p>
        </p:txBody>
      </p:sp>
    </p:spTree>
    <p:extLst>
      <p:ext uri="{BB962C8B-B14F-4D97-AF65-F5344CB8AC3E}">
        <p14:creationId xmlns:p14="http://schemas.microsoft.com/office/powerpoint/2010/main" val="20216607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8F8B1FF9-87C5-6F0E-9455-763A3017E7CF}"/>
              </a:ext>
            </a:extLst>
          </p:cNvPr>
          <p:cNvSpPr/>
          <p:nvPr/>
        </p:nvSpPr>
        <p:spPr>
          <a:xfrm>
            <a:off x="702597" y="1530486"/>
            <a:ext cx="6876000" cy="4801743"/>
          </a:xfrm>
          <a:prstGeom prst="rect">
            <a:avLst/>
          </a:prstGeom>
          <a:solidFill>
            <a:schemeClr val="bg1">
              <a:lumMod val="95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buFont typeface="+mj-lt"/>
              <a:buAutoNum type="arabicPeriod"/>
            </a:pPr>
            <a:endParaRPr lang="zh-CN" altLang="en-US"/>
          </a:p>
        </p:txBody>
      </p:sp>
      <p:graphicFrame>
        <p:nvGraphicFramePr>
          <p:cNvPr id="3" name="表格 2">
            <a:extLst>
              <a:ext uri="{FF2B5EF4-FFF2-40B4-BE49-F238E27FC236}">
                <a16:creationId xmlns:a16="http://schemas.microsoft.com/office/drawing/2014/main" id="{A3901130-001A-31DD-F078-FEEC53E29CE2}"/>
              </a:ext>
            </a:extLst>
          </p:cNvPr>
          <p:cNvGraphicFramePr>
            <a:graphicFrameLocks noGrp="1"/>
          </p:cNvGraphicFramePr>
          <p:nvPr>
            <p:extLst>
              <p:ext uri="{D42A27DB-BD31-4B8C-83A1-F6EECF244321}">
                <p14:modId xmlns:p14="http://schemas.microsoft.com/office/powerpoint/2010/main" val="3889144349"/>
              </p:ext>
            </p:extLst>
          </p:nvPr>
        </p:nvGraphicFramePr>
        <p:xfrm>
          <a:off x="702597" y="1530486"/>
          <a:ext cx="6876000" cy="4801743"/>
        </p:xfrm>
        <a:graphic>
          <a:graphicData uri="http://schemas.openxmlformats.org/drawingml/2006/table">
            <a:tbl>
              <a:tblPr firstRow="1" bandRow="1">
                <a:tableStyleId>{6E25E649-3F16-4E02-A733-19D2CDBF48F0}</a:tableStyleId>
              </a:tblPr>
              <a:tblGrid>
                <a:gridCol w="1548000">
                  <a:extLst>
                    <a:ext uri="{9D8B030D-6E8A-4147-A177-3AD203B41FA5}">
                      <a16:colId xmlns:a16="http://schemas.microsoft.com/office/drawing/2014/main" val="3981061430"/>
                    </a:ext>
                  </a:extLst>
                </a:gridCol>
                <a:gridCol w="1332000">
                  <a:extLst>
                    <a:ext uri="{9D8B030D-6E8A-4147-A177-3AD203B41FA5}">
                      <a16:colId xmlns:a16="http://schemas.microsoft.com/office/drawing/2014/main" val="2266821080"/>
                    </a:ext>
                  </a:extLst>
                </a:gridCol>
                <a:gridCol w="1332000">
                  <a:extLst>
                    <a:ext uri="{9D8B030D-6E8A-4147-A177-3AD203B41FA5}">
                      <a16:colId xmlns:a16="http://schemas.microsoft.com/office/drawing/2014/main" val="814153900"/>
                    </a:ext>
                  </a:extLst>
                </a:gridCol>
                <a:gridCol w="1332000">
                  <a:extLst>
                    <a:ext uri="{9D8B030D-6E8A-4147-A177-3AD203B41FA5}">
                      <a16:colId xmlns:a16="http://schemas.microsoft.com/office/drawing/2014/main" val="1081468869"/>
                    </a:ext>
                  </a:extLst>
                </a:gridCol>
                <a:gridCol w="1332000">
                  <a:extLst>
                    <a:ext uri="{9D8B030D-6E8A-4147-A177-3AD203B41FA5}">
                      <a16:colId xmlns:a16="http://schemas.microsoft.com/office/drawing/2014/main" val="2085152749"/>
                    </a:ext>
                  </a:extLst>
                </a:gridCol>
              </a:tblGrid>
              <a:tr h="64800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600" b="1" u="none" strike="noStrike" dirty="0">
                          <a:solidFill>
                            <a:schemeClr val="bg1"/>
                          </a:solidFill>
                          <a:effectLst/>
                          <a:latin typeface="Arial" panose="020B0604020202020204" pitchFamily="34" charset="0"/>
                          <a:cs typeface="Arial" panose="020B0604020202020204" pitchFamily="34" charset="0"/>
                        </a:rPr>
                        <a:t>Connector Type</a:t>
                      </a:r>
                      <a:endParaRPr lang="en-US" altLang="zh-CN" sz="1600" b="1" i="0" u="none" strike="noStrike" dirty="0">
                        <a:solidFill>
                          <a:schemeClr val="bg1"/>
                        </a:solidFill>
                        <a:effectLst/>
                        <a:latin typeface="Arial" panose="020B0604020202020204" pitchFamily="34" charset="0"/>
                        <a:ea typeface="宋体" panose="02010600030101010101" pitchFamily="2" charset="-122"/>
                        <a:cs typeface="Arial" panose="020B0604020202020204" pitchFamily="34" charset="0"/>
                      </a:endParaRPr>
                    </a:p>
                  </a:txBody>
                  <a:tcPr marL="45720" marR="4572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004098"/>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600" b="1" i="0" u="none" strike="noStrike" dirty="0">
                          <a:solidFill>
                            <a:schemeClr val="bg1"/>
                          </a:solidFill>
                          <a:effectLst/>
                          <a:latin typeface="Arial" panose="020B0604020202020204" pitchFamily="34" charset="0"/>
                          <a:ea typeface="宋体" panose="02010600030101010101" pitchFamily="2" charset="-122"/>
                          <a:cs typeface="Arial" panose="020B0604020202020204" pitchFamily="34" charset="0"/>
                        </a:rPr>
                        <a:t>Port A Option</a:t>
                      </a:r>
                    </a:p>
                  </a:txBody>
                  <a:tcPr marL="45720" marR="4572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004098"/>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600" b="1" i="0" u="none" strike="noStrike" dirty="0">
                          <a:solidFill>
                            <a:schemeClr val="bg1"/>
                          </a:solidFill>
                          <a:effectLst/>
                          <a:latin typeface="Arial" panose="020B0604020202020204" pitchFamily="34" charset="0"/>
                          <a:ea typeface="宋体" panose="02010600030101010101" pitchFamily="2" charset="-122"/>
                          <a:cs typeface="Arial" panose="020B0604020202020204" pitchFamily="34" charset="0"/>
                        </a:rPr>
                        <a:t>Port B Option</a:t>
                      </a:r>
                    </a:p>
                  </a:txBody>
                  <a:tcPr marL="45720" marR="4572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004098"/>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600" b="1" i="0" u="none" strike="noStrike" dirty="0">
                          <a:solidFill>
                            <a:schemeClr val="bg1"/>
                          </a:solidFill>
                          <a:effectLst/>
                          <a:latin typeface="Arial" panose="020B0604020202020204" pitchFamily="34" charset="0"/>
                          <a:ea typeface="宋体" panose="02010600030101010101" pitchFamily="2" charset="-122"/>
                          <a:cs typeface="Arial" panose="020B0604020202020204" pitchFamily="34" charset="0"/>
                        </a:rPr>
                        <a:t>Port C Option</a:t>
                      </a:r>
                    </a:p>
                  </a:txBody>
                  <a:tcPr marL="45720" marR="4572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004098"/>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600" b="1" i="0" u="none" strike="noStrike" dirty="0">
                          <a:solidFill>
                            <a:schemeClr val="bg1"/>
                          </a:solidFill>
                          <a:effectLst/>
                          <a:latin typeface="Arial" panose="020B0604020202020204" pitchFamily="34" charset="0"/>
                          <a:ea typeface="宋体" panose="02010600030101010101" pitchFamily="2" charset="-122"/>
                          <a:cs typeface="Arial" panose="020B0604020202020204" pitchFamily="34" charset="0"/>
                        </a:rPr>
                        <a:t>Port D Option</a:t>
                      </a:r>
                    </a:p>
                  </a:txBody>
                  <a:tcPr marL="45720" marR="4572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004098"/>
                    </a:solidFill>
                  </a:tcPr>
                </a:tc>
                <a:extLst>
                  <a:ext uri="{0D108BD9-81ED-4DB2-BD59-A6C34878D82A}">
                    <a16:rowId xmlns:a16="http://schemas.microsoft.com/office/drawing/2014/main" val="10000"/>
                  </a:ext>
                </a:extLst>
              </a:tr>
              <a:tr h="461527">
                <a:tc>
                  <a:txBody>
                    <a:bodyPr/>
                    <a:lstStyle/>
                    <a:p>
                      <a:pPr algn="ctr"/>
                      <a:r>
                        <a:rPr lang="en-US" altLang="zh-CN" sz="1400" b="1" kern="100" dirty="0">
                          <a:solidFill>
                            <a:schemeClr val="tx1">
                              <a:lumMod val="75000"/>
                              <a:lumOff val="25000"/>
                            </a:schemeClr>
                          </a:solidFill>
                          <a:effectLst/>
                          <a:latin typeface="Calibri" panose="020F0502020204030204" pitchFamily="34" charset="0"/>
                          <a:ea typeface="+mn-ea"/>
                          <a:cs typeface="Calibri" panose="020F0502020204030204" pitchFamily="34" charset="0"/>
                        </a:rPr>
                        <a:t>All 3.5mm -f-</a:t>
                      </a:r>
                      <a:endParaRPr lang="zh-CN" altLang="en-US" sz="1400" b="1" kern="100" dirty="0">
                        <a:solidFill>
                          <a:schemeClr val="tx1">
                            <a:lumMod val="75000"/>
                            <a:lumOff val="25000"/>
                          </a:schemeClr>
                        </a:solidFill>
                        <a:effectLst/>
                        <a:latin typeface="Calibri" panose="020F0502020204030204" pitchFamily="34" charset="0"/>
                        <a:ea typeface="+mn-ea"/>
                        <a:cs typeface="Calibri" panose="020F0502020204030204" pitchFamily="34" charset="0"/>
                      </a:endParaRPr>
                    </a:p>
                  </a:txBody>
                  <a:tcPr marL="45720" marR="4572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gridSpan="4">
                  <a:txBody>
                    <a:bodyPr/>
                    <a:lstStyle/>
                    <a:p>
                      <a:pPr marL="0" indent="0" algn="ctr">
                        <a:buFont typeface="Arial" panose="020B0604020202020204" pitchFamily="34" charset="0"/>
                        <a:buNone/>
                      </a:pPr>
                      <a:r>
                        <a:rPr lang="en-US" altLang="zh-CN" sz="1400" kern="100" dirty="0">
                          <a:solidFill>
                            <a:schemeClr val="tx1">
                              <a:lumMod val="75000"/>
                              <a:lumOff val="25000"/>
                            </a:schemeClr>
                          </a:solidFill>
                          <a:effectLst/>
                          <a:latin typeface="Aptos" panose="020B0004020202020204" pitchFamily="34" charset="0"/>
                          <a:ea typeface="宋体" panose="02010600030101010101" pitchFamily="2" charset="-122"/>
                          <a:cs typeface="Arial" panose="020B0604020202020204" pitchFamily="34" charset="0"/>
                        </a:rPr>
                        <a:t>010</a:t>
                      </a:r>
                    </a:p>
                  </a:txBody>
                  <a:tcPr marL="45720" marR="4572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zh-CN" altLang="en-US"/>
                    </a:p>
                  </a:txBody>
                  <a:tcPr/>
                </a:tc>
                <a:tc hMerge="1">
                  <a:txBody>
                    <a:bodyPr/>
                    <a:lstStyle/>
                    <a:p>
                      <a:pPr marL="0" indent="0" algn="l">
                        <a:buFont typeface="Arial" panose="020B0604020202020204" pitchFamily="34" charset="0"/>
                        <a:buNone/>
                      </a:pPr>
                      <a:endParaRPr lang="en-US" altLang="zh-CN" sz="1400" kern="100" dirty="0">
                        <a:solidFill>
                          <a:schemeClr val="tx1">
                            <a:lumMod val="75000"/>
                            <a:lumOff val="25000"/>
                          </a:schemeClr>
                        </a:solidFill>
                        <a:effectLst/>
                        <a:latin typeface="Aptos" panose="020B0004020202020204" pitchFamily="34" charset="0"/>
                        <a:ea typeface="宋体" panose="02010600030101010101" pitchFamily="2" charset="-122"/>
                        <a:cs typeface="Arial" panose="020B0604020202020204" pitchFamily="34" charset="0"/>
                      </a:endParaRPr>
                    </a:p>
                  </a:txBody>
                  <a:tcPr marL="45720" marR="4572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marL="0" indent="0" algn="ctr">
                        <a:buFont typeface="Arial" panose="020B0604020202020204" pitchFamily="34" charset="0"/>
                        <a:buNone/>
                      </a:pPr>
                      <a:endParaRPr lang="en-US" altLang="zh-CN" sz="1400" kern="100" dirty="0">
                        <a:solidFill>
                          <a:schemeClr val="tx1">
                            <a:lumMod val="75000"/>
                            <a:lumOff val="25000"/>
                          </a:schemeClr>
                        </a:solidFill>
                        <a:effectLst/>
                        <a:latin typeface="Aptos" panose="020B0004020202020204" pitchFamily="34" charset="0"/>
                        <a:ea typeface="宋体" panose="02010600030101010101" pitchFamily="2" charset="-122"/>
                        <a:cs typeface="Arial" panose="020B0604020202020204" pitchFamily="34" charset="0"/>
                      </a:endParaRPr>
                    </a:p>
                  </a:txBody>
                  <a:tcPr marL="45720" marR="4572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34304483"/>
                  </a:ext>
                </a:extLst>
              </a:tr>
              <a:tr h="46152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All Type-N 50</a:t>
                      </a:r>
                      <a:r>
                        <a:rPr kumimoji="0" lang="el-GR" altLang="zh-CN" sz="1400" b="1" i="0" u="none" strike="noStrike" kern="1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Ω -</a:t>
                      </a:r>
                      <a:r>
                        <a:rPr kumimoji="0" lang="en-US" altLang="zh-CN" sz="1400" b="1" i="0" u="none" strike="noStrike" kern="1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f- </a:t>
                      </a:r>
                      <a:endParaRPr kumimoji="0" lang="zh-CN" altLang="en-US" sz="1400" b="1" i="0" u="none" strike="noStrike" kern="1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endParaRPr>
                    </a:p>
                  </a:txBody>
                  <a:tcPr marL="45720" marR="4572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4">
                  <a:txBody>
                    <a:bodyPr/>
                    <a:lstStyle/>
                    <a:p>
                      <a:pPr marL="0" indent="0" algn="ctr">
                        <a:buFont typeface="Arial" panose="020B0604020202020204" pitchFamily="34" charset="0"/>
                        <a:buNone/>
                      </a:pPr>
                      <a:r>
                        <a:rPr lang="en-US" altLang="zh-CN" sz="1400" kern="100" dirty="0">
                          <a:solidFill>
                            <a:schemeClr val="tx1">
                              <a:lumMod val="75000"/>
                              <a:lumOff val="25000"/>
                            </a:schemeClr>
                          </a:solidFill>
                          <a:effectLst/>
                          <a:latin typeface="Aptos" panose="020B0004020202020204" pitchFamily="34" charset="0"/>
                          <a:ea typeface="宋体" panose="02010600030101010101" pitchFamily="2" charset="-122"/>
                          <a:cs typeface="Arial" panose="020B0604020202020204" pitchFamily="34" charset="0"/>
                        </a:rPr>
                        <a:t>020</a:t>
                      </a:r>
                    </a:p>
                  </a:txBody>
                  <a:tcPr marL="45720" marR="4572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zh-CN" altLang="en-US"/>
                    </a:p>
                  </a:txBody>
                  <a:tcPr/>
                </a:tc>
                <a:tc hMerge="1">
                  <a:txBody>
                    <a:bodyPr/>
                    <a:lstStyle/>
                    <a:p>
                      <a:endParaRPr lang="zh-CN" altLang="en-US" dirty="0"/>
                    </a:p>
                  </a:txBody>
                  <a:tcPr marL="45720" marR="4572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zh-CN" altLang="en-US" dirty="0"/>
                    </a:p>
                  </a:txBody>
                  <a:tcPr marL="45720" marR="4572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01114893"/>
                  </a:ext>
                </a:extLst>
              </a:tr>
              <a:tr h="46152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All SMA -f-</a:t>
                      </a:r>
                      <a:endParaRPr kumimoji="0" lang="zh-CN" altLang="en-US" sz="1400" b="1" i="0" u="none" strike="noStrike" kern="1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endParaRPr>
                    </a:p>
                  </a:txBody>
                  <a:tcPr marL="45720" marR="4572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gridSpan="4">
                  <a:txBody>
                    <a:bodyPr/>
                    <a:lstStyle/>
                    <a:p>
                      <a:pPr marL="0" indent="0" algn="ctr">
                        <a:buFont typeface="Arial" panose="020B0604020202020204" pitchFamily="34" charset="0"/>
                        <a:buNone/>
                      </a:pPr>
                      <a:r>
                        <a:rPr lang="en-US" altLang="zh-CN" sz="1400" kern="100" dirty="0">
                          <a:solidFill>
                            <a:schemeClr val="tx1">
                              <a:lumMod val="75000"/>
                              <a:lumOff val="25000"/>
                            </a:schemeClr>
                          </a:solidFill>
                          <a:effectLst/>
                          <a:latin typeface="Aptos" panose="020B0004020202020204" pitchFamily="34" charset="0"/>
                          <a:ea typeface="宋体" panose="02010600030101010101" pitchFamily="2" charset="-122"/>
                          <a:cs typeface="Arial" panose="020B0604020202020204" pitchFamily="34" charset="0"/>
                        </a:rPr>
                        <a:t>030</a:t>
                      </a:r>
                    </a:p>
                  </a:txBody>
                  <a:tcPr marL="45720" marR="4572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zh-CN" altLang="en-US"/>
                    </a:p>
                  </a:txBody>
                  <a:tcPr/>
                </a:tc>
                <a:tc hMerge="1">
                  <a:txBody>
                    <a:bodyPr/>
                    <a:lstStyle/>
                    <a:p>
                      <a:pPr marL="0" indent="0" algn="l">
                        <a:buFont typeface="Arial" panose="020B0604020202020204" pitchFamily="34" charset="0"/>
                        <a:buNone/>
                      </a:pPr>
                      <a:endParaRPr lang="en-US" altLang="zh-CN" sz="1400" kern="100" dirty="0">
                        <a:solidFill>
                          <a:schemeClr val="tx1">
                            <a:lumMod val="75000"/>
                            <a:lumOff val="25000"/>
                          </a:schemeClr>
                        </a:solidFill>
                        <a:effectLst/>
                        <a:latin typeface="Aptos" panose="020B0004020202020204" pitchFamily="34" charset="0"/>
                        <a:ea typeface="宋体" panose="02010600030101010101" pitchFamily="2" charset="-122"/>
                        <a:cs typeface="Arial" panose="020B0604020202020204" pitchFamily="34" charset="0"/>
                      </a:endParaRPr>
                    </a:p>
                  </a:txBody>
                  <a:tcPr marL="45720" marR="4572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marL="0" indent="0" algn="ctr">
                        <a:buFont typeface="Arial" panose="020B0604020202020204" pitchFamily="34" charset="0"/>
                        <a:buNone/>
                      </a:pPr>
                      <a:endParaRPr lang="en-US" altLang="zh-CN" sz="1400" kern="100" dirty="0">
                        <a:solidFill>
                          <a:schemeClr val="tx1">
                            <a:lumMod val="75000"/>
                            <a:lumOff val="25000"/>
                          </a:schemeClr>
                        </a:solidFill>
                        <a:effectLst/>
                        <a:latin typeface="Aptos" panose="020B0004020202020204" pitchFamily="34" charset="0"/>
                        <a:ea typeface="宋体" panose="02010600030101010101" pitchFamily="2" charset="-122"/>
                        <a:cs typeface="Arial" panose="020B0604020202020204" pitchFamily="34" charset="0"/>
                      </a:endParaRPr>
                    </a:p>
                  </a:txBody>
                  <a:tcPr marL="45720" marR="4572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80467839"/>
                  </a:ext>
                </a:extLst>
              </a:tr>
              <a:tr h="46152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b="1" kern="100" dirty="0">
                          <a:solidFill>
                            <a:schemeClr val="tx1">
                              <a:lumMod val="75000"/>
                              <a:lumOff val="25000"/>
                            </a:schemeClr>
                          </a:solidFill>
                          <a:effectLst/>
                          <a:latin typeface="Calibri" panose="020F0502020204030204" pitchFamily="34" charset="0"/>
                          <a:ea typeface="+mn-ea"/>
                          <a:cs typeface="Calibri" panose="020F0502020204030204" pitchFamily="34" charset="0"/>
                        </a:rPr>
                        <a:t>3.5mm -f- </a:t>
                      </a:r>
                      <a:endParaRPr lang="zh-CN" altLang="en-US" sz="1400" b="1" kern="100" dirty="0">
                        <a:solidFill>
                          <a:schemeClr val="tx1">
                            <a:lumMod val="75000"/>
                            <a:lumOff val="25000"/>
                          </a:schemeClr>
                        </a:solidFill>
                        <a:effectLst/>
                        <a:latin typeface="Calibri" panose="020F0502020204030204" pitchFamily="34" charset="0"/>
                        <a:ea typeface="+mn-ea"/>
                        <a:cs typeface="Calibri" panose="020F0502020204030204" pitchFamily="34" charset="0"/>
                      </a:endParaRPr>
                    </a:p>
                  </a:txBody>
                  <a:tcPr marL="45720" marR="4572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buFont typeface="Arial" panose="020B0604020202020204" pitchFamily="34" charset="0"/>
                        <a:buNone/>
                      </a:pPr>
                      <a:r>
                        <a:rPr lang="en-US" altLang="zh-CN" sz="1400" kern="100" dirty="0">
                          <a:solidFill>
                            <a:schemeClr val="tx1">
                              <a:lumMod val="75000"/>
                              <a:lumOff val="25000"/>
                            </a:schemeClr>
                          </a:solidFill>
                          <a:effectLst/>
                          <a:latin typeface="Aptos" panose="020B0004020202020204" pitchFamily="34" charset="0"/>
                          <a:ea typeface="宋体" panose="02010600030101010101" pitchFamily="2" charset="-122"/>
                          <a:cs typeface="Arial" panose="020B0604020202020204" pitchFamily="34" charset="0"/>
                        </a:rPr>
                        <a:t>101</a:t>
                      </a:r>
                    </a:p>
                  </a:txBody>
                  <a:tcPr marL="45720" marR="4572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ctr">
                        <a:buFont typeface="Arial" panose="020B0604020202020204" pitchFamily="34" charset="0"/>
                        <a:buNone/>
                      </a:pPr>
                      <a:r>
                        <a:rPr lang="en-US" altLang="zh-CN" sz="1400" kern="100" dirty="0">
                          <a:solidFill>
                            <a:schemeClr val="tx1">
                              <a:lumMod val="75000"/>
                              <a:lumOff val="25000"/>
                            </a:schemeClr>
                          </a:solidFill>
                          <a:effectLst/>
                          <a:latin typeface="Aptos" panose="020B0004020202020204" pitchFamily="34" charset="0"/>
                          <a:ea typeface="宋体" panose="02010600030101010101" pitchFamily="2" charset="-122"/>
                          <a:cs typeface="Arial" panose="020B0604020202020204" pitchFamily="34" charset="0"/>
                        </a:rPr>
                        <a:t>201</a:t>
                      </a:r>
                    </a:p>
                  </a:txBody>
                  <a:tcPr marL="45720" marR="4572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ctr">
                        <a:buFont typeface="Arial" panose="020B0604020202020204" pitchFamily="34" charset="0"/>
                        <a:buNone/>
                      </a:pPr>
                      <a:r>
                        <a:rPr lang="en-US" altLang="zh-CN" sz="1400" kern="100" dirty="0">
                          <a:solidFill>
                            <a:schemeClr val="tx1">
                              <a:lumMod val="75000"/>
                              <a:lumOff val="25000"/>
                            </a:schemeClr>
                          </a:solidFill>
                          <a:effectLst/>
                          <a:latin typeface="Aptos" panose="020B0004020202020204" pitchFamily="34" charset="0"/>
                          <a:ea typeface="宋体" panose="02010600030101010101" pitchFamily="2" charset="-122"/>
                          <a:cs typeface="Arial" panose="020B0604020202020204" pitchFamily="34" charset="0"/>
                        </a:rPr>
                        <a:t>301</a:t>
                      </a:r>
                    </a:p>
                  </a:txBody>
                  <a:tcPr marL="45720" marR="4572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ctr">
                        <a:buFont typeface="Arial" panose="020B0604020202020204" pitchFamily="34" charset="0"/>
                        <a:buNone/>
                      </a:pPr>
                      <a:r>
                        <a:rPr lang="en-US" altLang="zh-CN" sz="1400" kern="100" dirty="0">
                          <a:solidFill>
                            <a:schemeClr val="tx1">
                              <a:lumMod val="75000"/>
                              <a:lumOff val="25000"/>
                            </a:schemeClr>
                          </a:solidFill>
                          <a:effectLst/>
                          <a:latin typeface="Aptos" panose="020B0004020202020204" pitchFamily="34" charset="0"/>
                          <a:ea typeface="宋体" panose="02010600030101010101" pitchFamily="2" charset="-122"/>
                          <a:cs typeface="Arial" panose="020B0604020202020204" pitchFamily="34" charset="0"/>
                        </a:rPr>
                        <a:t>401</a:t>
                      </a:r>
                    </a:p>
                  </a:txBody>
                  <a:tcPr marL="45720" marR="4572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96181084"/>
                  </a:ext>
                </a:extLst>
              </a:tr>
              <a:tr h="46152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b="1" kern="100" dirty="0">
                          <a:solidFill>
                            <a:schemeClr val="tx1">
                              <a:lumMod val="75000"/>
                              <a:lumOff val="25000"/>
                            </a:schemeClr>
                          </a:solidFill>
                          <a:effectLst/>
                          <a:latin typeface="Calibri" panose="020F0502020204030204" pitchFamily="34" charset="0"/>
                          <a:ea typeface="+mn-ea"/>
                          <a:cs typeface="Calibri" panose="020F0502020204030204" pitchFamily="34" charset="0"/>
                        </a:rPr>
                        <a:t>3.5mm -m-</a:t>
                      </a:r>
                      <a:endParaRPr lang="zh-CN" altLang="en-US" sz="1400" b="1" kern="100" dirty="0">
                        <a:solidFill>
                          <a:schemeClr val="tx1">
                            <a:lumMod val="75000"/>
                            <a:lumOff val="25000"/>
                          </a:schemeClr>
                        </a:solidFill>
                        <a:effectLst/>
                        <a:latin typeface="Calibri" panose="020F0502020204030204" pitchFamily="34" charset="0"/>
                        <a:ea typeface="+mn-ea"/>
                        <a:cs typeface="Calibri" panose="020F0502020204030204" pitchFamily="34" charset="0"/>
                      </a:endParaRPr>
                    </a:p>
                  </a:txBody>
                  <a:tcPr marL="45720" marR="4572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marL="0" indent="0" algn="ctr">
                        <a:buFont typeface="Arial" panose="020B0604020202020204" pitchFamily="34" charset="0"/>
                        <a:buNone/>
                      </a:pPr>
                      <a:r>
                        <a:rPr lang="en-US" altLang="zh-CN" sz="1400" kern="100" dirty="0">
                          <a:solidFill>
                            <a:schemeClr val="tx1">
                              <a:lumMod val="75000"/>
                              <a:lumOff val="25000"/>
                            </a:schemeClr>
                          </a:solidFill>
                          <a:effectLst/>
                          <a:latin typeface="Aptos" panose="020B0004020202020204" pitchFamily="34" charset="0"/>
                          <a:ea typeface="宋体" panose="02010600030101010101" pitchFamily="2" charset="-122"/>
                          <a:cs typeface="Arial" panose="020B0604020202020204" pitchFamily="34" charset="0"/>
                        </a:rPr>
                        <a:t>102</a:t>
                      </a:r>
                    </a:p>
                  </a:txBody>
                  <a:tcPr marL="45720" marR="4572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ctr">
                        <a:buFont typeface="Arial" panose="020B0604020202020204" pitchFamily="34" charset="0"/>
                        <a:buNone/>
                      </a:pPr>
                      <a:r>
                        <a:rPr lang="en-US" altLang="zh-CN" sz="1400" kern="100" dirty="0">
                          <a:solidFill>
                            <a:schemeClr val="tx1">
                              <a:lumMod val="75000"/>
                              <a:lumOff val="25000"/>
                            </a:schemeClr>
                          </a:solidFill>
                          <a:effectLst/>
                          <a:latin typeface="Aptos" panose="020B0004020202020204" pitchFamily="34" charset="0"/>
                          <a:ea typeface="宋体" panose="02010600030101010101" pitchFamily="2" charset="-122"/>
                          <a:cs typeface="Arial" panose="020B0604020202020204" pitchFamily="34" charset="0"/>
                        </a:rPr>
                        <a:t>202</a:t>
                      </a:r>
                    </a:p>
                  </a:txBody>
                  <a:tcPr marL="45720" marR="4572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zh-CN" sz="1400" kern="100" dirty="0">
                          <a:solidFill>
                            <a:schemeClr val="tx1">
                              <a:lumMod val="75000"/>
                              <a:lumOff val="25000"/>
                            </a:schemeClr>
                          </a:solidFill>
                          <a:effectLst/>
                          <a:latin typeface="Aptos" panose="020B0004020202020204" pitchFamily="34" charset="0"/>
                          <a:ea typeface="宋体" panose="02010600030101010101" pitchFamily="2" charset="-122"/>
                          <a:cs typeface="Arial" panose="020B0604020202020204" pitchFamily="34" charset="0"/>
                        </a:rPr>
                        <a:t>302</a:t>
                      </a:r>
                    </a:p>
                  </a:txBody>
                  <a:tcPr marL="45720" marR="4572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zh-CN" sz="1400" kern="100" dirty="0">
                          <a:solidFill>
                            <a:schemeClr val="tx1">
                              <a:lumMod val="75000"/>
                              <a:lumOff val="25000"/>
                            </a:schemeClr>
                          </a:solidFill>
                          <a:effectLst/>
                          <a:latin typeface="Aptos" panose="020B0004020202020204" pitchFamily="34" charset="0"/>
                          <a:ea typeface="宋体" panose="02010600030101010101" pitchFamily="2" charset="-122"/>
                          <a:cs typeface="Arial" panose="020B0604020202020204" pitchFamily="34" charset="0"/>
                        </a:rPr>
                        <a:t>402</a:t>
                      </a:r>
                    </a:p>
                  </a:txBody>
                  <a:tcPr marL="45720" marR="4572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14274589"/>
                  </a:ext>
                </a:extLst>
              </a:tr>
              <a:tr h="46152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b="1" kern="100" dirty="0">
                          <a:solidFill>
                            <a:schemeClr val="tx1">
                              <a:lumMod val="75000"/>
                              <a:lumOff val="25000"/>
                            </a:schemeClr>
                          </a:solidFill>
                          <a:effectLst/>
                          <a:latin typeface="Calibri" panose="020F0502020204030204" pitchFamily="34" charset="0"/>
                          <a:ea typeface="+mn-ea"/>
                          <a:cs typeface="Calibri" panose="020F0502020204030204" pitchFamily="34" charset="0"/>
                        </a:rPr>
                        <a:t>Type-N 50</a:t>
                      </a:r>
                      <a:r>
                        <a:rPr lang="el-GR" altLang="zh-CN" sz="1400" b="1" kern="100" dirty="0">
                          <a:solidFill>
                            <a:schemeClr val="tx1">
                              <a:lumMod val="75000"/>
                              <a:lumOff val="25000"/>
                            </a:schemeClr>
                          </a:solidFill>
                          <a:effectLst/>
                          <a:latin typeface="Calibri" panose="020F0502020204030204" pitchFamily="34" charset="0"/>
                          <a:ea typeface="+mn-ea"/>
                          <a:cs typeface="Calibri" panose="020F0502020204030204" pitchFamily="34" charset="0"/>
                        </a:rPr>
                        <a:t>Ω -</a:t>
                      </a:r>
                      <a:r>
                        <a:rPr lang="en-US" altLang="zh-CN" sz="1400" b="1" kern="100" dirty="0">
                          <a:solidFill>
                            <a:schemeClr val="tx1">
                              <a:lumMod val="75000"/>
                              <a:lumOff val="25000"/>
                            </a:schemeClr>
                          </a:solidFill>
                          <a:effectLst/>
                          <a:latin typeface="Calibri" panose="020F0502020204030204" pitchFamily="34" charset="0"/>
                          <a:ea typeface="+mn-ea"/>
                          <a:cs typeface="Calibri" panose="020F0502020204030204" pitchFamily="34" charset="0"/>
                        </a:rPr>
                        <a:t>f-</a:t>
                      </a:r>
                      <a:endParaRPr lang="zh-CN" altLang="en-US" sz="1400" b="1" kern="100" dirty="0">
                        <a:solidFill>
                          <a:schemeClr val="tx1">
                            <a:lumMod val="75000"/>
                            <a:lumOff val="25000"/>
                          </a:schemeClr>
                        </a:solidFill>
                        <a:effectLst/>
                        <a:latin typeface="Calibri" panose="020F0502020204030204" pitchFamily="34" charset="0"/>
                        <a:ea typeface="+mn-ea"/>
                        <a:cs typeface="Calibri" panose="020F0502020204030204" pitchFamily="34" charset="0"/>
                      </a:endParaRPr>
                    </a:p>
                  </a:txBody>
                  <a:tcPr marL="45720" marR="4572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zh-CN" sz="1400" kern="100" dirty="0">
                          <a:solidFill>
                            <a:schemeClr val="tx1">
                              <a:lumMod val="75000"/>
                              <a:lumOff val="25000"/>
                            </a:schemeClr>
                          </a:solidFill>
                          <a:effectLst/>
                          <a:latin typeface="Aptos" panose="020B0004020202020204" pitchFamily="34" charset="0"/>
                          <a:ea typeface="宋体" panose="02010600030101010101" pitchFamily="2" charset="-122"/>
                          <a:cs typeface="Arial" panose="020B0604020202020204" pitchFamily="34" charset="0"/>
                        </a:rPr>
                        <a:t>103</a:t>
                      </a:r>
                    </a:p>
                  </a:txBody>
                  <a:tcPr marL="45720" marR="4572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zh-CN" sz="1400" kern="100">
                          <a:solidFill>
                            <a:schemeClr val="tx1">
                              <a:lumMod val="75000"/>
                              <a:lumOff val="25000"/>
                            </a:schemeClr>
                          </a:solidFill>
                          <a:effectLst/>
                          <a:latin typeface="Aptos" panose="020B0004020202020204" pitchFamily="34" charset="0"/>
                          <a:ea typeface="宋体" panose="02010600030101010101" pitchFamily="2" charset="-122"/>
                          <a:cs typeface="Arial" panose="020B0604020202020204" pitchFamily="34" charset="0"/>
                        </a:rPr>
                        <a:t>203</a:t>
                      </a:r>
                      <a:endParaRPr lang="en-US" altLang="zh-CN" sz="1400" kern="100" dirty="0">
                        <a:solidFill>
                          <a:schemeClr val="tx1">
                            <a:lumMod val="75000"/>
                            <a:lumOff val="25000"/>
                          </a:schemeClr>
                        </a:solidFill>
                        <a:effectLst/>
                        <a:latin typeface="Aptos" panose="020B0004020202020204" pitchFamily="34" charset="0"/>
                        <a:ea typeface="宋体" panose="02010600030101010101" pitchFamily="2" charset="-122"/>
                        <a:cs typeface="Arial" panose="020B0604020202020204" pitchFamily="34" charset="0"/>
                      </a:endParaRPr>
                    </a:p>
                  </a:txBody>
                  <a:tcPr marL="45720" marR="4572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zh-CN" sz="1400" kern="100" dirty="0">
                          <a:solidFill>
                            <a:schemeClr val="tx1">
                              <a:lumMod val="75000"/>
                              <a:lumOff val="25000"/>
                            </a:schemeClr>
                          </a:solidFill>
                          <a:effectLst/>
                          <a:latin typeface="Aptos" panose="020B0004020202020204" pitchFamily="34" charset="0"/>
                          <a:ea typeface="宋体" panose="02010600030101010101" pitchFamily="2" charset="-122"/>
                          <a:cs typeface="Arial" panose="020B0604020202020204" pitchFamily="34" charset="0"/>
                        </a:rPr>
                        <a:t>303</a:t>
                      </a:r>
                    </a:p>
                  </a:txBody>
                  <a:tcPr marL="45720" marR="4572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zh-CN" sz="1400" kern="100" dirty="0">
                          <a:solidFill>
                            <a:schemeClr val="tx1">
                              <a:lumMod val="75000"/>
                              <a:lumOff val="25000"/>
                            </a:schemeClr>
                          </a:solidFill>
                          <a:effectLst/>
                          <a:latin typeface="Aptos" panose="020B0004020202020204" pitchFamily="34" charset="0"/>
                          <a:ea typeface="宋体" panose="02010600030101010101" pitchFamily="2" charset="-122"/>
                          <a:cs typeface="Arial" panose="020B0604020202020204" pitchFamily="34" charset="0"/>
                        </a:rPr>
                        <a:t>403</a:t>
                      </a:r>
                    </a:p>
                  </a:txBody>
                  <a:tcPr marL="45720" marR="4572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89578344"/>
                  </a:ext>
                </a:extLst>
              </a:tr>
              <a:tr h="46152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b="1" kern="100" dirty="0">
                          <a:solidFill>
                            <a:schemeClr val="tx1">
                              <a:lumMod val="75000"/>
                              <a:lumOff val="25000"/>
                            </a:schemeClr>
                          </a:solidFill>
                          <a:effectLst/>
                          <a:latin typeface="Calibri" panose="020F0502020204030204" pitchFamily="34" charset="0"/>
                          <a:ea typeface="+mn-ea"/>
                          <a:cs typeface="Calibri" panose="020F0502020204030204" pitchFamily="34" charset="0"/>
                        </a:rPr>
                        <a:t>Type-N 50</a:t>
                      </a:r>
                      <a:r>
                        <a:rPr lang="el-GR" altLang="zh-CN" sz="1400" b="1" kern="100" dirty="0">
                          <a:solidFill>
                            <a:schemeClr val="tx1">
                              <a:lumMod val="75000"/>
                              <a:lumOff val="25000"/>
                            </a:schemeClr>
                          </a:solidFill>
                          <a:effectLst/>
                          <a:latin typeface="Calibri" panose="020F0502020204030204" pitchFamily="34" charset="0"/>
                          <a:ea typeface="+mn-ea"/>
                          <a:cs typeface="Calibri" panose="020F0502020204030204" pitchFamily="34" charset="0"/>
                        </a:rPr>
                        <a:t>Ω -</a:t>
                      </a:r>
                      <a:r>
                        <a:rPr lang="en-US" altLang="zh-CN" sz="1400" b="1" kern="100" dirty="0">
                          <a:solidFill>
                            <a:schemeClr val="tx1">
                              <a:lumMod val="75000"/>
                              <a:lumOff val="25000"/>
                            </a:schemeClr>
                          </a:solidFill>
                          <a:effectLst/>
                          <a:latin typeface="Calibri" panose="020F0502020204030204" pitchFamily="34" charset="0"/>
                          <a:ea typeface="+mn-ea"/>
                          <a:cs typeface="Calibri" panose="020F0502020204030204" pitchFamily="34" charset="0"/>
                        </a:rPr>
                        <a:t>m- </a:t>
                      </a:r>
                      <a:endParaRPr lang="zh-CN" altLang="en-US" sz="1400" b="1" kern="100" dirty="0">
                        <a:solidFill>
                          <a:schemeClr val="tx1">
                            <a:lumMod val="75000"/>
                            <a:lumOff val="25000"/>
                          </a:schemeClr>
                        </a:solidFill>
                        <a:effectLst/>
                        <a:latin typeface="Calibri" panose="020F0502020204030204" pitchFamily="34" charset="0"/>
                        <a:ea typeface="+mn-ea"/>
                        <a:cs typeface="Calibri" panose="020F0502020204030204" pitchFamily="34" charset="0"/>
                      </a:endParaRPr>
                    </a:p>
                  </a:txBody>
                  <a:tcPr marL="45720" marR="4572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zh-CN" sz="1400" kern="100" dirty="0">
                          <a:solidFill>
                            <a:schemeClr val="tx1">
                              <a:lumMod val="75000"/>
                              <a:lumOff val="25000"/>
                            </a:schemeClr>
                          </a:solidFill>
                          <a:effectLst/>
                          <a:latin typeface="Aptos" panose="020B0004020202020204" pitchFamily="34" charset="0"/>
                          <a:ea typeface="宋体" panose="02010600030101010101" pitchFamily="2" charset="-122"/>
                          <a:cs typeface="Arial" panose="020B0604020202020204" pitchFamily="34" charset="0"/>
                        </a:rPr>
                        <a:t>104</a:t>
                      </a:r>
                    </a:p>
                  </a:txBody>
                  <a:tcPr marL="45720" marR="4572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zh-CN" sz="1400" kern="100">
                          <a:solidFill>
                            <a:schemeClr val="tx1">
                              <a:lumMod val="75000"/>
                              <a:lumOff val="25000"/>
                            </a:schemeClr>
                          </a:solidFill>
                          <a:effectLst/>
                          <a:latin typeface="Aptos" panose="020B0004020202020204" pitchFamily="34" charset="0"/>
                          <a:ea typeface="宋体" panose="02010600030101010101" pitchFamily="2" charset="-122"/>
                          <a:cs typeface="Arial" panose="020B0604020202020204" pitchFamily="34" charset="0"/>
                        </a:rPr>
                        <a:t>204</a:t>
                      </a:r>
                      <a:endParaRPr lang="en-US" altLang="zh-CN" sz="1400" kern="100" dirty="0">
                        <a:solidFill>
                          <a:schemeClr val="tx1">
                            <a:lumMod val="75000"/>
                            <a:lumOff val="25000"/>
                          </a:schemeClr>
                        </a:solidFill>
                        <a:effectLst/>
                        <a:latin typeface="Aptos" panose="020B0004020202020204" pitchFamily="34" charset="0"/>
                        <a:ea typeface="宋体" panose="02010600030101010101" pitchFamily="2" charset="-122"/>
                        <a:cs typeface="Arial" panose="020B0604020202020204" pitchFamily="34" charset="0"/>
                      </a:endParaRPr>
                    </a:p>
                  </a:txBody>
                  <a:tcPr marL="45720" marR="4572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zh-CN" sz="1400" kern="100" dirty="0">
                          <a:solidFill>
                            <a:schemeClr val="tx1">
                              <a:lumMod val="75000"/>
                              <a:lumOff val="25000"/>
                            </a:schemeClr>
                          </a:solidFill>
                          <a:effectLst/>
                          <a:latin typeface="Aptos" panose="020B0004020202020204" pitchFamily="34" charset="0"/>
                          <a:ea typeface="宋体" panose="02010600030101010101" pitchFamily="2" charset="-122"/>
                          <a:cs typeface="Arial" panose="020B0604020202020204" pitchFamily="34" charset="0"/>
                        </a:rPr>
                        <a:t>304</a:t>
                      </a:r>
                    </a:p>
                  </a:txBody>
                  <a:tcPr marL="45720" marR="4572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zh-CN" sz="1400" kern="100" dirty="0">
                          <a:solidFill>
                            <a:schemeClr val="tx1">
                              <a:lumMod val="75000"/>
                              <a:lumOff val="25000"/>
                            </a:schemeClr>
                          </a:solidFill>
                          <a:effectLst/>
                          <a:latin typeface="Aptos" panose="020B0004020202020204" pitchFamily="34" charset="0"/>
                          <a:ea typeface="宋体" panose="02010600030101010101" pitchFamily="2" charset="-122"/>
                          <a:cs typeface="Arial" panose="020B0604020202020204" pitchFamily="34" charset="0"/>
                        </a:rPr>
                        <a:t>404</a:t>
                      </a:r>
                    </a:p>
                  </a:txBody>
                  <a:tcPr marL="45720" marR="4572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44345796"/>
                  </a:ext>
                </a:extLst>
              </a:tr>
              <a:tr h="46152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b="1" kern="100" dirty="0">
                          <a:solidFill>
                            <a:schemeClr val="tx1">
                              <a:lumMod val="75000"/>
                              <a:lumOff val="25000"/>
                            </a:schemeClr>
                          </a:solidFill>
                          <a:effectLst/>
                          <a:latin typeface="Calibri" panose="020F0502020204030204" pitchFamily="34" charset="0"/>
                          <a:ea typeface="+mn-ea"/>
                          <a:cs typeface="Calibri" panose="020F0502020204030204" pitchFamily="34" charset="0"/>
                        </a:rPr>
                        <a:t>SMA -f- </a:t>
                      </a:r>
                      <a:endParaRPr lang="zh-CN" altLang="en-US" sz="1400" b="1" kern="100" dirty="0">
                        <a:solidFill>
                          <a:schemeClr val="tx1">
                            <a:lumMod val="75000"/>
                            <a:lumOff val="25000"/>
                          </a:schemeClr>
                        </a:solidFill>
                        <a:effectLst/>
                        <a:latin typeface="Calibri" panose="020F0502020204030204" pitchFamily="34" charset="0"/>
                        <a:ea typeface="+mn-ea"/>
                        <a:cs typeface="Calibri" panose="020F0502020204030204" pitchFamily="34" charset="0"/>
                      </a:endParaRPr>
                    </a:p>
                  </a:txBody>
                  <a:tcPr marL="45720" marR="4572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zh-CN" sz="1400" kern="100" dirty="0">
                          <a:solidFill>
                            <a:schemeClr val="tx1">
                              <a:lumMod val="75000"/>
                              <a:lumOff val="25000"/>
                            </a:schemeClr>
                          </a:solidFill>
                          <a:effectLst/>
                          <a:latin typeface="Aptos" panose="020B0004020202020204" pitchFamily="34" charset="0"/>
                          <a:ea typeface="宋体" panose="02010600030101010101" pitchFamily="2" charset="-122"/>
                          <a:cs typeface="Arial" panose="020B0604020202020204" pitchFamily="34" charset="0"/>
                        </a:rPr>
                        <a:t>105</a:t>
                      </a:r>
                    </a:p>
                  </a:txBody>
                  <a:tcPr marL="45720" marR="4572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zh-CN" sz="1400" kern="100">
                          <a:solidFill>
                            <a:schemeClr val="tx1">
                              <a:lumMod val="75000"/>
                              <a:lumOff val="25000"/>
                            </a:schemeClr>
                          </a:solidFill>
                          <a:effectLst/>
                          <a:latin typeface="Aptos" panose="020B0004020202020204" pitchFamily="34" charset="0"/>
                          <a:ea typeface="宋体" panose="02010600030101010101" pitchFamily="2" charset="-122"/>
                          <a:cs typeface="Arial" panose="020B0604020202020204" pitchFamily="34" charset="0"/>
                        </a:rPr>
                        <a:t>205</a:t>
                      </a:r>
                      <a:endParaRPr lang="en-US" altLang="zh-CN" sz="1400" kern="100" dirty="0">
                        <a:solidFill>
                          <a:schemeClr val="tx1">
                            <a:lumMod val="75000"/>
                            <a:lumOff val="25000"/>
                          </a:schemeClr>
                        </a:solidFill>
                        <a:effectLst/>
                        <a:latin typeface="Aptos" panose="020B0004020202020204" pitchFamily="34" charset="0"/>
                        <a:ea typeface="宋体" panose="02010600030101010101" pitchFamily="2" charset="-122"/>
                        <a:cs typeface="Arial" panose="020B0604020202020204" pitchFamily="34" charset="0"/>
                      </a:endParaRPr>
                    </a:p>
                  </a:txBody>
                  <a:tcPr marL="45720" marR="4572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zh-CN" sz="1400" kern="100" dirty="0">
                          <a:solidFill>
                            <a:schemeClr val="tx1">
                              <a:lumMod val="75000"/>
                              <a:lumOff val="25000"/>
                            </a:schemeClr>
                          </a:solidFill>
                          <a:effectLst/>
                          <a:latin typeface="Aptos" panose="020B0004020202020204" pitchFamily="34" charset="0"/>
                          <a:ea typeface="宋体" panose="02010600030101010101" pitchFamily="2" charset="-122"/>
                          <a:cs typeface="Arial" panose="020B0604020202020204" pitchFamily="34" charset="0"/>
                        </a:rPr>
                        <a:t>305</a:t>
                      </a:r>
                    </a:p>
                  </a:txBody>
                  <a:tcPr marL="45720" marR="4572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zh-CN" sz="1400" kern="100" dirty="0">
                          <a:solidFill>
                            <a:schemeClr val="tx1">
                              <a:lumMod val="75000"/>
                              <a:lumOff val="25000"/>
                            </a:schemeClr>
                          </a:solidFill>
                          <a:effectLst/>
                          <a:latin typeface="Aptos" panose="020B0004020202020204" pitchFamily="34" charset="0"/>
                          <a:ea typeface="宋体" panose="02010600030101010101" pitchFamily="2" charset="-122"/>
                          <a:cs typeface="Arial" panose="020B0604020202020204" pitchFamily="34" charset="0"/>
                        </a:rPr>
                        <a:t>405</a:t>
                      </a:r>
                    </a:p>
                  </a:txBody>
                  <a:tcPr marL="45720" marR="4572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20381131"/>
                  </a:ext>
                </a:extLst>
              </a:tr>
              <a:tr h="46152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b="1" kern="100" dirty="0">
                          <a:solidFill>
                            <a:schemeClr val="tx1">
                              <a:lumMod val="75000"/>
                              <a:lumOff val="25000"/>
                            </a:schemeClr>
                          </a:solidFill>
                          <a:effectLst/>
                          <a:latin typeface="Calibri" panose="020F0502020204030204" pitchFamily="34" charset="0"/>
                          <a:ea typeface="+mn-ea"/>
                          <a:cs typeface="Calibri" panose="020F0502020204030204" pitchFamily="34" charset="0"/>
                        </a:rPr>
                        <a:t>SMA -m-</a:t>
                      </a:r>
                      <a:endParaRPr lang="zh-CN" altLang="en-US" sz="1400" b="1" kern="100" dirty="0">
                        <a:solidFill>
                          <a:schemeClr val="tx1">
                            <a:lumMod val="75000"/>
                            <a:lumOff val="25000"/>
                          </a:schemeClr>
                        </a:solidFill>
                        <a:effectLst/>
                        <a:latin typeface="Calibri" panose="020F0502020204030204" pitchFamily="34" charset="0"/>
                        <a:ea typeface="+mn-ea"/>
                        <a:cs typeface="Calibri" panose="020F0502020204030204" pitchFamily="34" charset="0"/>
                      </a:endParaRPr>
                    </a:p>
                  </a:txBody>
                  <a:tcPr marL="45720" marR="4572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zh-CN" sz="1400" kern="100" dirty="0">
                          <a:solidFill>
                            <a:schemeClr val="tx1">
                              <a:lumMod val="75000"/>
                              <a:lumOff val="25000"/>
                            </a:schemeClr>
                          </a:solidFill>
                          <a:effectLst/>
                          <a:latin typeface="Aptos" panose="020B0004020202020204" pitchFamily="34" charset="0"/>
                          <a:ea typeface="宋体" panose="02010600030101010101" pitchFamily="2" charset="-122"/>
                          <a:cs typeface="Arial" panose="020B0604020202020204" pitchFamily="34" charset="0"/>
                        </a:rPr>
                        <a:t>106</a:t>
                      </a:r>
                    </a:p>
                  </a:txBody>
                  <a:tcPr marL="45720" marR="4572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zh-CN" sz="1400" kern="100" dirty="0">
                          <a:solidFill>
                            <a:schemeClr val="tx1">
                              <a:lumMod val="75000"/>
                              <a:lumOff val="25000"/>
                            </a:schemeClr>
                          </a:solidFill>
                          <a:effectLst/>
                          <a:latin typeface="Aptos" panose="020B0004020202020204" pitchFamily="34" charset="0"/>
                          <a:ea typeface="宋体" panose="02010600030101010101" pitchFamily="2" charset="-122"/>
                          <a:cs typeface="Arial" panose="020B0604020202020204" pitchFamily="34" charset="0"/>
                        </a:rPr>
                        <a:t>206</a:t>
                      </a:r>
                    </a:p>
                  </a:txBody>
                  <a:tcPr marL="45720" marR="4572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zh-CN" sz="1400" kern="100" dirty="0">
                          <a:solidFill>
                            <a:schemeClr val="tx1">
                              <a:lumMod val="75000"/>
                              <a:lumOff val="25000"/>
                            </a:schemeClr>
                          </a:solidFill>
                          <a:effectLst/>
                          <a:latin typeface="Aptos" panose="020B0004020202020204" pitchFamily="34" charset="0"/>
                          <a:ea typeface="宋体" panose="02010600030101010101" pitchFamily="2" charset="-122"/>
                          <a:cs typeface="Arial" panose="020B0604020202020204" pitchFamily="34" charset="0"/>
                        </a:rPr>
                        <a:t>306</a:t>
                      </a:r>
                    </a:p>
                  </a:txBody>
                  <a:tcPr marL="45720" marR="4572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zh-CN" sz="1400" kern="100" dirty="0">
                          <a:solidFill>
                            <a:schemeClr val="tx1">
                              <a:lumMod val="75000"/>
                              <a:lumOff val="25000"/>
                            </a:schemeClr>
                          </a:solidFill>
                          <a:effectLst/>
                          <a:latin typeface="Aptos" panose="020B0004020202020204" pitchFamily="34" charset="0"/>
                          <a:ea typeface="宋体" panose="02010600030101010101" pitchFamily="2" charset="-122"/>
                          <a:cs typeface="Arial" panose="020B0604020202020204" pitchFamily="34" charset="0"/>
                        </a:rPr>
                        <a:t>406</a:t>
                      </a:r>
                    </a:p>
                  </a:txBody>
                  <a:tcPr marL="45720" marR="4572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37057853"/>
                  </a:ext>
                </a:extLst>
              </a:tr>
            </a:tbl>
          </a:graphicData>
        </a:graphic>
      </p:graphicFrame>
      <p:sp>
        <p:nvSpPr>
          <p:cNvPr id="4" name="灯片编号占位符 2">
            <a:extLst>
              <a:ext uri="{FF2B5EF4-FFF2-40B4-BE49-F238E27FC236}">
                <a16:creationId xmlns:a16="http://schemas.microsoft.com/office/drawing/2014/main" id="{FF65E6BA-FDA4-3F43-DDB1-997CE97C40BD}"/>
              </a:ext>
            </a:extLst>
          </p:cNvPr>
          <p:cNvSpPr txBox="1">
            <a:spLocks/>
          </p:cNvSpPr>
          <p:nvPr/>
        </p:nvSpPr>
        <p:spPr>
          <a:xfrm>
            <a:off x="8827955" y="6478124"/>
            <a:ext cx="2661448" cy="215900"/>
          </a:xfrm>
          <a:prstGeom prst="rect">
            <a:avLst/>
          </a:prstGeom>
        </p:spPr>
        <p:txBody>
          <a:bodyPr vert="horz" lIns="91440" tIns="45720" rIns="91440" bIns="45720" rtlCol="0" anchor="ctr"/>
          <a:lstStyle>
            <a:defPPr>
              <a:defRPr lang="zh-CN"/>
            </a:defPPr>
            <a:lvl1pPr marL="0" algn="r" defTabSz="914400" rtl="0" eaLnBrk="1" latinLnBrk="0" hangingPunct="1">
              <a:defRPr lang="zh-CN" altLang="en-US" sz="1000" kern="1200" smtClean="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F65B630-C7FF-41C0-9923-C5E5E29EED81}" type="slidenum">
              <a:rPr kumimoji="0" lang="en-US" altLang="zh-CN" sz="1000" b="0" i="0" u="none" strike="noStrike" kern="1200" cap="none" spc="0" normalizeH="0" baseline="0" noProof="0">
                <a:ln>
                  <a:noFill/>
                </a:ln>
                <a:solidFill>
                  <a:srgbClr val="2F2F2F">
                    <a:lumMod val="50000"/>
                    <a:lumOff val="50000"/>
                  </a:srgbClr>
                </a:solidFill>
                <a:effectLst/>
                <a:uLnTx/>
                <a:uFillTx/>
                <a:latin typeface="Calibri"/>
                <a:cs typeface="Calibri"/>
                <a:sym typeface="+mn-lt"/>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000" b="0" i="0" u="none" strike="noStrike" kern="1200" cap="none" spc="0" normalizeH="0" baseline="0" noProof="0" dirty="0">
              <a:ln>
                <a:noFill/>
              </a:ln>
              <a:solidFill>
                <a:srgbClr val="2F2F2F">
                  <a:lumMod val="50000"/>
                  <a:lumOff val="50000"/>
                </a:srgbClr>
              </a:solidFill>
              <a:effectLst/>
              <a:uLnTx/>
              <a:uFillTx/>
              <a:latin typeface="Calibri"/>
              <a:ea typeface="宋体" panose="02010600030101010101" pitchFamily="2" charset="-122"/>
              <a:cs typeface="Calibri"/>
              <a:sym typeface="+mn-lt"/>
            </a:endParaRPr>
          </a:p>
        </p:txBody>
      </p:sp>
      <p:pic>
        <p:nvPicPr>
          <p:cNvPr id="7" name="图片 6">
            <a:extLst>
              <a:ext uri="{FF2B5EF4-FFF2-40B4-BE49-F238E27FC236}">
                <a16:creationId xmlns:a16="http://schemas.microsoft.com/office/drawing/2014/main" id="{298C2DB3-D8D9-AE59-E506-936EB1D18884}"/>
              </a:ext>
            </a:extLst>
          </p:cNvPr>
          <p:cNvPicPr>
            <a:picLocks noChangeAspect="1"/>
          </p:cNvPicPr>
          <p:nvPr/>
        </p:nvPicPr>
        <p:blipFill rotWithShape="1">
          <a:blip r:embed="rId2">
            <a:extLst>
              <a:ext uri="{28A0092B-C50C-407E-A947-70E740481C1C}">
                <a14:useLocalDpi xmlns:a14="http://schemas.microsoft.com/office/drawing/2010/main" val="0"/>
              </a:ext>
            </a:extLst>
          </a:blip>
          <a:srcRect l="3521" r="5145"/>
          <a:stretch/>
        </p:blipFill>
        <p:spPr>
          <a:xfrm>
            <a:off x="7578597" y="3048363"/>
            <a:ext cx="4613403" cy="3507161"/>
          </a:xfrm>
          <a:prstGeom prst="rect">
            <a:avLst/>
          </a:prstGeom>
        </p:spPr>
      </p:pic>
      <p:sp>
        <p:nvSpPr>
          <p:cNvPr id="8" name="标题 1">
            <a:extLst>
              <a:ext uri="{FF2B5EF4-FFF2-40B4-BE49-F238E27FC236}">
                <a16:creationId xmlns:a16="http://schemas.microsoft.com/office/drawing/2014/main" id="{5642D360-0162-4D39-A0C9-F053DAF32130}"/>
              </a:ext>
            </a:extLst>
          </p:cNvPr>
          <p:cNvSpPr txBox="1">
            <a:spLocks/>
          </p:cNvSpPr>
          <p:nvPr/>
        </p:nvSpPr>
        <p:spPr>
          <a:xfrm>
            <a:off x="556524" y="518907"/>
            <a:ext cx="9792162" cy="896235"/>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CN" sz="3200" b="1" dirty="0">
                <a:solidFill>
                  <a:schemeClr val="bg1">
                    <a:lumMod val="50000"/>
                  </a:schemeClr>
                </a:solidFill>
                <a:latin typeface="Calibri" panose="020F0502020204030204" pitchFamily="34" charset="0"/>
                <a:ea typeface="阿里巴巴普惠体 B" panose="00020600040101010101" pitchFamily="18" charset="-122"/>
                <a:cs typeface="Calibri" panose="020F0502020204030204" pitchFamily="34" charset="0"/>
              </a:rPr>
              <a:t>Description of </a:t>
            </a:r>
            <a:r>
              <a:rPr lang="en-US" altLang="zh-CN" sz="3200" b="1" dirty="0">
                <a:solidFill>
                  <a:srgbClr val="F08300"/>
                </a:solidFill>
                <a:latin typeface="Calibri" panose="020F0502020204030204" pitchFamily="34" charset="0"/>
                <a:ea typeface="阿里巴巴普惠体 B" panose="00020600040101010101" pitchFamily="18" charset="-122"/>
                <a:cs typeface="Calibri" panose="020F0502020204030204" pitchFamily="34" charset="0"/>
              </a:rPr>
              <a:t>SEM5000A </a:t>
            </a:r>
            <a:r>
              <a:rPr lang="en-US" altLang="zh-CN" sz="3200" b="1" dirty="0">
                <a:solidFill>
                  <a:schemeClr val="bg1">
                    <a:lumMod val="50000"/>
                  </a:schemeClr>
                </a:solidFill>
                <a:latin typeface="Calibri" panose="020F0502020204030204" pitchFamily="34" charset="0"/>
                <a:ea typeface="阿里巴巴普惠体 B" panose="00020600040101010101" pitchFamily="18" charset="-122"/>
                <a:cs typeface="Calibri" panose="020F0502020204030204" pitchFamily="34" charset="0"/>
              </a:rPr>
              <a:t>Models</a:t>
            </a:r>
          </a:p>
          <a:p>
            <a:pPr algn="l"/>
            <a:r>
              <a:rPr lang="en-US" altLang="zh-CN" sz="1800" dirty="0">
                <a:solidFill>
                  <a:schemeClr val="bg1">
                    <a:lumMod val="50000"/>
                  </a:schemeClr>
                </a:solidFill>
                <a:latin typeface="Calibri" panose="020F0502020204030204" pitchFamily="34" charset="0"/>
                <a:ea typeface="阿里巴巴普惠体 B" panose="00020600040101010101" pitchFamily="18" charset="-122"/>
                <a:cs typeface="Calibri" panose="020F0502020204030204" pitchFamily="34" charset="0"/>
              </a:rPr>
              <a:t>Table 2 / Number of ports /  Types of connectors /  Operating band</a:t>
            </a:r>
          </a:p>
          <a:p>
            <a:pPr algn="l"/>
            <a:endParaRPr lang="en-US" altLang="zh-CN" sz="1800" dirty="0">
              <a:solidFill>
                <a:schemeClr val="bg1">
                  <a:lumMod val="50000"/>
                </a:schemeClr>
              </a:solidFill>
              <a:latin typeface="Calibri" panose="020F0502020204030204" pitchFamily="34" charset="0"/>
              <a:ea typeface="阿里巴巴普惠体 B" panose="00020600040101010101" pitchFamily="18" charset="-122"/>
              <a:cs typeface="Calibri" panose="020F0502020204030204" pitchFamily="34" charset="0"/>
            </a:endParaRPr>
          </a:p>
          <a:p>
            <a:pPr algn="l"/>
            <a:endParaRPr lang="zh-CN" altLang="en-US" sz="1800" dirty="0">
              <a:solidFill>
                <a:schemeClr val="bg1">
                  <a:lumMod val="50000"/>
                </a:schemeClr>
              </a:solidFill>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672165610"/>
      </p:ext>
    </p:extLst>
  </p:cSld>
  <p:clrMapOvr>
    <a:masterClrMapping/>
  </p:clrMapOvr>
</p:sld>
</file>

<file path=ppt/theme/theme1.xml><?xml version="1.0" encoding="utf-8"?>
<a:theme xmlns:a="http://schemas.openxmlformats.org/drawingml/2006/main" name="2_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自定义 1">
      <a:majorFont>
        <a:latin typeface="Calibri"/>
        <a:ea typeface="Calibri"/>
        <a:cs typeface=""/>
      </a:majorFont>
      <a:minorFont>
        <a:latin typeface="Calibri"/>
        <a:ea typeface="Calibr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F46216B-77A9-411A-B9D3-5023FCB70208}"/>
    </a:ext>
  </a:extLst>
</a:theme>
</file>

<file path=ppt/theme/theme3.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2586</TotalTime>
  <Words>2658</Words>
  <Application>Microsoft Office PowerPoint</Application>
  <PresentationFormat>宽屏</PresentationFormat>
  <Paragraphs>644</Paragraphs>
  <Slides>30</Slides>
  <Notes>14</Notes>
  <HiddenSlides>0</HiddenSlides>
  <MMClips>0</MMClips>
  <ScaleCrop>false</ScaleCrop>
  <HeadingPairs>
    <vt:vector size="8" baseType="variant">
      <vt:variant>
        <vt:lpstr>已用的字体</vt:lpstr>
      </vt:variant>
      <vt:variant>
        <vt:i4>10</vt:i4>
      </vt:variant>
      <vt:variant>
        <vt:lpstr>主题</vt:lpstr>
      </vt:variant>
      <vt:variant>
        <vt:i4>3</vt:i4>
      </vt:variant>
      <vt:variant>
        <vt:lpstr>嵌入 OLE 服务器</vt:lpstr>
      </vt:variant>
      <vt:variant>
        <vt:i4>1</vt:i4>
      </vt:variant>
      <vt:variant>
        <vt:lpstr>幻灯片标题</vt:lpstr>
      </vt:variant>
      <vt:variant>
        <vt:i4>30</vt:i4>
      </vt:variant>
    </vt:vector>
  </HeadingPairs>
  <TitlesOfParts>
    <vt:vector size="44" baseType="lpstr">
      <vt:lpstr>Source Han Sans Normal</vt:lpstr>
      <vt:lpstr>阿里巴巴普惠体 B</vt:lpstr>
      <vt:lpstr>等线</vt:lpstr>
      <vt:lpstr>思源黑体 CN Medium</vt:lpstr>
      <vt:lpstr>Aptos</vt:lpstr>
      <vt:lpstr>Arial</vt:lpstr>
      <vt:lpstr>Calibri</vt:lpstr>
      <vt:lpstr>Calibri Light</vt:lpstr>
      <vt:lpstr>Century Gothic</vt:lpstr>
      <vt:lpstr>Gadugi</vt:lpstr>
      <vt:lpstr>2_自定义设计方案</vt:lpstr>
      <vt:lpstr>1_Office 主题​​</vt:lpstr>
      <vt:lpstr>自定义设计方案</vt:lpstr>
      <vt:lpstr>Visio</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Markets-古敏</dc:creator>
  <cp:lastModifiedBy>Markets-古敏</cp:lastModifiedBy>
  <cp:revision>144</cp:revision>
  <dcterms:created xsi:type="dcterms:W3CDTF">2023-09-14T01:34:58Z</dcterms:created>
  <dcterms:modified xsi:type="dcterms:W3CDTF">2023-10-12T06:43:59Z</dcterms:modified>
</cp:coreProperties>
</file>