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Lst>
  <p:notesMasterIdLst>
    <p:notesMasterId r:id="rId30"/>
  </p:notesMasterIdLst>
  <p:sldIdLst>
    <p:sldId id="409" r:id="rId5"/>
    <p:sldId id="573" r:id="rId6"/>
    <p:sldId id="606" r:id="rId7"/>
    <p:sldId id="629" r:id="rId8"/>
    <p:sldId id="533" r:id="rId9"/>
    <p:sldId id="630" r:id="rId10"/>
    <p:sldId id="637" r:id="rId11"/>
    <p:sldId id="624" r:id="rId12"/>
    <p:sldId id="638" r:id="rId13"/>
    <p:sldId id="639" r:id="rId14"/>
    <p:sldId id="625" r:id="rId15"/>
    <p:sldId id="640" r:id="rId16"/>
    <p:sldId id="626" r:id="rId17"/>
    <p:sldId id="627" r:id="rId18"/>
    <p:sldId id="628" r:id="rId19"/>
    <p:sldId id="641" r:id="rId20"/>
    <p:sldId id="631" r:id="rId21"/>
    <p:sldId id="633" r:id="rId22"/>
    <p:sldId id="634" r:id="rId23"/>
    <p:sldId id="635" r:id="rId24"/>
    <p:sldId id="642" r:id="rId25"/>
    <p:sldId id="632" r:id="rId26"/>
    <p:sldId id="636" r:id="rId27"/>
    <p:sldId id="568" r:id="rId28"/>
    <p:sldId id="412"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BCEE956D-6E8C-4840-8813-A397CEF95E2E}">
          <p14:sldIdLst>
            <p14:sldId id="409"/>
            <p14:sldId id="573"/>
            <p14:sldId id="606"/>
            <p14:sldId id="629"/>
            <p14:sldId id="533"/>
            <p14:sldId id="630"/>
            <p14:sldId id="637"/>
            <p14:sldId id="624"/>
            <p14:sldId id="638"/>
            <p14:sldId id="639"/>
            <p14:sldId id="625"/>
            <p14:sldId id="640"/>
            <p14:sldId id="626"/>
            <p14:sldId id="627"/>
            <p14:sldId id="628"/>
            <p14:sldId id="641"/>
            <p14:sldId id="631"/>
            <p14:sldId id="633"/>
            <p14:sldId id="634"/>
            <p14:sldId id="635"/>
            <p14:sldId id="642"/>
            <p14:sldId id="632"/>
            <p14:sldId id="636"/>
            <p14:sldId id="568"/>
            <p14:sldId id="412"/>
          </p14:sldIdLst>
        </p14:section>
      </p14:sectionLst>
    </p:ext>
    <p:ext uri="{EFAFB233-063F-42B5-8137-9DF3F51BA10A}">
      <p15:sldGuideLst xmlns:p15="http://schemas.microsoft.com/office/powerpoint/2012/main">
        <p15:guide id="1" orient="horz" pos="1661"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ES-曾坤强" initials="S" lastIdx="13" clrIdx="0">
    <p:extLst>
      <p:ext uri="{19B8F6BF-5375-455C-9EA6-DF929625EA0E}">
        <p15:presenceInfo xmlns:p15="http://schemas.microsoft.com/office/powerpoint/2012/main" userId="S-1-5-21-1311520706-2441795889-1750776126-1324" providerId="AD"/>
      </p:ext>
    </p:extLst>
  </p:cmAuthor>
  <p:cmAuthor id="2" name="Thomas Rottach" initials="TR" lastIdx="6" clrIdx="1">
    <p:extLst>
      <p:ext uri="{19B8F6BF-5375-455C-9EA6-DF929625EA0E}">
        <p15:presenceInfo xmlns:p15="http://schemas.microsoft.com/office/powerpoint/2012/main" userId="6f3074e49f43982d" providerId="Windows Live"/>
      </p:ext>
    </p:extLst>
  </p:cmAuthor>
  <p:cmAuthor id="3" name="Derek Song" initials="D.S." lastIdx="8" clrIdx="2">
    <p:extLst>
      <p:ext uri="{19B8F6BF-5375-455C-9EA6-DF929625EA0E}">
        <p15:presenceInfo xmlns:p15="http://schemas.microsoft.com/office/powerpoint/2012/main" userId="Derek Song" providerId="None"/>
      </p:ext>
    </p:extLst>
  </p:cmAuthor>
  <p:cmAuthor id="4" name="Patrik Gold" initials="PG" lastIdx="8" clrIdx="3">
    <p:extLst>
      <p:ext uri="{19B8F6BF-5375-455C-9EA6-DF929625EA0E}">
        <p15:presenceInfo xmlns:p15="http://schemas.microsoft.com/office/powerpoint/2012/main" userId="179bc8f1580e072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BEBE"/>
    <a:srgbClr val="003B90"/>
    <a:srgbClr val="F2F2F2"/>
    <a:srgbClr val="00374A"/>
    <a:srgbClr val="FF6600"/>
    <a:srgbClr val="034694"/>
    <a:srgbClr val="163479"/>
    <a:srgbClr val="C0C0C0"/>
    <a:srgbClr val="959BA1"/>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94080" autoAdjust="0"/>
  </p:normalViewPr>
  <p:slideViewPr>
    <p:cSldViewPr snapToGrid="0" showGuides="1">
      <p:cViewPr varScale="1">
        <p:scale>
          <a:sx n="66" d="100"/>
          <a:sy n="66" d="100"/>
        </p:scale>
        <p:origin x="692" y="36"/>
      </p:cViewPr>
      <p:guideLst>
        <p:guide orient="horz" pos="1661"/>
        <p:guide pos="3840"/>
      </p:guideLst>
    </p:cSldViewPr>
  </p:slideViewPr>
  <p:notesTextViewPr>
    <p:cViewPr>
      <p:scale>
        <a:sx n="1" d="1"/>
        <a:sy n="1" d="1"/>
      </p:scale>
      <p:origin x="0" y="0"/>
    </p:cViewPr>
  </p:notesTextViewPr>
  <p:sorterViewPr>
    <p:cViewPr varScale="1">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image" Target="../media/image4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EE023F-8882-4CF3-9BDF-2A84E9C1A70C}" type="datetimeFigureOut">
              <a:rPr lang="zh-CN" altLang="en-US" smtClean="0"/>
              <a:t>2022/2/21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C38725-88B0-4898-8583-8FBE9EABD7B3}" type="slidenum">
              <a:rPr lang="zh-CN" altLang="en-US" smtClean="0"/>
              <a:t>‹#›</a:t>
            </a:fld>
            <a:endParaRPr lang="zh-CN" altLang="en-US"/>
          </a:p>
        </p:txBody>
      </p:sp>
    </p:spTree>
    <p:extLst>
      <p:ext uri="{BB962C8B-B14F-4D97-AF65-F5344CB8AC3E}">
        <p14:creationId xmlns:p14="http://schemas.microsoft.com/office/powerpoint/2010/main" val="2261142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95024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r>
              <a:rPr lang="en-US" altLang="zh-CN" sz="1200" kern="1200" dirty="0" smtClean="0">
                <a:solidFill>
                  <a:schemeClr val="tx1"/>
                </a:solidFill>
                <a:effectLst/>
                <a:latin typeface="+mn-lt"/>
                <a:ea typeface="+mn-ea"/>
                <a:cs typeface="+mn-cs"/>
              </a:rPr>
              <a:t>When a Square/Pulse waveform is generated by traditional DDS, there can be additional jitter if the sample rate is not an integer-related multiple of the output frequency. EasyPulse technology successfully overcomes this weakness in DDS designs and helps to produce low jitter Square/Pulse waveforms.</a:t>
            </a:r>
          </a:p>
          <a:p>
            <a:pPr>
              <a:spcBef>
                <a:spcPts val="200"/>
              </a:spcBef>
              <a:spcAft>
                <a:spcPts val="713"/>
              </a:spcAft>
            </a:pPr>
            <a:r>
              <a:rPr lang="en-US" altLang="zh-CN" sz="1200" kern="1200" dirty="0" smtClean="0">
                <a:solidFill>
                  <a:schemeClr val="tx1"/>
                </a:solidFill>
                <a:effectLst/>
                <a:latin typeface="+mn-lt"/>
                <a:ea typeface="+mn-ea"/>
                <a:cs typeface="+mn-cs"/>
              </a:rPr>
              <a:t>The minimum 1 ns pulse width, can be generated at any frequency. The pulse width can be finely adjusted in steps of 10 ps.</a:t>
            </a:r>
          </a:p>
          <a:p>
            <a:pPr>
              <a:spcBef>
                <a:spcPts val="200"/>
              </a:spcBef>
              <a:spcAft>
                <a:spcPts val="713"/>
              </a:spcAft>
            </a:pPr>
            <a:r>
              <a:rPr lang="en-US" altLang="zh-CN" sz="1200" kern="1200" dirty="0" smtClean="0">
                <a:solidFill>
                  <a:schemeClr val="tx1"/>
                </a:solidFill>
                <a:effectLst/>
                <a:latin typeface="+mn-lt"/>
                <a:ea typeface="+mn-ea"/>
                <a:cs typeface="+mn-cs"/>
              </a:rPr>
              <a:t>Adjustable fine step resolution to 100 ps. The minimum edge is 500 ps and can be generated at any frequency. The rising/ falling edge can be set respectively and can be used to generate asymmetric pulse</a:t>
            </a:r>
          </a:p>
          <a:p>
            <a:pPr>
              <a:spcBef>
                <a:spcPts val="200"/>
              </a:spcBef>
              <a:spcAft>
                <a:spcPts val="713"/>
              </a:spcAft>
            </a:pPr>
            <a:endParaRPr lang="en-US" altLang="zh-CN" sz="1200" kern="1200" dirty="0" smtClean="0">
              <a:solidFill>
                <a:schemeClr val="tx1"/>
              </a:solidFill>
              <a:effectLst/>
              <a:latin typeface="+mn-lt"/>
              <a:ea typeface="+mn-ea"/>
              <a:cs typeface="+mn-cs"/>
            </a:endParaRPr>
          </a:p>
          <a:p>
            <a:pPr>
              <a:spcBef>
                <a:spcPts val="200"/>
              </a:spcBef>
              <a:spcAft>
                <a:spcPts val="713"/>
              </a:spcAft>
            </a:pPr>
            <a:endParaRPr lang="en-US" altLang="zh-CN" sz="1200" kern="1200" dirty="0" smtClean="0">
              <a:solidFill>
                <a:schemeClr val="tx1"/>
              </a:solidFill>
              <a:effectLst/>
              <a:latin typeface="+mn-lt"/>
              <a:ea typeface="+mn-ea"/>
              <a:cs typeface="+mn-cs"/>
            </a:endParaRPr>
          </a:p>
          <a:p>
            <a:pPr>
              <a:spcBef>
                <a:spcPts val="200"/>
              </a:spcBef>
              <a:spcAft>
                <a:spcPts val="713"/>
              </a:spcAft>
            </a:pPr>
            <a:endParaRPr lang="en-US" altLang="zh-CN" sz="1200" dirty="0" smtClean="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01039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r>
              <a:rPr lang="en-US" altLang="zh-CN" sz="1200" kern="1200" dirty="0" smtClean="0">
                <a:solidFill>
                  <a:schemeClr val="tx1"/>
                </a:solidFill>
                <a:effectLst/>
                <a:latin typeface="+mn-lt"/>
                <a:ea typeface="+mn-ea"/>
                <a:cs typeface="+mn-cs"/>
              </a:rPr>
              <a:t>When a Square/Pulse waveform is generated by traditional DDS, there can be additional jitter if the sample rate is not an integer-related multiple of the output frequency. EasyPulse technology successfully overcomes this weakness in DDS designs and helps to produce low jitter Square/Pulse waveforms.</a:t>
            </a:r>
          </a:p>
          <a:p>
            <a:pPr>
              <a:spcBef>
                <a:spcPts val="200"/>
              </a:spcBef>
              <a:spcAft>
                <a:spcPts val="713"/>
              </a:spcAft>
            </a:pPr>
            <a:r>
              <a:rPr lang="en-US" altLang="zh-CN" sz="1200" kern="1200" dirty="0" smtClean="0">
                <a:solidFill>
                  <a:schemeClr val="tx1"/>
                </a:solidFill>
                <a:effectLst/>
                <a:latin typeface="+mn-lt"/>
                <a:ea typeface="+mn-ea"/>
                <a:cs typeface="+mn-cs"/>
              </a:rPr>
              <a:t>The minimum 1 ns pulse width, can be generated at any frequency. The pulse width can be finely adjusted in steps of 10 ps.</a:t>
            </a:r>
          </a:p>
          <a:p>
            <a:pPr>
              <a:spcBef>
                <a:spcPts val="200"/>
              </a:spcBef>
              <a:spcAft>
                <a:spcPts val="713"/>
              </a:spcAft>
            </a:pPr>
            <a:r>
              <a:rPr lang="en-US" altLang="zh-CN" sz="1200" kern="1200" dirty="0" smtClean="0">
                <a:solidFill>
                  <a:schemeClr val="tx1"/>
                </a:solidFill>
                <a:effectLst/>
                <a:latin typeface="+mn-lt"/>
                <a:ea typeface="+mn-ea"/>
                <a:cs typeface="+mn-cs"/>
              </a:rPr>
              <a:t>Adjustable fine step resolution to 100 ps. The minimum edge is 500 ps and can be generated at any frequency. The rising/ falling edge can be set respectively and can be used to generate asymmetric pulse</a:t>
            </a:r>
          </a:p>
          <a:p>
            <a:pPr>
              <a:spcBef>
                <a:spcPts val="200"/>
              </a:spcBef>
              <a:spcAft>
                <a:spcPts val="713"/>
              </a:spcAft>
            </a:pPr>
            <a:endParaRPr lang="en-US" altLang="zh-CN" sz="1200" kern="1200" dirty="0" smtClean="0">
              <a:solidFill>
                <a:schemeClr val="tx1"/>
              </a:solidFill>
              <a:effectLst/>
              <a:latin typeface="+mn-lt"/>
              <a:ea typeface="+mn-ea"/>
              <a:cs typeface="+mn-cs"/>
            </a:endParaRPr>
          </a:p>
          <a:p>
            <a:pPr>
              <a:spcBef>
                <a:spcPts val="200"/>
              </a:spcBef>
              <a:spcAft>
                <a:spcPts val="713"/>
              </a:spcAft>
            </a:pPr>
            <a:endParaRPr lang="en-US" altLang="zh-CN" sz="1200" kern="1200" dirty="0" smtClean="0">
              <a:solidFill>
                <a:schemeClr val="tx1"/>
              </a:solidFill>
              <a:effectLst/>
              <a:latin typeface="+mn-lt"/>
              <a:ea typeface="+mn-ea"/>
              <a:cs typeface="+mn-cs"/>
            </a:endParaRPr>
          </a:p>
          <a:p>
            <a:pPr>
              <a:spcBef>
                <a:spcPts val="200"/>
              </a:spcBef>
              <a:spcAft>
                <a:spcPts val="713"/>
              </a:spcAft>
            </a:pPr>
            <a:endParaRPr lang="en-US" altLang="zh-CN" sz="1200" dirty="0" smtClean="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7688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r>
              <a:rPr lang="en-US" altLang="zh-CN" sz="1200" b="1" kern="1200" dirty="0" smtClean="0">
                <a:solidFill>
                  <a:schemeClr val="tx1"/>
                </a:solidFill>
                <a:effectLst/>
                <a:latin typeface="+mn-lt"/>
                <a:ea typeface="+mn-ea"/>
                <a:cs typeface="+mn-cs"/>
              </a:rPr>
              <a:t>Waveform </a:t>
            </a:r>
            <a:r>
              <a:rPr lang="en-US" altLang="zh-CN" sz="1200" b="1" u="sng" kern="1200" dirty="0" smtClean="0">
                <a:solidFill>
                  <a:schemeClr val="tx1"/>
                </a:solidFill>
                <a:effectLst/>
                <a:latin typeface="+mn-lt"/>
                <a:ea typeface="+mn-ea"/>
                <a:cs typeface="+mn-cs"/>
              </a:rPr>
              <a:t>C</a:t>
            </a:r>
            <a:r>
              <a:rPr lang="en-US" altLang="zh-CN" sz="1200" b="1" kern="1200" dirty="0" smtClean="0">
                <a:solidFill>
                  <a:schemeClr val="tx1"/>
                </a:solidFill>
                <a:effectLst/>
                <a:latin typeface="+mn-lt"/>
                <a:ea typeface="+mn-ea"/>
                <a:cs typeface="+mn-cs"/>
              </a:rPr>
              <a:t>ombining </a:t>
            </a:r>
            <a:r>
              <a:rPr lang="en-US" altLang="zh-CN" sz="1200" kern="1200" dirty="0" smtClean="0">
                <a:solidFill>
                  <a:schemeClr val="tx1"/>
                </a:solidFill>
                <a:effectLst/>
                <a:latin typeface="+mn-lt"/>
                <a:ea typeface="+mn-ea"/>
                <a:cs typeface="+mn-cs"/>
              </a:rPr>
              <a:t>Superimposes CH1 and CH2 waveforms internally and provides the combined waveform to a user-selected output. It easily combines basic waveforms, random noise, modulation signals, sweep signals, burst signals, EasyPulse waveforms, and TrueArb waveforms without external connections or complex editing.</a:t>
            </a:r>
            <a:endParaRPr lang="en-US" altLang="zh-CN" sz="1200" dirty="0" smtClean="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4252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r>
              <a:rPr lang="en-US" altLang="zh-CN" sz="1200" i="1" kern="1200" dirty="0" smtClean="0">
                <a:solidFill>
                  <a:schemeClr val="tx1"/>
                </a:solidFill>
                <a:effectLst/>
                <a:latin typeface="+mn-lt"/>
                <a:ea typeface="+mn-ea"/>
                <a:cs typeface="+mn-cs"/>
              </a:rPr>
              <a:t>The preset logic levels in the table are valid only when output mode = single ended.</a:t>
            </a:r>
          </a:p>
          <a:p>
            <a:pPr>
              <a:spcBef>
                <a:spcPts val="200"/>
              </a:spcBef>
              <a:spcAft>
                <a:spcPts val="713"/>
              </a:spcAft>
            </a:pPr>
            <a:endParaRPr lang="en-US" altLang="zh-CN"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200"/>
              </a:spcBef>
              <a:spcAft>
                <a:spcPts val="713"/>
              </a:spcAft>
              <a:buClrTx/>
              <a:buSzTx/>
              <a:buFontTx/>
              <a:buNone/>
              <a:tabLst/>
              <a:defRPr/>
            </a:pPr>
            <a:r>
              <a:rPr lang="en-US" altLang="zh-CN" sz="1200" kern="1200" dirty="0" smtClean="0">
                <a:solidFill>
                  <a:schemeClr val="tx1"/>
                </a:solidFill>
                <a:effectLst/>
                <a:latin typeface="+mn-lt"/>
                <a:ea typeface="+mn-ea"/>
                <a:cs typeface="+mn-cs"/>
              </a:rPr>
              <a:t>Because the common mode is limited in (-1 V ~ +1 V), some levels with large common-mode voltages, such as LVDS (1.25 V) and LVPECL (2.0 V), cannot be simulated. An alternative is to simulate the differential output by two complementary single-ended outputs. </a:t>
            </a:r>
            <a:endParaRPr lang="zh-CN" altLang="zh-CN" sz="1200" kern="1200" dirty="0" smtClean="0">
              <a:solidFill>
                <a:schemeClr val="tx1"/>
              </a:solidFill>
              <a:effectLst/>
              <a:latin typeface="+mn-lt"/>
              <a:ea typeface="+mn-ea"/>
              <a:cs typeface="+mn-cs"/>
            </a:endParaRPr>
          </a:p>
          <a:p>
            <a:pPr>
              <a:spcBef>
                <a:spcPts val="200"/>
              </a:spcBef>
              <a:spcAft>
                <a:spcPts val="713"/>
              </a:spcAft>
            </a:pPr>
            <a:endParaRPr lang="en-US" altLang="zh-CN" sz="1200" dirty="0" smtClean="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7655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r>
              <a:rPr lang="en-US" altLang="zh-CN" sz="1200" i="1" kern="1200" dirty="0" smtClean="0">
                <a:solidFill>
                  <a:schemeClr val="tx1"/>
                </a:solidFill>
                <a:effectLst/>
                <a:latin typeface="+mn-lt"/>
                <a:ea typeface="+mn-ea"/>
                <a:cs typeface="+mn-cs"/>
              </a:rPr>
              <a:t>The preset logic levels in the table are valid only when output mode = single ended.</a:t>
            </a:r>
          </a:p>
          <a:p>
            <a:pPr>
              <a:spcBef>
                <a:spcPts val="200"/>
              </a:spcBef>
              <a:spcAft>
                <a:spcPts val="713"/>
              </a:spcAft>
            </a:pPr>
            <a:endParaRPr lang="en-US" altLang="zh-CN"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200"/>
              </a:spcBef>
              <a:spcAft>
                <a:spcPts val="713"/>
              </a:spcAft>
              <a:buClrTx/>
              <a:buSzTx/>
              <a:buFontTx/>
              <a:buNone/>
              <a:tabLst/>
              <a:defRPr/>
            </a:pPr>
            <a:r>
              <a:rPr lang="en-US" altLang="zh-CN" sz="1200" kern="1200" dirty="0" smtClean="0">
                <a:solidFill>
                  <a:schemeClr val="tx1"/>
                </a:solidFill>
                <a:effectLst/>
                <a:latin typeface="+mn-lt"/>
                <a:ea typeface="+mn-ea"/>
                <a:cs typeface="+mn-cs"/>
              </a:rPr>
              <a:t>Because the common mode is limited in (-1 V ~ +1 V), some levels with large common-mode voltages, such as LVDS (1.25 V) and LVPECL (2.0 V), cannot be simulated. An alternative is to simulate the differential output by two complementary single-ended outputs. </a:t>
            </a:r>
            <a:endParaRPr lang="zh-CN" altLang="zh-CN" sz="1200" kern="1200" dirty="0" smtClean="0">
              <a:solidFill>
                <a:schemeClr val="tx1"/>
              </a:solidFill>
              <a:effectLst/>
              <a:latin typeface="+mn-lt"/>
              <a:ea typeface="+mn-ea"/>
              <a:cs typeface="+mn-cs"/>
            </a:endParaRPr>
          </a:p>
          <a:p>
            <a:pPr>
              <a:spcBef>
                <a:spcPts val="200"/>
              </a:spcBef>
              <a:spcAft>
                <a:spcPts val="713"/>
              </a:spcAft>
            </a:pPr>
            <a:endParaRPr lang="en-US" altLang="zh-CN" sz="1200" dirty="0" smtClean="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0344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200"/>
              </a:spcBef>
              <a:spcAft>
                <a:spcPts val="713"/>
              </a:spcAft>
              <a:buClrTx/>
              <a:buSzTx/>
              <a:buFontTx/>
              <a:buNone/>
              <a:tabLst/>
              <a:defRPr/>
            </a:pPr>
            <a:r>
              <a:rPr lang="en-US" altLang="zh-CN" sz="1200" kern="1200" dirty="0" smtClean="0">
                <a:solidFill>
                  <a:schemeClr val="tx1"/>
                </a:solidFill>
                <a:effectLst/>
                <a:latin typeface="+mn-lt"/>
                <a:ea typeface="+mn-ea"/>
                <a:cs typeface="+mn-cs"/>
              </a:rPr>
              <a:t>In PRBS generation, because the common mode is limited in (-1 V ~ +1 V), some levels with large common-mode voltages, such as LVDS (1.25 V) and LVPECL (2.0 V), cannot be simulated. An alternative is to simulate the differential output by two complementary single-ended outputs. </a:t>
            </a:r>
            <a:endParaRPr lang="zh-CN" altLang="zh-CN" sz="1200" kern="1200" dirty="0" smtClean="0">
              <a:solidFill>
                <a:schemeClr val="tx1"/>
              </a:solidFill>
              <a:effectLst/>
              <a:latin typeface="+mn-lt"/>
              <a:ea typeface="+mn-ea"/>
              <a:cs typeface="+mn-cs"/>
            </a:endParaRPr>
          </a:p>
          <a:p>
            <a:pPr>
              <a:spcBef>
                <a:spcPts val="200"/>
              </a:spcBef>
              <a:spcAft>
                <a:spcPts val="713"/>
              </a:spcAft>
            </a:pPr>
            <a:endParaRPr lang="en-US" altLang="zh-CN" sz="1200" dirty="0" smtClean="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0485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endParaRPr lang="en-US" altLang="zh-CN" sz="1200" dirty="0" smtClean="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0673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r>
              <a:rPr lang="en-US" altLang="zh-CN" sz="1200" kern="1200" dirty="0" smtClean="0">
                <a:solidFill>
                  <a:schemeClr val="tx1"/>
                </a:solidFill>
                <a:effectLst/>
                <a:latin typeface="+mn-lt"/>
                <a:ea typeface="+mn-ea"/>
                <a:cs typeface="+mn-cs"/>
              </a:rPr>
              <a:t>Purchase the corresponding digital bus kit to get 16-channel LVTTL or LVDS output with a bit rate of 1 </a:t>
            </a:r>
            <a:r>
              <a:rPr lang="en-US" altLang="zh-CN" sz="1200" kern="1200" dirty="0" err="1" smtClean="0">
                <a:solidFill>
                  <a:schemeClr val="tx1"/>
                </a:solidFill>
                <a:effectLst/>
                <a:latin typeface="+mn-lt"/>
                <a:ea typeface="+mn-ea"/>
                <a:cs typeface="+mn-cs"/>
              </a:rPr>
              <a:t>μbps</a:t>
            </a:r>
            <a:r>
              <a:rPr lang="en-US" altLang="zh-CN" sz="1200" kern="1200" dirty="0" smtClean="0">
                <a:solidFill>
                  <a:schemeClr val="tx1"/>
                </a:solidFill>
                <a:effectLst/>
                <a:latin typeface="+mn-lt"/>
                <a:ea typeface="+mn-ea"/>
                <a:cs typeface="+mn-cs"/>
              </a:rPr>
              <a:t> ~ 1Gbps.Combine the digital bus with the analog channels to realize mixed-signal outputs.</a:t>
            </a:r>
            <a:endParaRPr lang="en-US" altLang="zh-CN" sz="1200" dirty="0" smtClean="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5031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endParaRPr lang="en-US" altLang="zh-CN" sz="1200" dirty="0" smtClean="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443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endParaRPr lang="en-US" altLang="zh-CN" sz="1200" dirty="0" smtClean="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9942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r>
              <a:rPr lang="zh-CN" altLang="zh-CN"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TrueArb enhances the performance of traditional DDS technology by delivering lower jitter and distortion defects</a:t>
            </a:r>
            <a:r>
              <a:rPr lang="en-US" altLang="zh-CN" sz="1200" kern="1200" dirty="0" smtClean="0">
                <a:solidFill>
                  <a:schemeClr val="tx1"/>
                </a:solidFill>
                <a:effectLst/>
                <a:latin typeface="+mn-lt"/>
                <a:ea typeface="+mn-ea"/>
                <a:cs typeface="+mn-cs"/>
              </a:rPr>
              <a:t>.</a:t>
            </a:r>
          </a:p>
          <a:p>
            <a:pPr>
              <a:spcBef>
                <a:spcPts val="200"/>
              </a:spcBef>
              <a:spcAft>
                <a:spcPts val="713"/>
              </a:spcAft>
            </a:pP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200"/>
              </a:spcBef>
              <a:spcAft>
                <a:spcPts val="713"/>
              </a:spcAft>
              <a:buClrTx/>
              <a:buSzTx/>
              <a:buFontTx/>
              <a:buNone/>
              <a:tabLst/>
              <a:defRPr/>
            </a:pPr>
            <a:r>
              <a:rPr lang="en-US" altLang="zh-CN" dirty="0" smtClean="0"/>
              <a:t>Deeper memory provides higher resolution in the time domain and enables users to create more detailed waveforms.</a:t>
            </a:r>
            <a:endParaRPr lang="en-US" altLang="zh-CN" sz="1200" dirty="0" smtClean="0">
              <a:solidFill>
                <a:srgbClr val="000000"/>
              </a:solidFill>
              <a:latin typeface="Univers Condensed" pitchFamily="34" charset="0"/>
            </a:endParaRPr>
          </a:p>
          <a:p>
            <a:pPr>
              <a:spcBef>
                <a:spcPts val="200"/>
              </a:spcBef>
              <a:spcAft>
                <a:spcPts val="713"/>
              </a:spcAft>
            </a:pPr>
            <a:endParaRPr lang="en-US" altLang="zh-CN" sz="1200" dirty="0" smtClean="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2522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endParaRPr lang="en-US" altLang="zh-CN" sz="1200" dirty="0" smtClean="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9789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endParaRPr lang="en-US" altLang="zh-CN" sz="1200" dirty="0" smtClean="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0066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r>
              <a:rPr lang="en-US" altLang="zh-CN" sz="1200" dirty="0" smtClean="0">
                <a:solidFill>
                  <a:srgbClr val="000000"/>
                </a:solidFill>
                <a:latin typeface="Univers Condensed" pitchFamily="34" charset="0"/>
              </a:rPr>
              <a:t>A two levels or three level pulse is presented for medical ultrasound imaging applications, particularly those that use capacitive </a:t>
            </a:r>
            <a:r>
              <a:rPr lang="en-US" altLang="zh-CN" sz="1200" dirty="0" err="1" smtClean="0">
                <a:solidFill>
                  <a:srgbClr val="000000"/>
                </a:solidFill>
                <a:latin typeface="Univers Condensed" pitchFamily="34" charset="0"/>
              </a:rPr>
              <a:t>micromachined</a:t>
            </a:r>
            <a:r>
              <a:rPr lang="en-US" altLang="zh-CN" sz="1200" dirty="0" smtClean="0">
                <a:solidFill>
                  <a:srgbClr val="000000"/>
                </a:solidFill>
                <a:latin typeface="Univers Condensed" pitchFamily="34" charset="0"/>
              </a:rPr>
              <a:t> ultrasonic transducers (CMUT). Waveform Editor tool, allows you to easily create multi-level pulses that are a key-factor of this kind of application. It is also possible to add noise and/or filters to simulate a real-life environment.</a:t>
            </a:r>
          </a:p>
          <a:p>
            <a:pPr>
              <a:spcBef>
                <a:spcPts val="200"/>
              </a:spcBef>
              <a:spcAft>
                <a:spcPts val="713"/>
              </a:spcAft>
            </a:pPr>
            <a:endParaRPr lang="en-US" altLang="zh-CN" sz="1200" dirty="0" smtClean="0">
              <a:solidFill>
                <a:srgbClr val="000000"/>
              </a:solidFill>
              <a:latin typeface="Univers Condensed" pitchFamily="34" charset="0"/>
            </a:endParaRPr>
          </a:p>
          <a:p>
            <a:pPr>
              <a:spcBef>
                <a:spcPts val="200"/>
              </a:spcBef>
              <a:spcAft>
                <a:spcPts val="713"/>
              </a:spcAft>
            </a:pPr>
            <a:r>
              <a:rPr lang="en-US" altLang="zh-CN" sz="1200" dirty="0" smtClean="0">
                <a:latin typeface="Arial Unicode MS" panose="020B0604020202020204" pitchFamily="34" charset="-122"/>
                <a:ea typeface="Arial Unicode MS" panose="020B0604020202020204" pitchFamily="34" charset="-122"/>
                <a:cs typeface="Arial Unicode MS" panose="020B0604020202020204" pitchFamily="34" charset="-122"/>
              </a:rPr>
              <a:t>Ultrasonic MEMS sensor can address a wide range of applications and they are becoming very popular these days. Semiconductor and digital imaging companies are investing money and research time into this particular market segment; the market forecast is about 6 Billion USD in 2025</a:t>
            </a:r>
            <a:endParaRPr lang="en-US" altLang="zh-CN" sz="1200" dirty="0" smtClean="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4460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38725-88B0-4898-8583-8FBE9EABD7B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8508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r>
              <a:rPr lang="en-US" altLang="zh-CN" dirty="0" smtClean="0"/>
              <a:t>When switching between segments, the output seamlessly moves from the last point of the previous segment to the first point of the next segment without generating an idle level. It is suitable for applications with high requirements for waveform switching.</a:t>
            </a:r>
            <a:endParaRPr lang="en-US" altLang="zh-CN" sz="1200" dirty="0" smtClean="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2648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endParaRPr lang="en-US" altLang="zh-CN" sz="1200" dirty="0" smtClean="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04836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endParaRPr lang="en-US" altLang="zh-CN" sz="1200" dirty="0" smtClean="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2335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endParaRPr lang="en-US" altLang="zh-CN" sz="1200" dirty="0" smtClean="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3403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200"/>
              </a:spcBef>
              <a:spcAft>
                <a:spcPts val="713"/>
              </a:spcAft>
              <a:buClrTx/>
              <a:buSzTx/>
              <a:buFontTx/>
              <a:buNone/>
              <a:tabLst/>
              <a:defRPr/>
            </a:pPr>
            <a:r>
              <a:rPr lang="en-US" altLang="zh-CN" sz="1200" kern="1200" dirty="0" smtClean="0">
                <a:solidFill>
                  <a:schemeClr val="tx1"/>
                </a:solidFill>
                <a:effectLst/>
                <a:latin typeface="+mn-lt"/>
                <a:ea typeface="+mn-ea"/>
                <a:cs typeface="+mn-cs"/>
              </a:rPr>
              <a:t>In IF mode, the I and Q data will be sent to the internal quadrature modulator and modulated to the carrier frequency before output. The output of the quadrature modulator is led out from CH1 after broadband compensation.</a:t>
            </a:r>
            <a:endParaRPr lang="zh-CN" altLang="zh-CN" sz="1200" kern="1200" dirty="0" smtClean="0">
              <a:solidFill>
                <a:schemeClr val="tx1"/>
              </a:solidFill>
              <a:effectLst/>
              <a:latin typeface="+mn-lt"/>
              <a:ea typeface="+mn-ea"/>
              <a:cs typeface="+mn-cs"/>
            </a:endParaRPr>
          </a:p>
          <a:p>
            <a:pPr>
              <a:spcBef>
                <a:spcPts val="200"/>
              </a:spcBef>
              <a:spcAft>
                <a:spcPts val="713"/>
              </a:spcAft>
            </a:pPr>
            <a:endParaRPr lang="en-US" altLang="zh-CN" sz="1200" dirty="0" smtClean="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289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endParaRPr lang="en-US" altLang="zh-CN" sz="1200" dirty="0" smtClean="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0084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200"/>
              </a:spcBef>
              <a:spcAft>
                <a:spcPts val="713"/>
              </a:spcAft>
              <a:buClrTx/>
              <a:buSzTx/>
              <a:buFontTx/>
              <a:buNone/>
              <a:tabLst/>
              <a:defRPr/>
            </a:pPr>
            <a:r>
              <a:rPr lang="en-US" altLang="zh-CN" sz="1200" kern="1200" dirty="0" smtClean="0">
                <a:solidFill>
                  <a:schemeClr val="tx1"/>
                </a:solidFill>
                <a:effectLst/>
                <a:latin typeface="+mn-lt"/>
                <a:ea typeface="+mn-ea"/>
                <a:cs typeface="+mn-cs"/>
              </a:rPr>
              <a:t>Harmonic is a sub-function of sine wave generation function. It can output harmonics with specified order, amplitude, and phase settings, which is used to simulate sine waves with non-linearity.</a:t>
            </a:r>
            <a:endParaRPr lang="zh-CN" altLang="zh-CN" sz="1200" kern="1200" dirty="0" smtClean="0">
              <a:solidFill>
                <a:schemeClr val="tx1"/>
              </a:solidFill>
              <a:effectLst/>
              <a:latin typeface="+mn-lt"/>
              <a:ea typeface="+mn-ea"/>
              <a:cs typeface="+mn-cs"/>
            </a:endParaRPr>
          </a:p>
          <a:p>
            <a:pPr>
              <a:spcBef>
                <a:spcPts val="200"/>
              </a:spcBef>
              <a:spcAft>
                <a:spcPts val="713"/>
              </a:spcAft>
            </a:pPr>
            <a:endParaRPr lang="en-US" altLang="zh-CN" sz="1200" dirty="0" smtClean="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7640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2E2D853-FEB1-4293-98A5-4C0676459D6A}" type="datetime1">
              <a:rPr lang="zh-CN" altLang="en-US" smtClean="0"/>
              <a:t>2022/2/21</a:t>
            </a:fld>
            <a:endParaRPr lang="zh-CN" altLang="en-US"/>
          </a:p>
        </p:txBody>
      </p:sp>
      <p:sp>
        <p:nvSpPr>
          <p:cNvPr id="5" name="页脚占位符 4"/>
          <p:cNvSpPr>
            <a:spLocks noGrp="1"/>
          </p:cNvSpPr>
          <p:nvPr>
            <p:ph type="ftr" sz="quarter" idx="11"/>
          </p:nvPr>
        </p:nvSpPr>
        <p:spPr/>
        <p:txBody>
          <a:bodyPr/>
          <a:lstStyle/>
          <a:p>
            <a:r>
              <a:rPr lang="en-US" altLang="zh-CN" smtClean="0"/>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113240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C158901-601B-4090-A6B2-75FF5852EB58}" type="datetime1">
              <a:rPr lang="zh-CN" altLang="en-US" smtClean="0"/>
              <a:t>2022/2/21</a:t>
            </a:fld>
            <a:endParaRPr lang="zh-CN" altLang="en-US"/>
          </a:p>
        </p:txBody>
      </p:sp>
      <p:sp>
        <p:nvSpPr>
          <p:cNvPr id="5" name="页脚占位符 4"/>
          <p:cNvSpPr>
            <a:spLocks noGrp="1"/>
          </p:cNvSpPr>
          <p:nvPr>
            <p:ph type="ftr" sz="quarter" idx="11"/>
          </p:nvPr>
        </p:nvSpPr>
        <p:spPr/>
        <p:txBody>
          <a:bodyPr/>
          <a:lstStyle/>
          <a:p>
            <a:r>
              <a:rPr lang="en-US" altLang="zh-CN" smtClean="0"/>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978868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C9A23D8-5A5A-4748-BAC5-84A2607321D4}" type="datetime1">
              <a:rPr lang="zh-CN" altLang="en-US" smtClean="0"/>
              <a:t>2022/2/21</a:t>
            </a:fld>
            <a:endParaRPr lang="zh-CN" altLang="en-US"/>
          </a:p>
        </p:txBody>
      </p:sp>
      <p:sp>
        <p:nvSpPr>
          <p:cNvPr id="5" name="页脚占位符 4"/>
          <p:cNvSpPr>
            <a:spLocks noGrp="1"/>
          </p:cNvSpPr>
          <p:nvPr>
            <p:ph type="ftr" sz="quarter" idx="11"/>
          </p:nvPr>
        </p:nvSpPr>
        <p:spPr/>
        <p:txBody>
          <a:bodyPr/>
          <a:lstStyle/>
          <a:p>
            <a:r>
              <a:rPr lang="en-US" altLang="zh-CN" smtClean="0"/>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3908913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1AECA3-64EE-4D54-9D34-2C98161932F7}"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2022/2/21</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smtClean="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同侧圆角矩形 4"/>
          <p:cNvSpPr/>
          <p:nvPr userDrawn="1"/>
        </p:nvSpPr>
        <p:spPr>
          <a:xfrm rot="10800000">
            <a:off x="9560175" y="0"/>
            <a:ext cx="2178968" cy="682388"/>
          </a:xfrm>
          <a:prstGeom prst="round2Same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t="-4568" r="17448"/>
          <a:stretch/>
        </p:blipFill>
        <p:spPr>
          <a:xfrm>
            <a:off x="9678823" y="66675"/>
            <a:ext cx="1922547" cy="428625"/>
          </a:xfrm>
          <a:prstGeom prst="rect">
            <a:avLst/>
          </a:prstGeom>
        </p:spPr>
      </p:pic>
    </p:spTree>
    <p:extLst>
      <p:ext uri="{BB962C8B-B14F-4D97-AF65-F5344CB8AC3E}">
        <p14:creationId xmlns:p14="http://schemas.microsoft.com/office/powerpoint/2010/main" val="40464778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E9F06D-7819-4873-907A-9F6215E6F5A7}"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2022/2/21</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solidFill>
                  <a:srgbClr val="003A9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smtClean="0">
                <a:ln>
                  <a:noFill/>
                </a:ln>
                <a:solidFill>
                  <a:srgbClr val="003A90"/>
                </a:solidFill>
                <a:effectLst/>
                <a:uLnTx/>
                <a:uFillTx/>
                <a:latin typeface="Calibri"/>
                <a:cs typeface="+mn-cs"/>
              </a:rPr>
              <a:t>Company Confidential</a:t>
            </a:r>
            <a:endParaRPr kumimoji="0" lang="zh-CN" altLang="en-US" sz="1800" b="0" i="0" u="none" strike="noStrike" kern="1200" cap="none" spc="0" normalizeH="0" baseline="0" noProof="0" dirty="0">
              <a:ln>
                <a:noFill/>
              </a:ln>
              <a:solidFill>
                <a:srgbClr val="003A90"/>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560" y="6356351"/>
            <a:ext cx="2277211" cy="418474"/>
          </a:xfrm>
          <a:prstGeom prst="rect">
            <a:avLst/>
          </a:prstGeom>
        </p:spPr>
      </p:pic>
    </p:spTree>
    <p:extLst>
      <p:ext uri="{BB962C8B-B14F-4D97-AF65-F5344CB8AC3E}">
        <p14:creationId xmlns:p14="http://schemas.microsoft.com/office/powerpoint/2010/main" val="3859950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EF03D-C05E-4F5C-A86E-0DCD15919500}"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2022/2/21</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smtClean="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8863658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F1CAE8-05F4-4F1E-AF40-6313E6831750}"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2022/2/21</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smtClean="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同侧圆角矩形 4"/>
          <p:cNvSpPr/>
          <p:nvPr userDrawn="1"/>
        </p:nvSpPr>
        <p:spPr>
          <a:xfrm rot="10800000">
            <a:off x="9560175" y="0"/>
            <a:ext cx="2178968" cy="682388"/>
          </a:xfrm>
          <a:prstGeom prst="round2Same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t="-4568" r="17448"/>
          <a:stretch/>
        </p:blipFill>
        <p:spPr>
          <a:xfrm>
            <a:off x="9678823" y="66675"/>
            <a:ext cx="1922547" cy="428625"/>
          </a:xfrm>
          <a:prstGeom prst="rect">
            <a:avLst/>
          </a:prstGeom>
        </p:spPr>
      </p:pic>
    </p:spTree>
    <p:extLst>
      <p:ext uri="{BB962C8B-B14F-4D97-AF65-F5344CB8AC3E}">
        <p14:creationId xmlns:p14="http://schemas.microsoft.com/office/powerpoint/2010/main" val="20990751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A2E72-EF0D-4180-B789-DC2C8D81A8A3}"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2022/2/21</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solidFill>
                  <a:srgbClr val="003A9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smtClean="0">
                <a:ln>
                  <a:noFill/>
                </a:ln>
                <a:solidFill>
                  <a:srgbClr val="003A90"/>
                </a:solidFill>
                <a:effectLst/>
                <a:uLnTx/>
                <a:uFillTx/>
                <a:latin typeface="Calibri"/>
                <a:cs typeface="+mn-cs"/>
              </a:rPr>
              <a:t>Company Confidential</a:t>
            </a:r>
            <a:endParaRPr kumimoji="0" lang="zh-CN" altLang="en-US" sz="1800" b="0" i="0" u="none" strike="noStrike" kern="1200" cap="none" spc="0" normalizeH="0" baseline="0" noProof="0" dirty="0">
              <a:ln>
                <a:noFill/>
              </a:ln>
              <a:solidFill>
                <a:srgbClr val="003A90"/>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560" y="6356351"/>
            <a:ext cx="2277211" cy="418474"/>
          </a:xfrm>
          <a:prstGeom prst="rect">
            <a:avLst/>
          </a:prstGeom>
        </p:spPr>
      </p:pic>
    </p:spTree>
    <p:extLst>
      <p:ext uri="{BB962C8B-B14F-4D97-AF65-F5344CB8AC3E}">
        <p14:creationId xmlns:p14="http://schemas.microsoft.com/office/powerpoint/2010/main" val="1932201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164E2-2CF0-4134-BA2D-B5DAF8529C98}"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2022/2/21</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smtClean="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612316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fld id="{3533F8E0-8434-4829-995E-A9B62F7F28FA}" type="datetime1">
              <a:rPr lang="zh-CN" altLang="en-US" smtClean="0">
                <a:solidFill>
                  <a:prstClr val="black"/>
                </a:solidFill>
              </a:rPr>
              <a:pPr>
                <a:defRPr/>
              </a:pPr>
              <a:t>2022/2/21</a:t>
            </a:fld>
            <a:endParaRPr lang="zh-CN" altLang="en-US" dirty="0">
              <a:solidFill>
                <a:prstClr val="black"/>
              </a:solidFill>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r>
              <a:rPr lang="en-US" altLang="zh-CN" dirty="0" smtClean="0">
                <a:solidFill>
                  <a:prstClr val="black"/>
                </a:solidFill>
              </a:rPr>
              <a:t>Company Confidential</a:t>
            </a:r>
            <a:endParaRPr lang="zh-CN" altLang="en-US" dirty="0">
              <a:solidFill>
                <a:prstClr val="black"/>
              </a:solidFill>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fld id="{FAB2F72D-0145-4728-BBF6-AFA599DFD9DE}" type="slidenum">
              <a:rPr lang="zh-CN" altLang="en-US" smtClean="0">
                <a:solidFill>
                  <a:prstClr val="black"/>
                </a:solidFill>
              </a:rPr>
              <a:pPr>
                <a:defRPr/>
              </a:pPr>
              <a:t>‹#›</a:t>
            </a:fld>
            <a:endParaRPr lang="zh-CN" altLang="en-US" dirty="0">
              <a:solidFill>
                <a:prstClr val="black"/>
              </a:solidFill>
            </a:endParaRPr>
          </a:p>
        </p:txBody>
      </p:sp>
      <p:sp>
        <p:nvSpPr>
          <p:cNvPr id="5" name="同侧圆角矩形 4"/>
          <p:cNvSpPr/>
          <p:nvPr userDrawn="1"/>
        </p:nvSpPr>
        <p:spPr>
          <a:xfrm rot="10800000">
            <a:off x="9560175" y="0"/>
            <a:ext cx="2178968" cy="682388"/>
          </a:xfrm>
          <a:prstGeom prst="round2Same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t="-4568" r="17448"/>
          <a:stretch/>
        </p:blipFill>
        <p:spPr>
          <a:xfrm>
            <a:off x="9678823" y="66675"/>
            <a:ext cx="1922547" cy="428625"/>
          </a:xfrm>
          <a:prstGeom prst="rect">
            <a:avLst/>
          </a:prstGeom>
        </p:spPr>
      </p:pic>
    </p:spTree>
    <p:extLst>
      <p:ext uri="{BB962C8B-B14F-4D97-AF65-F5344CB8AC3E}">
        <p14:creationId xmlns:p14="http://schemas.microsoft.com/office/powerpoint/2010/main" val="32681310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FEFF4C-A180-4E92-B1FD-B8CA7C38AAFD}"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2022/2/21</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solidFill>
                  <a:srgbClr val="003A9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smtClean="0">
                <a:ln>
                  <a:noFill/>
                </a:ln>
                <a:solidFill>
                  <a:srgbClr val="003A90"/>
                </a:solidFill>
                <a:effectLst/>
                <a:uLnTx/>
                <a:uFillTx/>
                <a:latin typeface="Calibri"/>
                <a:cs typeface="+mn-cs"/>
              </a:rPr>
              <a:t>Company Confidential</a:t>
            </a:r>
            <a:endParaRPr kumimoji="0" lang="zh-CN" altLang="en-US" sz="1800" b="0" i="0" u="none" strike="noStrike" kern="1200" cap="none" spc="0" normalizeH="0" baseline="0" noProof="0" dirty="0">
              <a:ln>
                <a:noFill/>
              </a:ln>
              <a:solidFill>
                <a:srgbClr val="003A90"/>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560" y="6356351"/>
            <a:ext cx="2277211" cy="418474"/>
          </a:xfrm>
          <a:prstGeom prst="rect">
            <a:avLst/>
          </a:prstGeom>
        </p:spPr>
      </p:pic>
    </p:spTree>
    <p:extLst>
      <p:ext uri="{BB962C8B-B14F-4D97-AF65-F5344CB8AC3E}">
        <p14:creationId xmlns:p14="http://schemas.microsoft.com/office/powerpoint/2010/main" val="17232452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DED94DC-9E7A-46DB-8DF8-B27DAC652605}" type="datetime1">
              <a:rPr lang="zh-CN" altLang="en-US" smtClean="0"/>
              <a:t>2022/2/21</a:t>
            </a:fld>
            <a:endParaRPr lang="zh-CN" altLang="en-US"/>
          </a:p>
        </p:txBody>
      </p:sp>
      <p:sp>
        <p:nvSpPr>
          <p:cNvPr id="5" name="页脚占位符 4"/>
          <p:cNvSpPr>
            <a:spLocks noGrp="1"/>
          </p:cNvSpPr>
          <p:nvPr>
            <p:ph type="ftr" sz="quarter" idx="11"/>
          </p:nvPr>
        </p:nvSpPr>
        <p:spPr/>
        <p:txBody>
          <a:bodyPr/>
          <a:lstStyle/>
          <a:p>
            <a:r>
              <a:rPr lang="en-US" altLang="zh-CN" smtClean="0"/>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987522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9CB4AF-FFF4-43B9-8363-5C754742BA8F}"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2022/2/21</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smtClean="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874808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50F4227-F096-45DB-8626-1D2985968BD8}" type="datetime1">
              <a:rPr lang="zh-CN" altLang="en-US" smtClean="0"/>
              <a:t>2022/2/21</a:t>
            </a:fld>
            <a:endParaRPr lang="zh-CN" altLang="en-US"/>
          </a:p>
        </p:txBody>
      </p:sp>
      <p:sp>
        <p:nvSpPr>
          <p:cNvPr id="5" name="页脚占位符 4"/>
          <p:cNvSpPr>
            <a:spLocks noGrp="1"/>
          </p:cNvSpPr>
          <p:nvPr>
            <p:ph type="ftr" sz="quarter" idx="11"/>
          </p:nvPr>
        </p:nvSpPr>
        <p:spPr/>
        <p:txBody>
          <a:bodyPr/>
          <a:lstStyle/>
          <a:p>
            <a:r>
              <a:rPr lang="en-US" altLang="zh-CN" smtClean="0"/>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445629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975CF24-550B-4596-9A8F-6ED2491066AB}" type="datetime1">
              <a:rPr lang="zh-CN" altLang="en-US" smtClean="0"/>
              <a:t>2022/2/21</a:t>
            </a:fld>
            <a:endParaRPr lang="zh-CN" altLang="en-US"/>
          </a:p>
        </p:txBody>
      </p:sp>
      <p:sp>
        <p:nvSpPr>
          <p:cNvPr id="6" name="页脚占位符 5"/>
          <p:cNvSpPr>
            <a:spLocks noGrp="1"/>
          </p:cNvSpPr>
          <p:nvPr>
            <p:ph type="ftr" sz="quarter" idx="11"/>
          </p:nvPr>
        </p:nvSpPr>
        <p:spPr/>
        <p:txBody>
          <a:bodyPr/>
          <a:lstStyle/>
          <a:p>
            <a:r>
              <a:rPr lang="en-US" altLang="zh-CN" smtClean="0"/>
              <a:t>Company Confidential</a:t>
            </a:r>
            <a:endParaRPr lang="zh-CN" altLang="en-US"/>
          </a:p>
        </p:txBody>
      </p:sp>
      <p:sp>
        <p:nvSpPr>
          <p:cNvPr id="7" name="灯片编号占位符 6"/>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1287167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2620F05-E5AF-4D7D-B4CF-6286FDCD2B38}" type="datetime1">
              <a:rPr lang="zh-CN" altLang="en-US" smtClean="0"/>
              <a:t>2022/2/21</a:t>
            </a:fld>
            <a:endParaRPr lang="zh-CN" altLang="en-US"/>
          </a:p>
        </p:txBody>
      </p:sp>
      <p:sp>
        <p:nvSpPr>
          <p:cNvPr id="8" name="页脚占位符 7"/>
          <p:cNvSpPr>
            <a:spLocks noGrp="1"/>
          </p:cNvSpPr>
          <p:nvPr>
            <p:ph type="ftr" sz="quarter" idx="11"/>
          </p:nvPr>
        </p:nvSpPr>
        <p:spPr/>
        <p:txBody>
          <a:bodyPr/>
          <a:lstStyle/>
          <a:p>
            <a:r>
              <a:rPr lang="en-US" altLang="zh-CN" smtClean="0"/>
              <a:t>Company Confidential</a:t>
            </a:r>
            <a:endParaRPr lang="zh-CN" altLang="en-US"/>
          </a:p>
        </p:txBody>
      </p:sp>
      <p:sp>
        <p:nvSpPr>
          <p:cNvPr id="9" name="灯片编号占位符 8"/>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1450214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AF853CF3-D1BD-4626-AF9F-89EBF7501A3C}" type="datetime1">
              <a:rPr lang="zh-CN" altLang="en-US" smtClean="0"/>
              <a:t>2022/2/21</a:t>
            </a:fld>
            <a:endParaRPr lang="zh-CN" altLang="en-US"/>
          </a:p>
        </p:txBody>
      </p:sp>
      <p:sp>
        <p:nvSpPr>
          <p:cNvPr id="4" name="页脚占位符 3"/>
          <p:cNvSpPr>
            <a:spLocks noGrp="1"/>
          </p:cNvSpPr>
          <p:nvPr>
            <p:ph type="ftr" sz="quarter" idx="11"/>
          </p:nvPr>
        </p:nvSpPr>
        <p:spPr/>
        <p:txBody>
          <a:bodyPr/>
          <a:lstStyle/>
          <a:p>
            <a:r>
              <a:rPr lang="en-US" altLang="zh-CN" smtClean="0"/>
              <a:t>Company Confidential</a:t>
            </a:r>
            <a:endParaRPr lang="zh-CN" altLang="en-US"/>
          </a:p>
        </p:txBody>
      </p:sp>
      <p:sp>
        <p:nvSpPr>
          <p:cNvPr id="5" name="灯片编号占位符 4"/>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4260531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F8B97B4-EC17-4B2C-BF22-BF5F4E4CAE24}" type="datetime1">
              <a:rPr lang="zh-CN" altLang="en-US" smtClean="0"/>
              <a:t>2022/2/21</a:t>
            </a:fld>
            <a:endParaRPr lang="zh-CN" altLang="en-US"/>
          </a:p>
        </p:txBody>
      </p:sp>
      <p:sp>
        <p:nvSpPr>
          <p:cNvPr id="3" name="页脚占位符 2"/>
          <p:cNvSpPr>
            <a:spLocks noGrp="1"/>
          </p:cNvSpPr>
          <p:nvPr>
            <p:ph type="ftr" sz="quarter" idx="11"/>
          </p:nvPr>
        </p:nvSpPr>
        <p:spPr/>
        <p:txBody>
          <a:bodyPr/>
          <a:lstStyle/>
          <a:p>
            <a:r>
              <a:rPr lang="en-US" altLang="zh-CN" smtClean="0"/>
              <a:t>Company Confidential</a:t>
            </a:r>
            <a:endParaRPr lang="zh-CN" altLang="en-US"/>
          </a:p>
        </p:txBody>
      </p:sp>
      <p:sp>
        <p:nvSpPr>
          <p:cNvPr id="4" name="灯片编号占位符 3"/>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002318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DFEE001-C6FF-4982-A07F-FDBBED5A1A7E}" type="datetime1">
              <a:rPr lang="zh-CN" altLang="en-US" smtClean="0"/>
              <a:t>2022/2/21</a:t>
            </a:fld>
            <a:endParaRPr lang="zh-CN" altLang="en-US"/>
          </a:p>
        </p:txBody>
      </p:sp>
      <p:sp>
        <p:nvSpPr>
          <p:cNvPr id="6" name="页脚占位符 5"/>
          <p:cNvSpPr>
            <a:spLocks noGrp="1"/>
          </p:cNvSpPr>
          <p:nvPr>
            <p:ph type="ftr" sz="quarter" idx="11"/>
          </p:nvPr>
        </p:nvSpPr>
        <p:spPr/>
        <p:txBody>
          <a:bodyPr/>
          <a:lstStyle/>
          <a:p>
            <a:r>
              <a:rPr lang="en-US" altLang="zh-CN" smtClean="0"/>
              <a:t>Company Confidential</a:t>
            </a:r>
            <a:endParaRPr lang="zh-CN" altLang="en-US"/>
          </a:p>
        </p:txBody>
      </p:sp>
      <p:sp>
        <p:nvSpPr>
          <p:cNvPr id="7" name="灯片编号占位符 6"/>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3306802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27D19568-5FAE-4BF8-8CB1-3A062AB458C5}" type="datetime1">
              <a:rPr lang="zh-CN" altLang="en-US" smtClean="0"/>
              <a:t>2022/2/21</a:t>
            </a:fld>
            <a:endParaRPr lang="zh-CN" altLang="en-US"/>
          </a:p>
        </p:txBody>
      </p:sp>
      <p:sp>
        <p:nvSpPr>
          <p:cNvPr id="6" name="页脚占位符 5"/>
          <p:cNvSpPr>
            <a:spLocks noGrp="1"/>
          </p:cNvSpPr>
          <p:nvPr>
            <p:ph type="ftr" sz="quarter" idx="11"/>
          </p:nvPr>
        </p:nvSpPr>
        <p:spPr/>
        <p:txBody>
          <a:bodyPr/>
          <a:lstStyle/>
          <a:p>
            <a:r>
              <a:rPr lang="en-US" altLang="zh-CN" smtClean="0"/>
              <a:t>Company Confidential</a:t>
            </a:r>
            <a:endParaRPr lang="zh-CN" altLang="en-US"/>
          </a:p>
        </p:txBody>
      </p:sp>
      <p:sp>
        <p:nvSpPr>
          <p:cNvPr id="7" name="灯片编号占位符 6"/>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4254320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BB824-6938-45E2-BDBE-B2DB39901A67}" type="datetime1">
              <a:rPr lang="zh-CN" altLang="en-US" smtClean="0"/>
              <a:t>2022/2/21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smtClean="0"/>
              <a:t>Company Confidential</a:t>
            </a: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1489098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1167144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337136122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139829345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8.xml"/><Relationship Id="rId7" Type="http://schemas.openxmlformats.org/officeDocument/2006/relationships/image" Target="../media/image20.emf"/><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1.wm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vmlDrawing" Target="../drawings/vmlDrawing3.v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7.xml"/><Relationship Id="rId7" Type="http://schemas.openxmlformats.org/officeDocument/2006/relationships/image" Target="../media/image18.emf"/><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Tree>
    <p:extLst>
      <p:ext uri="{BB962C8B-B14F-4D97-AF65-F5344CB8AC3E}">
        <p14:creationId xmlns:p14="http://schemas.microsoft.com/office/powerpoint/2010/main" val="1994404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lvl="0">
              <a:defRPr/>
            </a:pPr>
            <a:r>
              <a:rPr lang="en-US" altLang="zh-CN" sz="2800" b="1"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Continuous </a:t>
            </a:r>
            <a:r>
              <a:rPr lang="en-US" altLang="zh-CN" sz="2800" b="1"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Waveform Generator</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6" name="内容占位符 2"/>
          <p:cNvSpPr txBox="1">
            <a:spLocks/>
          </p:cNvSpPr>
          <p:nvPr/>
        </p:nvSpPr>
        <p:spPr bwMode="auto">
          <a:xfrm>
            <a:off x="308753" y="962357"/>
            <a:ext cx="11215630" cy="4495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Up to 1GHz, replace RF signal generator in some applications</a:t>
            </a:r>
          </a:p>
          <a:p>
            <a:pPr>
              <a:lnSpc>
                <a:spcPct val="150000"/>
              </a:lnSpc>
            </a:pP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Load setting</a:t>
            </a:r>
          </a:p>
          <a:p>
            <a:pPr lvl="1">
              <a:lnSpc>
                <a:spcPct val="150000"/>
              </a:lnSpc>
            </a:pP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Signal </a:t>
            </a:r>
            <a:r>
              <a:rPr lang="en-US" altLang="zh-CN" sz="1600" b="1" dirty="0">
                <a:latin typeface="Arial Unicode MS" panose="020B0604020202020204" pitchFamily="34" charset="-122"/>
                <a:ea typeface="Arial Unicode MS" panose="020B0604020202020204" pitchFamily="34" charset="-122"/>
                <a:cs typeface="Arial Unicode MS" panose="020B0604020202020204" pitchFamily="34" charset="-122"/>
              </a:rPr>
              <a:t>source </a:t>
            </a: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can not </a:t>
            </a:r>
            <a:r>
              <a:rPr lang="en-US" altLang="zh-CN" sz="1600" b="1" dirty="0">
                <a:latin typeface="Arial Unicode MS" panose="020B0604020202020204" pitchFamily="34" charset="-122"/>
                <a:ea typeface="Arial Unicode MS" panose="020B0604020202020204" pitchFamily="34" charset="-122"/>
                <a:cs typeface="Arial Unicode MS" panose="020B0604020202020204" pitchFamily="34" charset="-122"/>
              </a:rPr>
              <a:t>automatically identify the value of RL, the user needs to inform the signal source of the value by inputting the "load" value</a:t>
            </a:r>
            <a:endPar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sz="1400"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sz="1400"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marL="0" indent="0">
              <a:lnSpc>
                <a:spcPct val="150000"/>
              </a:lnSpc>
              <a:buNone/>
            </a:pPr>
            <a:endParaRPr lang="en-US" altLang="zh-CN" sz="1400"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marL="0" indent="0">
              <a:lnSpc>
                <a:spcPct val="150000"/>
              </a:lnSpc>
              <a:buNone/>
            </a:pPr>
            <a:endParaRPr lang="en-US" altLang="zh-CN" sz="1400"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marL="0" indent="0">
              <a:lnSpc>
                <a:spcPct val="150000"/>
              </a:lnSpc>
              <a:buNone/>
            </a:pPr>
            <a:endParaRPr lang="en-US" altLang="zh-CN" sz="1400"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marL="0" indent="0">
              <a:lnSpc>
                <a:spcPct val="150000"/>
              </a:lnSpc>
              <a:buNone/>
            </a:pPr>
            <a:endParaRPr lang="en-US" altLang="zh-CN" sz="1400"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 name="Rectangle 2"/>
          <p:cNvSpPr>
            <a:spLocks noChangeArrowheads="1"/>
          </p:cNvSpPr>
          <p:nvPr/>
        </p:nvSpPr>
        <p:spPr bwMode="auto">
          <a:xfrm>
            <a:off x="193602" y="67505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 name="对象 2"/>
          <p:cNvGraphicFramePr>
            <a:graphicFrameLocks noChangeAspect="1"/>
          </p:cNvGraphicFramePr>
          <p:nvPr>
            <p:extLst>
              <p:ext uri="{D42A27DB-BD31-4B8C-83A1-F6EECF244321}">
                <p14:modId xmlns:p14="http://schemas.microsoft.com/office/powerpoint/2010/main" val="2455169818"/>
              </p:ext>
            </p:extLst>
          </p:nvPr>
        </p:nvGraphicFramePr>
        <p:xfrm>
          <a:off x="854174" y="3051544"/>
          <a:ext cx="4472793" cy="2618220"/>
        </p:xfrm>
        <a:graphic>
          <a:graphicData uri="http://schemas.openxmlformats.org/presentationml/2006/ole">
            <mc:AlternateContent xmlns:mc="http://schemas.openxmlformats.org/markup-compatibility/2006">
              <mc:Choice xmlns:v="urn:schemas-microsoft-com:vml" Requires="v">
                <p:oleObj spid="_x0000_s9236" r:id="rId6" imgW="1940680" imgH="1149480" progId="Visio.Drawing.11">
                  <p:embed/>
                </p:oleObj>
              </mc:Choice>
              <mc:Fallback>
                <p:oleObj r:id="rId6" imgW="1940680" imgH="1149480"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174" y="3051544"/>
                        <a:ext cx="4472793" cy="2618220"/>
                      </a:xfrm>
                      <a:prstGeom prst="rect">
                        <a:avLst/>
                      </a:prstGeom>
                      <a:noFill/>
                    </p:spPr>
                  </p:pic>
                </p:oleObj>
              </mc:Fallback>
            </mc:AlternateContent>
          </a:graphicData>
        </a:graphic>
      </p:graphicFrame>
      <p:sp>
        <p:nvSpPr>
          <p:cNvPr id="4" name="Rectangle 4"/>
          <p:cNvSpPr>
            <a:spLocks noChangeArrowheads="1"/>
          </p:cNvSpPr>
          <p:nvPr/>
        </p:nvSpPr>
        <p:spPr bwMode="auto">
          <a:xfrm>
            <a:off x="193602" y="3877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5" name="对象 4"/>
          <p:cNvGraphicFramePr>
            <a:graphicFrameLocks noChangeAspect="1"/>
          </p:cNvGraphicFramePr>
          <p:nvPr>
            <p:extLst>
              <p:ext uri="{D42A27DB-BD31-4B8C-83A1-F6EECF244321}">
                <p14:modId xmlns:p14="http://schemas.microsoft.com/office/powerpoint/2010/main" val="722642469"/>
              </p:ext>
            </p:extLst>
          </p:nvPr>
        </p:nvGraphicFramePr>
        <p:xfrm>
          <a:off x="6093481" y="4221126"/>
          <a:ext cx="1784709" cy="767840"/>
        </p:xfrm>
        <a:graphic>
          <a:graphicData uri="http://schemas.openxmlformats.org/presentationml/2006/ole">
            <mc:AlternateContent xmlns:mc="http://schemas.openxmlformats.org/markup-compatibility/2006">
              <mc:Choice xmlns:v="urn:schemas-microsoft-com:vml" Requires="v">
                <p:oleObj spid="_x0000_s9237" r:id="rId8" imgW="1091726" imgH="431613" progId="Equation.DSMT4">
                  <p:embed/>
                </p:oleObj>
              </mc:Choice>
              <mc:Fallback>
                <p:oleObj r:id="rId8" imgW="1091726" imgH="431613"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3481" y="4221126"/>
                        <a:ext cx="1784709" cy="767840"/>
                      </a:xfrm>
                      <a:prstGeom prst="rect">
                        <a:avLst/>
                      </a:prstGeom>
                      <a:noFill/>
                    </p:spPr>
                  </p:pic>
                </p:oleObj>
              </mc:Fallback>
            </mc:AlternateContent>
          </a:graphicData>
        </a:graphic>
      </p:graphicFrame>
    </p:spTree>
    <p:extLst>
      <p:ext uri="{BB962C8B-B14F-4D97-AF65-F5344CB8AC3E}">
        <p14:creationId xmlns:p14="http://schemas.microsoft.com/office/powerpoint/2010/main" val="3559704030"/>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lvl="0">
              <a:defRPr/>
            </a:pPr>
            <a:r>
              <a:rPr lang="en-US" altLang="zh-CN" sz="2800" b="1"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Continuous </a:t>
            </a:r>
            <a:r>
              <a:rPr lang="en-US" altLang="zh-CN" sz="2800" b="1"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Waveform Generator</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6" name="内容占位符 2"/>
          <p:cNvSpPr txBox="1">
            <a:spLocks/>
          </p:cNvSpPr>
          <p:nvPr/>
        </p:nvSpPr>
        <p:spPr bwMode="auto">
          <a:xfrm>
            <a:off x="298121" y="910972"/>
            <a:ext cx="11215630" cy="4495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Supports </a:t>
            </a: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harmonic generation function</a:t>
            </a: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 name="Rectangle 2"/>
          <p:cNvSpPr>
            <a:spLocks noChangeArrowheads="1"/>
          </p:cNvSpPr>
          <p:nvPr/>
        </p:nvSpPr>
        <p:spPr bwMode="auto">
          <a:xfrm>
            <a:off x="193602" y="67505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 name="Rectangle 4"/>
          <p:cNvSpPr>
            <a:spLocks noChangeArrowheads="1"/>
          </p:cNvSpPr>
          <p:nvPr/>
        </p:nvSpPr>
        <p:spPr bwMode="auto">
          <a:xfrm>
            <a:off x="193602" y="3877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0" name="图片 9"/>
          <p:cNvPicPr/>
          <p:nvPr/>
        </p:nvPicPr>
        <p:blipFill>
          <a:blip r:embed="rId5"/>
          <a:srcRect/>
          <a:stretch>
            <a:fillRect/>
          </a:stretch>
        </p:blipFill>
        <p:spPr bwMode="auto">
          <a:xfrm>
            <a:off x="424114" y="2245143"/>
            <a:ext cx="5481822" cy="3279259"/>
          </a:xfrm>
          <a:prstGeom prst="rect">
            <a:avLst/>
          </a:prstGeom>
          <a:noFill/>
          <a:ln w="9525">
            <a:noFill/>
            <a:miter lim="800000"/>
            <a:headEnd/>
            <a:tailEnd/>
          </a:ln>
        </p:spPr>
      </p:pic>
      <p:pic>
        <p:nvPicPr>
          <p:cNvPr id="11" name="图片 10"/>
          <p:cNvPicPr/>
          <p:nvPr/>
        </p:nvPicPr>
        <p:blipFill>
          <a:blip r:embed="rId6"/>
          <a:stretch>
            <a:fillRect/>
          </a:stretch>
        </p:blipFill>
        <p:spPr>
          <a:xfrm>
            <a:off x="6424667" y="2245143"/>
            <a:ext cx="5403116" cy="3279259"/>
          </a:xfrm>
          <a:prstGeom prst="rect">
            <a:avLst/>
          </a:prstGeom>
        </p:spPr>
      </p:pic>
    </p:spTree>
    <p:extLst>
      <p:ext uri="{BB962C8B-B14F-4D97-AF65-F5344CB8AC3E}">
        <p14:creationId xmlns:p14="http://schemas.microsoft.com/office/powerpoint/2010/main" val="3849651033"/>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lvl="0">
              <a:defRPr/>
            </a:pPr>
            <a:r>
              <a:rPr lang="en-US" altLang="zh-CN" sz="2800" b="1"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Pulse Generator</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6" name="内容占位符 2"/>
          <p:cNvSpPr txBox="1">
            <a:spLocks/>
          </p:cNvSpPr>
          <p:nvPr/>
        </p:nvSpPr>
        <p:spPr bwMode="auto">
          <a:xfrm>
            <a:off x="390323" y="786587"/>
            <a:ext cx="10837658" cy="455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Low jitter</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EasyPulse technology significantly reduce the jitter.</a:t>
            </a:r>
          </a:p>
          <a:p>
            <a:pPr marL="0" indent="0">
              <a:lnSpc>
                <a:spcPct val="150000"/>
              </a:lnSpc>
              <a:buNone/>
            </a:pPr>
            <a:endPar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marL="0" indent="0">
              <a:lnSpc>
                <a:spcPct val="150000"/>
              </a:lnSpc>
              <a:buNone/>
            </a:pP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marL="0" indent="0">
              <a:lnSpc>
                <a:spcPct val="150000"/>
              </a:lnSpc>
              <a:buNone/>
            </a:pPr>
            <a:endPar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marL="0" indent="0">
              <a:lnSpc>
                <a:spcPct val="150000"/>
              </a:lnSpc>
              <a:buNone/>
            </a:pP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marL="0" indent="0">
              <a:lnSpc>
                <a:spcPct val="150000"/>
              </a:lnSpc>
              <a:buNone/>
            </a:pPr>
            <a:endPar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marL="0" indent="0">
              <a:lnSpc>
                <a:spcPct val="150000"/>
              </a:lnSpc>
              <a:buNone/>
            </a:pP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marL="0" indent="0">
              <a:lnSpc>
                <a:spcPct val="150000"/>
              </a:lnSpc>
              <a:buNone/>
            </a:pP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4" name="图片 3"/>
          <p:cNvPicPr/>
          <p:nvPr/>
        </p:nvPicPr>
        <p:blipFill>
          <a:blip r:embed="rId5"/>
          <a:srcRect/>
          <a:stretch>
            <a:fillRect/>
          </a:stretch>
        </p:blipFill>
        <p:spPr bwMode="auto">
          <a:xfrm>
            <a:off x="938313" y="1618151"/>
            <a:ext cx="7907975" cy="4495570"/>
          </a:xfrm>
          <a:prstGeom prst="rect">
            <a:avLst/>
          </a:prstGeom>
          <a:noFill/>
          <a:ln w="9525">
            <a:noFill/>
            <a:miter lim="800000"/>
            <a:headEnd/>
            <a:tailEnd/>
          </a:ln>
        </p:spPr>
      </p:pic>
    </p:spTree>
    <p:extLst>
      <p:ext uri="{BB962C8B-B14F-4D97-AF65-F5344CB8AC3E}">
        <p14:creationId xmlns:p14="http://schemas.microsoft.com/office/powerpoint/2010/main" val="1255006893"/>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lvl="0">
              <a:defRPr/>
            </a:pPr>
            <a:r>
              <a:rPr lang="en-US" altLang="zh-CN" sz="2800" b="1"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Pulse Generator</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6" name="内容占位符 2"/>
          <p:cNvSpPr txBox="1">
            <a:spLocks/>
          </p:cNvSpPr>
          <p:nvPr/>
        </p:nvSpPr>
        <p:spPr bwMode="auto">
          <a:xfrm>
            <a:off x="422222" y="558096"/>
            <a:ext cx="11462152" cy="545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High </a:t>
            </a: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speed: </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minimum </a:t>
            </a: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1 ns pulse </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width.</a:t>
            </a:r>
          </a:p>
          <a:p>
            <a:pPr>
              <a:lnSpc>
                <a:spcPct val="150000"/>
              </a:lnSpc>
            </a:pPr>
            <a:endPar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marL="0" indent="0">
              <a:lnSpc>
                <a:spcPct val="150000"/>
              </a:lnSpc>
              <a:buNone/>
            </a:pP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Flexible edge</a:t>
            </a: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step </a:t>
            </a: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resolution </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is 100 ps, minimum </a:t>
            </a: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edge is 500 </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ps.</a:t>
            </a: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5" name="图片 4"/>
          <p:cNvPicPr/>
          <p:nvPr/>
        </p:nvPicPr>
        <p:blipFill>
          <a:blip r:embed="rId5"/>
          <a:srcRect/>
          <a:stretch>
            <a:fillRect/>
          </a:stretch>
        </p:blipFill>
        <p:spPr bwMode="auto">
          <a:xfrm>
            <a:off x="946290" y="984095"/>
            <a:ext cx="4603905" cy="2450222"/>
          </a:xfrm>
          <a:prstGeom prst="rect">
            <a:avLst/>
          </a:prstGeom>
          <a:noFill/>
          <a:ln w="9525">
            <a:noFill/>
            <a:miter lim="800000"/>
            <a:headEnd/>
            <a:tailEnd/>
          </a:ln>
        </p:spPr>
      </p:pic>
      <p:pic>
        <p:nvPicPr>
          <p:cNvPr id="6" name="图片 5"/>
          <p:cNvPicPr/>
          <p:nvPr/>
        </p:nvPicPr>
        <p:blipFill>
          <a:blip r:embed="rId6"/>
          <a:srcRect/>
          <a:stretch>
            <a:fillRect/>
          </a:stretch>
        </p:blipFill>
        <p:spPr bwMode="auto">
          <a:xfrm>
            <a:off x="946290" y="3892210"/>
            <a:ext cx="4748008" cy="2434228"/>
          </a:xfrm>
          <a:prstGeom prst="rect">
            <a:avLst/>
          </a:prstGeom>
          <a:noFill/>
          <a:ln w="9525">
            <a:noFill/>
            <a:miter lim="800000"/>
            <a:headEnd/>
            <a:tailEnd/>
          </a:ln>
        </p:spPr>
      </p:pic>
    </p:spTree>
    <p:extLst>
      <p:ext uri="{BB962C8B-B14F-4D97-AF65-F5344CB8AC3E}">
        <p14:creationId xmlns:p14="http://schemas.microsoft.com/office/powerpoint/2010/main" val="1640580954"/>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lvl="0">
              <a:defRPr/>
            </a:pPr>
            <a:r>
              <a:rPr lang="en-US" altLang="zh-CN" sz="2800" b="1"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Noise Generator</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6" name="内容占位符 2"/>
          <p:cNvSpPr txBox="1">
            <a:spLocks/>
          </p:cNvSpPr>
          <p:nvPr/>
        </p:nvSpPr>
        <p:spPr bwMode="auto">
          <a:xfrm>
            <a:off x="413474" y="918349"/>
            <a:ext cx="11215630" cy="244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Gaussian noise with a settable </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bandwidth to the bandwidth of sine wave. </a:t>
            </a:r>
          </a:p>
          <a:p>
            <a:pPr>
              <a:lnSpc>
                <a:spcPct val="150000"/>
              </a:lnSpc>
            </a:pP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Load, Stdev, Mean, Bandwidth</a:t>
            </a:r>
          </a:p>
          <a:p>
            <a:pPr>
              <a:lnSpc>
                <a:spcPct val="150000"/>
              </a:lnSpc>
            </a:pP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Waveform combining: simulate real environment by adding noise to output signal.</a:t>
            </a: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4" name="图片 3"/>
          <p:cNvPicPr/>
          <p:nvPr/>
        </p:nvPicPr>
        <p:blipFill>
          <a:blip r:embed="rId5"/>
          <a:srcRect/>
          <a:stretch>
            <a:fillRect/>
          </a:stretch>
        </p:blipFill>
        <p:spPr bwMode="auto">
          <a:xfrm>
            <a:off x="677159" y="2958238"/>
            <a:ext cx="4745580" cy="2850568"/>
          </a:xfrm>
          <a:prstGeom prst="rect">
            <a:avLst/>
          </a:prstGeom>
          <a:noFill/>
          <a:ln w="9525">
            <a:noFill/>
            <a:miter lim="800000"/>
            <a:headEnd/>
            <a:tailEnd/>
          </a:ln>
        </p:spPr>
      </p:pic>
      <p:pic>
        <p:nvPicPr>
          <p:cNvPr id="5" name="图片 4"/>
          <p:cNvPicPr/>
          <p:nvPr/>
        </p:nvPicPr>
        <p:blipFill>
          <a:blip r:embed="rId6"/>
          <a:stretch>
            <a:fillRect/>
          </a:stretch>
        </p:blipFill>
        <p:spPr>
          <a:xfrm>
            <a:off x="6192496" y="2958360"/>
            <a:ext cx="5294301" cy="2850446"/>
          </a:xfrm>
          <a:prstGeom prst="rect">
            <a:avLst/>
          </a:prstGeom>
        </p:spPr>
      </p:pic>
    </p:spTree>
    <p:extLst>
      <p:ext uri="{BB962C8B-B14F-4D97-AF65-F5344CB8AC3E}">
        <p14:creationId xmlns:p14="http://schemas.microsoft.com/office/powerpoint/2010/main" val="4090695802"/>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lvl="0">
              <a:defRPr/>
            </a:pPr>
            <a:r>
              <a:rPr lang="en-US" altLang="zh-CN" sz="2800" b="1"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PRBS Pattern Generator</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6" name="内容占位符 2"/>
          <p:cNvSpPr txBox="1">
            <a:spLocks/>
          </p:cNvSpPr>
          <p:nvPr/>
        </p:nvSpPr>
        <p:spPr bwMode="auto">
          <a:xfrm>
            <a:off x="294901" y="866441"/>
            <a:ext cx="11215630" cy="244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Used to verify bit error rate in high speed serial communication </a:t>
            </a:r>
          </a:p>
          <a:p>
            <a:pPr>
              <a:lnSpc>
                <a:spcPct val="150000"/>
              </a:lnSpc>
            </a:pP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Bit </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rate </a:t>
            </a:r>
            <a:r>
              <a:rPr lang="el-GR" altLang="zh-CN" b="1" dirty="0">
                <a:latin typeface="Arial Unicode MS" panose="020B0604020202020204" pitchFamily="34" charset="-122"/>
                <a:ea typeface="Arial Unicode MS" panose="020B0604020202020204" pitchFamily="34" charset="-122"/>
                <a:cs typeface="Arial Unicode MS" panose="020B0604020202020204" pitchFamily="34" charset="-122"/>
              </a:rPr>
              <a:t>1 μ</a:t>
            </a: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bps </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 312.5 </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Mbps. Bit rate (bps)= 1/ Symbol period (s)</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 Length: PRBS-3 ~ 32</a:t>
            </a:r>
          </a:p>
          <a:p>
            <a:pPr>
              <a:lnSpc>
                <a:spcPct val="150000"/>
              </a:lnSpc>
            </a:pP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Standard logic level </a:t>
            </a:r>
          </a:p>
          <a:p>
            <a:pPr>
              <a:lnSpc>
                <a:spcPct val="150000"/>
              </a:lnSpc>
            </a:pPr>
            <a:endParaRPr lang="en-US" altLang="zh-CN" sz="1400"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marL="0" indent="0">
              <a:lnSpc>
                <a:spcPct val="150000"/>
              </a:lnSpc>
              <a:buNone/>
            </a:pPr>
            <a:endParaRPr lang="en-US" altLang="zh-CN" sz="1400" b="1"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aphicFrame>
        <p:nvGraphicFramePr>
          <p:cNvPr id="3" name="表格 2"/>
          <p:cNvGraphicFramePr>
            <a:graphicFrameLocks noGrp="1"/>
          </p:cNvGraphicFramePr>
          <p:nvPr>
            <p:extLst>
              <p:ext uri="{D42A27DB-BD31-4B8C-83A1-F6EECF244321}">
                <p14:modId xmlns:p14="http://schemas.microsoft.com/office/powerpoint/2010/main" val="1710095956"/>
              </p:ext>
            </p:extLst>
          </p:nvPr>
        </p:nvGraphicFramePr>
        <p:xfrm>
          <a:off x="669559" y="2786580"/>
          <a:ext cx="9218719" cy="2306416"/>
        </p:xfrm>
        <a:graphic>
          <a:graphicData uri="http://schemas.openxmlformats.org/drawingml/2006/table">
            <a:tbl>
              <a:tblPr firstRow="1" firstCol="1" lastRow="1" lastCol="1" bandRow="1" bandCol="1"/>
              <a:tblGrid>
                <a:gridCol w="2277075"/>
                <a:gridCol w="3584557"/>
                <a:gridCol w="3357087"/>
              </a:tblGrid>
              <a:tr h="477942">
                <a:tc>
                  <a:txBody>
                    <a:bodyPr/>
                    <a:lstStyle/>
                    <a:p>
                      <a:pPr>
                        <a:spcBef>
                          <a:spcPts val="600"/>
                        </a:spcBef>
                        <a:spcAft>
                          <a:spcPts val="600"/>
                        </a:spcAft>
                      </a:pPr>
                      <a:r>
                        <a:rPr lang="en-US" sz="1800" b="1" dirty="0">
                          <a:effectLst/>
                          <a:latin typeface="Arial" panose="020B0604020202020204" pitchFamily="34" charset="0"/>
                          <a:ea typeface="阿里巴巴普惠体 R" panose="00020600040101010101" pitchFamily="18" charset="-122"/>
                        </a:rPr>
                        <a:t>Logic level</a:t>
                      </a:r>
                      <a:endParaRPr lang="zh-CN" sz="1800" dirty="0">
                        <a:effectLst/>
                        <a:latin typeface="Arial" panose="020B0604020202020204" pitchFamily="34" charset="0"/>
                        <a:ea typeface="阿里巴巴普惠体 R" panose="00020600040101010101" pitchFamily="18"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US" sz="1800" b="1">
                          <a:effectLst/>
                          <a:latin typeface="Arial" panose="020B0604020202020204" pitchFamily="34" charset="0"/>
                          <a:ea typeface="阿里巴巴普惠体 R" panose="00020600040101010101" pitchFamily="18" charset="-122"/>
                        </a:rPr>
                        <a:t>Amplitude(Vpp)</a:t>
                      </a:r>
                      <a:endParaRPr lang="zh-CN" sz="1800">
                        <a:effectLst/>
                        <a:latin typeface="Arial" panose="020B0604020202020204" pitchFamily="34" charset="0"/>
                        <a:ea typeface="阿里巴巴普惠体 R" panose="00020600040101010101" pitchFamily="18"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US" sz="1800" b="1" dirty="0">
                          <a:effectLst/>
                          <a:latin typeface="Arial" panose="020B0604020202020204" pitchFamily="34" charset="0"/>
                          <a:ea typeface="阿里巴巴普惠体 R" panose="00020600040101010101" pitchFamily="18" charset="-122"/>
                        </a:rPr>
                        <a:t>Offset(V)</a:t>
                      </a:r>
                      <a:endParaRPr lang="zh-CN" sz="1800" dirty="0">
                        <a:effectLst/>
                        <a:latin typeface="Arial" panose="020B0604020202020204" pitchFamily="34" charset="0"/>
                        <a:ea typeface="阿里巴巴普惠体 R" panose="00020600040101010101" pitchFamily="18"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39">
                <a:tc>
                  <a:txBody>
                    <a:bodyPr/>
                    <a:lstStyle/>
                    <a:p>
                      <a:pPr>
                        <a:spcBef>
                          <a:spcPts val="600"/>
                        </a:spcBef>
                        <a:spcAft>
                          <a:spcPts val="600"/>
                        </a:spcAft>
                      </a:pPr>
                      <a:r>
                        <a:rPr lang="en-US" sz="1800">
                          <a:effectLst/>
                          <a:latin typeface="Arial" panose="020B0604020202020204" pitchFamily="34" charset="0"/>
                          <a:ea typeface="阿里巴巴普惠体 R" panose="00020600040101010101" pitchFamily="18" charset="-122"/>
                        </a:rPr>
                        <a:t>TTL/CMOS</a:t>
                      </a:r>
                      <a:endParaRPr lang="zh-CN" sz="1800">
                        <a:effectLst/>
                        <a:latin typeface="Arial" panose="020B0604020202020204" pitchFamily="34" charset="0"/>
                        <a:ea typeface="阿里巴巴普惠体 R" panose="00020600040101010101" pitchFamily="18"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US" sz="1800" dirty="0">
                          <a:effectLst/>
                          <a:latin typeface="Arial" panose="020B0604020202020204" pitchFamily="34" charset="0"/>
                          <a:ea typeface="阿里巴巴普惠体 R" panose="00020600040101010101" pitchFamily="18" charset="-122"/>
                        </a:rPr>
                        <a:t>5.00</a:t>
                      </a:r>
                      <a:endParaRPr lang="zh-CN" sz="1800" dirty="0">
                        <a:effectLst/>
                        <a:latin typeface="Arial" panose="020B0604020202020204" pitchFamily="34" charset="0"/>
                        <a:ea typeface="阿里巴巴普惠体 R" panose="00020600040101010101" pitchFamily="18"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US" sz="1800">
                          <a:effectLst/>
                          <a:latin typeface="Arial" panose="020B0604020202020204" pitchFamily="34" charset="0"/>
                          <a:ea typeface="阿里巴巴普惠体 R" panose="00020600040101010101" pitchFamily="18" charset="-122"/>
                        </a:rPr>
                        <a:t>2.50</a:t>
                      </a:r>
                      <a:endParaRPr lang="zh-CN" sz="1800">
                        <a:effectLst/>
                        <a:latin typeface="Arial" panose="020B0604020202020204" pitchFamily="34" charset="0"/>
                        <a:ea typeface="阿里巴巴普惠体 R" panose="00020600040101010101" pitchFamily="18"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4116">
                <a:tc>
                  <a:txBody>
                    <a:bodyPr/>
                    <a:lstStyle/>
                    <a:p>
                      <a:pPr>
                        <a:spcBef>
                          <a:spcPts val="600"/>
                        </a:spcBef>
                        <a:spcAft>
                          <a:spcPts val="600"/>
                        </a:spcAft>
                      </a:pPr>
                      <a:r>
                        <a:rPr lang="en-US" sz="1800">
                          <a:effectLst/>
                          <a:latin typeface="Arial" panose="020B0604020202020204" pitchFamily="34" charset="0"/>
                          <a:ea typeface="阿里巴巴普惠体 R" panose="00020600040101010101" pitchFamily="18" charset="-122"/>
                        </a:rPr>
                        <a:t>LVTTL/LVCMOS</a:t>
                      </a:r>
                      <a:endParaRPr lang="zh-CN" sz="1800">
                        <a:effectLst/>
                        <a:latin typeface="Arial" panose="020B0604020202020204" pitchFamily="34" charset="0"/>
                        <a:ea typeface="阿里巴巴普惠体 R" panose="00020600040101010101" pitchFamily="18"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US" sz="1800">
                          <a:effectLst/>
                          <a:latin typeface="Arial" panose="020B0604020202020204" pitchFamily="34" charset="0"/>
                          <a:ea typeface="阿里巴巴普惠体 R" panose="00020600040101010101" pitchFamily="18" charset="-122"/>
                        </a:rPr>
                        <a:t>3.30</a:t>
                      </a:r>
                      <a:endParaRPr lang="zh-CN" sz="1800">
                        <a:effectLst/>
                        <a:latin typeface="Arial" panose="020B0604020202020204" pitchFamily="34" charset="0"/>
                        <a:ea typeface="阿里巴巴普惠体 R" panose="00020600040101010101" pitchFamily="18"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US" sz="1800">
                          <a:effectLst/>
                          <a:latin typeface="Arial" panose="020B0604020202020204" pitchFamily="34" charset="0"/>
                          <a:ea typeface="阿里巴巴普惠体 R" panose="00020600040101010101" pitchFamily="18" charset="-122"/>
                        </a:rPr>
                        <a:t>1.65</a:t>
                      </a:r>
                      <a:endParaRPr lang="zh-CN" sz="1800">
                        <a:effectLst/>
                        <a:latin typeface="Arial" panose="020B0604020202020204" pitchFamily="34" charset="0"/>
                        <a:ea typeface="阿里巴巴普惠体 R" panose="00020600040101010101" pitchFamily="18"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1535">
                <a:tc>
                  <a:txBody>
                    <a:bodyPr/>
                    <a:lstStyle/>
                    <a:p>
                      <a:pPr>
                        <a:spcBef>
                          <a:spcPts val="600"/>
                        </a:spcBef>
                        <a:spcAft>
                          <a:spcPts val="600"/>
                        </a:spcAft>
                      </a:pPr>
                      <a:r>
                        <a:rPr lang="en-US" sz="1800">
                          <a:effectLst/>
                          <a:latin typeface="Arial" panose="020B0604020202020204" pitchFamily="34" charset="0"/>
                          <a:ea typeface="阿里巴巴普惠体 R" panose="00020600040101010101" pitchFamily="18" charset="-122"/>
                        </a:rPr>
                        <a:t>ECL</a:t>
                      </a:r>
                      <a:endParaRPr lang="zh-CN" sz="1800">
                        <a:effectLst/>
                        <a:latin typeface="Arial" panose="020B0604020202020204" pitchFamily="34" charset="0"/>
                        <a:ea typeface="阿里巴巴普惠体 R" panose="00020600040101010101" pitchFamily="18"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US" sz="1800" dirty="0">
                          <a:effectLst/>
                          <a:latin typeface="Arial" panose="020B0604020202020204" pitchFamily="34" charset="0"/>
                          <a:ea typeface="阿里巴巴普惠体 R" panose="00020600040101010101" pitchFamily="18" charset="-122"/>
                        </a:rPr>
                        <a:t>0.80</a:t>
                      </a:r>
                      <a:endParaRPr lang="zh-CN" sz="1800" dirty="0">
                        <a:effectLst/>
                        <a:latin typeface="Arial" panose="020B0604020202020204" pitchFamily="34" charset="0"/>
                        <a:ea typeface="阿里巴巴普惠体 R" panose="00020600040101010101" pitchFamily="18"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US" sz="1800">
                          <a:effectLst/>
                          <a:latin typeface="Arial" panose="020B0604020202020204" pitchFamily="34" charset="0"/>
                          <a:ea typeface="阿里巴巴普惠体 R" panose="00020600040101010101" pitchFamily="18" charset="-122"/>
                        </a:rPr>
                        <a:t>-1.30</a:t>
                      </a:r>
                      <a:endParaRPr lang="zh-CN" sz="1800">
                        <a:effectLst/>
                        <a:latin typeface="Arial" panose="020B0604020202020204" pitchFamily="34" charset="0"/>
                        <a:ea typeface="阿里巴巴普惠体 R" panose="00020600040101010101" pitchFamily="18"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4345">
                <a:tc>
                  <a:txBody>
                    <a:bodyPr/>
                    <a:lstStyle/>
                    <a:p>
                      <a:pPr>
                        <a:spcBef>
                          <a:spcPts val="600"/>
                        </a:spcBef>
                        <a:spcAft>
                          <a:spcPts val="600"/>
                        </a:spcAft>
                      </a:pPr>
                      <a:r>
                        <a:rPr lang="en-US" sz="1800">
                          <a:effectLst/>
                          <a:latin typeface="Arial" panose="020B0604020202020204" pitchFamily="34" charset="0"/>
                          <a:ea typeface="阿里巴巴普惠体 R" panose="00020600040101010101" pitchFamily="18" charset="-122"/>
                        </a:rPr>
                        <a:t>LVPECL</a:t>
                      </a:r>
                      <a:endParaRPr lang="zh-CN" sz="1800">
                        <a:effectLst/>
                        <a:latin typeface="Arial" panose="020B0604020202020204" pitchFamily="34" charset="0"/>
                        <a:ea typeface="阿里巴巴普惠体 R" panose="00020600040101010101" pitchFamily="18"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US" sz="1800">
                          <a:effectLst/>
                          <a:latin typeface="Arial" panose="020B0604020202020204" pitchFamily="34" charset="0"/>
                          <a:ea typeface="阿里巴巴普惠体 R" panose="00020600040101010101" pitchFamily="18" charset="-122"/>
                        </a:rPr>
                        <a:t>0.80</a:t>
                      </a:r>
                      <a:endParaRPr lang="zh-CN" sz="1800">
                        <a:effectLst/>
                        <a:latin typeface="Arial" panose="020B0604020202020204" pitchFamily="34" charset="0"/>
                        <a:ea typeface="阿里巴巴普惠体 R" panose="00020600040101010101" pitchFamily="18"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US" sz="1800">
                          <a:effectLst/>
                          <a:latin typeface="Arial" panose="020B0604020202020204" pitchFamily="34" charset="0"/>
                          <a:ea typeface="阿里巴巴普惠体 R" panose="00020600040101010101" pitchFamily="18" charset="-122"/>
                        </a:rPr>
                        <a:t>2.00</a:t>
                      </a:r>
                      <a:endParaRPr lang="zh-CN" sz="1800">
                        <a:effectLst/>
                        <a:latin typeface="Arial" panose="020B0604020202020204" pitchFamily="34" charset="0"/>
                        <a:ea typeface="阿里巴巴普惠体 R" panose="00020600040101010101" pitchFamily="18"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39">
                <a:tc>
                  <a:txBody>
                    <a:bodyPr/>
                    <a:lstStyle/>
                    <a:p>
                      <a:pPr>
                        <a:spcBef>
                          <a:spcPts val="600"/>
                        </a:spcBef>
                        <a:spcAft>
                          <a:spcPts val="600"/>
                        </a:spcAft>
                      </a:pPr>
                      <a:r>
                        <a:rPr lang="en-US" sz="1800" dirty="0">
                          <a:effectLst/>
                          <a:latin typeface="Arial" panose="020B0604020202020204" pitchFamily="34" charset="0"/>
                          <a:ea typeface="阿里巴巴普惠体 R" panose="00020600040101010101" pitchFamily="18" charset="-122"/>
                        </a:rPr>
                        <a:t>LVDS</a:t>
                      </a:r>
                      <a:endParaRPr lang="zh-CN" sz="1800" dirty="0">
                        <a:effectLst/>
                        <a:latin typeface="Arial" panose="020B0604020202020204" pitchFamily="34" charset="0"/>
                        <a:ea typeface="阿里巴巴普惠体 R" panose="00020600040101010101" pitchFamily="18"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US" sz="1800">
                          <a:effectLst/>
                          <a:latin typeface="Arial" panose="020B0604020202020204" pitchFamily="34" charset="0"/>
                          <a:ea typeface="阿里巴巴普惠体 R" panose="00020600040101010101" pitchFamily="18" charset="-122"/>
                        </a:rPr>
                        <a:t>0.35</a:t>
                      </a:r>
                      <a:endParaRPr lang="zh-CN" sz="1800">
                        <a:effectLst/>
                        <a:latin typeface="Arial" panose="020B0604020202020204" pitchFamily="34" charset="0"/>
                        <a:ea typeface="阿里巴巴普惠体 R" panose="00020600040101010101" pitchFamily="18"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US" sz="1800" dirty="0">
                          <a:effectLst/>
                          <a:latin typeface="Arial" panose="020B0604020202020204" pitchFamily="34" charset="0"/>
                          <a:ea typeface="阿里巴巴普惠体 R" panose="00020600040101010101" pitchFamily="18" charset="-122"/>
                        </a:rPr>
                        <a:t>1.25</a:t>
                      </a:r>
                      <a:endParaRPr lang="zh-CN" sz="1800" dirty="0">
                        <a:effectLst/>
                        <a:latin typeface="Arial" panose="020B0604020202020204" pitchFamily="34" charset="0"/>
                        <a:ea typeface="阿里巴巴普惠体 R" panose="00020600040101010101" pitchFamily="18"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74293681"/>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lvl="0">
              <a:defRPr/>
            </a:pPr>
            <a:r>
              <a:rPr lang="en-US" altLang="zh-CN" sz="2800" b="1"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PRBS Pattern Generator</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6" name="内容占位符 2"/>
          <p:cNvSpPr txBox="1">
            <a:spLocks/>
          </p:cNvSpPr>
          <p:nvPr/>
        </p:nvSpPr>
        <p:spPr bwMode="auto">
          <a:xfrm>
            <a:off x="263003" y="675055"/>
            <a:ext cx="11215630" cy="244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Differential mode (common mode limited to -1 V ~ +1 V) </a:t>
            </a:r>
          </a:p>
          <a:p>
            <a:pPr>
              <a:lnSpc>
                <a:spcPct val="150000"/>
              </a:lnSpc>
            </a:pPr>
            <a:endPar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T</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wo </a:t>
            </a: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complementary single-ended outputs. </a:t>
            </a: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6" name="图片 5"/>
          <p:cNvPicPr/>
          <p:nvPr/>
        </p:nvPicPr>
        <p:blipFill>
          <a:blip r:embed="rId5"/>
          <a:srcRect/>
          <a:stretch>
            <a:fillRect/>
          </a:stretch>
        </p:blipFill>
        <p:spPr bwMode="auto">
          <a:xfrm>
            <a:off x="831196" y="1264917"/>
            <a:ext cx="4186206" cy="2504650"/>
          </a:xfrm>
          <a:prstGeom prst="rect">
            <a:avLst/>
          </a:prstGeom>
          <a:noFill/>
          <a:ln w="9525">
            <a:noFill/>
            <a:miter lim="800000"/>
            <a:headEnd/>
            <a:tailEnd/>
          </a:ln>
        </p:spPr>
      </p:pic>
      <p:pic>
        <p:nvPicPr>
          <p:cNvPr id="7" name="图片 6"/>
          <p:cNvPicPr/>
          <p:nvPr/>
        </p:nvPicPr>
        <p:blipFill>
          <a:blip r:embed="rId6"/>
          <a:stretch>
            <a:fillRect/>
          </a:stretch>
        </p:blipFill>
        <p:spPr>
          <a:xfrm>
            <a:off x="5686540" y="1100912"/>
            <a:ext cx="4467553" cy="2638528"/>
          </a:xfrm>
          <a:prstGeom prst="rect">
            <a:avLst/>
          </a:prstGeom>
        </p:spPr>
      </p:pic>
      <p:pic>
        <p:nvPicPr>
          <p:cNvPr id="8" name="图片 7"/>
          <p:cNvPicPr/>
          <p:nvPr/>
        </p:nvPicPr>
        <p:blipFill>
          <a:blip r:embed="rId7"/>
          <a:srcRect/>
          <a:stretch>
            <a:fillRect/>
          </a:stretch>
        </p:blipFill>
        <p:spPr bwMode="auto">
          <a:xfrm>
            <a:off x="831196" y="4362748"/>
            <a:ext cx="4186206" cy="2495252"/>
          </a:xfrm>
          <a:prstGeom prst="rect">
            <a:avLst/>
          </a:prstGeom>
          <a:noFill/>
          <a:ln w="9525">
            <a:noFill/>
            <a:miter lim="800000"/>
            <a:headEnd/>
            <a:tailEnd/>
          </a:ln>
        </p:spPr>
      </p:pic>
      <p:pic>
        <p:nvPicPr>
          <p:cNvPr id="10" name="图片 9"/>
          <p:cNvPicPr/>
          <p:nvPr/>
        </p:nvPicPr>
        <p:blipFill>
          <a:blip r:embed="rId8"/>
          <a:stretch>
            <a:fillRect/>
          </a:stretch>
        </p:blipFill>
        <p:spPr>
          <a:xfrm>
            <a:off x="5686540" y="4236267"/>
            <a:ext cx="4467553" cy="2621733"/>
          </a:xfrm>
          <a:prstGeom prst="rect">
            <a:avLst/>
          </a:prstGeom>
        </p:spPr>
      </p:pic>
    </p:spTree>
    <p:extLst>
      <p:ext uri="{BB962C8B-B14F-4D97-AF65-F5344CB8AC3E}">
        <p14:creationId xmlns:p14="http://schemas.microsoft.com/office/powerpoint/2010/main" val="4265472080"/>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lvl="0">
              <a:defRPr/>
            </a:pPr>
            <a:r>
              <a:rPr lang="en-US" altLang="zh-CN" sz="2800" b="1"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Wide Range Amplitude Output</a:t>
            </a:r>
            <a:endParaRPr lang="en-US" altLang="zh-CN" sz="2800" b="1"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6" name="内容占位符 2"/>
          <p:cNvSpPr txBox="1">
            <a:spLocks/>
          </p:cNvSpPr>
          <p:nvPr/>
        </p:nvSpPr>
        <p:spPr bwMode="auto">
          <a:xfrm>
            <a:off x="349813" y="675055"/>
            <a:ext cx="11215630" cy="244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24 </a:t>
            </a:r>
            <a:r>
              <a:rPr lang="en-US" altLang="zh-CN" b="1" dirty="0" err="1">
                <a:latin typeface="Arial Unicode MS" panose="020B0604020202020204" pitchFamily="34" charset="-122"/>
                <a:ea typeface="Arial Unicode MS" panose="020B0604020202020204" pitchFamily="34" charset="-122"/>
                <a:cs typeface="Arial Unicode MS" panose="020B0604020202020204" pitchFamily="34" charset="-122"/>
              </a:rPr>
              <a:t>Vpp</a:t>
            </a: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 analog output superimposed with ± 12 </a:t>
            </a:r>
            <a:r>
              <a:rPr lang="en-US" altLang="zh-CN" b="1" dirty="0" err="1">
                <a:latin typeface="Arial Unicode MS" panose="020B0604020202020204" pitchFamily="34" charset="-122"/>
                <a:ea typeface="Arial Unicode MS" panose="020B0604020202020204" pitchFamily="34" charset="-122"/>
                <a:cs typeface="Arial Unicode MS" panose="020B0604020202020204" pitchFamily="34" charset="-122"/>
              </a:rPr>
              <a:t>Vdc</a:t>
            </a: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 offset, providing a maximum output range of ± 24 V (48 V</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a:t>
            </a:r>
          </a:p>
          <a:p>
            <a:pPr>
              <a:lnSpc>
                <a:spcPct val="150000"/>
              </a:lnSpc>
            </a:pPr>
            <a:endPar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marL="0" indent="0">
              <a:lnSpc>
                <a:spcPct val="150000"/>
              </a:lnSpc>
              <a:buNone/>
            </a:pPr>
            <a:endPar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Differential output</a:t>
            </a:r>
          </a:p>
          <a:p>
            <a:pPr lvl="1">
              <a:lnSpc>
                <a:spcPct val="150000"/>
              </a:lnSpc>
            </a:pPr>
            <a:r>
              <a:rPr lang="en-US" altLang="zh-CN" sz="1800" b="1" dirty="0" smtClean="0">
                <a:latin typeface="Arial Unicode MS" panose="020B0604020202020204" pitchFamily="34" charset="-122"/>
                <a:ea typeface="Arial Unicode MS" panose="020B0604020202020204" pitchFamily="34" charset="-122"/>
                <a:cs typeface="Arial Unicode MS" panose="020B0604020202020204" pitchFamily="34" charset="-122"/>
              </a:rPr>
              <a:t>20 </a:t>
            </a:r>
            <a:r>
              <a:rPr lang="en-US" altLang="zh-CN" sz="1800" b="1" dirty="0" err="1" smtClean="0">
                <a:latin typeface="Arial Unicode MS" panose="020B0604020202020204" pitchFamily="34" charset="-122"/>
                <a:ea typeface="Arial Unicode MS" panose="020B0604020202020204" pitchFamily="34" charset="-122"/>
                <a:cs typeface="Arial Unicode MS" panose="020B0604020202020204" pitchFamily="34" charset="-122"/>
              </a:rPr>
              <a:t>mVpp</a:t>
            </a:r>
            <a:r>
              <a:rPr lang="en-US" altLang="zh-CN" sz="1800" b="1" dirty="0" smtClean="0">
                <a:latin typeface="Arial Unicode MS" panose="020B0604020202020204" pitchFamily="34" charset="-122"/>
                <a:ea typeface="Arial Unicode MS" panose="020B0604020202020204" pitchFamily="34" charset="-122"/>
                <a:cs typeface="Arial Unicode MS" panose="020B0604020202020204" pitchFamily="34" charset="-122"/>
              </a:rPr>
              <a:t> ~ 2 </a:t>
            </a:r>
            <a:r>
              <a:rPr lang="en-US" altLang="zh-CN" sz="1800" b="1" dirty="0" err="1" smtClean="0">
                <a:latin typeface="Arial Unicode MS" panose="020B0604020202020204" pitchFamily="34" charset="-122"/>
                <a:ea typeface="Arial Unicode MS" panose="020B0604020202020204" pitchFamily="34" charset="-122"/>
                <a:cs typeface="Arial Unicode MS" panose="020B0604020202020204" pitchFamily="34" charset="-122"/>
              </a:rPr>
              <a:t>Vpp</a:t>
            </a:r>
            <a:r>
              <a:rPr lang="en-US" altLang="zh-CN" sz="1800" b="1" dirty="0">
                <a:latin typeface="Arial Unicode MS" panose="020B0604020202020204" pitchFamily="34" charset="-122"/>
                <a:ea typeface="Arial Unicode MS" panose="020B0604020202020204" pitchFamily="34" charset="-122"/>
                <a:cs typeface="Arial Unicode MS" panose="020B0604020202020204" pitchFamily="34" charset="-122"/>
              </a:rPr>
              <a:t>, Differential peak to peak, 100 Ω differential load, common offset = 0 </a:t>
            </a:r>
            <a:r>
              <a:rPr lang="en-US" altLang="zh-CN" sz="1800" b="1" dirty="0" smtClean="0">
                <a:latin typeface="Arial Unicode MS" panose="020B0604020202020204" pitchFamily="34" charset="-122"/>
                <a:ea typeface="Arial Unicode MS" panose="020B0604020202020204" pitchFamily="34" charset="-122"/>
                <a:cs typeface="Arial Unicode MS" panose="020B0604020202020204" pitchFamily="34" charset="-122"/>
              </a:rPr>
              <a:t>V</a:t>
            </a:r>
          </a:p>
          <a:p>
            <a:pPr lvl="1">
              <a:lnSpc>
                <a:spcPct val="150000"/>
              </a:lnSpc>
            </a:pPr>
            <a:r>
              <a:rPr lang="en-US" altLang="zh-CN" sz="1800" b="1" dirty="0">
                <a:latin typeface="Arial Unicode MS" panose="020B0604020202020204" pitchFamily="34" charset="-122"/>
                <a:ea typeface="Arial Unicode MS" panose="020B0604020202020204" pitchFamily="34" charset="-122"/>
                <a:cs typeface="Arial Unicode MS" panose="020B0604020202020204" pitchFamily="34" charset="-122"/>
              </a:rPr>
              <a:t>Offset -1 ~ +1 V, Differential offset, 100 Ω differential </a:t>
            </a:r>
            <a:r>
              <a:rPr lang="en-US" altLang="zh-CN" sz="1800" b="1" dirty="0" smtClean="0">
                <a:latin typeface="Arial Unicode MS" panose="020B0604020202020204" pitchFamily="34" charset="-122"/>
                <a:ea typeface="Arial Unicode MS" panose="020B0604020202020204" pitchFamily="34" charset="-122"/>
                <a:cs typeface="Arial Unicode MS" panose="020B0604020202020204" pitchFamily="34" charset="-122"/>
              </a:rPr>
              <a:t>load</a:t>
            </a:r>
          </a:p>
          <a:p>
            <a:pPr lvl="1">
              <a:lnSpc>
                <a:spcPct val="150000"/>
              </a:lnSpc>
            </a:pPr>
            <a:r>
              <a:rPr lang="en-US" altLang="zh-CN" sz="1800" b="1" dirty="0">
                <a:latin typeface="Arial Unicode MS" panose="020B0604020202020204" pitchFamily="34" charset="-122"/>
                <a:ea typeface="Arial Unicode MS" panose="020B0604020202020204" pitchFamily="34" charset="-122"/>
                <a:cs typeface="Arial Unicode MS" panose="020B0604020202020204" pitchFamily="34" charset="-122"/>
              </a:rPr>
              <a:t>Common mode -1 ~ +1 V, Load = </a:t>
            </a:r>
            <a:r>
              <a:rPr lang="en-US" altLang="zh-CN" sz="1800" b="1" dirty="0" err="1">
                <a:latin typeface="Arial Unicode MS" panose="020B0604020202020204" pitchFamily="34" charset="-122"/>
                <a:ea typeface="Arial Unicode MS" panose="020B0604020202020204" pitchFamily="34" charset="-122"/>
                <a:cs typeface="Arial Unicode MS" panose="020B0604020202020204" pitchFamily="34" charset="-122"/>
              </a:rPr>
              <a:t>HiZ</a:t>
            </a:r>
            <a:endParaRPr lang="en-US" altLang="zh-CN" sz="1800"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6" name="图片 5"/>
          <p:cNvPicPr/>
          <p:nvPr/>
        </p:nvPicPr>
        <p:blipFill>
          <a:blip r:embed="rId5"/>
          <a:srcRect/>
          <a:stretch>
            <a:fillRect/>
          </a:stretch>
        </p:blipFill>
        <p:spPr bwMode="auto">
          <a:xfrm>
            <a:off x="2415827" y="1198275"/>
            <a:ext cx="5207718" cy="3562702"/>
          </a:xfrm>
          <a:prstGeom prst="rect">
            <a:avLst/>
          </a:prstGeom>
          <a:noFill/>
          <a:ln w="9525">
            <a:noFill/>
            <a:miter lim="800000"/>
            <a:headEnd/>
            <a:tailEnd/>
          </a:ln>
        </p:spPr>
      </p:pic>
    </p:spTree>
    <p:extLst>
      <p:ext uri="{BB962C8B-B14F-4D97-AF65-F5344CB8AC3E}">
        <p14:creationId xmlns:p14="http://schemas.microsoft.com/office/powerpoint/2010/main" val="1925658552"/>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lvl="0">
              <a:defRPr/>
            </a:pPr>
            <a:r>
              <a:rPr lang="en-US" altLang="zh-CN" sz="2800" b="1"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Complex Signal Generator</a:t>
            </a:r>
            <a:endParaRPr lang="en-US" altLang="zh-CN" sz="2800" b="1"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6" name="内容占位符 2"/>
          <p:cNvSpPr txBox="1">
            <a:spLocks/>
          </p:cNvSpPr>
          <p:nvPr/>
        </p:nvSpPr>
        <p:spPr bwMode="auto">
          <a:xfrm>
            <a:off x="344968" y="675055"/>
            <a:ext cx="11215630" cy="244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Modulation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A variety of analog and digital modulation modes such as AM, FM, PM, FSK, ASK, PSK, DSB-SC, and PWM are supported. There are three modulation sources: Internal, External, and Channel.</a:t>
            </a:r>
            <a:endPar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sz="1600"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marL="0" indent="0">
              <a:lnSpc>
                <a:spcPct val="150000"/>
              </a:lnSpc>
              <a:buNone/>
            </a:pPr>
            <a:endPar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Sweep and Burst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Sweep supports "Line" and "Log" modes, while Burst enables "</a:t>
            </a:r>
            <a:r>
              <a:rPr lang="en-US" altLang="zh-CN" sz="1600" dirty="0" err="1">
                <a:latin typeface="Arial Unicode MS" panose="020B0604020202020204" pitchFamily="34" charset="-122"/>
                <a:ea typeface="Arial Unicode MS" panose="020B0604020202020204" pitchFamily="34" charset="-122"/>
                <a:cs typeface="Arial Unicode MS" panose="020B0604020202020204" pitchFamily="34" charset="-122"/>
              </a:rPr>
              <a:t>NCycle</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and "Gated" modes. Both Sweep and Burst support trigger sources: Internal, External, and Manual.</a:t>
            </a:r>
            <a:endPar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5" name="图片 4"/>
          <p:cNvPicPr/>
          <p:nvPr/>
        </p:nvPicPr>
        <p:blipFill>
          <a:blip r:embed="rId5" cstate="print">
            <a:extLst>
              <a:ext uri="{28A0092B-C50C-407E-A947-70E740481C1C}">
                <a14:useLocalDpi xmlns:a14="http://schemas.microsoft.com/office/drawing/2010/main" val="0"/>
              </a:ext>
            </a:extLst>
          </a:blip>
          <a:stretch>
            <a:fillRect/>
          </a:stretch>
        </p:blipFill>
        <p:spPr>
          <a:xfrm>
            <a:off x="1197993" y="1538167"/>
            <a:ext cx="4112589" cy="2196878"/>
          </a:xfrm>
          <a:prstGeom prst="rect">
            <a:avLst/>
          </a:prstGeom>
        </p:spPr>
      </p:pic>
      <p:pic>
        <p:nvPicPr>
          <p:cNvPr id="7" name="图片 6"/>
          <p:cNvPicPr/>
          <p:nvPr/>
        </p:nvPicPr>
        <p:blipFill>
          <a:blip r:embed="rId6" cstate="print">
            <a:extLst>
              <a:ext uri="{28A0092B-C50C-407E-A947-70E740481C1C}">
                <a14:useLocalDpi xmlns:a14="http://schemas.microsoft.com/office/drawing/2010/main" val="0"/>
              </a:ext>
            </a:extLst>
          </a:blip>
          <a:stretch>
            <a:fillRect/>
          </a:stretch>
        </p:blipFill>
        <p:spPr>
          <a:xfrm>
            <a:off x="1197993" y="4587527"/>
            <a:ext cx="4051321" cy="2164150"/>
          </a:xfrm>
          <a:prstGeom prst="rect">
            <a:avLst/>
          </a:prstGeom>
        </p:spPr>
      </p:pic>
    </p:spTree>
    <p:extLst>
      <p:ext uri="{BB962C8B-B14F-4D97-AF65-F5344CB8AC3E}">
        <p14:creationId xmlns:p14="http://schemas.microsoft.com/office/powerpoint/2010/main" val="3134924273"/>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lvl="0">
              <a:defRPr/>
            </a:pPr>
            <a:r>
              <a:rPr lang="en-US" altLang="zh-CN" sz="2800" b="1">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16 Channel Digital Output (Optional)</a:t>
            </a:r>
            <a:endParaRPr lang="en-US" altLang="zh-CN" sz="2800" b="1"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6" name="内容占位符 2"/>
          <p:cNvSpPr txBox="1">
            <a:spLocks/>
          </p:cNvSpPr>
          <p:nvPr/>
        </p:nvSpPr>
        <p:spPr bwMode="auto">
          <a:xfrm>
            <a:off x="355600" y="877612"/>
            <a:ext cx="11215630" cy="244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LVTTL and LVDS</a:t>
            </a:r>
            <a:endPar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6" name="图片 5"/>
          <p:cNvPicPr/>
          <p:nvPr/>
        </p:nvPicPr>
        <p:blipFill>
          <a:blip r:embed="rId5" cstate="print"/>
          <a:srcRect/>
          <a:stretch>
            <a:fillRect/>
          </a:stretch>
        </p:blipFill>
        <p:spPr bwMode="auto">
          <a:xfrm>
            <a:off x="1771643" y="3627569"/>
            <a:ext cx="6978952" cy="3177266"/>
          </a:xfrm>
          <a:prstGeom prst="rect">
            <a:avLst/>
          </a:prstGeom>
          <a:noFill/>
        </p:spPr>
      </p:pic>
      <p:graphicFrame>
        <p:nvGraphicFramePr>
          <p:cNvPr id="2" name="表格 1"/>
          <p:cNvGraphicFramePr>
            <a:graphicFrameLocks noGrp="1"/>
          </p:cNvGraphicFramePr>
          <p:nvPr>
            <p:extLst>
              <p:ext uri="{D42A27DB-BD31-4B8C-83A1-F6EECF244321}">
                <p14:modId xmlns:p14="http://schemas.microsoft.com/office/powerpoint/2010/main" val="1002945638"/>
              </p:ext>
            </p:extLst>
          </p:nvPr>
        </p:nvGraphicFramePr>
        <p:xfrm>
          <a:off x="797157" y="1478977"/>
          <a:ext cx="9782237" cy="1981939"/>
        </p:xfrm>
        <a:graphic>
          <a:graphicData uri="http://schemas.openxmlformats.org/drawingml/2006/table">
            <a:tbl>
              <a:tblPr firstRow="1" firstCol="1" lastRow="1" lastCol="1" bandRow="1" bandCol="1"/>
              <a:tblGrid>
                <a:gridCol w="1261482"/>
                <a:gridCol w="749637"/>
                <a:gridCol w="749637"/>
                <a:gridCol w="1131045"/>
                <a:gridCol w="2754514"/>
                <a:gridCol w="3135922"/>
              </a:tblGrid>
              <a:tr h="307710">
                <a:tc gridSpan="6">
                  <a:txBody>
                    <a:bodyPr/>
                    <a:lstStyle/>
                    <a:p>
                      <a:pPr algn="just">
                        <a:lnSpc>
                          <a:spcPts val="1500"/>
                        </a:lnSpc>
                        <a:spcAft>
                          <a:spcPts val="0"/>
                        </a:spcAft>
                      </a:pPr>
                      <a:r>
                        <a:rPr lang="en-US" sz="1800" b="1" kern="100" dirty="0">
                          <a:solidFill>
                            <a:srgbClr val="FFFFFF"/>
                          </a:solidFill>
                          <a:effectLst/>
                          <a:latin typeface="Arial" panose="020B0604020202020204" pitchFamily="34" charset="0"/>
                          <a:ea typeface="阿里巴巴普惠体 R" panose="00020600040101010101" pitchFamily="18" charset="-122"/>
                          <a:cs typeface="黑体" panose="02010609060101010101" pitchFamily="49" charset="-122"/>
                        </a:rPr>
                        <a:t>Digital (optional)</a:t>
                      </a:r>
                      <a:endParaRPr lang="zh-CN" sz="1800" kern="100" dirty="0">
                        <a:solidFill>
                          <a:srgbClr val="000000"/>
                        </a:solidFill>
                        <a:effectLst/>
                        <a:latin typeface="Tahoma" panose="020B0604030504040204" pitchFamily="34" charset="0"/>
                        <a:ea typeface="黑体" panose="02010609060101010101" pitchFamily="49" charset="-122"/>
                        <a:cs typeface="黑体" panose="02010609060101010101" pitchFamily="49" charset="-122"/>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003A8E"/>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611390">
                <a:tc>
                  <a:txBody>
                    <a:bodyPr/>
                    <a:lstStyle/>
                    <a:p>
                      <a:pPr>
                        <a:lnSpc>
                          <a:spcPts val="1500"/>
                        </a:lnSpc>
                      </a:pPr>
                      <a:r>
                        <a:rPr lang="en-US" sz="1800" kern="0">
                          <a:effectLst/>
                          <a:latin typeface="Arial Unicode MS" panose="020B0604020202020204" pitchFamily="34" charset="-122"/>
                          <a:ea typeface="Arial Unicode MS" panose="020B0604020202020204" pitchFamily="34" charset="-122"/>
                          <a:cs typeface="Arial Unicode MS" panose="020B0604020202020204" pitchFamily="34" charset="-122"/>
                        </a:rPr>
                        <a:t>Parameter</a:t>
                      </a:r>
                      <a:endParaRPr lang="zh-CN" sz="18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ts val="1500"/>
                        </a:lnSpc>
                      </a:pPr>
                      <a:r>
                        <a:rPr lang="en-US" sz="1800" kern="0">
                          <a:effectLst/>
                          <a:latin typeface="Arial Unicode MS" panose="020B0604020202020204" pitchFamily="34" charset="-122"/>
                          <a:ea typeface="Arial Unicode MS" panose="020B0604020202020204" pitchFamily="34" charset="-122"/>
                          <a:cs typeface="Arial Unicode MS" panose="020B0604020202020204" pitchFamily="34" charset="-122"/>
                        </a:rPr>
                        <a:t>Min.</a:t>
                      </a:r>
                      <a:endParaRPr lang="zh-CN" sz="18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ts val="1500"/>
                        </a:lnSpc>
                      </a:pPr>
                      <a:r>
                        <a:rPr lang="en-US" sz="1800" kern="0" dirty="0">
                          <a:effectLst/>
                          <a:latin typeface="Arial Unicode MS" panose="020B0604020202020204" pitchFamily="34" charset="-122"/>
                          <a:ea typeface="Arial Unicode MS" panose="020B0604020202020204" pitchFamily="34" charset="-122"/>
                          <a:cs typeface="Arial Unicode MS" panose="020B0604020202020204" pitchFamily="34" charset="-122"/>
                        </a:rPr>
                        <a:t>Typ.</a:t>
                      </a:r>
                      <a:endParaRPr lang="zh-CN" sz="18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ts val="1500"/>
                        </a:lnSpc>
                      </a:pPr>
                      <a:r>
                        <a:rPr lang="en-US" sz="1800" kern="0">
                          <a:effectLst/>
                          <a:latin typeface="Arial Unicode MS" panose="020B0604020202020204" pitchFamily="34" charset="-122"/>
                          <a:ea typeface="Arial Unicode MS" panose="020B0604020202020204" pitchFamily="34" charset="-122"/>
                          <a:cs typeface="Arial Unicode MS" panose="020B0604020202020204" pitchFamily="34" charset="-122"/>
                        </a:rPr>
                        <a:t>Max.</a:t>
                      </a:r>
                      <a:endParaRPr lang="zh-CN" sz="18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ts val="1500"/>
                        </a:lnSpc>
                      </a:pPr>
                      <a:r>
                        <a:rPr lang="en-US" sz="1800" kern="0" dirty="0">
                          <a:effectLst/>
                          <a:latin typeface="Arial Unicode MS" panose="020B0604020202020204" pitchFamily="34" charset="-122"/>
                          <a:ea typeface="Arial Unicode MS" panose="020B0604020202020204" pitchFamily="34" charset="-122"/>
                          <a:cs typeface="Arial Unicode MS" panose="020B0604020202020204" pitchFamily="34" charset="-122"/>
                        </a:rPr>
                        <a:t>Unit</a:t>
                      </a:r>
                      <a:endParaRPr lang="zh-CN" sz="18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ts val="1500"/>
                        </a:lnSpc>
                      </a:pPr>
                      <a:r>
                        <a:rPr lang="en-US" sz="1800" kern="0" dirty="0">
                          <a:effectLst/>
                          <a:latin typeface="Arial Unicode MS" panose="020B0604020202020204" pitchFamily="34" charset="-122"/>
                          <a:ea typeface="Arial Unicode MS" panose="020B0604020202020204" pitchFamily="34" charset="-122"/>
                          <a:cs typeface="Arial Unicode MS" panose="020B0604020202020204" pitchFamily="34" charset="-122"/>
                        </a:rPr>
                        <a:t>Condition &amp; </a:t>
                      </a:r>
                      <a:r>
                        <a:rPr lang="en-US" sz="1800" kern="0" dirty="0" smtClean="0">
                          <a:effectLst/>
                          <a:latin typeface="Arial Unicode MS" panose="020B0604020202020204" pitchFamily="34" charset="-122"/>
                          <a:ea typeface="Arial Unicode MS" panose="020B0604020202020204" pitchFamily="34" charset="-122"/>
                          <a:cs typeface="Arial Unicode MS" panose="020B0604020202020204" pitchFamily="34" charset="-122"/>
                        </a:rPr>
                        <a:t>Note</a:t>
                      </a:r>
                      <a:endParaRPr lang="zh-CN" sz="18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r>
              <a:tr h="451449">
                <a:tc rowSpan="2">
                  <a:txBody>
                    <a:bodyPr/>
                    <a:lstStyle/>
                    <a:p>
                      <a:pPr algn="just">
                        <a:lnSpc>
                          <a:spcPts val="1500"/>
                        </a:lnSpc>
                      </a:pPr>
                      <a:r>
                        <a:rPr lang="en-US" sz="1800">
                          <a:effectLst/>
                          <a:latin typeface="Arial Unicode MS" panose="020B0604020202020204" pitchFamily="34" charset="-122"/>
                          <a:ea typeface="Arial Unicode MS" panose="020B0604020202020204" pitchFamily="34" charset="-122"/>
                          <a:cs typeface="Arial Unicode MS" panose="020B0604020202020204" pitchFamily="34" charset="-122"/>
                        </a:rPr>
                        <a:t>Bit rate</a:t>
                      </a:r>
                      <a:endParaRPr lang="zh-CN" sz="18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just">
                        <a:lnSpc>
                          <a:spcPts val="1500"/>
                        </a:lnSpc>
                      </a:pPr>
                      <a:r>
                        <a:rPr lang="en-US" sz="1800" kern="0">
                          <a:effectLst/>
                          <a:latin typeface="Arial Unicode MS" panose="020B0604020202020204" pitchFamily="34" charset="-122"/>
                          <a:ea typeface="Arial Unicode MS" panose="020B0604020202020204" pitchFamily="34" charset="-122"/>
                          <a:cs typeface="Arial Unicode MS" panose="020B0604020202020204" pitchFamily="34" charset="-122"/>
                        </a:rPr>
                        <a:t>1 m</a:t>
                      </a:r>
                      <a:endParaRPr lang="zh-CN" sz="18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just">
                        <a:lnSpc>
                          <a:spcPts val="1500"/>
                        </a:lnSpc>
                      </a:pPr>
                      <a:r>
                        <a:rPr lang="en-US" sz="1800">
                          <a:effectLst/>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sz="18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just">
                        <a:lnSpc>
                          <a:spcPts val="1500"/>
                        </a:lnSpc>
                      </a:pPr>
                      <a:r>
                        <a:rPr lang="en-US" sz="1800">
                          <a:effectLst/>
                          <a:latin typeface="Arial Unicode MS" panose="020B0604020202020204" pitchFamily="34" charset="-122"/>
                          <a:ea typeface="Arial Unicode MS" panose="020B0604020202020204" pitchFamily="34" charset="-122"/>
                          <a:cs typeface="Arial Unicode MS" panose="020B0604020202020204" pitchFamily="34" charset="-122"/>
                        </a:rPr>
                        <a:t>1 G</a:t>
                      </a:r>
                      <a:endParaRPr lang="zh-CN" sz="18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just">
                        <a:lnSpc>
                          <a:spcPts val="1500"/>
                        </a:lnSpc>
                      </a:pPr>
                      <a:r>
                        <a:rPr lang="en-US" sz="1800" dirty="0" smtClean="0">
                          <a:effectLst/>
                          <a:latin typeface="Arial Unicode MS" panose="020B0604020202020204" pitchFamily="34" charset="-122"/>
                          <a:ea typeface="Arial Unicode MS" panose="020B0604020202020204" pitchFamily="34" charset="-122"/>
                          <a:cs typeface="Arial Unicode MS" panose="020B0604020202020204" pitchFamily="34" charset="-122"/>
                        </a:rPr>
                        <a:t>bps</a:t>
                      </a:r>
                      <a:endParaRPr lang="zh-CN" sz="18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just">
                        <a:lnSpc>
                          <a:spcPts val="1500"/>
                        </a:lnSpc>
                      </a:pPr>
                      <a:r>
                        <a:rPr lang="en-US" sz="1800" dirty="0" smtClean="0">
                          <a:effectLst/>
                          <a:latin typeface="Arial Unicode MS" panose="020B0604020202020204" pitchFamily="34" charset="-122"/>
                          <a:ea typeface="Arial Unicode MS" panose="020B0604020202020204" pitchFamily="34" charset="-122"/>
                          <a:cs typeface="Arial Unicode MS" panose="020B0604020202020204" pitchFamily="34" charset="-122"/>
                        </a:rPr>
                        <a:t>LVDS</a:t>
                      </a:r>
                      <a:endParaRPr lang="zh-CN" sz="18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611390">
                <a:tc vMerge="1">
                  <a:txBody>
                    <a:bodyPr/>
                    <a:lstStyle/>
                    <a:p>
                      <a:endParaRPr lang="zh-CN" altLang="en-US"/>
                    </a:p>
                  </a:txBody>
                  <a:tcPr/>
                </a:tc>
                <a:tc>
                  <a:txBody>
                    <a:bodyPr/>
                    <a:lstStyle/>
                    <a:p>
                      <a:pPr algn="just">
                        <a:lnSpc>
                          <a:spcPts val="1500"/>
                        </a:lnSpc>
                      </a:pPr>
                      <a:r>
                        <a:rPr lang="en-US" sz="1800" kern="0" dirty="0">
                          <a:effectLst/>
                          <a:latin typeface="Arial Unicode MS" panose="020B0604020202020204" pitchFamily="34" charset="-122"/>
                          <a:ea typeface="Arial Unicode MS" panose="020B0604020202020204" pitchFamily="34" charset="-122"/>
                          <a:cs typeface="Arial Unicode MS" panose="020B0604020202020204" pitchFamily="34" charset="-122"/>
                        </a:rPr>
                        <a:t>1 m</a:t>
                      </a:r>
                      <a:endParaRPr lang="zh-CN" sz="18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just">
                        <a:lnSpc>
                          <a:spcPts val="1500"/>
                        </a:lnSpc>
                      </a:pPr>
                      <a:r>
                        <a:rPr lang="en-US" sz="1800">
                          <a:effectLst/>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sz="18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just">
                        <a:lnSpc>
                          <a:spcPts val="1500"/>
                        </a:lnSpc>
                      </a:pPr>
                      <a:r>
                        <a:rPr lang="en-US" sz="1800" dirty="0">
                          <a:effectLst/>
                          <a:latin typeface="Arial Unicode MS" panose="020B0604020202020204" pitchFamily="34" charset="-122"/>
                          <a:ea typeface="Arial Unicode MS" panose="020B0604020202020204" pitchFamily="34" charset="-122"/>
                          <a:cs typeface="Arial Unicode MS" panose="020B0604020202020204" pitchFamily="34" charset="-122"/>
                        </a:rPr>
                        <a:t>200 M</a:t>
                      </a:r>
                      <a:endParaRPr lang="zh-CN" sz="18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just">
                        <a:lnSpc>
                          <a:spcPts val="1500"/>
                        </a:lnSpc>
                      </a:pPr>
                      <a:r>
                        <a:rPr lang="en-US" sz="1800" dirty="0">
                          <a:effectLst/>
                          <a:latin typeface="Arial Unicode MS" panose="020B0604020202020204" pitchFamily="34" charset="-122"/>
                          <a:ea typeface="Arial Unicode MS" panose="020B0604020202020204" pitchFamily="34" charset="-122"/>
                          <a:cs typeface="Arial Unicode MS" panose="020B0604020202020204" pitchFamily="34" charset="-122"/>
                        </a:rPr>
                        <a:t>bps</a:t>
                      </a:r>
                      <a:endParaRPr lang="zh-CN" sz="18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just">
                        <a:lnSpc>
                          <a:spcPts val="1500"/>
                        </a:lnSpc>
                      </a:pPr>
                      <a:r>
                        <a:rPr lang="en-US" sz="1800" dirty="0" smtClean="0">
                          <a:effectLst/>
                          <a:latin typeface="Arial Unicode MS" panose="020B0604020202020204" pitchFamily="34" charset="-122"/>
                          <a:ea typeface="Arial Unicode MS" panose="020B0604020202020204" pitchFamily="34" charset="-122"/>
                          <a:cs typeface="Arial Unicode MS" panose="020B0604020202020204" pitchFamily="34" charset="-122"/>
                        </a:rPr>
                        <a:t>LVTTL</a:t>
                      </a:r>
                      <a:endParaRPr lang="zh-CN" sz="18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29950442"/>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820" y="1567528"/>
            <a:ext cx="12154180" cy="3601238"/>
          </a:xfrm>
        </p:spPr>
      </p:pic>
    </p:spTree>
    <p:extLst>
      <p:ext uri="{BB962C8B-B14F-4D97-AF65-F5344CB8AC3E}">
        <p14:creationId xmlns:p14="http://schemas.microsoft.com/office/powerpoint/2010/main" val="506212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lvl="0">
              <a:defRPr/>
            </a:pPr>
            <a:r>
              <a:rPr lang="en-US" altLang="zh-CN" sz="2800" b="1"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Enhanced Dual Channel Functionality</a:t>
            </a:r>
            <a:endParaRPr lang="en-US" altLang="zh-CN" sz="2800" b="1"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6" name="内容占位符 2"/>
          <p:cNvSpPr txBox="1">
            <a:spLocks/>
          </p:cNvSpPr>
          <p:nvPr/>
        </p:nvSpPr>
        <p:spPr bwMode="auto">
          <a:xfrm>
            <a:off x="355600" y="877612"/>
            <a:ext cx="11215630" cy="244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Independent </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mode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enables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the two channels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to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be used as two independent generators. Independent mode also eliminated the discontinuity on the output when parameters (frequency, amplitude)  change. </a:t>
            </a:r>
          </a:p>
          <a:p>
            <a:pPr>
              <a:lnSpc>
                <a:spcPct val="150000"/>
              </a:lnSpc>
            </a:pP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Phase-Locked mode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Automatically aligns the phases of each output.</a:t>
            </a:r>
            <a:endPar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Track/Copy/Coupling</a:t>
            </a:r>
            <a:r>
              <a:rPr lang="en-US" altLang="zh-CN" sz="1600" b="1"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The track, copy, and coupling functions between the two channels can quickly transfer the parameters of one channel to the other which greatly simplifies setup and waveform creation. </a:t>
            </a:r>
            <a:endPar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sz="1200"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sz="120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sz="1200"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sz="120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sz="1200"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sz="120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sz="1400"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sz="1400"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7" name="图片 6"/>
          <p:cNvPicPr/>
          <p:nvPr/>
        </p:nvPicPr>
        <p:blipFill>
          <a:blip r:embed="rId5"/>
          <a:srcRect/>
          <a:stretch>
            <a:fillRect/>
          </a:stretch>
        </p:blipFill>
        <p:spPr bwMode="auto">
          <a:xfrm>
            <a:off x="864401" y="3207880"/>
            <a:ext cx="5623855" cy="3044064"/>
          </a:xfrm>
          <a:prstGeom prst="rect">
            <a:avLst/>
          </a:prstGeom>
          <a:noFill/>
          <a:ln w="9525">
            <a:noFill/>
            <a:miter lim="800000"/>
            <a:headEnd/>
            <a:tailEnd/>
          </a:ln>
        </p:spPr>
      </p:pic>
    </p:spTree>
    <p:extLst>
      <p:ext uri="{BB962C8B-B14F-4D97-AF65-F5344CB8AC3E}">
        <p14:creationId xmlns:p14="http://schemas.microsoft.com/office/powerpoint/2010/main" val="3893315927"/>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lvl="0">
              <a:defRPr/>
            </a:pPr>
            <a:r>
              <a:rPr lang="en-US" altLang="zh-CN" sz="2800" b="1"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Enhanced Dual Channel Functionality</a:t>
            </a:r>
            <a:endParaRPr lang="en-US" altLang="zh-CN" sz="2800" b="1"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6" name="内容占位符 2"/>
          <p:cNvSpPr txBox="1">
            <a:spLocks/>
          </p:cNvSpPr>
          <p:nvPr/>
        </p:nvSpPr>
        <p:spPr bwMode="auto">
          <a:xfrm>
            <a:off x="355600" y="877612"/>
            <a:ext cx="11215630" cy="244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Waveform </a:t>
            </a: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Combining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Superimposes CH1 and CH2 waveforms internally and provides the combined waveform to a user-selected output. It easily combines basic waveforms, random noise, modulation signals, sweep signals, burst signals, EasyPulse waveforms, and TrueArb waveforms without external connections or complex editing</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a:t>
            </a:r>
          </a:p>
          <a:p>
            <a:pPr>
              <a:lnSpc>
                <a:spcPct val="150000"/>
              </a:lnSpc>
            </a:pP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Channel Modulation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One channel can modulate the other without external connections. This feature provides a easy method for complex modulation waveform creation. The modulating wave channel can be directly output and compared with the modulated signal.</a:t>
            </a:r>
            <a:endPar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sz="1400"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sz="1400"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8" name="图片 7"/>
          <p:cNvPicPr/>
          <p:nvPr/>
        </p:nvPicPr>
        <p:blipFill>
          <a:blip r:embed="rId5"/>
          <a:stretch>
            <a:fillRect/>
          </a:stretch>
        </p:blipFill>
        <p:spPr>
          <a:xfrm>
            <a:off x="757129" y="3521246"/>
            <a:ext cx="4875861" cy="2971933"/>
          </a:xfrm>
          <a:prstGeom prst="rect">
            <a:avLst/>
          </a:prstGeom>
        </p:spPr>
      </p:pic>
      <p:pic>
        <p:nvPicPr>
          <p:cNvPr id="10" name="图片 9"/>
          <p:cNvPicPr/>
          <p:nvPr/>
        </p:nvPicPr>
        <p:blipFill>
          <a:blip r:embed="rId6"/>
          <a:srcRect/>
          <a:stretch>
            <a:fillRect/>
          </a:stretch>
        </p:blipFill>
        <p:spPr bwMode="auto">
          <a:xfrm>
            <a:off x="6205991" y="3491016"/>
            <a:ext cx="5564020" cy="3032391"/>
          </a:xfrm>
          <a:prstGeom prst="rect">
            <a:avLst/>
          </a:prstGeom>
          <a:noFill/>
          <a:ln w="9525">
            <a:noFill/>
            <a:miter lim="800000"/>
            <a:headEnd/>
            <a:tailEnd/>
          </a:ln>
        </p:spPr>
      </p:pic>
    </p:spTree>
    <p:extLst>
      <p:ext uri="{BB962C8B-B14F-4D97-AF65-F5344CB8AC3E}">
        <p14:creationId xmlns:p14="http://schemas.microsoft.com/office/powerpoint/2010/main" val="2821768000"/>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34723"/>
            <a:ext cx="8126912" cy="5417941"/>
          </a:xfrm>
          <a:prstGeom prst="rect">
            <a:avLst/>
          </a:prstGeom>
        </p:spPr>
      </p:pic>
      <p:sp>
        <p:nvSpPr>
          <p:cNvPr id="9" name="TextBox 40"/>
          <p:cNvSpPr txBox="1"/>
          <p:nvPr/>
        </p:nvSpPr>
        <p:spPr>
          <a:xfrm>
            <a:off x="193602" y="151835"/>
            <a:ext cx="9038948" cy="523220"/>
          </a:xfrm>
          <a:prstGeom prst="rect">
            <a:avLst/>
          </a:prstGeom>
          <a:noFill/>
        </p:spPr>
        <p:txBody>
          <a:bodyPr wrap="square" rtlCol="0">
            <a:spAutoFit/>
          </a:bodyPr>
          <a:lstStyle/>
          <a:p>
            <a:pPr lvl="0">
              <a:defRPr/>
            </a:pPr>
            <a:r>
              <a:rPr lang="en-US" altLang="zh-CN" sz="2800" b="1"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A new UI design</a:t>
            </a:r>
            <a:endParaRPr lang="en-US" altLang="zh-CN" sz="2800" b="1"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1060" y="2267672"/>
            <a:ext cx="7091704" cy="4727802"/>
          </a:xfrm>
          <a:prstGeom prst="rect">
            <a:avLst/>
          </a:prstGeom>
        </p:spPr>
      </p:pic>
      <p:sp>
        <p:nvSpPr>
          <p:cNvPr id="6" name="流程图: 联系 5"/>
          <p:cNvSpPr/>
          <p:nvPr/>
        </p:nvSpPr>
        <p:spPr>
          <a:xfrm>
            <a:off x="3651454" y="2777051"/>
            <a:ext cx="150125" cy="150125"/>
          </a:xfrm>
          <a:prstGeom prst="flowChartConnector">
            <a:avLst/>
          </a:prstGeom>
          <a:noFill/>
          <a:ln w="57150">
            <a:solidFill>
              <a:srgbClr val="003B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p:nvCxnSpPr>
        <p:spPr>
          <a:xfrm flipV="1">
            <a:off x="3726516" y="2927179"/>
            <a:ext cx="1" cy="750299"/>
          </a:xfrm>
          <a:prstGeom prst="line">
            <a:avLst/>
          </a:prstGeom>
          <a:ln w="34925">
            <a:solidFill>
              <a:srgbClr val="003B90"/>
            </a:solidFill>
          </a:ln>
          <a:effectLst>
            <a:glow>
              <a:schemeClr val="accent1">
                <a:alpha val="18000"/>
              </a:schemeClr>
            </a:glow>
            <a:softEdge rad="0"/>
          </a:effectLst>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2751207" y="3795150"/>
            <a:ext cx="1800493" cy="369332"/>
          </a:xfrm>
          <a:prstGeom prst="rect">
            <a:avLst/>
          </a:prstGeom>
          <a:noFill/>
        </p:spPr>
        <p:txBody>
          <a:bodyPr wrap="none" rtlCol="0">
            <a:spAutoFit/>
          </a:bodyPr>
          <a:lstStyle/>
          <a:p>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5’’ touch screen</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5" name="流程图: 联系 14"/>
          <p:cNvSpPr/>
          <p:nvPr/>
        </p:nvSpPr>
        <p:spPr>
          <a:xfrm>
            <a:off x="1006139" y="2139510"/>
            <a:ext cx="150125" cy="150125"/>
          </a:xfrm>
          <a:prstGeom prst="flowChartConnector">
            <a:avLst/>
          </a:prstGeom>
          <a:noFill/>
          <a:ln w="57150">
            <a:solidFill>
              <a:srgbClr val="003B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flipH="1" flipV="1">
            <a:off x="633940" y="2214572"/>
            <a:ext cx="12103" cy="943037"/>
          </a:xfrm>
          <a:prstGeom prst="line">
            <a:avLst/>
          </a:prstGeom>
          <a:ln w="34925">
            <a:solidFill>
              <a:srgbClr val="003B90"/>
            </a:solidFill>
          </a:ln>
          <a:effectLst>
            <a:glow>
              <a:schemeClr val="accent1">
                <a:alpha val="18000"/>
              </a:schemeClr>
            </a:glow>
            <a:softEdge rad="0"/>
          </a:effectLst>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6728" y="3157609"/>
            <a:ext cx="3005951" cy="646331"/>
          </a:xfrm>
          <a:prstGeom prst="rect">
            <a:avLst/>
          </a:prstGeom>
          <a:noFill/>
        </p:spPr>
        <p:txBody>
          <a:bodyPr wrap="none" rtlCol="0">
            <a:spAutoFit/>
          </a:bodyPr>
          <a:lstStyle/>
          <a:p>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Two USB ports</a:t>
            </a:r>
          </a:p>
          <a:p>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(mouse, keyboard, storage)</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cxnSp>
        <p:nvCxnSpPr>
          <p:cNvPr id="20" name="直接连接符 19"/>
          <p:cNvCxnSpPr/>
          <p:nvPr/>
        </p:nvCxnSpPr>
        <p:spPr>
          <a:xfrm>
            <a:off x="612672" y="2204633"/>
            <a:ext cx="373589" cy="0"/>
          </a:xfrm>
          <a:prstGeom prst="line">
            <a:avLst/>
          </a:prstGeom>
          <a:ln w="34925">
            <a:solidFill>
              <a:srgbClr val="003B90"/>
            </a:solidFill>
          </a:ln>
          <a:effectLst>
            <a:glow>
              <a:schemeClr val="accent1">
                <a:alpha val="18000"/>
              </a:schemeClr>
            </a:glow>
            <a:softEdge rad="0"/>
          </a:effectLst>
        </p:spPr>
        <p:style>
          <a:lnRef idx="1">
            <a:schemeClr val="accent1"/>
          </a:lnRef>
          <a:fillRef idx="0">
            <a:schemeClr val="accent1"/>
          </a:fillRef>
          <a:effectRef idx="0">
            <a:schemeClr val="accent1"/>
          </a:effectRef>
          <a:fontRef idx="minor">
            <a:schemeClr val="tx1"/>
          </a:fontRef>
        </p:style>
      </p:cxnSp>
      <p:sp>
        <p:nvSpPr>
          <p:cNvPr id="24" name="流程图: 联系 23"/>
          <p:cNvSpPr/>
          <p:nvPr/>
        </p:nvSpPr>
        <p:spPr>
          <a:xfrm>
            <a:off x="6924744" y="1578457"/>
            <a:ext cx="150125" cy="150125"/>
          </a:xfrm>
          <a:prstGeom prst="flowChartConnector">
            <a:avLst/>
          </a:prstGeom>
          <a:noFill/>
          <a:ln w="57150">
            <a:solidFill>
              <a:srgbClr val="003B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p:cNvCxnSpPr/>
          <p:nvPr/>
        </p:nvCxnSpPr>
        <p:spPr>
          <a:xfrm flipH="1">
            <a:off x="7082643" y="1653519"/>
            <a:ext cx="874119" cy="4"/>
          </a:xfrm>
          <a:prstGeom prst="line">
            <a:avLst/>
          </a:prstGeom>
          <a:ln w="34925">
            <a:solidFill>
              <a:srgbClr val="003B90"/>
            </a:solidFill>
          </a:ln>
          <a:effectLst>
            <a:glow>
              <a:schemeClr val="accent1">
                <a:alpha val="18000"/>
              </a:schemeClr>
            </a:glow>
            <a:softEdge rad="0"/>
          </a:effectLst>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7964536" y="1487673"/>
            <a:ext cx="1954381" cy="369332"/>
          </a:xfrm>
          <a:prstGeom prst="rect">
            <a:avLst/>
          </a:prstGeom>
          <a:noFill/>
        </p:spPr>
        <p:txBody>
          <a:bodyPr wrap="none" rtlCol="0">
            <a:spAutoFit/>
          </a:bodyPr>
          <a:lstStyle/>
          <a:p>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New knob design</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9" name="流程图: 联系 28"/>
          <p:cNvSpPr/>
          <p:nvPr/>
        </p:nvSpPr>
        <p:spPr>
          <a:xfrm>
            <a:off x="5553145" y="2298023"/>
            <a:ext cx="150125" cy="150125"/>
          </a:xfrm>
          <a:prstGeom prst="flowChartConnector">
            <a:avLst/>
          </a:prstGeom>
          <a:noFill/>
          <a:ln w="57150">
            <a:solidFill>
              <a:srgbClr val="003B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连接符 29"/>
          <p:cNvCxnSpPr/>
          <p:nvPr/>
        </p:nvCxnSpPr>
        <p:spPr>
          <a:xfrm flipV="1">
            <a:off x="5628207" y="751606"/>
            <a:ext cx="0" cy="1516066"/>
          </a:xfrm>
          <a:prstGeom prst="line">
            <a:avLst/>
          </a:prstGeom>
          <a:ln w="34925">
            <a:solidFill>
              <a:srgbClr val="003B90"/>
            </a:solidFill>
          </a:ln>
          <a:effectLst>
            <a:glow>
              <a:schemeClr val="accent1">
                <a:alpha val="18000"/>
              </a:schemeClr>
            </a:glow>
            <a:softEdge rad="0"/>
          </a:effectLst>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4418303" y="382274"/>
            <a:ext cx="2569934" cy="369332"/>
          </a:xfrm>
          <a:prstGeom prst="rect">
            <a:avLst/>
          </a:prstGeom>
          <a:noFill/>
        </p:spPr>
        <p:txBody>
          <a:bodyPr wrap="none" rtlCol="0">
            <a:spAutoFit/>
          </a:bodyPr>
          <a:lstStyle/>
          <a:p>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Two differential outputs</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3" name="流程图: 联系 32"/>
          <p:cNvSpPr/>
          <p:nvPr/>
        </p:nvSpPr>
        <p:spPr>
          <a:xfrm>
            <a:off x="5592900" y="4910483"/>
            <a:ext cx="150125" cy="150125"/>
          </a:xfrm>
          <a:prstGeom prst="flowChartConnector">
            <a:avLst/>
          </a:prstGeom>
          <a:noFill/>
          <a:ln w="57150">
            <a:solidFill>
              <a:srgbClr val="003B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p:cNvCxnSpPr/>
          <p:nvPr/>
        </p:nvCxnSpPr>
        <p:spPr>
          <a:xfrm>
            <a:off x="3892140" y="4985545"/>
            <a:ext cx="1736067" cy="0"/>
          </a:xfrm>
          <a:prstGeom prst="line">
            <a:avLst/>
          </a:prstGeom>
          <a:ln w="34925">
            <a:solidFill>
              <a:srgbClr val="003B90"/>
            </a:solidFill>
          </a:ln>
          <a:effectLst>
            <a:glow>
              <a:schemeClr val="accent1">
                <a:alpha val="18000"/>
              </a:schemeClr>
            </a:glow>
            <a:softEdge rad="0"/>
          </a:effectLst>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1999209" y="4753082"/>
            <a:ext cx="1826141" cy="1754326"/>
          </a:xfrm>
          <a:prstGeom prst="rect">
            <a:avLst/>
          </a:prstGeom>
          <a:noFill/>
        </p:spPr>
        <p:txBody>
          <a:bodyPr wrap="none" rtlCol="0">
            <a:spAutoFit/>
          </a:bodyPr>
          <a:lstStyle/>
          <a:p>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10 MHz OUT/IN</a:t>
            </a:r>
          </a:p>
          <a:p>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TRIG/SYNC</a:t>
            </a:r>
          </a:p>
          <a:p>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EXT MOD/CNT</a:t>
            </a:r>
          </a:p>
          <a:p>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MARKER 1</a:t>
            </a:r>
          </a:p>
          <a:p>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MARKER 2</a:t>
            </a:r>
          </a:p>
          <a:p>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8" name="流程图: 联系 37"/>
          <p:cNvSpPr/>
          <p:nvPr/>
        </p:nvSpPr>
        <p:spPr>
          <a:xfrm>
            <a:off x="8406410" y="5251727"/>
            <a:ext cx="150125" cy="150125"/>
          </a:xfrm>
          <a:prstGeom prst="flowChartConnector">
            <a:avLst/>
          </a:prstGeom>
          <a:noFill/>
          <a:ln w="57150">
            <a:solidFill>
              <a:srgbClr val="003B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4" name="直接连接符 43"/>
          <p:cNvCxnSpPr/>
          <p:nvPr/>
        </p:nvCxnSpPr>
        <p:spPr>
          <a:xfrm flipV="1">
            <a:off x="8481472" y="3449622"/>
            <a:ext cx="0" cy="1800234"/>
          </a:xfrm>
          <a:prstGeom prst="line">
            <a:avLst/>
          </a:prstGeom>
          <a:ln w="34925">
            <a:solidFill>
              <a:srgbClr val="003B90"/>
            </a:solidFill>
          </a:ln>
          <a:effectLst>
            <a:glow>
              <a:schemeClr val="accent1">
                <a:alpha val="18000"/>
              </a:schemeClr>
            </a:glow>
            <a:softEdge rad="0"/>
          </a:effectLst>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7790941" y="3080290"/>
            <a:ext cx="1531188" cy="369332"/>
          </a:xfrm>
          <a:prstGeom prst="rect">
            <a:avLst/>
          </a:prstGeom>
          <a:noFill/>
        </p:spPr>
        <p:txBody>
          <a:bodyPr wrap="none" rtlCol="0">
            <a:spAutoFit/>
          </a:bodyPr>
          <a:lstStyle/>
          <a:p>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Digital output</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6" name="流程图: 联系 45"/>
          <p:cNvSpPr/>
          <p:nvPr/>
        </p:nvSpPr>
        <p:spPr>
          <a:xfrm>
            <a:off x="9434086" y="4752931"/>
            <a:ext cx="150125" cy="150125"/>
          </a:xfrm>
          <a:prstGeom prst="flowChartConnector">
            <a:avLst/>
          </a:prstGeom>
          <a:noFill/>
          <a:ln w="57150">
            <a:solidFill>
              <a:srgbClr val="003B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flipV="1">
            <a:off x="9509148" y="4897305"/>
            <a:ext cx="1" cy="750299"/>
          </a:xfrm>
          <a:prstGeom prst="line">
            <a:avLst/>
          </a:prstGeom>
          <a:ln w="34925">
            <a:solidFill>
              <a:srgbClr val="003B90"/>
            </a:solidFill>
          </a:ln>
          <a:effectLst>
            <a:glow>
              <a:schemeClr val="accent1">
                <a:alpha val="18000"/>
              </a:schemeClr>
            </a:glow>
            <a:softEdge rad="0"/>
          </a:effectLst>
        </p:spPr>
        <p:style>
          <a:lnRef idx="1">
            <a:schemeClr val="accent1"/>
          </a:lnRef>
          <a:fillRef idx="0">
            <a:schemeClr val="accent1"/>
          </a:fillRef>
          <a:effectRef idx="0">
            <a:schemeClr val="accent1"/>
          </a:effectRef>
          <a:fontRef idx="minor">
            <a:schemeClr val="tx1"/>
          </a:fontRef>
        </p:style>
      </p:cxnSp>
      <p:sp>
        <p:nvSpPr>
          <p:cNvPr id="48" name="文本框 47"/>
          <p:cNvSpPr txBox="1"/>
          <p:nvPr/>
        </p:nvSpPr>
        <p:spPr>
          <a:xfrm>
            <a:off x="8574960" y="5764339"/>
            <a:ext cx="2018501" cy="646331"/>
          </a:xfrm>
          <a:prstGeom prst="rect">
            <a:avLst/>
          </a:prstGeom>
          <a:noFill/>
        </p:spPr>
        <p:txBody>
          <a:bodyPr wrap="none" rtlCol="0">
            <a:spAutoFit/>
          </a:bodyPr>
          <a:lstStyle/>
          <a:p>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USB device/host, </a:t>
            </a:r>
          </a:p>
          <a:p>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LAN (Web server)</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2941892067"/>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73723" y="69850"/>
            <a:ext cx="9038948" cy="523220"/>
          </a:xfrm>
          <a:prstGeom prst="rect">
            <a:avLst/>
          </a:prstGeom>
          <a:noFill/>
        </p:spPr>
        <p:txBody>
          <a:bodyPr wrap="square" rtlCol="0">
            <a:spAutoFit/>
          </a:bodyPr>
          <a:lstStyle/>
          <a:p>
            <a:pPr lvl="0">
              <a:defRPr/>
            </a:pPr>
            <a:r>
              <a:rPr lang="en-US" altLang="zh-CN" sz="2800" b="1"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Advantages over SDG6000X</a:t>
            </a:r>
          </a:p>
        </p:txBody>
      </p:sp>
      <p:graphicFrame>
        <p:nvGraphicFramePr>
          <p:cNvPr id="4" name="表格 3"/>
          <p:cNvGraphicFramePr>
            <a:graphicFrameLocks noGrp="1"/>
          </p:cNvGraphicFramePr>
          <p:nvPr>
            <p:extLst>
              <p:ext uri="{D42A27DB-BD31-4B8C-83A1-F6EECF244321}">
                <p14:modId xmlns:p14="http://schemas.microsoft.com/office/powerpoint/2010/main" val="2272763824"/>
              </p:ext>
            </p:extLst>
          </p:nvPr>
        </p:nvGraphicFramePr>
        <p:xfrm>
          <a:off x="231497" y="593070"/>
          <a:ext cx="8336171" cy="6208660"/>
        </p:xfrm>
        <a:graphic>
          <a:graphicData uri="http://schemas.openxmlformats.org/drawingml/2006/table">
            <a:tbl>
              <a:tblPr/>
              <a:tblGrid>
                <a:gridCol w="2223606"/>
                <a:gridCol w="2724566"/>
                <a:gridCol w="303724"/>
                <a:gridCol w="2815919"/>
                <a:gridCol w="268356"/>
              </a:tblGrid>
              <a:tr h="302621">
                <a:tc>
                  <a:txBody>
                    <a:bodyPr/>
                    <a:lstStyle/>
                    <a:p>
                      <a:pPr algn="l" fontAlgn="ctr"/>
                      <a:r>
                        <a:rPr lang="en-US" sz="1600" b="1"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Specs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gridSpan="2">
                  <a:txBody>
                    <a:bodyPr/>
                    <a:lstStyle/>
                    <a:p>
                      <a:pPr algn="ctr" fontAlgn="ctr"/>
                      <a:r>
                        <a:rPr lang="en-US" sz="1600" b="1"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Siglent </a:t>
                      </a:r>
                      <a:br>
                        <a:rPr lang="en-US" sz="1600" b="1"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br>
                      <a:r>
                        <a:rPr lang="en-US" sz="1600" b="1"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SDG6000X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hMerge="1">
                  <a:txBody>
                    <a:bodyPr/>
                    <a:lstStyle/>
                    <a:p>
                      <a:endParaRPr lang="zh-CN" altLang="en-US"/>
                    </a:p>
                  </a:txBody>
                  <a:tcPr/>
                </a:tc>
                <a:tc gridSpan="2">
                  <a:txBody>
                    <a:bodyPr/>
                    <a:lstStyle/>
                    <a:p>
                      <a:pPr algn="ctr" fontAlgn="ctr"/>
                      <a:r>
                        <a:rPr lang="en-US" sz="1600" b="1"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Siglent</a:t>
                      </a:r>
                      <a:br>
                        <a:rPr lang="en-US" sz="1600" b="1"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br>
                      <a:r>
                        <a:rPr lang="en-US" sz="1600" b="1"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SDG7000A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hMerge="1">
                  <a:txBody>
                    <a:bodyPr/>
                    <a:lstStyle/>
                    <a:p>
                      <a:endParaRPr lang="zh-CN" altLang="en-US"/>
                    </a:p>
                  </a:txBody>
                  <a:tcPr/>
                </a:tc>
              </a:tr>
              <a:tr h="151310">
                <a:tc>
                  <a:txBody>
                    <a:bodyPr/>
                    <a:lstStyle/>
                    <a:p>
                      <a:pPr algn="l" fontAlgn="ct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Output Channel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 Single Ended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6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 Differential /Single Ended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zh-CN" altLang="en-US" sz="1600" b="1" i="0" u="none" strike="noStrike">
                          <a:solidFill>
                            <a:srgbClr val="008000"/>
                          </a:solidFill>
                          <a:effectLst/>
                          <a:latin typeface="Arial Unicode MS" panose="020B0604020202020204" pitchFamily="34" charset="-122"/>
                          <a:ea typeface="Arial Unicode MS" panose="020B0604020202020204" pitchFamily="34" charset="-122"/>
                          <a:cs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1310">
                <a:tc>
                  <a:txBody>
                    <a:bodyPr/>
                    <a:lstStyle/>
                    <a:p>
                      <a:pPr algn="l" fontAlgn="ct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Bandwidth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500MHz</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6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1GHz</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zh-CN" altLang="en-US" sz="1600" b="1" i="0" u="none" strike="noStrike">
                          <a:solidFill>
                            <a:srgbClr val="008000"/>
                          </a:solidFill>
                          <a:effectLst/>
                          <a:latin typeface="Arial Unicode MS" panose="020B0604020202020204" pitchFamily="34" charset="-122"/>
                          <a:ea typeface="Arial Unicode MS" panose="020B0604020202020204" pitchFamily="34" charset="-122"/>
                          <a:cs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1310">
                <a:tc>
                  <a:txBody>
                    <a:bodyPr/>
                    <a:lstStyle/>
                    <a:p>
                      <a:pPr algn="l" fontAlgn="ct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Sampling 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2.4GSa/s(2x interpolation)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5GSa/s (2x interpolation)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zh-CN" altLang="en-US" sz="1600" b="1" i="0" u="none" strike="noStrike">
                          <a:solidFill>
                            <a:srgbClr val="008000"/>
                          </a:solidFill>
                          <a:effectLst/>
                          <a:latin typeface="Arial Unicode MS" panose="020B0604020202020204" pitchFamily="34" charset="-122"/>
                          <a:ea typeface="Arial Unicode MS" panose="020B0604020202020204" pitchFamily="34" charset="-122"/>
                          <a:cs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1310">
                <a:tc>
                  <a:txBody>
                    <a:bodyPr/>
                    <a:lstStyle/>
                    <a:p>
                      <a:pPr algn="l" fontAlgn="ct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Waveform Length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2~20Mpts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512Mpts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zh-CN" altLang="en-US" sz="1600" b="1" i="0" u="none" strike="noStrike">
                          <a:solidFill>
                            <a:srgbClr val="008000"/>
                          </a:solidFill>
                          <a:effectLst/>
                          <a:latin typeface="Arial Unicode MS" panose="020B0604020202020204" pitchFamily="34" charset="-122"/>
                          <a:ea typeface="Arial Unicode MS" panose="020B0604020202020204" pitchFamily="34" charset="-122"/>
                          <a:cs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81356">
                <a:tc>
                  <a:txBody>
                    <a:bodyPr/>
                    <a:lstStyle/>
                    <a:p>
                      <a:pPr algn="l" fontAlgn="ct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Output Amplitude</a:t>
                      </a:r>
                      <a:b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b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(50ohm load)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600" b="0" i="0" u="none" strike="noStrike" dirty="0" smtClean="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10 </a:t>
                      </a:r>
                      <a:r>
                        <a:rPr lang="en-US" sz="1600" b="0" i="0" u="none" strike="noStrike" dirty="0" err="1" smtClean="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Vpp</a:t>
                      </a:r>
                      <a:endPar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600" b="0" i="0" u="none" strike="noStrike" dirty="0" smtClean="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12 </a:t>
                      </a:r>
                      <a:r>
                        <a:rPr lang="en-US" sz="1600" b="0" i="0" u="none" strike="noStrike" dirty="0" err="1" smtClean="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Vpp</a:t>
                      </a:r>
                      <a:endPar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zh-CN" altLang="en-US" sz="1600" b="1" i="0" u="none" strike="noStrike">
                          <a:solidFill>
                            <a:srgbClr val="008000"/>
                          </a:solidFill>
                          <a:effectLst/>
                          <a:latin typeface="Arial Unicode MS" panose="020B0604020202020204" pitchFamily="34" charset="-122"/>
                          <a:ea typeface="Arial Unicode MS" panose="020B0604020202020204" pitchFamily="34" charset="-122"/>
                          <a:cs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3931">
                <a:tc>
                  <a:txBody>
                    <a:bodyPr/>
                    <a:lstStyle/>
                    <a:p>
                      <a:pPr algn="l" fontAlgn="ctr"/>
                      <a:r>
                        <a:rPr lang="en-US" sz="16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Output offset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altLang="zh-CN"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600" b="0" i="0" u="none" strike="noStrike" dirty="0" err="1" smtClean="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Independant</a:t>
                      </a:r>
                      <a:r>
                        <a:rPr lang="en-US" sz="1600" b="0" i="0" u="none" strike="noStrike" dirty="0" smtClean="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 of output amplitude</a:t>
                      </a:r>
                      <a:br>
                        <a:rPr lang="en-US" sz="1600" b="0" i="0" u="none" strike="noStrike" dirty="0" smtClean="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br>
                      <a:r>
                        <a:rPr lang="en-US" sz="1600" b="0" i="0" u="none" strike="noStrike" dirty="0" smtClean="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a:t>
                      </a: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6V ~ +6V，(50ohm load)</a:t>
                      </a:r>
                      <a:b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b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-12V ~ +12V，(</a:t>
                      </a:r>
                      <a:r>
                        <a:rPr lang="en-US" sz="1600" b="0" i="0" u="none" strike="noStrike" dirty="0" err="1">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HiZ</a:t>
                      </a: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 load)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zh-CN" altLang="en-US" sz="1600" b="1" i="0" u="none" strike="noStrike">
                          <a:solidFill>
                            <a:srgbClr val="008000"/>
                          </a:solidFill>
                          <a:effectLst/>
                          <a:latin typeface="Arial Unicode MS" panose="020B0604020202020204" pitchFamily="34" charset="-122"/>
                          <a:ea typeface="Arial Unicode MS" panose="020B0604020202020204" pitchFamily="34" charset="-122"/>
                          <a:cs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2621">
                <a:tc>
                  <a:txBody>
                    <a:bodyPr/>
                    <a:lstStyle/>
                    <a:p>
                      <a:pPr algn="l" fontAlgn="ctr"/>
                      <a:r>
                        <a:rPr lang="en-US" sz="16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Arbitrary Waveform Sampling 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1uSa/s~300MSa/s  TrueArb mode</a:t>
                      </a:r>
                      <a:b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b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1.2GSa/s DDS mode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1uSa/s~2.5GSa/s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zh-CN" altLang="en-US" sz="1600" b="1" i="0" u="none" strike="noStrike">
                          <a:solidFill>
                            <a:srgbClr val="008000"/>
                          </a:solidFill>
                          <a:effectLst/>
                          <a:latin typeface="Arial Unicode MS" panose="020B0604020202020204" pitchFamily="34" charset="-122"/>
                          <a:ea typeface="Arial Unicode MS" panose="020B0604020202020204" pitchFamily="34" charset="-122"/>
                          <a:cs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1310">
                <a:tc>
                  <a:txBody>
                    <a:bodyPr/>
                    <a:lstStyle/>
                    <a:p>
                      <a:pPr algn="l" fontAlgn="ctr"/>
                      <a:r>
                        <a:rPr lang="en-US" sz="16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Sequence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altLang="zh-CN"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6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Support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zh-CN" altLang="en-US" sz="1600" b="1" i="0" u="none" strike="noStrike">
                          <a:solidFill>
                            <a:srgbClr val="008000"/>
                          </a:solidFill>
                          <a:effectLst/>
                          <a:latin typeface="Arial Unicode MS" panose="020B0604020202020204" pitchFamily="34" charset="-122"/>
                          <a:ea typeface="Arial Unicode MS" panose="020B0604020202020204" pitchFamily="34" charset="-122"/>
                          <a:cs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5014">
                <a:tc>
                  <a:txBody>
                    <a:bodyPr/>
                    <a:lstStyle/>
                    <a:p>
                      <a:pPr algn="l" fontAlgn="ct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IQ </a:t>
                      </a:r>
                      <a:r>
                        <a:rPr lang="en-US" sz="1600" b="0" i="0" u="none" strike="noStrike" dirty="0" smtClean="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Modulation</a:t>
                      </a:r>
                      <a:endPar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IQ </a:t>
                      </a:r>
                      <a:r>
                        <a:rPr lang="en-US" sz="1600" b="0" i="0" u="none" strike="noStrike" dirty="0" smtClean="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bandwidth:37.5M</a:t>
                      </a:r>
                      <a:endPar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150 MHz IQ </a:t>
                      </a:r>
                      <a:r>
                        <a:rPr lang="en-US" sz="1600" b="0" i="0" u="none" strike="noStrike" dirty="0" smtClean="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BW</a:t>
                      </a:r>
                      <a:endPar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zh-CN" altLang="en-US" sz="1600" b="1" i="0" u="none" strike="noStrike">
                          <a:solidFill>
                            <a:srgbClr val="008000"/>
                          </a:solidFill>
                          <a:effectLst/>
                          <a:latin typeface="Arial Unicode MS" panose="020B0604020202020204" pitchFamily="34" charset="-122"/>
                          <a:ea typeface="Arial Unicode MS" panose="020B0604020202020204" pitchFamily="34" charset="-122"/>
                          <a:cs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05242">
                <a:tc>
                  <a:txBody>
                    <a:bodyPr/>
                    <a:lstStyle/>
                    <a:p>
                      <a:pPr algn="l" fontAlgn="ct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Auxiliary Interface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6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Counter, Aux In/Out, 10MHz In, 10 MHz Out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External </a:t>
                      </a:r>
                      <a:r>
                        <a:rPr lang="en-US" sz="1600" b="0" i="0" u="none" strike="noStrike" dirty="0" smtClean="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modulation/Counter </a:t>
                      </a: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input: x1;</a:t>
                      </a:r>
                      <a:b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b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Trigger in/ Out: x1;</a:t>
                      </a:r>
                      <a:b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b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Ref In: x1, Ref Out: x1;</a:t>
                      </a:r>
                      <a:b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b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Markers Out: x2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zh-CN" altLang="en-US" sz="1600" b="1" i="0" u="none" strike="noStrike">
                          <a:solidFill>
                            <a:srgbClr val="008000"/>
                          </a:solidFill>
                          <a:effectLst/>
                          <a:latin typeface="Arial Unicode MS" panose="020B0604020202020204" pitchFamily="34" charset="-122"/>
                          <a:ea typeface="Arial Unicode MS" panose="020B0604020202020204" pitchFamily="34" charset="-122"/>
                          <a:cs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2621">
                <a:tc>
                  <a:txBody>
                    <a:bodyPr/>
                    <a:lstStyle/>
                    <a:p>
                      <a:pPr algn="l" fontAlgn="ctr"/>
                      <a:r>
                        <a:rPr lang="en-US" sz="16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Digital Channel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600" b="0" i="0" u="none" strike="noStrike" dirty="0" smtClean="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a:t>
                      </a:r>
                      <a:endPar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16 bit </a:t>
                      </a:r>
                      <a:r>
                        <a:rPr lang="en-US" sz="1600" b="0" i="0" u="none" strike="noStrike" dirty="0" smtClean="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LVDS/LVTTL</a:t>
                      </a:r>
                      <a:endPar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zh-CN" altLang="en-US" sz="1600" b="1" i="0" u="none" strike="noStrike">
                          <a:solidFill>
                            <a:srgbClr val="008000"/>
                          </a:solidFill>
                          <a:effectLst/>
                          <a:latin typeface="Arial Unicode MS" panose="020B0604020202020204" pitchFamily="34" charset="-122"/>
                          <a:ea typeface="Arial Unicode MS" panose="020B0604020202020204" pitchFamily="34" charset="-122"/>
                          <a:cs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6709">
                <a:tc>
                  <a:txBody>
                    <a:bodyPr/>
                    <a:lstStyle/>
                    <a:p>
                      <a:pPr algn="l" fontAlgn="ct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Display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4.3'' touch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5“ touch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zh-CN" altLang="en-US" sz="1600" b="1" i="0" u="none" strike="noStrike" dirty="0">
                          <a:solidFill>
                            <a:srgbClr val="008000"/>
                          </a:solidFill>
                          <a:effectLst/>
                          <a:latin typeface="Arial Unicode MS" panose="020B0604020202020204" pitchFamily="34" charset="-122"/>
                          <a:ea typeface="Arial Unicode MS" panose="020B0604020202020204" pitchFamily="34" charset="-122"/>
                          <a:cs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10" name="图片 9"/>
          <p:cNvPicPr>
            <a:picLocks noChangeAspect="1"/>
          </p:cNvPicPr>
          <p:nvPr/>
        </p:nvPicPr>
        <p:blipFill>
          <a:blip r:embed="rId4"/>
          <a:stretch>
            <a:fillRect/>
          </a:stretch>
        </p:blipFill>
        <p:spPr>
          <a:xfrm>
            <a:off x="9108827" y="2007910"/>
            <a:ext cx="2590527" cy="1321697"/>
          </a:xfrm>
          <a:prstGeom prst="rect">
            <a:avLst/>
          </a:prstGeom>
        </p:spPr>
      </p:pic>
      <p:pic>
        <p:nvPicPr>
          <p:cNvPr id="11" name="图片 10"/>
          <p:cNvPicPr>
            <a:picLocks noChangeAspect="1"/>
          </p:cNvPicPr>
          <p:nvPr/>
        </p:nvPicPr>
        <p:blipFill>
          <a:blip r:embed="rId5"/>
          <a:stretch>
            <a:fillRect/>
          </a:stretch>
        </p:blipFill>
        <p:spPr>
          <a:xfrm>
            <a:off x="8655938" y="3955774"/>
            <a:ext cx="3496306" cy="1262270"/>
          </a:xfrm>
          <a:prstGeom prst="rect">
            <a:avLst/>
          </a:prstGeom>
        </p:spPr>
      </p:pic>
    </p:spTree>
    <p:extLst>
      <p:ext uri="{BB962C8B-B14F-4D97-AF65-F5344CB8AC3E}">
        <p14:creationId xmlns:p14="http://schemas.microsoft.com/office/powerpoint/2010/main" val="4032094176"/>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Applications</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6" name="内容占位符 2"/>
          <p:cNvSpPr txBox="1">
            <a:spLocks/>
          </p:cNvSpPr>
          <p:nvPr/>
        </p:nvSpPr>
        <p:spPr bwMode="auto">
          <a:xfrm>
            <a:off x="354469" y="778288"/>
            <a:ext cx="11005958" cy="581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Semiconductors</a:t>
            </a:r>
          </a:p>
          <a:p>
            <a:pPr>
              <a:lnSpc>
                <a:spcPct val="150000"/>
              </a:lnSpc>
            </a:pP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MEMS sensors </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test</a:t>
            </a:r>
          </a:p>
          <a:p>
            <a:pPr>
              <a:lnSpc>
                <a:spcPct val="150000"/>
              </a:lnSpc>
            </a:pP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Ultrasound Communication and Range Finder Systems for </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Sensors</a:t>
            </a:r>
          </a:p>
          <a:p>
            <a:pPr>
              <a:lnSpc>
                <a:spcPct val="150000"/>
              </a:lnSpc>
            </a:pP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Ultrasound MEMS for Damage Detection</a:t>
            </a: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Medical ultrasound imaging CMUT test</a:t>
            </a:r>
          </a:p>
          <a:p>
            <a:pPr>
              <a:lnSpc>
                <a:spcPct val="150000"/>
              </a:lnSpc>
            </a:pP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Autonomous vehicles </a:t>
            </a:r>
          </a:p>
          <a:p>
            <a:pPr>
              <a:lnSpc>
                <a:spcPct val="150000"/>
              </a:lnSpc>
            </a:pP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Wireless and RF </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Devices</a:t>
            </a:r>
          </a:p>
          <a:p>
            <a:pPr>
              <a:lnSpc>
                <a:spcPct val="150000"/>
              </a:lnSpc>
            </a:pP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Digital </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Communications</a:t>
            </a:r>
          </a:p>
          <a:p>
            <a:pPr>
              <a:lnSpc>
                <a:spcPct val="150000"/>
              </a:lnSpc>
            </a:pP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Physics and </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research</a:t>
            </a:r>
          </a:p>
          <a:p>
            <a:pPr lvl="1">
              <a:lnSpc>
                <a:spcPct val="150000"/>
              </a:lnSpc>
            </a:pPr>
            <a:r>
              <a:rPr lang="en-US" altLang="zh-CN" sz="1600" b="1" dirty="0" err="1" smtClean="0">
                <a:latin typeface="Arial Unicode MS" panose="020B0604020202020204" pitchFamily="34" charset="-122"/>
                <a:ea typeface="Arial Unicode MS" panose="020B0604020202020204" pitchFamily="34" charset="-122"/>
                <a:cs typeface="Arial Unicode MS" panose="020B0604020202020204" pitchFamily="34" charset="-122"/>
              </a:rPr>
              <a:t>Arb</a:t>
            </a: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 pulses </a:t>
            </a:r>
            <a:r>
              <a:rPr lang="en-US" altLang="zh-CN" sz="1600" b="1" dirty="0">
                <a:latin typeface="Arial Unicode MS" panose="020B0604020202020204" pitchFamily="34" charset="-122"/>
                <a:ea typeface="Arial Unicode MS" panose="020B0604020202020204" pitchFamily="34" charset="-122"/>
                <a:cs typeface="Arial Unicode MS" panose="020B0604020202020204" pitchFamily="34" charset="-122"/>
              </a:rPr>
              <a:t>with faster than 1 </a:t>
            </a: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ns </a:t>
            </a:r>
            <a:r>
              <a:rPr lang="en-US" altLang="zh-CN" sz="1600" b="1" dirty="0">
                <a:latin typeface="Arial Unicode MS" panose="020B0604020202020204" pitchFamily="34" charset="-122"/>
                <a:ea typeface="Arial Unicode MS" panose="020B0604020202020204" pitchFamily="34" charset="-122"/>
                <a:cs typeface="Arial Unicode MS" panose="020B0604020202020204" pitchFamily="34" charset="-122"/>
              </a:rPr>
              <a:t>rise </a:t>
            </a: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time</a:t>
            </a:r>
          </a:p>
          <a:p>
            <a:pPr lvl="1">
              <a:lnSpc>
                <a:spcPct val="150000"/>
              </a:lnSpc>
            </a:pP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Scintillator </a:t>
            </a:r>
            <a:r>
              <a:rPr lang="en-US" altLang="zh-CN" sz="1600" b="1"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photomultiplier</a:t>
            </a:r>
          </a:p>
          <a:p>
            <a:pPr lvl="1">
              <a:lnSpc>
                <a:spcPct val="150000"/>
              </a:lnSpc>
            </a:pP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Different </a:t>
            </a:r>
            <a:r>
              <a:rPr lang="en-US" altLang="zh-CN" sz="1600" b="1" dirty="0" err="1" smtClean="0">
                <a:latin typeface="Arial Unicode MS" panose="020B0604020202020204" pitchFamily="34" charset="-122"/>
                <a:ea typeface="Arial Unicode MS" panose="020B0604020202020204" pitchFamily="34" charset="-122"/>
                <a:cs typeface="Arial Unicode MS" panose="020B0604020202020204" pitchFamily="34" charset="-122"/>
              </a:rPr>
              <a:t>Arb</a:t>
            </a: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 shapes combined, sequencing is the key</a:t>
            </a:r>
          </a:p>
          <a:p>
            <a:pPr lvl="1">
              <a:lnSpc>
                <a:spcPct val="150000"/>
              </a:lnSpc>
            </a:pPr>
            <a:endPar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lvl="1">
              <a:lnSpc>
                <a:spcPct val="150000"/>
              </a:lnSpc>
            </a:pPr>
            <a:endPar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lvl="1">
              <a:lnSpc>
                <a:spcPct val="150000"/>
              </a:lnSpc>
            </a:pPr>
            <a:endParaRPr lang="en-US" altLang="zh-CN" sz="1600"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lvl="1">
              <a:lnSpc>
                <a:spcPct val="150000"/>
              </a:lnSpc>
            </a:pPr>
            <a:endPar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247303168"/>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8"/>
          <p:cNvSpPr/>
          <p:nvPr/>
        </p:nvSpPr>
        <p:spPr>
          <a:xfrm>
            <a:off x="1588" y="3790339"/>
            <a:ext cx="12188825" cy="3067663"/>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a:ln>
                <a:noFill/>
              </a:ln>
              <a:solidFill>
                <a:srgbClr val="F9F9F9">
                  <a:lumMod val="50000"/>
                </a:srgbClr>
              </a:solidFill>
              <a:effectLst/>
              <a:uLnTx/>
              <a:uFillTx/>
              <a:latin typeface="Calibri" panose="020F0502020204030204"/>
              <a:cs typeface="+mn-cs"/>
            </a:endParaRPr>
          </a:p>
        </p:txBody>
      </p:sp>
      <p:sp>
        <p:nvSpPr>
          <p:cNvPr id="20" name="Textfeld 47"/>
          <p:cNvSpPr txBox="1"/>
          <p:nvPr/>
        </p:nvSpPr>
        <p:spPr>
          <a:xfrm>
            <a:off x="8170760" y="4781450"/>
            <a:ext cx="3244628"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cs typeface="+mn-cs"/>
              </a:rPr>
              <a:t>SIGLENT TECHNOLOGIES GERMANY GmbH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cs typeface="+mn-cs"/>
              </a:rPr>
              <a:t>Add:  </a:t>
            </a:r>
            <a:r>
              <a:rPr kumimoji="0" lang="en-US" altLang="zh-CN" sz="900" b="0" i="0" u="none" strike="noStrike" kern="1200" cap="none" spc="0" normalizeH="0" baseline="0" noProof="0" dirty="0" err="1">
                <a:ln>
                  <a:noFill/>
                </a:ln>
                <a:solidFill>
                  <a:prstClr val="white"/>
                </a:solidFill>
                <a:effectLst/>
                <a:uLnTx/>
                <a:uFillTx/>
                <a:latin typeface="Calibri"/>
                <a:cs typeface="+mn-cs"/>
              </a:rPr>
              <a:t>Liebigstrasse</a:t>
            </a:r>
            <a:r>
              <a:rPr kumimoji="0" lang="en-US" altLang="zh-CN" sz="900" b="0" i="0" u="none" strike="noStrike" kern="1200" cap="none" spc="0" normalizeH="0" baseline="0" noProof="0" dirty="0">
                <a:ln>
                  <a:noFill/>
                </a:ln>
                <a:solidFill>
                  <a:prstClr val="white"/>
                </a:solidFill>
                <a:effectLst/>
                <a:uLnTx/>
                <a:uFillTx/>
                <a:latin typeface="Calibri"/>
                <a:cs typeface="+mn-cs"/>
              </a:rPr>
              <a:t> 2-20,  </a:t>
            </a:r>
            <a:r>
              <a:rPr kumimoji="0" lang="en-US" altLang="zh-CN" sz="900" b="0" i="0" u="none" strike="noStrike" kern="1200" cap="none" spc="0" normalizeH="0" baseline="0" noProof="0" dirty="0" err="1">
                <a:ln>
                  <a:noFill/>
                </a:ln>
                <a:solidFill>
                  <a:prstClr val="white"/>
                </a:solidFill>
                <a:effectLst/>
                <a:uLnTx/>
                <a:uFillTx/>
                <a:latin typeface="Calibri"/>
                <a:cs typeface="+mn-cs"/>
              </a:rPr>
              <a:t>Gebaeude</a:t>
            </a:r>
            <a:r>
              <a:rPr kumimoji="0" lang="en-US" altLang="zh-CN" sz="900" b="0" i="0" u="none" strike="noStrike" kern="1200" cap="none" spc="0" normalizeH="0" baseline="0" noProof="0" dirty="0">
                <a:ln>
                  <a:noFill/>
                </a:ln>
                <a:solidFill>
                  <a:prstClr val="white"/>
                </a:solidFill>
                <a:effectLst/>
                <a:uLnTx/>
                <a:uFillTx/>
                <a:latin typeface="Calibri"/>
                <a:cs typeface="+mn-cs"/>
              </a:rPr>
              <a:t> 14, 22113 Hamburg Germany</a:t>
            </a:r>
            <a:br>
              <a:rPr kumimoji="0" lang="en-US" altLang="zh-CN" sz="900" b="0" i="0" u="none" strike="noStrike" kern="1200" cap="none" spc="0" normalizeH="0" baseline="0" noProof="0" dirty="0">
                <a:ln>
                  <a:noFill/>
                </a:ln>
                <a:solidFill>
                  <a:prstClr val="white"/>
                </a:solidFill>
                <a:effectLst/>
                <a:uLnTx/>
                <a:uFillTx/>
                <a:latin typeface="Calibri"/>
                <a:cs typeface="+mn-cs"/>
              </a:rPr>
            </a:br>
            <a:r>
              <a:rPr kumimoji="0" lang="en-US" altLang="zh-CN" sz="900" b="0" i="0" u="none" strike="noStrike" kern="1200" cap="none" spc="0" normalizeH="0" baseline="0" noProof="0" dirty="0">
                <a:ln>
                  <a:noFill/>
                </a:ln>
                <a:solidFill>
                  <a:prstClr val="white"/>
                </a:solidFill>
                <a:effectLst/>
                <a:uLnTx/>
                <a:uFillTx/>
                <a:latin typeface="Calibri"/>
                <a:cs typeface="+mn-cs"/>
              </a:rPr>
              <a:t>Tel: +49(0)40-819-95946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cs typeface="+mn-cs"/>
              </a:rPr>
              <a:t>Mobile: +49 151 40716756</a:t>
            </a:r>
            <a:br>
              <a:rPr kumimoji="0" lang="en-US" altLang="zh-CN" sz="900" b="0" i="0" u="none" strike="noStrike" kern="1200" cap="none" spc="0" normalizeH="0" baseline="0" noProof="0" dirty="0">
                <a:ln>
                  <a:noFill/>
                </a:ln>
                <a:solidFill>
                  <a:prstClr val="white"/>
                </a:solidFill>
                <a:effectLst/>
                <a:uLnTx/>
                <a:uFillTx/>
                <a:latin typeface="Calibri"/>
                <a:cs typeface="+mn-cs"/>
              </a:rPr>
            </a:br>
            <a:r>
              <a:rPr kumimoji="0" lang="en-US" altLang="zh-CN" sz="900" b="0" i="0" u="none" strike="noStrike" kern="1200" cap="none" spc="0" normalizeH="0" baseline="0" noProof="0" dirty="0">
                <a:ln>
                  <a:noFill/>
                </a:ln>
                <a:solidFill>
                  <a:prstClr val="white"/>
                </a:solidFill>
                <a:effectLst/>
                <a:uLnTx/>
                <a:uFillTx/>
                <a:latin typeface="Calibri"/>
                <a:cs typeface="+mn-cs"/>
              </a:rPr>
              <a:t>Fax: +49(0)40-819-95947</a:t>
            </a:r>
            <a:br>
              <a:rPr kumimoji="0" lang="en-US" altLang="zh-CN" sz="900" b="0" i="0" u="none" strike="noStrike" kern="1200" cap="none" spc="0" normalizeH="0" baseline="0" noProof="0" dirty="0">
                <a:ln>
                  <a:noFill/>
                </a:ln>
                <a:solidFill>
                  <a:prstClr val="white"/>
                </a:solidFill>
                <a:effectLst/>
                <a:uLnTx/>
                <a:uFillTx/>
                <a:latin typeface="Calibri"/>
                <a:cs typeface="+mn-cs"/>
              </a:rPr>
            </a:br>
            <a:r>
              <a:rPr kumimoji="0" lang="en-US" altLang="zh-CN" sz="900" b="0" i="0" u="none" strike="noStrike" kern="1200" cap="none" spc="0" normalizeH="0" baseline="0" noProof="0" dirty="0">
                <a:ln>
                  <a:noFill/>
                </a:ln>
                <a:solidFill>
                  <a:prstClr val="white"/>
                </a:solidFill>
                <a:effectLst/>
                <a:uLnTx/>
                <a:uFillTx/>
                <a:latin typeface="Calibri"/>
                <a:cs typeface="+mn-cs"/>
              </a:rPr>
              <a:t>info-eu@siglent.com</a:t>
            </a:r>
            <a:br>
              <a:rPr kumimoji="0" lang="en-US" altLang="zh-CN" sz="900" b="0" i="0" u="none" strike="noStrike" kern="1200" cap="none" spc="0" normalizeH="0" baseline="0" noProof="0" dirty="0">
                <a:ln>
                  <a:noFill/>
                </a:ln>
                <a:solidFill>
                  <a:prstClr val="white"/>
                </a:solidFill>
                <a:effectLst/>
                <a:uLnTx/>
                <a:uFillTx/>
                <a:latin typeface="Calibri"/>
                <a:cs typeface="+mn-cs"/>
              </a:rPr>
            </a:br>
            <a:r>
              <a:rPr kumimoji="0" lang="en-US" altLang="zh-CN" sz="900" b="0" i="0" u="none" strike="noStrike" kern="1200" cap="none" spc="0" normalizeH="0" baseline="0" noProof="0" dirty="0">
                <a:ln>
                  <a:noFill/>
                </a:ln>
                <a:solidFill>
                  <a:prstClr val="white"/>
                </a:solidFill>
                <a:effectLst/>
                <a:uLnTx/>
                <a:uFillTx/>
                <a:latin typeface="Calibri"/>
                <a:cs typeface="+mn-cs"/>
              </a:rPr>
              <a:t>www.siglenteu.com</a:t>
            </a:r>
          </a:p>
        </p:txBody>
      </p:sp>
      <p:cxnSp>
        <p:nvCxnSpPr>
          <p:cNvPr id="3" name="Gerader Verbinder 35"/>
          <p:cNvCxnSpPr/>
          <p:nvPr/>
        </p:nvCxnSpPr>
        <p:spPr>
          <a:xfrm flipH="1">
            <a:off x="1590" y="3790338"/>
            <a:ext cx="1218882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feld 46"/>
          <p:cNvSpPr txBox="1"/>
          <p:nvPr/>
        </p:nvSpPr>
        <p:spPr>
          <a:xfrm>
            <a:off x="4936295" y="4461946"/>
            <a:ext cx="28508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smtClean="0">
                <a:ln>
                  <a:noFill/>
                </a:ln>
                <a:solidFill>
                  <a:prstClr val="white"/>
                </a:solidFill>
                <a:effectLst/>
                <a:uLnTx/>
                <a:uFillTx/>
                <a:latin typeface="Calibri"/>
                <a:cs typeface="+mn-cs"/>
              </a:rPr>
              <a:t>NA</a:t>
            </a:r>
            <a:endParaRPr kumimoji="0" lang="en-US" altLang="zh-CN" sz="1600" b="1" i="0" u="none" strike="noStrike" kern="1200" cap="none" spc="0" normalizeH="0" baseline="0" noProof="0" dirty="0">
              <a:ln>
                <a:noFill/>
              </a:ln>
              <a:solidFill>
                <a:prstClr val="white"/>
              </a:solidFill>
              <a:effectLst/>
              <a:uLnTx/>
              <a:uFillTx/>
              <a:latin typeface="Calibri"/>
              <a:cs typeface="+mn-cs"/>
            </a:endParaRPr>
          </a:p>
        </p:txBody>
      </p:sp>
      <p:sp>
        <p:nvSpPr>
          <p:cNvPr id="15" name="Textfeld 47"/>
          <p:cNvSpPr txBox="1"/>
          <p:nvPr/>
        </p:nvSpPr>
        <p:spPr>
          <a:xfrm>
            <a:off x="4940271" y="4770898"/>
            <a:ext cx="2158728"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cs typeface="+mn-cs"/>
              </a:rPr>
              <a:t>SIGLENT Technologies </a:t>
            </a:r>
            <a:r>
              <a:rPr kumimoji="0" lang="en-US" altLang="zh-CN" sz="900" b="0" i="0" u="none" strike="noStrike" kern="1200" cap="none" spc="0" normalizeH="0" baseline="0" noProof="0" dirty="0" smtClean="0">
                <a:ln>
                  <a:noFill/>
                </a:ln>
                <a:solidFill>
                  <a:prstClr val="white"/>
                </a:solidFill>
                <a:effectLst/>
                <a:uLnTx/>
                <a:uFillTx/>
                <a:latin typeface="Calibri"/>
                <a:cs typeface="+mn-cs"/>
              </a:rPr>
              <a:t>NA, Inc</a:t>
            </a:r>
            <a:r>
              <a:rPr kumimoji="0" lang="en-US" altLang="zh-CN" sz="900" b="0" i="0" u="none" strike="noStrike" kern="1200" cap="none" spc="0" normalizeH="0" baseline="0" noProof="0" dirty="0">
                <a:ln>
                  <a:noFill/>
                </a:ln>
                <a:solidFill>
                  <a:prstClr val="white"/>
                </a:solidFill>
                <a:effectLst/>
                <a:uLnTx/>
                <a:uFillTx/>
                <a:latin typeface="Calibri"/>
                <a:cs typeface="+mn-cs"/>
              </a:rPr>
              <a:t>.</a:t>
            </a:r>
            <a:r>
              <a:rPr kumimoji="0" lang="en-US" altLang="zh-CN" sz="900" b="0" i="0" u="none" strike="noStrike" kern="1200" cap="none" spc="0" normalizeH="0" baseline="0" noProof="0" dirty="0" smtClean="0">
                <a:ln>
                  <a:noFill/>
                </a:ln>
                <a:solidFill>
                  <a:prstClr val="white"/>
                </a:solidFill>
                <a:effectLst/>
                <a:uLnTx/>
                <a:uFillTx/>
                <a:latin typeface="Calibri"/>
                <a:cs typeface="+mn-cs"/>
              </a:rPr>
              <a:t> </a:t>
            </a:r>
            <a:endParaRPr kumimoji="0" lang="en-US" altLang="zh-CN" sz="900" b="0" i="0" u="none" strike="noStrike" kern="1200" cap="none" spc="0" normalizeH="0" baseline="0" noProof="0" dirty="0">
              <a:ln>
                <a:noFill/>
              </a:ln>
              <a:solidFill>
                <a:prstClr val="white"/>
              </a:solidFill>
              <a:effectLst/>
              <a:uLnTx/>
              <a:uFillTx/>
              <a:latin typeface="Calibr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cs typeface="+mn-cs"/>
              </a:rPr>
              <a:t>Add: 6557 Cochran Rd Solon, Ohio 44139</a:t>
            </a:r>
            <a:br>
              <a:rPr kumimoji="0" lang="en-US" altLang="zh-CN" sz="900" b="0" i="0" u="none" strike="noStrike" kern="1200" cap="none" spc="0" normalizeH="0" baseline="0" noProof="0" dirty="0">
                <a:ln>
                  <a:noFill/>
                </a:ln>
                <a:solidFill>
                  <a:prstClr val="white"/>
                </a:solidFill>
                <a:effectLst/>
                <a:uLnTx/>
                <a:uFillTx/>
                <a:latin typeface="Calibri"/>
                <a:cs typeface="+mn-cs"/>
              </a:rPr>
            </a:br>
            <a:r>
              <a:rPr kumimoji="0" lang="en-US" altLang="zh-CN" sz="900" b="0" i="0" u="none" strike="noStrike" kern="1200" cap="none" spc="0" normalizeH="0" baseline="0" noProof="0" dirty="0">
                <a:ln>
                  <a:noFill/>
                </a:ln>
                <a:solidFill>
                  <a:prstClr val="white"/>
                </a:solidFill>
                <a:effectLst/>
                <a:uLnTx/>
                <a:uFillTx/>
                <a:latin typeface="Calibri"/>
                <a:cs typeface="+mn-cs"/>
              </a:rPr>
              <a:t>Tel: 440-398-5800</a:t>
            </a:r>
            <a:br>
              <a:rPr kumimoji="0" lang="en-US" altLang="zh-CN" sz="900" b="0" i="0" u="none" strike="noStrike" kern="1200" cap="none" spc="0" normalizeH="0" baseline="0" noProof="0" dirty="0">
                <a:ln>
                  <a:noFill/>
                </a:ln>
                <a:solidFill>
                  <a:prstClr val="white"/>
                </a:solidFill>
                <a:effectLst/>
                <a:uLnTx/>
                <a:uFillTx/>
                <a:latin typeface="Calibri"/>
                <a:cs typeface="+mn-cs"/>
              </a:rPr>
            </a:br>
            <a:r>
              <a:rPr kumimoji="0" lang="en-US" altLang="zh-CN" sz="900" b="0" i="0" u="none" strike="noStrike" kern="1200" cap="none" spc="0" normalizeH="0" baseline="0" noProof="0" dirty="0">
                <a:ln>
                  <a:noFill/>
                </a:ln>
                <a:solidFill>
                  <a:prstClr val="white"/>
                </a:solidFill>
                <a:effectLst/>
                <a:uLnTx/>
                <a:uFillTx/>
                <a:latin typeface="Calibri"/>
                <a:cs typeface="+mn-cs"/>
              </a:rPr>
              <a:t>Toll Free:877-515-5551</a:t>
            </a:r>
            <a:br>
              <a:rPr kumimoji="0" lang="en-US" altLang="zh-CN" sz="900" b="0" i="0" u="none" strike="noStrike" kern="1200" cap="none" spc="0" normalizeH="0" baseline="0" noProof="0" dirty="0">
                <a:ln>
                  <a:noFill/>
                </a:ln>
                <a:solidFill>
                  <a:prstClr val="white"/>
                </a:solidFill>
                <a:effectLst/>
                <a:uLnTx/>
                <a:uFillTx/>
                <a:latin typeface="Calibri"/>
                <a:cs typeface="+mn-cs"/>
              </a:rPr>
            </a:br>
            <a:r>
              <a:rPr kumimoji="0" lang="en-US" altLang="zh-CN" sz="900" b="0" i="0" u="none" strike="noStrike" kern="1200" cap="none" spc="0" normalizeH="0" baseline="0" noProof="0" dirty="0">
                <a:ln>
                  <a:noFill/>
                </a:ln>
                <a:solidFill>
                  <a:prstClr val="white"/>
                </a:solidFill>
                <a:effectLst/>
                <a:uLnTx/>
                <a:uFillTx/>
                <a:latin typeface="Calibri"/>
                <a:cs typeface="+mn-cs"/>
              </a:rPr>
              <a:t>Fax: 440-399-1211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cs typeface="+mn-cs"/>
              </a:rPr>
              <a:t>info@siglent.com</a:t>
            </a:r>
            <a:br>
              <a:rPr kumimoji="0" lang="en-US" altLang="zh-CN" sz="900" b="0" i="0" u="none" strike="noStrike" kern="1200" cap="none" spc="0" normalizeH="0" baseline="0" noProof="0" dirty="0">
                <a:ln>
                  <a:noFill/>
                </a:ln>
                <a:solidFill>
                  <a:prstClr val="white"/>
                </a:solidFill>
                <a:effectLst/>
                <a:uLnTx/>
                <a:uFillTx/>
                <a:latin typeface="Calibri"/>
                <a:cs typeface="+mn-cs"/>
              </a:rPr>
            </a:br>
            <a:r>
              <a:rPr kumimoji="0" lang="en-US" altLang="zh-CN" sz="900" b="0" i="0" u="none" strike="noStrike" kern="1200" cap="none" spc="0" normalizeH="0" baseline="0" noProof="0" dirty="0" smtClean="0">
                <a:ln>
                  <a:noFill/>
                </a:ln>
                <a:solidFill>
                  <a:prstClr val="white"/>
                </a:solidFill>
                <a:effectLst/>
                <a:uLnTx/>
                <a:uFillTx/>
                <a:latin typeface="Calibri"/>
                <a:cs typeface="+mn-cs"/>
              </a:rPr>
              <a:t>www.siglentna.com</a:t>
            </a:r>
            <a:endParaRPr kumimoji="0" lang="en-US" altLang="zh-CN" sz="900" b="0" i="0" u="none" strike="noStrike" kern="1200" cap="none" spc="0" normalizeH="0" baseline="0" noProof="0" dirty="0">
              <a:ln>
                <a:noFill/>
              </a:ln>
              <a:solidFill>
                <a:prstClr val="white"/>
              </a:solidFill>
              <a:effectLst/>
              <a:uLnTx/>
              <a:uFillTx/>
              <a:latin typeface="Calibri"/>
              <a:cs typeface="+mn-cs"/>
            </a:endParaRPr>
          </a:p>
        </p:txBody>
      </p:sp>
      <p:sp>
        <p:nvSpPr>
          <p:cNvPr id="16" name="Textfeld 50"/>
          <p:cNvSpPr txBox="1"/>
          <p:nvPr/>
        </p:nvSpPr>
        <p:spPr>
          <a:xfrm>
            <a:off x="2947466" y="3019239"/>
            <a:ext cx="642885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7F7F7F"/>
                </a:solidFill>
                <a:effectLst/>
                <a:uLnTx/>
                <a:uFillTx/>
                <a:latin typeface="Calibri"/>
                <a:cs typeface="+mn-cs"/>
              </a:rPr>
              <a:t>The Best Value in Electronic Test &amp; Measurement</a:t>
            </a:r>
            <a:endParaRPr kumimoji="0" lang="zh-CN" altLang="en-US" sz="1600" b="1" i="0" u="none" strike="noStrike" kern="1200" cap="none" spc="0" normalizeH="0" baseline="0" noProof="0" dirty="0">
              <a:ln>
                <a:noFill/>
              </a:ln>
              <a:solidFill>
                <a:srgbClr val="7F7F7F"/>
              </a:solidFill>
              <a:effectLst/>
              <a:uLnTx/>
              <a:uFillTx/>
              <a:latin typeface="Calibri"/>
              <a:cs typeface="+mn-cs"/>
            </a:endParaRPr>
          </a:p>
        </p:txBody>
      </p:sp>
      <p:sp>
        <p:nvSpPr>
          <p:cNvPr id="17" name="Textfeld 33"/>
          <p:cNvSpPr txBox="1"/>
          <p:nvPr/>
        </p:nvSpPr>
        <p:spPr>
          <a:xfrm>
            <a:off x="3038208" y="1736836"/>
            <a:ext cx="6115584" cy="1323439"/>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srgbClr val="0065FA"/>
              </a:solidFill>
              <a:effectLst/>
              <a:uLnTx/>
              <a:uFillTx/>
              <a:latin typeface="Century Gothic" panose="020B0502020202020204" pitchFamily="34" charset="0"/>
              <a:cs typeface="+mn-cs"/>
            </a:endParaRP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de-DE" sz="4000" b="1" i="0" u="none" strike="noStrike" kern="1200" cap="none" spc="0" normalizeH="0" baseline="0" noProof="0" dirty="0">
                <a:ln>
                  <a:noFill/>
                </a:ln>
                <a:solidFill>
                  <a:srgbClr val="003B90"/>
                </a:solidFill>
                <a:effectLst/>
                <a:uLnTx/>
                <a:uFillTx/>
                <a:latin typeface="Century Gothic" panose="020B0502020202020204" pitchFamily="34" charset="0"/>
                <a:cs typeface="+mn-cs"/>
              </a:rPr>
              <a:t>Thank You</a:t>
            </a:r>
            <a:endParaRPr kumimoji="0" lang="de-DE" sz="4000" b="0" i="0" u="none" strike="noStrike" kern="1200" cap="none" spc="0" normalizeH="0" baseline="0" noProof="0" dirty="0">
              <a:ln>
                <a:noFill/>
              </a:ln>
              <a:solidFill>
                <a:srgbClr val="003B90"/>
              </a:solidFill>
              <a:effectLst/>
              <a:uLnTx/>
              <a:uFillTx/>
              <a:latin typeface="Century Gothic" panose="020B0502020202020204" pitchFamily="34" charset="0"/>
              <a:cs typeface="+mn-cs"/>
            </a:endParaRPr>
          </a:p>
        </p:txBody>
      </p:sp>
      <p:sp>
        <p:nvSpPr>
          <p:cNvPr id="19" name="Textfeld 46"/>
          <p:cNvSpPr txBox="1"/>
          <p:nvPr/>
        </p:nvSpPr>
        <p:spPr>
          <a:xfrm>
            <a:off x="8166784" y="4453448"/>
            <a:ext cx="28508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Calibri"/>
                <a:cs typeface="+mn-cs"/>
              </a:rPr>
              <a:t>Europe</a:t>
            </a:r>
          </a:p>
        </p:txBody>
      </p:sp>
      <p:sp>
        <p:nvSpPr>
          <p:cNvPr id="21" name="Textfeld 47"/>
          <p:cNvSpPr txBox="1"/>
          <p:nvPr/>
        </p:nvSpPr>
        <p:spPr>
          <a:xfrm>
            <a:off x="788161" y="4770898"/>
            <a:ext cx="3399662"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cs typeface="+mn-cs"/>
              </a:rPr>
              <a:t>SIGLENT TECHNOLOGIES CO., LTD.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cs typeface="+mn-cs"/>
              </a:rPr>
              <a:t>Add: Blog No.4 &amp; No.5, </a:t>
            </a:r>
            <a:r>
              <a:rPr kumimoji="0" lang="en-US" altLang="zh-CN" sz="900" b="0" i="0" u="none" strike="noStrike" kern="1200" cap="none" spc="0" normalizeH="0" baseline="0" noProof="0" dirty="0" err="1">
                <a:ln>
                  <a:noFill/>
                </a:ln>
                <a:solidFill>
                  <a:prstClr val="white"/>
                </a:solidFill>
                <a:effectLst/>
                <a:uLnTx/>
                <a:uFillTx/>
                <a:latin typeface="Calibri"/>
                <a:cs typeface="+mn-cs"/>
              </a:rPr>
              <a:t>Antongda</a:t>
            </a:r>
            <a:r>
              <a:rPr kumimoji="0" lang="en-US" altLang="zh-CN" sz="900" b="0" i="0" u="none" strike="noStrike" kern="1200" cap="none" spc="0" normalizeH="0" baseline="0" noProof="0" dirty="0">
                <a:ln>
                  <a:noFill/>
                </a:ln>
                <a:solidFill>
                  <a:prstClr val="white"/>
                </a:solidFill>
                <a:effectLst/>
                <a:uLnTx/>
                <a:uFillTx/>
                <a:latin typeface="Calibri"/>
                <a:cs typeface="+mn-cs"/>
              </a:rPr>
              <a:t> Industrial Zone, 3rd </a:t>
            </a:r>
            <a:r>
              <a:rPr kumimoji="0" lang="en-US" altLang="zh-CN" sz="900" b="0" i="0" u="none" strike="noStrike" kern="1200" cap="none" spc="0" normalizeH="0" baseline="0" noProof="0" dirty="0" err="1" smtClean="0">
                <a:ln>
                  <a:noFill/>
                </a:ln>
                <a:solidFill>
                  <a:prstClr val="white"/>
                </a:solidFill>
                <a:effectLst/>
                <a:uLnTx/>
                <a:uFillTx/>
                <a:latin typeface="Calibri"/>
                <a:cs typeface="+mn-cs"/>
              </a:rPr>
              <a:t>Liuxian</a:t>
            </a:r>
            <a:r>
              <a:rPr kumimoji="0" lang="en-US" altLang="zh-CN" sz="900" b="0" i="0" u="none" strike="noStrike" kern="1200" cap="none" spc="0" normalizeH="0" baseline="0" noProof="0" dirty="0" smtClean="0">
                <a:ln>
                  <a:noFill/>
                </a:ln>
                <a:solidFill>
                  <a:prstClr val="white"/>
                </a:solidFill>
                <a:effectLst/>
                <a:uLnTx/>
                <a:uFillTx/>
                <a:latin typeface="Calibri"/>
                <a:cs typeface="+mn-cs"/>
              </a:rPr>
              <a:t> Road</a:t>
            </a:r>
            <a:r>
              <a:rPr kumimoji="0" lang="en-US" altLang="zh-CN" sz="900" b="0" i="0" u="none" strike="noStrike" kern="1200" cap="none" spc="0" normalizeH="0" baseline="0" noProof="0" dirty="0">
                <a:ln>
                  <a:noFill/>
                </a:ln>
                <a:solidFill>
                  <a:prstClr val="white"/>
                </a:solidFill>
                <a:effectLst/>
                <a:uLnTx/>
                <a:uFillTx/>
                <a:latin typeface="Calibri"/>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err="1">
                <a:ln>
                  <a:noFill/>
                </a:ln>
                <a:solidFill>
                  <a:prstClr val="white"/>
                </a:solidFill>
                <a:effectLst/>
                <a:uLnTx/>
                <a:uFillTx/>
                <a:latin typeface="Calibri"/>
                <a:cs typeface="+mn-cs"/>
              </a:rPr>
              <a:t>Bao’an</a:t>
            </a:r>
            <a:r>
              <a:rPr kumimoji="0" lang="en-US" altLang="zh-CN" sz="900" b="0" i="0" u="none" strike="noStrike" kern="1200" cap="none" spc="0" normalizeH="0" baseline="0" noProof="0" dirty="0">
                <a:ln>
                  <a:noFill/>
                </a:ln>
                <a:solidFill>
                  <a:prstClr val="white"/>
                </a:solidFill>
                <a:effectLst/>
                <a:uLnTx/>
                <a:uFillTx/>
                <a:latin typeface="Calibri"/>
                <a:cs typeface="+mn-cs"/>
              </a:rPr>
              <a:t> District, Shenzhen, 518101, China.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cs typeface="+mn-cs"/>
              </a:rPr>
              <a:t>Tel:+ 86 755 3688 7876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cs typeface="+mn-cs"/>
              </a:rPr>
              <a:t>Fax:+ 86 755 3359 1582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cs typeface="+mn-cs"/>
              </a:rPr>
              <a:t>sales@siglent.com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cs typeface="+mn-cs"/>
              </a:rPr>
              <a:t>www.siglent.com/ens</a:t>
            </a:r>
          </a:p>
        </p:txBody>
      </p:sp>
      <p:sp>
        <p:nvSpPr>
          <p:cNvPr id="22" name="Textfeld 46"/>
          <p:cNvSpPr txBox="1"/>
          <p:nvPr/>
        </p:nvSpPr>
        <p:spPr>
          <a:xfrm>
            <a:off x="784185" y="4461946"/>
            <a:ext cx="28508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smtClean="0">
                <a:ln>
                  <a:noFill/>
                </a:ln>
                <a:solidFill>
                  <a:prstClr val="white"/>
                </a:solidFill>
                <a:effectLst/>
                <a:uLnTx/>
                <a:uFillTx/>
                <a:latin typeface="Calibri"/>
                <a:cs typeface="+mn-cs"/>
              </a:rPr>
              <a:t>Headquarters</a:t>
            </a:r>
            <a:endParaRPr kumimoji="0" lang="en-US" altLang="zh-CN" sz="1600" b="1" i="0" u="none" strike="noStrike" kern="1200" cap="none" spc="0" normalizeH="0" baseline="0" noProof="0" dirty="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4032188728"/>
      </p:ext>
    </p:extLst>
  </p:cSld>
  <p:clrMapOvr>
    <a:masterClrMapping/>
  </p:clrMapOvr>
  <mc:AlternateContent xmlns:mc="http://schemas.openxmlformats.org/markup-compatibility/2006" xmlns:p14="http://schemas.microsoft.com/office/powerpoint/2010/main">
    <mc:Choice Requires="p14">
      <p:transition spd="slow" advClick="0">
        <p14:window dir="vert"/>
      </p:transition>
    </mc:Choice>
    <mc:Fallback xmlns="">
      <p:transition spd="slow" advClick="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422222" y="270969"/>
            <a:ext cx="98264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SDG7000A Multi-function</a:t>
            </a:r>
            <a:r>
              <a:rPr kumimoji="0" lang="en-US" altLang="zh-CN" sz="2800" b="1" i="0" u="none" strike="noStrike" kern="1200" cap="none" spc="0" normalizeH="0" noProof="0" dirty="0" smtClean="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 Generator </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2" name="内容占位符 2"/>
          <p:cNvSpPr txBox="1">
            <a:spLocks/>
          </p:cNvSpPr>
          <p:nvPr/>
        </p:nvSpPr>
        <p:spPr bwMode="auto">
          <a:xfrm>
            <a:off x="7674570" y="2009419"/>
            <a:ext cx="4517430" cy="346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r>
              <a:rPr lang="en-US" altLang="zh-CN" sz="2800" b="1" dirty="0" smtClean="0">
                <a:solidFill>
                  <a:srgbClr val="003B90"/>
                </a:solidFill>
                <a:latin typeface="Arial Unicode MS" panose="020B0604020202020204" pitchFamily="34" charset="-122"/>
                <a:ea typeface="Arial Unicode MS" panose="020B0604020202020204" pitchFamily="34" charset="-122"/>
                <a:cs typeface="Arial Unicode MS" panose="020B0604020202020204" pitchFamily="34" charset="-122"/>
              </a:rPr>
              <a:t>Content</a:t>
            </a:r>
          </a:p>
          <a:p>
            <a:pPr>
              <a:lnSpc>
                <a:spcPct val="150000"/>
              </a:lnSpc>
            </a:pPr>
            <a:r>
              <a:rPr lang="en-US" altLang="zh-CN" sz="2000" b="1" dirty="0" smtClean="0">
                <a:solidFill>
                  <a:schemeClr val="bg1">
                    <a:lumMod val="6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Waveform </a:t>
            </a:r>
            <a:r>
              <a:rPr lang="en-US" altLang="zh-CN" sz="2000" b="1" dirty="0">
                <a:solidFill>
                  <a:schemeClr val="bg1">
                    <a:lumMod val="6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T</a:t>
            </a:r>
            <a:r>
              <a:rPr lang="en-US" altLang="zh-CN" sz="2000" b="1" dirty="0" smtClean="0">
                <a:solidFill>
                  <a:schemeClr val="bg1">
                    <a:lumMod val="6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ypes  </a:t>
            </a:r>
          </a:p>
          <a:p>
            <a:pPr>
              <a:lnSpc>
                <a:spcPct val="150000"/>
              </a:lnSpc>
            </a:pPr>
            <a:r>
              <a:rPr lang="en-US" altLang="zh-CN" sz="2000" b="1" dirty="0" smtClean="0">
                <a:solidFill>
                  <a:schemeClr val="bg1">
                    <a:lumMod val="6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Features and Benefits</a:t>
            </a:r>
          </a:p>
          <a:p>
            <a:pPr>
              <a:lnSpc>
                <a:spcPct val="150000"/>
              </a:lnSpc>
            </a:pPr>
            <a:r>
              <a:rPr lang="en-US" altLang="zh-CN" sz="2000" b="1" dirty="0" smtClean="0">
                <a:solidFill>
                  <a:schemeClr val="bg1">
                    <a:lumMod val="6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Applications</a:t>
            </a:r>
            <a:endParaRPr lang="en-US" altLang="zh-CN" sz="2000"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r>
              <a:rPr lang="en-US" altLang="zh-CN" sz="2000" b="1" dirty="0" smtClean="0">
                <a:solidFill>
                  <a:schemeClr val="bg1">
                    <a:lumMod val="6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Competition Analysis</a:t>
            </a:r>
          </a:p>
          <a:p>
            <a:pPr>
              <a:lnSpc>
                <a:spcPct val="150000"/>
              </a:lnSpc>
            </a:pPr>
            <a:endPar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marL="0" indent="0">
              <a:lnSpc>
                <a:spcPct val="150000"/>
              </a:lnSpc>
              <a:buNone/>
            </a:pPr>
            <a:endPar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5" name="图片 4"/>
          <p:cNvPicPr/>
          <p:nvPr/>
        </p:nvPicPr>
        <p:blipFill>
          <a:blip r:embed="rId5" cstate="print"/>
          <a:srcRect/>
          <a:stretch>
            <a:fillRect/>
          </a:stretch>
        </p:blipFill>
        <p:spPr bwMode="auto">
          <a:xfrm>
            <a:off x="501735" y="1164930"/>
            <a:ext cx="6496050" cy="4972050"/>
          </a:xfrm>
          <a:prstGeom prst="rect">
            <a:avLst/>
          </a:prstGeom>
          <a:noFill/>
          <a:ln w="9525">
            <a:noFill/>
            <a:miter lim="800000"/>
            <a:headEnd/>
            <a:tailEnd/>
          </a:ln>
        </p:spPr>
      </p:pic>
    </p:spTree>
    <p:extLst>
      <p:ext uri="{BB962C8B-B14F-4D97-AF65-F5344CB8AC3E}">
        <p14:creationId xmlns:p14="http://schemas.microsoft.com/office/powerpoint/2010/main" val="1680800773"/>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lvl="0">
              <a:defRPr/>
            </a:pPr>
            <a:r>
              <a:rPr lang="en-US" altLang="zh-CN" sz="2800" b="1" noProof="0"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Arbitrary Waveform Generator</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6" name="内容占位符 2"/>
          <p:cNvSpPr txBox="1">
            <a:spLocks/>
          </p:cNvSpPr>
          <p:nvPr/>
        </p:nvSpPr>
        <p:spPr bwMode="auto">
          <a:xfrm>
            <a:off x="193602" y="675055"/>
            <a:ext cx="6104016" cy="248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2000" b="1" dirty="0" smtClean="0">
                <a:latin typeface="Arial Unicode MS" panose="020B0604020202020204" pitchFamily="34" charset="-122"/>
                <a:ea typeface="Arial Unicode MS" panose="020B0604020202020204" pitchFamily="34" charset="-122"/>
                <a:cs typeface="Arial Unicode MS" panose="020B0604020202020204" pitchFamily="34" charset="-122"/>
              </a:rPr>
              <a:t>AFG mode - DDS</a:t>
            </a:r>
            <a:endParaRPr lang="en-US" altLang="zh-CN" sz="2000"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r>
              <a:rPr lang="en-US" altLang="zh-CN" sz="2000" b="1" dirty="0" smtClean="0">
                <a:latin typeface="Arial Unicode MS" panose="020B0604020202020204" pitchFamily="34" charset="-122"/>
                <a:ea typeface="Arial Unicode MS" panose="020B0604020202020204" pitchFamily="34" charset="-122"/>
                <a:cs typeface="Arial Unicode MS" panose="020B0604020202020204" pitchFamily="34" charset="-122"/>
              </a:rPr>
              <a:t>AWG mode - </a:t>
            </a:r>
            <a:r>
              <a:rPr lang="en-US" altLang="zh-CN" sz="2000" b="1" dirty="0" smtClean="0">
                <a:latin typeface="Arial Unicode MS" panose="020B0604020202020204" pitchFamily="34" charset="-122"/>
                <a:ea typeface="Arial Unicode MS" panose="020B0604020202020204" pitchFamily="34" charset="-122"/>
                <a:cs typeface="Arial Unicode MS" panose="020B0604020202020204" pitchFamily="34" charset="-122"/>
              </a:rPr>
              <a:t>TrueArb technology</a:t>
            </a:r>
            <a:endParaRPr lang="en-US" altLang="zh-CN" sz="2000"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lvl="1">
              <a:lnSpc>
                <a:spcPct val="150000"/>
              </a:lnSpc>
            </a:pPr>
            <a:r>
              <a:rPr lang="en-US" altLang="zh-CN" sz="1800" b="1" dirty="0" smtClean="0">
                <a:latin typeface="Arial Unicode MS" panose="020B0604020202020204" pitchFamily="34" charset="-122"/>
                <a:ea typeface="Arial Unicode MS" panose="020B0604020202020204" pitchFamily="34" charset="-122"/>
                <a:cs typeface="Arial Unicode MS" panose="020B0604020202020204" pitchFamily="34" charset="-122"/>
              </a:rPr>
              <a:t>Point </a:t>
            </a:r>
            <a:r>
              <a:rPr lang="en-US" altLang="zh-CN" sz="1800" b="1" dirty="0" smtClean="0">
                <a:latin typeface="Arial Unicode MS" panose="020B0604020202020204" pitchFamily="34" charset="-122"/>
                <a:ea typeface="Arial Unicode MS" panose="020B0604020202020204" pitchFamily="34" charset="-122"/>
                <a:cs typeface="Arial Unicode MS" panose="020B0604020202020204" pitchFamily="34" charset="-122"/>
              </a:rPr>
              <a:t>by </a:t>
            </a:r>
            <a:r>
              <a:rPr lang="en-US" altLang="zh-CN" sz="1800" b="1" dirty="0" smtClean="0">
                <a:latin typeface="Arial Unicode MS" panose="020B0604020202020204" pitchFamily="34" charset="-122"/>
                <a:ea typeface="Arial Unicode MS" panose="020B0604020202020204" pitchFamily="34" charset="-122"/>
                <a:cs typeface="Arial Unicode MS" panose="020B0604020202020204" pitchFamily="34" charset="-122"/>
              </a:rPr>
              <a:t>point output</a:t>
            </a:r>
          </a:p>
          <a:p>
            <a:pPr lvl="1">
              <a:lnSpc>
                <a:spcPct val="150000"/>
              </a:lnSpc>
            </a:pPr>
            <a:r>
              <a:rPr lang="en-US" altLang="zh-CN" sz="1800" b="1" dirty="0">
                <a:latin typeface="Arial Unicode MS" panose="020B0604020202020204" pitchFamily="34" charset="-122"/>
                <a:ea typeface="Arial Unicode MS" panose="020B0604020202020204" pitchFamily="34" charset="-122"/>
                <a:cs typeface="Arial Unicode MS" panose="020B0604020202020204" pitchFamily="34" charset="-122"/>
              </a:rPr>
              <a:t>0.01 Sa/s ~ 2.5 GSa/s </a:t>
            </a:r>
            <a:r>
              <a:rPr lang="en-US" altLang="zh-CN" sz="1800" b="1" dirty="0" smtClean="0">
                <a:latin typeface="Arial Unicode MS" panose="020B0604020202020204" pitchFamily="34" charset="-122"/>
                <a:ea typeface="Arial Unicode MS" panose="020B0604020202020204" pitchFamily="34" charset="-122"/>
                <a:cs typeface="Arial Unicode MS" panose="020B0604020202020204" pitchFamily="34" charset="-122"/>
              </a:rPr>
              <a:t>adjustable sample rate</a:t>
            </a:r>
          </a:p>
          <a:p>
            <a:pPr lvl="1">
              <a:lnSpc>
                <a:spcPct val="150000"/>
              </a:lnSpc>
            </a:pPr>
            <a:r>
              <a:rPr lang="en-US" altLang="zh-CN" sz="1800" b="1" dirty="0" smtClean="0">
                <a:latin typeface="Arial Unicode MS" panose="020B0604020202020204" pitchFamily="34" charset="-122"/>
                <a:ea typeface="Arial Unicode MS" panose="020B0604020202020204" pitchFamily="34" charset="-122"/>
                <a:cs typeface="Arial Unicode MS" panose="020B0604020202020204" pitchFamily="34" charset="-122"/>
              </a:rPr>
              <a:t>Jitter less than 20 ps</a:t>
            </a:r>
          </a:p>
          <a:p>
            <a:pPr lvl="1">
              <a:lnSpc>
                <a:spcPct val="150000"/>
              </a:lnSpc>
            </a:pPr>
            <a:r>
              <a:rPr lang="en-US" altLang="zh-CN" sz="1800" b="1" dirty="0" smtClean="0">
                <a:latin typeface="Arial Unicode MS" panose="020B0604020202020204" pitchFamily="34" charset="-122"/>
                <a:ea typeface="Arial Unicode MS" panose="020B0604020202020204" pitchFamily="34" charset="-122"/>
                <a:cs typeface="Arial Unicode MS" panose="020B0604020202020204" pitchFamily="34" charset="-122"/>
              </a:rPr>
              <a:t>24 pts </a:t>
            </a:r>
            <a:r>
              <a:rPr lang="en-US" altLang="zh-CN" sz="1800" b="1" dirty="0">
                <a:latin typeface="Arial Unicode MS" panose="020B0604020202020204" pitchFamily="34" charset="-122"/>
                <a:ea typeface="Arial Unicode MS" panose="020B0604020202020204" pitchFamily="34" charset="-122"/>
                <a:cs typeface="Arial Unicode MS" panose="020B0604020202020204" pitchFamily="34" charset="-122"/>
              </a:rPr>
              <a:t>~ 512 Mpts/ch memory depth</a:t>
            </a:r>
          </a:p>
          <a:p>
            <a:pPr lvl="1">
              <a:lnSpc>
                <a:spcPct val="150000"/>
              </a:lnSpc>
            </a:pPr>
            <a:endParaRPr lang="en-US"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2" name="图片 1"/>
          <p:cNvPicPr>
            <a:picLocks noChangeAspect="1"/>
          </p:cNvPicPr>
          <p:nvPr/>
        </p:nvPicPr>
        <p:blipFill>
          <a:blip r:embed="rId5"/>
          <a:stretch>
            <a:fillRect/>
          </a:stretch>
        </p:blipFill>
        <p:spPr>
          <a:xfrm>
            <a:off x="413474" y="3864063"/>
            <a:ext cx="5247209" cy="2809848"/>
          </a:xfrm>
          <a:prstGeom prst="rect">
            <a:avLst/>
          </a:prstGeom>
        </p:spPr>
      </p:pic>
      <p:pic>
        <p:nvPicPr>
          <p:cNvPr id="3" name="图片 2"/>
          <p:cNvPicPr>
            <a:picLocks noChangeAspect="1"/>
          </p:cNvPicPr>
          <p:nvPr/>
        </p:nvPicPr>
        <p:blipFill>
          <a:blip r:embed="rId6"/>
          <a:stretch>
            <a:fillRect/>
          </a:stretch>
        </p:blipFill>
        <p:spPr>
          <a:xfrm>
            <a:off x="6433197" y="3864063"/>
            <a:ext cx="5242617" cy="2809848"/>
          </a:xfrm>
          <a:prstGeom prst="rect">
            <a:avLst/>
          </a:prstGeom>
        </p:spPr>
      </p:pic>
      <p:pic>
        <p:nvPicPr>
          <p:cNvPr id="4" name="图片 3"/>
          <p:cNvPicPr>
            <a:picLocks noChangeAspect="1"/>
          </p:cNvPicPr>
          <p:nvPr/>
        </p:nvPicPr>
        <p:blipFill>
          <a:blip r:embed="rId7"/>
          <a:stretch>
            <a:fillRect/>
          </a:stretch>
        </p:blipFill>
        <p:spPr>
          <a:xfrm>
            <a:off x="6433197" y="804922"/>
            <a:ext cx="5242617" cy="2805908"/>
          </a:xfrm>
          <a:prstGeom prst="rect">
            <a:avLst/>
          </a:prstGeom>
        </p:spPr>
      </p:pic>
    </p:spTree>
    <p:extLst>
      <p:ext uri="{BB962C8B-B14F-4D97-AF65-F5344CB8AC3E}">
        <p14:creationId xmlns:p14="http://schemas.microsoft.com/office/powerpoint/2010/main" val="2535407705"/>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lvl="0">
              <a:defRPr/>
            </a:pPr>
            <a:r>
              <a:rPr lang="en-US" altLang="zh-CN" sz="2800" b="1" noProof="0"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Arbitrary Waveform Generator</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6" name="内容占位符 2"/>
          <p:cNvSpPr txBox="1">
            <a:spLocks/>
          </p:cNvSpPr>
          <p:nvPr/>
        </p:nvSpPr>
        <p:spPr bwMode="auto">
          <a:xfrm>
            <a:off x="413474" y="918349"/>
            <a:ext cx="11215630" cy="4985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Sequence editing and </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playback</a:t>
            </a:r>
          </a:p>
          <a:p>
            <a:pPr lvl="1">
              <a:lnSpc>
                <a:spcPct val="150000"/>
              </a:lnSpc>
            </a:pPr>
            <a:r>
              <a:rPr lang="en-US" altLang="zh-CN" sz="1600" b="1" dirty="0">
                <a:latin typeface="Arial Unicode MS" panose="020B0604020202020204" pitchFamily="34" charset="-122"/>
                <a:ea typeface="Arial Unicode MS" panose="020B0604020202020204" pitchFamily="34" charset="-122"/>
                <a:cs typeface="Arial Unicode MS" panose="020B0604020202020204" pitchFamily="34" charset="-122"/>
              </a:rPr>
              <a:t>Up to 1024 arbitrary </a:t>
            </a: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waveform segments</a:t>
            </a:r>
          </a:p>
          <a:p>
            <a:pPr lvl="1">
              <a:lnSpc>
                <a:spcPct val="150000"/>
              </a:lnSpc>
            </a:pP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Maximum of 65535 repetitions of each segment</a:t>
            </a:r>
          </a:p>
          <a:p>
            <a:pPr lvl="1">
              <a:lnSpc>
                <a:spcPct val="150000"/>
              </a:lnSpc>
            </a:pP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Simulate spoofing attacks </a:t>
            </a: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on </a:t>
            </a: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autonomous </a:t>
            </a: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vehicles sensors</a:t>
            </a:r>
            <a:endPar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3" name="图片 2"/>
          <p:cNvPicPr>
            <a:picLocks noChangeAspect="1"/>
          </p:cNvPicPr>
          <p:nvPr/>
        </p:nvPicPr>
        <p:blipFill>
          <a:blip r:embed="rId5"/>
          <a:stretch>
            <a:fillRect/>
          </a:stretch>
        </p:blipFill>
        <p:spPr>
          <a:xfrm>
            <a:off x="5805533" y="3153697"/>
            <a:ext cx="6083877" cy="3144475"/>
          </a:xfrm>
          <a:prstGeom prst="rect">
            <a:avLst/>
          </a:prstGeom>
        </p:spPr>
      </p:pic>
      <p:pic>
        <p:nvPicPr>
          <p:cNvPr id="6" name="图片 5"/>
          <p:cNvPicPr/>
          <p:nvPr/>
        </p:nvPicPr>
        <p:blipFill>
          <a:blip r:embed="rId6"/>
          <a:stretch>
            <a:fillRect/>
          </a:stretch>
        </p:blipFill>
        <p:spPr>
          <a:xfrm>
            <a:off x="309306" y="3153697"/>
            <a:ext cx="5235921" cy="3144475"/>
          </a:xfrm>
          <a:prstGeom prst="rect">
            <a:avLst/>
          </a:prstGeom>
        </p:spPr>
      </p:pic>
    </p:spTree>
    <p:extLst>
      <p:ext uri="{BB962C8B-B14F-4D97-AF65-F5344CB8AC3E}">
        <p14:creationId xmlns:p14="http://schemas.microsoft.com/office/powerpoint/2010/main" val="3700435873"/>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lvl="0">
              <a:defRPr/>
            </a:pPr>
            <a:r>
              <a:rPr lang="en-US" altLang="zh-CN" sz="2800" b="1" noProof="0"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Arbitrary Waveform Generator</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6" name="内容占位符 2"/>
          <p:cNvSpPr txBox="1">
            <a:spLocks/>
          </p:cNvSpPr>
          <p:nvPr/>
        </p:nvSpPr>
        <p:spPr bwMode="auto">
          <a:xfrm>
            <a:off x="315428" y="728548"/>
            <a:ext cx="11215630" cy="4985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Interpolations in AWG mode</a:t>
            </a:r>
          </a:p>
          <a:p>
            <a:pPr>
              <a:lnSpc>
                <a:spcPct val="150000"/>
              </a:lnSpc>
            </a:pP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marL="0" indent="0">
              <a:lnSpc>
                <a:spcPct val="150000"/>
              </a:lnSpc>
              <a:buNone/>
            </a:pPr>
            <a:endPar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2372723194"/>
              </p:ext>
            </p:extLst>
          </p:nvPr>
        </p:nvGraphicFramePr>
        <p:xfrm>
          <a:off x="522473" y="1355698"/>
          <a:ext cx="10546020" cy="1859004"/>
        </p:xfrm>
        <a:graphic>
          <a:graphicData uri="http://schemas.openxmlformats.org/drawingml/2006/table">
            <a:tbl>
              <a:tblPr firstRow="1" firstCol="1" lastRow="1" lastCol="1" bandRow="1" bandCol="1"/>
              <a:tblGrid>
                <a:gridCol w="2244193"/>
                <a:gridCol w="8301827"/>
              </a:tblGrid>
              <a:tr h="375244">
                <a:tc>
                  <a:txBody>
                    <a:bodyPr/>
                    <a:lstStyle/>
                    <a:p>
                      <a:pPr marL="36195">
                        <a:spcBef>
                          <a:spcPts val="600"/>
                        </a:spcBef>
                        <a:spcAft>
                          <a:spcPts val="600"/>
                        </a:spcAft>
                      </a:pPr>
                      <a:r>
                        <a:rPr lang="en-US" sz="1600" b="1" dirty="0">
                          <a:effectLst/>
                          <a:latin typeface="Arial Unicode MS" panose="020B0604020202020204" pitchFamily="34" charset="-122"/>
                          <a:ea typeface="Arial Unicode MS" panose="020B0604020202020204" pitchFamily="34" charset="-122"/>
                          <a:cs typeface="Arial Unicode MS" panose="020B0604020202020204" pitchFamily="34" charset="-122"/>
                        </a:rPr>
                        <a:t>Interpolation </a:t>
                      </a:r>
                      <a:endParaRPr lang="zh-CN" sz="16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spcBef>
                          <a:spcPts val="600"/>
                        </a:spcBef>
                        <a:spcAft>
                          <a:spcPts val="600"/>
                        </a:spcAft>
                      </a:pPr>
                      <a:r>
                        <a:rPr lang="en-US" sz="1600" b="1" dirty="0">
                          <a:effectLst/>
                          <a:latin typeface="Arial Unicode MS" panose="020B0604020202020204" pitchFamily="34" charset="-122"/>
                          <a:ea typeface="Arial Unicode MS" panose="020B0604020202020204" pitchFamily="34" charset="-122"/>
                          <a:cs typeface="Arial Unicode MS" panose="020B0604020202020204" pitchFamily="34" charset="-122"/>
                        </a:rPr>
                        <a:t>Explanation</a:t>
                      </a:r>
                      <a:endParaRPr lang="zh-CN" sz="16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752">
                <a:tc>
                  <a:txBody>
                    <a:bodyPr/>
                    <a:lstStyle/>
                    <a:p>
                      <a:pPr marL="36195">
                        <a:spcBef>
                          <a:spcPts val="600"/>
                        </a:spcBef>
                        <a:spcAft>
                          <a:spcPts val="600"/>
                        </a:spcAft>
                      </a:pPr>
                      <a:r>
                        <a:rPr lang="en-US" sz="1600">
                          <a:effectLst/>
                          <a:latin typeface="Arial Unicode MS" panose="020B0604020202020204" pitchFamily="34" charset="-122"/>
                          <a:ea typeface="Arial Unicode MS" panose="020B0604020202020204" pitchFamily="34" charset="-122"/>
                          <a:cs typeface="Arial Unicode MS" panose="020B0604020202020204" pitchFamily="34" charset="-122"/>
                        </a:rPr>
                        <a:t>0-order hold</a:t>
                      </a:r>
                      <a:endParaRPr lang="zh-CN" sz="16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spcBef>
                          <a:spcPts val="600"/>
                        </a:spcBef>
                        <a:spcAft>
                          <a:spcPts val="600"/>
                        </a:spcAft>
                      </a:pPr>
                      <a:r>
                        <a:rPr lang="en-US" sz="1600">
                          <a:effectLst/>
                          <a:latin typeface="Arial Unicode MS" panose="020B0604020202020204" pitchFamily="34" charset="-122"/>
                          <a:ea typeface="Arial Unicode MS" panose="020B0604020202020204" pitchFamily="34" charset="-122"/>
                          <a:cs typeface="Arial Unicode MS" panose="020B0604020202020204" pitchFamily="34" charset="-122"/>
                        </a:rPr>
                        <a:t>Zero-order hold</a:t>
                      </a:r>
                      <a:endParaRPr lang="zh-CN" sz="16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752">
                <a:tc>
                  <a:txBody>
                    <a:bodyPr/>
                    <a:lstStyle/>
                    <a:p>
                      <a:pPr marL="36195">
                        <a:spcBef>
                          <a:spcPts val="600"/>
                        </a:spcBef>
                        <a:spcAft>
                          <a:spcPts val="600"/>
                        </a:spcAft>
                      </a:pPr>
                      <a:r>
                        <a:rPr lang="en-US" sz="1600">
                          <a:effectLst/>
                          <a:latin typeface="Arial Unicode MS" panose="020B0604020202020204" pitchFamily="34" charset="-122"/>
                          <a:ea typeface="Arial Unicode MS" panose="020B0604020202020204" pitchFamily="34" charset="-122"/>
                          <a:cs typeface="Arial Unicode MS" panose="020B0604020202020204" pitchFamily="34" charset="-122"/>
                        </a:rPr>
                        <a:t>Linear</a:t>
                      </a:r>
                      <a:endParaRPr lang="zh-CN" sz="16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spcBef>
                          <a:spcPts val="600"/>
                        </a:spcBef>
                        <a:spcAft>
                          <a:spcPts val="600"/>
                        </a:spcAft>
                      </a:pPr>
                      <a:r>
                        <a:rPr lang="en-US" sz="1600">
                          <a:effectLst/>
                          <a:latin typeface="Arial Unicode MS" panose="020B0604020202020204" pitchFamily="34" charset="-122"/>
                          <a:ea typeface="Arial Unicode MS" panose="020B0604020202020204" pitchFamily="34" charset="-122"/>
                          <a:cs typeface="Arial Unicode MS" panose="020B0604020202020204" pitchFamily="34" charset="-122"/>
                        </a:rPr>
                        <a:t>Linear interpolation</a:t>
                      </a:r>
                      <a:endParaRPr lang="zh-CN" sz="16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752">
                <a:tc>
                  <a:txBody>
                    <a:bodyPr/>
                    <a:lstStyle/>
                    <a:p>
                      <a:pPr marL="36195">
                        <a:spcBef>
                          <a:spcPts val="600"/>
                        </a:spcBef>
                        <a:spcAft>
                          <a:spcPts val="600"/>
                        </a:spcAft>
                      </a:pPr>
                      <a:r>
                        <a:rPr lang="en-US" sz="1600" dirty="0">
                          <a:effectLst/>
                          <a:latin typeface="Arial Unicode MS" panose="020B0604020202020204" pitchFamily="34" charset="-122"/>
                          <a:ea typeface="Arial Unicode MS" panose="020B0604020202020204" pitchFamily="34" charset="-122"/>
                          <a:cs typeface="Arial Unicode MS" panose="020B0604020202020204" pitchFamily="34" charset="-122"/>
                        </a:rPr>
                        <a:t>Sinc</a:t>
                      </a:r>
                      <a:endParaRPr lang="zh-CN" sz="16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spcBef>
                          <a:spcPts val="600"/>
                        </a:spcBef>
                        <a:spcAft>
                          <a:spcPts val="600"/>
                        </a:spcAft>
                      </a:pPr>
                      <a:r>
                        <a:rPr lang="en-US" sz="1600">
                          <a:effectLst/>
                          <a:latin typeface="Arial Unicode MS" panose="020B0604020202020204" pitchFamily="34" charset="-122"/>
                          <a:ea typeface="Arial Unicode MS" panose="020B0604020202020204" pitchFamily="34" charset="-122"/>
                          <a:cs typeface="Arial Unicode MS" panose="020B0604020202020204" pitchFamily="34" charset="-122"/>
                        </a:rPr>
                        <a:t>Sinx/x interpolation</a:t>
                      </a:r>
                      <a:endParaRPr lang="zh-CN" sz="16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752">
                <a:tc>
                  <a:txBody>
                    <a:bodyPr/>
                    <a:lstStyle/>
                    <a:p>
                      <a:pPr marL="36195">
                        <a:spcBef>
                          <a:spcPts val="600"/>
                        </a:spcBef>
                        <a:spcAft>
                          <a:spcPts val="600"/>
                        </a:spcAft>
                      </a:pPr>
                      <a:r>
                        <a:rPr lang="en-US" sz="1600" dirty="0">
                          <a:effectLst/>
                          <a:latin typeface="Arial Unicode MS" panose="020B0604020202020204" pitchFamily="34" charset="-122"/>
                          <a:ea typeface="Arial Unicode MS" panose="020B0604020202020204" pitchFamily="34" charset="-122"/>
                          <a:cs typeface="Arial Unicode MS" panose="020B0604020202020204" pitchFamily="34" charset="-122"/>
                        </a:rPr>
                        <a:t>Sinc27</a:t>
                      </a:r>
                      <a:endParaRPr lang="zh-CN" sz="16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spcBef>
                          <a:spcPts val="600"/>
                        </a:spcBef>
                        <a:spcAft>
                          <a:spcPts val="600"/>
                        </a:spcAft>
                      </a:pPr>
                      <a:r>
                        <a:rPr lang="en-US" sz="1600">
                          <a:effectLst/>
                          <a:latin typeface="Arial Unicode MS" panose="020B0604020202020204" pitchFamily="34" charset="-122"/>
                          <a:ea typeface="Arial Unicode MS" panose="020B0604020202020204" pitchFamily="34" charset="-122"/>
                          <a:cs typeface="Arial Unicode MS" panose="020B0604020202020204" pitchFamily="34" charset="-122"/>
                        </a:rPr>
                        <a:t>Sinx/x interpolation combined with low-pass filter</a:t>
                      </a:r>
                      <a:r>
                        <a:rPr lang="ja-JP" sz="1600">
                          <a:effectLst/>
                          <a:latin typeface="Arial Unicode MS" panose="020B0604020202020204" pitchFamily="34" charset="-122"/>
                          <a:ea typeface="Arial Unicode MS" panose="020B0604020202020204" pitchFamily="34" charset="-122"/>
                          <a:cs typeface="Arial Unicode MS" panose="020B0604020202020204" pitchFamily="34" charset="-122"/>
                        </a:rPr>
                        <a:t>，</a:t>
                      </a:r>
                      <a:r>
                        <a:rPr lang="en-US" sz="1600">
                          <a:effectLst/>
                          <a:latin typeface="Arial Unicode MS" panose="020B0604020202020204" pitchFamily="34" charset="-122"/>
                          <a:ea typeface="Arial Unicode MS" panose="020B0604020202020204" pitchFamily="34" charset="-122"/>
                          <a:cs typeface="Arial Unicode MS" panose="020B0604020202020204" pitchFamily="34" charset="-122"/>
                        </a:rPr>
                        <a:t>bandwidth = 0.27 x sample rate</a:t>
                      </a:r>
                      <a:endParaRPr lang="zh-CN" sz="16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752">
                <a:tc>
                  <a:txBody>
                    <a:bodyPr/>
                    <a:lstStyle/>
                    <a:p>
                      <a:pPr marL="36195">
                        <a:spcBef>
                          <a:spcPts val="600"/>
                        </a:spcBef>
                        <a:spcAft>
                          <a:spcPts val="600"/>
                        </a:spcAft>
                      </a:pPr>
                      <a:r>
                        <a:rPr lang="en-US" sz="1600" dirty="0">
                          <a:effectLst/>
                          <a:latin typeface="Arial Unicode MS" panose="020B0604020202020204" pitchFamily="34" charset="-122"/>
                          <a:ea typeface="Arial Unicode MS" panose="020B0604020202020204" pitchFamily="34" charset="-122"/>
                          <a:cs typeface="Arial Unicode MS" panose="020B0604020202020204" pitchFamily="34" charset="-122"/>
                        </a:rPr>
                        <a:t>Sinc13</a:t>
                      </a:r>
                      <a:endParaRPr lang="zh-CN" sz="16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spcBef>
                          <a:spcPts val="600"/>
                        </a:spcBef>
                        <a:spcAft>
                          <a:spcPts val="600"/>
                        </a:spcAft>
                      </a:pPr>
                      <a:r>
                        <a:rPr lang="en-US" sz="1600" dirty="0">
                          <a:effectLst/>
                          <a:latin typeface="Arial Unicode MS" panose="020B0604020202020204" pitchFamily="34" charset="-122"/>
                          <a:ea typeface="Arial Unicode MS" panose="020B0604020202020204" pitchFamily="34" charset="-122"/>
                          <a:cs typeface="Arial Unicode MS" panose="020B0604020202020204" pitchFamily="34" charset="-122"/>
                        </a:rPr>
                        <a:t>Interpolation combined with low-pass filter, bandwidth = 0.13 x sample rate</a:t>
                      </a:r>
                      <a:endParaRPr lang="zh-CN" sz="16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8" name="图片 7"/>
          <p:cNvPicPr/>
          <p:nvPr/>
        </p:nvPicPr>
        <p:blipFill>
          <a:blip r:embed="rId5" cstate="print"/>
          <a:stretch>
            <a:fillRect/>
          </a:stretch>
        </p:blipFill>
        <p:spPr>
          <a:xfrm>
            <a:off x="674968" y="3385092"/>
            <a:ext cx="5268182" cy="2642611"/>
          </a:xfrm>
          <a:prstGeom prst="rect">
            <a:avLst/>
          </a:prstGeom>
        </p:spPr>
      </p:pic>
      <p:sp>
        <p:nvSpPr>
          <p:cNvPr id="4" name="文本框 3"/>
          <p:cNvSpPr txBox="1"/>
          <p:nvPr/>
        </p:nvSpPr>
        <p:spPr>
          <a:xfrm>
            <a:off x="2352866" y="6183704"/>
            <a:ext cx="1755609" cy="338554"/>
          </a:xfrm>
          <a:prstGeom prst="rect">
            <a:avLst/>
          </a:prstGeom>
          <a:noFill/>
        </p:spPr>
        <p:txBody>
          <a:bodyPr wrap="square" rtlCol="0">
            <a:spAutoFit/>
          </a:bodyPr>
          <a:lstStyle/>
          <a:p>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Sinc interpolation</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1" name="文本框 10"/>
          <p:cNvSpPr txBox="1"/>
          <p:nvPr/>
        </p:nvSpPr>
        <p:spPr>
          <a:xfrm>
            <a:off x="7300042" y="6183704"/>
            <a:ext cx="2464136" cy="338554"/>
          </a:xfrm>
          <a:prstGeom prst="rect">
            <a:avLst/>
          </a:prstGeom>
          <a:noFill/>
        </p:spPr>
        <p:txBody>
          <a:bodyPr wrap="none" rtlCol="0">
            <a:spAutoFit/>
          </a:bodyPr>
          <a:lstStyle/>
          <a:p>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0-order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hold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interpolation</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12" name="图片 11"/>
          <p:cNvPicPr/>
          <p:nvPr/>
        </p:nvPicPr>
        <p:blipFill>
          <a:blip r:embed="rId6" cstate="print"/>
          <a:stretch>
            <a:fillRect/>
          </a:stretch>
        </p:blipFill>
        <p:spPr>
          <a:xfrm>
            <a:off x="6281338" y="3385091"/>
            <a:ext cx="5249720" cy="2642611"/>
          </a:xfrm>
          <a:prstGeom prst="rect">
            <a:avLst/>
          </a:prstGeom>
        </p:spPr>
      </p:pic>
    </p:spTree>
    <p:extLst>
      <p:ext uri="{BB962C8B-B14F-4D97-AF65-F5344CB8AC3E}">
        <p14:creationId xmlns:p14="http://schemas.microsoft.com/office/powerpoint/2010/main" val="4210933696"/>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lvl="0">
              <a:defRPr/>
            </a:pPr>
            <a:r>
              <a:rPr lang="en-US" altLang="zh-CN" sz="2800" b="1" noProof="0"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Arbitrary Waveform Generator</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6" name="内容占位符 2"/>
          <p:cNvSpPr txBox="1">
            <a:spLocks/>
          </p:cNvSpPr>
          <p:nvPr/>
        </p:nvSpPr>
        <p:spPr bwMode="auto">
          <a:xfrm>
            <a:off x="438778" y="675055"/>
            <a:ext cx="11215630" cy="4985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EasyWaveX software</a:t>
            </a:r>
          </a:p>
          <a:p>
            <a:pPr lvl="1">
              <a:lnSpc>
                <a:spcPct val="150000"/>
              </a:lnSpc>
            </a:pP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Draw arbitrary waveforms</a:t>
            </a:r>
          </a:p>
          <a:p>
            <a:pPr lvl="1">
              <a:lnSpc>
                <a:spcPct val="150000"/>
              </a:lnSpc>
            </a:pP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Import and export waveform </a:t>
            </a: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files</a:t>
            </a:r>
            <a:endPar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7" name="图片 6"/>
          <p:cNvPicPr/>
          <p:nvPr/>
        </p:nvPicPr>
        <p:blipFill>
          <a:blip r:embed="rId5"/>
          <a:stretch>
            <a:fillRect/>
          </a:stretch>
        </p:blipFill>
        <p:spPr>
          <a:xfrm>
            <a:off x="1615327" y="2207674"/>
            <a:ext cx="7220330" cy="4331349"/>
          </a:xfrm>
          <a:prstGeom prst="rect">
            <a:avLst/>
          </a:prstGeom>
        </p:spPr>
      </p:pic>
    </p:spTree>
    <p:extLst>
      <p:ext uri="{BB962C8B-B14F-4D97-AF65-F5344CB8AC3E}">
        <p14:creationId xmlns:p14="http://schemas.microsoft.com/office/powerpoint/2010/main" val="531605124"/>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lvl="0">
              <a:defRPr/>
            </a:pPr>
            <a:r>
              <a:rPr lang="en-US" altLang="zh-CN" sz="2800" b="1" noProof="0"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Vector</a:t>
            </a:r>
            <a:r>
              <a:rPr lang="en-US" altLang="zh-CN" sz="2800" b="1"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 Signal </a:t>
            </a:r>
            <a:r>
              <a:rPr lang="en-US" altLang="zh-CN" sz="2800" b="1" noProof="0"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Generator</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6" name="内容占位符 2"/>
          <p:cNvSpPr txBox="1">
            <a:spLocks/>
          </p:cNvSpPr>
          <p:nvPr/>
        </p:nvSpPr>
        <p:spPr bwMode="auto">
          <a:xfrm>
            <a:off x="303514" y="757679"/>
            <a:ext cx="11215630" cy="180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ASK, PSK, FSK, MSK, multi-tone and QAM</a:t>
            </a:r>
          </a:p>
          <a:p>
            <a:pPr>
              <a:lnSpc>
                <a:spcPct val="150000"/>
              </a:lnSpc>
            </a:pP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500 </a:t>
            </a: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MS/s max symbol </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rate, Carrier </a:t>
            </a: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DC ~ 1 GHz </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settable</a:t>
            </a:r>
          </a:p>
          <a:p>
            <a:pPr lvl="1">
              <a:lnSpc>
                <a:spcPct val="150000"/>
              </a:lnSpc>
            </a:pP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Sample rate </a:t>
            </a:r>
            <a:r>
              <a:rPr lang="en-US" altLang="zh-CN" sz="1600" b="1" dirty="0" err="1" smtClean="0">
                <a:latin typeface="Arial Unicode MS" panose="020B0604020202020204" pitchFamily="34" charset="-122"/>
                <a:ea typeface="Arial Unicode MS" panose="020B0604020202020204" pitchFamily="34" charset="-122"/>
                <a:cs typeface="Arial Unicode MS" panose="020B0604020202020204" pitchFamily="34" charset="-122"/>
              </a:rPr>
              <a:t>Fs</a:t>
            </a: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 = symbol rate </a:t>
            </a:r>
            <a:r>
              <a:rPr lang="en-US" altLang="zh-CN" sz="1600" b="1" dirty="0" err="1" smtClean="0">
                <a:latin typeface="Arial Unicode MS" panose="020B0604020202020204" pitchFamily="34" charset="-122"/>
                <a:ea typeface="Arial Unicode MS" panose="020B0604020202020204" pitchFamily="34" charset="-122"/>
                <a:cs typeface="Arial Unicode MS" panose="020B0604020202020204" pitchFamily="34" charset="-122"/>
              </a:rPr>
              <a:t>Fsymb</a:t>
            </a: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 * oversampling factor (pts/symbol)</a:t>
            </a:r>
            <a:endPar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EasyIQ </a:t>
            </a: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software provides vector signal creation and </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editing</a:t>
            </a:r>
          </a:p>
        </p:txBody>
      </p:sp>
      <p:pic>
        <p:nvPicPr>
          <p:cNvPr id="13" name="图片 12"/>
          <p:cNvPicPr/>
          <p:nvPr/>
        </p:nvPicPr>
        <p:blipFill>
          <a:blip r:embed="rId5"/>
          <a:stretch>
            <a:fillRect/>
          </a:stretch>
        </p:blipFill>
        <p:spPr>
          <a:xfrm>
            <a:off x="1156951" y="2645276"/>
            <a:ext cx="6413430" cy="4005566"/>
          </a:xfrm>
          <a:prstGeom prst="rect">
            <a:avLst/>
          </a:prstGeom>
        </p:spPr>
      </p:pic>
    </p:spTree>
    <p:extLst>
      <p:ext uri="{BB962C8B-B14F-4D97-AF65-F5344CB8AC3E}">
        <p14:creationId xmlns:p14="http://schemas.microsoft.com/office/powerpoint/2010/main" val="3684500026"/>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lvl="0">
              <a:defRPr/>
            </a:pPr>
            <a:r>
              <a:rPr lang="en-US" altLang="zh-CN" sz="2800" b="1" noProof="0"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Vector</a:t>
            </a:r>
            <a:r>
              <a:rPr lang="en-US" altLang="zh-CN" sz="2800" b="1"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 Signal </a:t>
            </a:r>
            <a:r>
              <a:rPr lang="en-US" altLang="zh-CN" sz="2800" b="1" noProof="0" dirty="0" smtClean="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Generator</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6" name="内容占位符 2"/>
          <p:cNvSpPr txBox="1">
            <a:spLocks/>
          </p:cNvSpPr>
          <p:nvPr/>
        </p:nvSpPr>
        <p:spPr bwMode="auto">
          <a:xfrm>
            <a:off x="303514" y="757679"/>
            <a:ext cx="11215630" cy="180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Two working Modes</a:t>
            </a:r>
            <a:r>
              <a:rPr lang="zh-CN" altLang="en-US" b="1" dirty="0" smtClean="0">
                <a:latin typeface="Arial Unicode MS" panose="020B0604020202020204" pitchFamily="34" charset="-122"/>
                <a:ea typeface="Arial Unicode MS" panose="020B0604020202020204" pitchFamily="34" charset="-122"/>
                <a:cs typeface="Arial Unicode MS" panose="020B0604020202020204" pitchFamily="34" charset="-122"/>
              </a:rPr>
              <a:t>：</a:t>
            </a:r>
            <a:endPar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lvl="1">
              <a:lnSpc>
                <a:spcPct val="150000"/>
              </a:lnSpc>
            </a:pP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Baseband I/Q: central frequency (carrier) = 0,  CH1 is I-channel, CH2 is Q-channel</a:t>
            </a:r>
          </a:p>
          <a:p>
            <a:pPr lvl="1">
              <a:lnSpc>
                <a:spcPct val="150000"/>
              </a:lnSpc>
            </a:pP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IF (Intermediate Frequency</a:t>
            </a:r>
            <a:r>
              <a:rPr lang="en-US" altLang="zh-CN" sz="1600" b="1" dirty="0">
                <a:latin typeface="Arial Unicode MS" panose="020B0604020202020204" pitchFamily="34" charset="-122"/>
                <a:ea typeface="Arial Unicode MS" panose="020B0604020202020204" pitchFamily="34" charset="-122"/>
                <a:cs typeface="Arial Unicode MS" panose="020B0604020202020204" pitchFamily="34" charset="-122"/>
              </a:rPr>
              <a:t>): central frequency≠ </a:t>
            </a: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0</a:t>
            </a:r>
          </a:p>
        </p:txBody>
      </p:sp>
      <p:graphicFrame>
        <p:nvGraphicFramePr>
          <p:cNvPr id="3" name="对象 2"/>
          <p:cNvGraphicFramePr>
            <a:graphicFrameLocks noChangeAspect="1"/>
          </p:cNvGraphicFramePr>
          <p:nvPr>
            <p:extLst>
              <p:ext uri="{D42A27DB-BD31-4B8C-83A1-F6EECF244321}">
                <p14:modId xmlns:p14="http://schemas.microsoft.com/office/powerpoint/2010/main" val="4164729787"/>
              </p:ext>
            </p:extLst>
          </p:nvPr>
        </p:nvGraphicFramePr>
        <p:xfrm>
          <a:off x="193602" y="2841269"/>
          <a:ext cx="5638858" cy="2960602"/>
        </p:xfrm>
        <a:graphic>
          <a:graphicData uri="http://schemas.openxmlformats.org/presentationml/2006/ole">
            <mc:AlternateContent xmlns:mc="http://schemas.openxmlformats.org/markup-compatibility/2006">
              <mc:Choice xmlns:v="urn:schemas-microsoft-com:vml" Requires="v">
                <p:oleObj spid="_x0000_s8216" r:id="rId6" imgW="8915468" imgH="4591080" progId="Visio.Drawing.11">
                  <p:embed/>
                </p:oleObj>
              </mc:Choice>
              <mc:Fallback>
                <p:oleObj r:id="rId6" imgW="8915468" imgH="4591080"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602" y="2841269"/>
                        <a:ext cx="5638858" cy="2960602"/>
                      </a:xfrm>
                      <a:prstGeom prst="rect">
                        <a:avLst/>
                      </a:prstGeom>
                      <a:noFill/>
                    </p:spPr>
                  </p:pic>
                </p:oleObj>
              </mc:Fallback>
            </mc:AlternateContent>
          </a:graphicData>
        </a:graphic>
      </p:graphicFrame>
      <p:graphicFrame>
        <p:nvGraphicFramePr>
          <p:cNvPr id="6" name="对象 5"/>
          <p:cNvGraphicFramePr>
            <a:graphicFrameLocks noChangeAspect="1"/>
          </p:cNvGraphicFramePr>
          <p:nvPr>
            <p:extLst>
              <p:ext uri="{D42A27DB-BD31-4B8C-83A1-F6EECF244321}">
                <p14:modId xmlns:p14="http://schemas.microsoft.com/office/powerpoint/2010/main" val="1774623657"/>
              </p:ext>
            </p:extLst>
          </p:nvPr>
        </p:nvGraphicFramePr>
        <p:xfrm>
          <a:off x="5832460" y="3056385"/>
          <a:ext cx="6286632" cy="2530370"/>
        </p:xfrm>
        <a:graphic>
          <a:graphicData uri="http://schemas.openxmlformats.org/presentationml/2006/ole">
            <mc:AlternateContent xmlns:mc="http://schemas.openxmlformats.org/markup-compatibility/2006">
              <mc:Choice xmlns:v="urn:schemas-microsoft-com:vml" Requires="v">
                <p:oleObj spid="_x0000_s8217" r:id="rId8" imgW="10077579" imgH="4152870" progId="Visio.Drawing.11">
                  <p:embed/>
                </p:oleObj>
              </mc:Choice>
              <mc:Fallback>
                <p:oleObj r:id="rId8" imgW="10077579" imgH="4152870"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32460" y="3056385"/>
                        <a:ext cx="6286632" cy="2530370"/>
                      </a:xfrm>
                      <a:prstGeom prst="rect">
                        <a:avLst/>
                      </a:prstGeom>
                      <a:noFill/>
                    </p:spPr>
                  </p:pic>
                </p:oleObj>
              </mc:Fallback>
            </mc:AlternateContent>
          </a:graphicData>
        </a:graphic>
      </p:graphicFrame>
    </p:spTree>
    <p:extLst>
      <p:ext uri="{BB962C8B-B14F-4D97-AF65-F5344CB8AC3E}">
        <p14:creationId xmlns:p14="http://schemas.microsoft.com/office/powerpoint/2010/main" val="2154542116"/>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Office 主题">
  <a:themeElements>
    <a:clrScheme name="自定义 5">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fontScheme name="dii102yu">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23928</TotalTime>
  <Words>1800</Words>
  <Application>Microsoft Office PowerPoint</Application>
  <PresentationFormat>宽屏</PresentationFormat>
  <Paragraphs>333</Paragraphs>
  <Slides>25</Slides>
  <Notes>23</Notes>
  <HiddenSlides>0</HiddenSlides>
  <MMClips>0</MMClips>
  <ScaleCrop>false</ScaleCrop>
  <HeadingPairs>
    <vt:vector size="8" baseType="variant">
      <vt:variant>
        <vt:lpstr>已用的字体</vt:lpstr>
      </vt:variant>
      <vt:variant>
        <vt:i4>12</vt:i4>
      </vt:variant>
      <vt:variant>
        <vt:lpstr>主题</vt:lpstr>
      </vt:variant>
      <vt:variant>
        <vt:i4>4</vt:i4>
      </vt:variant>
      <vt:variant>
        <vt:lpstr>嵌入 OLE 服务器</vt:lpstr>
      </vt:variant>
      <vt:variant>
        <vt:i4>2</vt:i4>
      </vt:variant>
      <vt:variant>
        <vt:lpstr>幻灯片标题</vt:lpstr>
      </vt:variant>
      <vt:variant>
        <vt:i4>25</vt:i4>
      </vt:variant>
    </vt:vector>
  </HeadingPairs>
  <TitlesOfParts>
    <vt:vector size="43" baseType="lpstr">
      <vt:lpstr>Arial Unicode MS</vt:lpstr>
      <vt:lpstr>Univers Condensed</vt:lpstr>
      <vt:lpstr>阿里巴巴普惠体 B</vt:lpstr>
      <vt:lpstr>阿里巴巴普惠体 R</vt:lpstr>
      <vt:lpstr>等线</vt:lpstr>
      <vt:lpstr>黑体</vt:lpstr>
      <vt:lpstr>宋体</vt:lpstr>
      <vt:lpstr>微软雅黑</vt:lpstr>
      <vt:lpstr>Arial</vt:lpstr>
      <vt:lpstr>Calibri</vt:lpstr>
      <vt:lpstr>Century Gothic</vt:lpstr>
      <vt:lpstr>Tahoma</vt:lpstr>
      <vt:lpstr>Office 主题</vt:lpstr>
      <vt:lpstr>自定义设计方案</vt:lpstr>
      <vt:lpstr>1_自定义设计方案</vt:lpstr>
      <vt:lpstr>2_自定义设计方案</vt:lpstr>
      <vt:lpstr>Visio.Drawing.11</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Domestic Market-黄兰</dc:creator>
  <cp:lastModifiedBy>Microsoft 帐户</cp:lastModifiedBy>
  <cp:revision>2336</cp:revision>
  <dcterms:created xsi:type="dcterms:W3CDTF">2018-02-06T07:16:52Z</dcterms:created>
  <dcterms:modified xsi:type="dcterms:W3CDTF">2022-02-22T14:46:55Z</dcterms:modified>
  <cp:contentStatus/>
</cp:coreProperties>
</file>