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19"/>
  </p:notesMasterIdLst>
  <p:sldIdLst>
    <p:sldId id="409" r:id="rId5"/>
    <p:sldId id="573" r:id="rId6"/>
    <p:sldId id="452" r:id="rId7"/>
    <p:sldId id="558" r:id="rId8"/>
    <p:sldId id="619" r:id="rId9"/>
    <p:sldId id="622" r:id="rId10"/>
    <p:sldId id="621" r:id="rId11"/>
    <p:sldId id="618" r:id="rId12"/>
    <p:sldId id="620" r:id="rId13"/>
    <p:sldId id="624" r:id="rId14"/>
    <p:sldId id="623" r:id="rId15"/>
    <p:sldId id="625" r:id="rId16"/>
    <p:sldId id="626" r:id="rId17"/>
    <p:sldId id="41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EE956D-6E8C-4840-8813-A397CEF95E2E}">
          <p14:sldIdLst>
            <p14:sldId id="409"/>
            <p14:sldId id="573"/>
            <p14:sldId id="452"/>
            <p14:sldId id="558"/>
            <p14:sldId id="619"/>
            <p14:sldId id="622"/>
            <p14:sldId id="621"/>
            <p14:sldId id="618"/>
            <p14:sldId id="620"/>
            <p14:sldId id="624"/>
            <p14:sldId id="623"/>
            <p14:sldId id="625"/>
            <p14:sldId id="626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S-曾坤强" initials="S" lastIdx="13" clrIdx="0">
    <p:extLst>
      <p:ext uri="{19B8F6BF-5375-455C-9EA6-DF929625EA0E}">
        <p15:presenceInfo xmlns:p15="http://schemas.microsoft.com/office/powerpoint/2012/main" userId="S-1-5-21-1311520706-2441795889-1750776126-1324" providerId="AD"/>
      </p:ext>
    </p:extLst>
  </p:cmAuthor>
  <p:cmAuthor id="2" name="Thomas Rottach" initials="TR" lastIdx="6" clrIdx="1">
    <p:extLst>
      <p:ext uri="{19B8F6BF-5375-455C-9EA6-DF929625EA0E}">
        <p15:presenceInfo xmlns:p15="http://schemas.microsoft.com/office/powerpoint/2012/main" userId="6f3074e49f43982d" providerId="Windows Live"/>
      </p:ext>
    </p:extLst>
  </p:cmAuthor>
  <p:cmAuthor id="3" name="Derek Song" initials="D.S." lastIdx="8" clrIdx="2">
    <p:extLst>
      <p:ext uri="{19B8F6BF-5375-455C-9EA6-DF929625EA0E}">
        <p15:presenceInfo xmlns:p15="http://schemas.microsoft.com/office/powerpoint/2012/main" userId="Derek Song" providerId="None"/>
      </p:ext>
    </p:extLst>
  </p:cmAuthor>
  <p:cmAuthor id="4" name="Patrik Gold" initials="PG" lastIdx="8" clrIdx="3">
    <p:extLst>
      <p:ext uri="{19B8F6BF-5375-455C-9EA6-DF929625EA0E}">
        <p15:presenceInfo xmlns:p15="http://schemas.microsoft.com/office/powerpoint/2012/main" userId="179bc8f1580e07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70C0"/>
    <a:srgbClr val="BEBEBE"/>
    <a:srgbClr val="003B90"/>
    <a:srgbClr val="F2F2F2"/>
    <a:srgbClr val="00374A"/>
    <a:srgbClr val="034694"/>
    <a:srgbClr val="163479"/>
    <a:srgbClr val="C0C0C0"/>
    <a:srgbClr val="959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9" autoAdjust="0"/>
    <p:restoredTop sz="92255" autoAdjust="0"/>
  </p:normalViewPr>
  <p:slideViewPr>
    <p:cSldViewPr snapToGrid="0" showGuides="1">
      <p:cViewPr varScale="1">
        <p:scale>
          <a:sx n="70" d="100"/>
          <a:sy n="70" d="100"/>
        </p:scale>
        <p:origin x="543" y="36"/>
      </p:cViewPr>
      <p:guideLst>
        <p:guide orient="horz" pos="16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202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0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5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10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8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78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1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8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4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0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 is in the same price range of FSL, N9323/4C.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 has a modern design features light weight and portability.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SNA5000A has better specifications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82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Conclusion:</a:t>
            </a:r>
            <a:b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Siglent</a:t>
            </a: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SSG5000A is a more modern signal generator. It's only 40% the weight of N5173B and </a:t>
            </a:r>
            <a:r>
              <a:rPr lang="en-US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occupys</a:t>
            </a: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40% less of the desk space. A 5'' touch screen with dedicated UI boosts efficiency to a great extent.</a:t>
            </a:r>
            <a:b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With a wider max output power, SSG5000A covers wider application areas. The ability to withstand larger reverse power protect customer investment from accidents.</a:t>
            </a:r>
            <a:b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A better SSB phase noise and lower subharmonics make SSG5000A performs better in higher frequency ranges. Common functions like AM/FM/PM, pulse generator are all standard on SSG5000A. It saves customer money and engineers care no chores like installation of options.</a:t>
            </a:r>
            <a:b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44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D853-FEB1-4293-98A5-4C0676459D6A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8901-601B-4090-A6B2-75FF5852EB58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3D8-5A5A-4748-BAC5-84A2607321D4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AECA3-64EE-4D54-9D34-2C98161932F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9F06D-7819-4873-907A-9F6215E6F5A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EF03D-C05E-4F5C-A86E-0DCD1591950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CAE8-05F4-4F1E-AF40-6313E683175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A2E72-EF0D-4180-B789-DC2C8D81A8A3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64E2-2CF0-4134-BA2D-B5DAF8529C9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3533F8E0-8434-4829-995E-A9B62F7F28FA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2022/9/23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dirty="0" smtClean="0">
                <a:solidFill>
                  <a:prstClr val="black"/>
                </a:solidFill>
              </a:rPr>
              <a:t>Company Confidential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FAB2F72D-0145-4728-BBF6-AFA599DFD9D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EFF4C-A180-4E92-B1FD-B8CA7C38AAFD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94DC-9E7A-46DB-8DF8-B27DAC652605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CB4AF-FFF4-43B9-8363-5C754742BA8F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227-F096-45DB-8626-1D2985968BD8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CF24-550B-4596-9A8F-6ED2491066AB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0F05-E5AF-4D7D-B4CF-6286FDCD2B38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3CF3-D1BD-4626-AF9F-89EBF7501A3C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97B4-EC17-4B2C-BF22-BF5F4E4CAE24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E001-C6FF-4982-A07F-FDBBED5A1A7E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9568-5FAE-4BF8-8CB1-3A062AB458C5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B824-6938-45E2-BDBE-B2DB39901A67}" type="datetime1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SSG5000A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competition analysis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466822"/>
              </p:ext>
            </p:extLst>
          </p:nvPr>
        </p:nvGraphicFramePr>
        <p:xfrm>
          <a:off x="702707" y="510552"/>
          <a:ext cx="9870949" cy="6347448"/>
        </p:xfrm>
        <a:graphic>
          <a:graphicData uri="http://schemas.openxmlformats.org/drawingml/2006/table">
            <a:tbl>
              <a:tblPr/>
              <a:tblGrid>
                <a:gridCol w="3100907">
                  <a:extLst>
                    <a:ext uri="{9D8B030D-6E8A-4147-A177-3AD203B41FA5}">
                      <a16:colId xmlns:a16="http://schemas.microsoft.com/office/drawing/2014/main" val="2205206375"/>
                    </a:ext>
                  </a:extLst>
                </a:gridCol>
                <a:gridCol w="3133377">
                  <a:extLst>
                    <a:ext uri="{9D8B030D-6E8A-4147-A177-3AD203B41FA5}">
                      <a16:colId xmlns:a16="http://schemas.microsoft.com/office/drawing/2014/main" val="49642651"/>
                    </a:ext>
                  </a:extLst>
                </a:gridCol>
                <a:gridCol w="3636665">
                  <a:extLst>
                    <a:ext uri="{9D8B030D-6E8A-4147-A177-3AD203B41FA5}">
                      <a16:colId xmlns:a16="http://schemas.microsoft.com/office/drawing/2014/main" val="2017608212"/>
                    </a:ext>
                  </a:extLst>
                </a:gridCol>
              </a:tblGrid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SSG5000A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Keysight N5173B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953484"/>
                  </a:ext>
                </a:extLst>
              </a:tr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Frequency Range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 kHz ~ 13.6/20 GHz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 kHz to 13/20/31.8/40 GHz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823677"/>
                  </a:ext>
                </a:extLst>
              </a:tr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Frequency resolution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0.001 Hz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0.001 Hz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665040"/>
                  </a:ext>
                </a:extLst>
              </a:tr>
              <a:tr h="1006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Max output power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 kHz ≤f＜100 kHz, +3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 kHz ≤f＜1 MHz, +15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MHz ≤f≤4 GHz, +24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 GHz &lt;f≤6 GHz, +21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 GHz＜f≤15 GHz, +20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15 GHz＜f≤20 GHz, +15 dBm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 kHz to 3.2 GHz, 18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3.2 to 13 GHz, 18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 to 20 GHz, 15 dBm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725961"/>
                  </a:ext>
                </a:extLst>
              </a:tr>
              <a:tr h="503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Maximum reverse power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MHz≤f≤6 GHz, 30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 GHz≤f≤20 GHz, 25 dBm;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50 Vdc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 W, 0 Vdc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819014"/>
                  </a:ext>
                </a:extLst>
              </a:tr>
              <a:tr h="1846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SSB phase noise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dBc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/Hz)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at 20 kHz offset: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 MHz, -122;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GHz, -120;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 GHz, -106;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 GHz, -105; 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 GHz, -99;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20 GHz, -93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at 20 kHz offset: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 to &lt; 250 MHz, –115;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250 MHz, –129;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500 MHz, –124;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GHz, –118;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 GHz, –111;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 GHz, –105;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 GHz, -104;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 GHz, -99;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 GHz, -97;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20 GHz, -90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825758"/>
                  </a:ext>
                </a:extLst>
              </a:tr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AM/FM/PM 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Option N5173B-UNT, $4739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147882"/>
                  </a:ext>
                </a:extLst>
              </a:tr>
              <a:tr h="33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Internal pulse generator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Option N5173B-UNW, $6801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(narrow pulse modulation)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903227"/>
                  </a:ext>
                </a:extLst>
              </a:tr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Screen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5'' touch screen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Not mentioned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895898"/>
                  </a:ext>
                </a:extLst>
              </a:tr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6.1 kg net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14.5 kg net, 29.5 kg shipping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157013"/>
                  </a:ext>
                </a:extLst>
              </a:tr>
              <a:tr h="169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Dimensions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W×H×D=338×113×369 mm</a:t>
                      </a:r>
                    </a:p>
                  </a:txBody>
                  <a:tcPr marL="3359" marR="3359" marT="33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426 mm W x 88 mm x 489 mm L</a:t>
                      </a:r>
                    </a:p>
                  </a:txBody>
                  <a:tcPr marL="3359" marR="3359" marT="33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588875"/>
                  </a:ext>
                </a:extLst>
              </a:tr>
              <a:tr h="1006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Price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SSG5083A, $16,990;</a:t>
                      </a:r>
                      <a:b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SSG5085A, $19,990;</a:t>
                      </a:r>
                      <a:b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SSG5080A-PU, $2,380;</a:t>
                      </a:r>
                      <a:b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SSG5080A-PT, $2,380;</a:t>
                      </a:r>
                      <a:b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SSG5080A-LP, $4,590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N5173B-513, $24,266；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N5173B-520, $28,154;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Option N5173B-UNW, $6,801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(narrow pulse modulation);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N5173B-1E1 (Step attenuator, 115 dB), $5,634</a:t>
                      </a:r>
                    </a:p>
                  </a:txBody>
                  <a:tcPr marL="3359" marR="3359" marT="3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36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5213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</a:t>
            </a:r>
            <a:endParaRPr lang="en-US" altLang="zh-CN" sz="2800" b="1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050" name="Picture 2" descr="https://gimg2.baidu.com/image_search/src=http%3A%2F%2Fp6.itc.cn%2Fimages01%2F20210111%2F89f7cb58c25446cb999858c9c8467c94.jpeg&amp;refer=http%3A%2F%2Fp6.itc.cn&amp;app=2002&amp;size=f9999,10000&amp;q=a80&amp;n=0&amp;g=0n&amp;fmt=auto?sec=1665640827&amp;t=c84e3221345cceff6aabaf391542b7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43" y="583758"/>
            <a:ext cx="4338886" cy="30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9" y="3728757"/>
            <a:ext cx="5078618" cy="2907508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9" y="583927"/>
            <a:ext cx="5078618" cy="3085261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4143830" y="662641"/>
            <a:ext cx="891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Radar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907316" y="662642"/>
            <a:ext cx="12046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Quantum physics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3287486" y="3877555"/>
            <a:ext cx="17481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Communication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943" y="3726419"/>
            <a:ext cx="4375495" cy="2834673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5857031" y="3877555"/>
            <a:ext cx="25285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Components verification</a:t>
            </a:r>
          </a:p>
        </p:txBody>
      </p:sp>
    </p:spTree>
    <p:extLst>
      <p:ext uri="{BB962C8B-B14F-4D97-AF65-F5344CB8AC3E}">
        <p14:creationId xmlns:p14="http://schemas.microsoft.com/office/powerpoint/2010/main" val="4220509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– Components evaluation</a:t>
            </a:r>
            <a:endParaRPr lang="en-US" altLang="zh-CN" sz="2800" b="1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1" name="内容占位符 2"/>
          <p:cNvSpPr txBox="1">
            <a:spLocks/>
          </p:cNvSpPr>
          <p:nvPr/>
        </p:nvSpPr>
        <p:spPr bwMode="auto">
          <a:xfrm>
            <a:off x="463156" y="1011519"/>
            <a:ext cx="4366243" cy="141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SSG5000A can be used as high frequency LO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 performs modulation analysis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SSG5000X-V is baseband generator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293258" y="1291574"/>
            <a:ext cx="8810170" cy="5109226"/>
            <a:chOff x="2293258" y="1291574"/>
            <a:chExt cx="8810170" cy="5109226"/>
          </a:xfrm>
        </p:grpSpPr>
        <p:grpSp>
          <p:nvGrpSpPr>
            <p:cNvPr id="40" name="组合 39"/>
            <p:cNvGrpSpPr/>
            <p:nvPr/>
          </p:nvGrpSpPr>
          <p:grpSpPr>
            <a:xfrm>
              <a:off x="2293258" y="1291574"/>
              <a:ext cx="8810170" cy="5109226"/>
              <a:chOff x="1132116" y="943231"/>
              <a:chExt cx="8810170" cy="510922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5457372" y="3820887"/>
                <a:ext cx="1175656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 smtClean="0">
                    <a:solidFill>
                      <a:schemeClr val="tx1"/>
                    </a:solidFill>
                  </a:rPr>
                  <a:t>Upconverter</a:t>
                </a:r>
                <a:endParaRPr lang="zh-CN" alt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8265886" y="2554516"/>
                <a:ext cx="1676400" cy="11974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SPD3303X-E</a:t>
                </a:r>
              </a:p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Power Supply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4597400" y="943231"/>
                <a:ext cx="2895599" cy="16110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SSA5000A </a:t>
                </a:r>
              </a:p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Spectrum Analyzer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132116" y="5326742"/>
                <a:ext cx="2960912" cy="725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SSG5000A </a:t>
                </a:r>
              </a:p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LO INPUT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132116" y="3915229"/>
                <a:ext cx="2960912" cy="725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SSG5000X-V </a:t>
                </a:r>
              </a:p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BASEBAND INPUTS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6633028" y="4114800"/>
                <a:ext cx="22678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6633028" y="4463143"/>
                <a:ext cx="29318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8900865" y="3751945"/>
                <a:ext cx="0" cy="3628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9564914" y="3777345"/>
                <a:ext cx="0" cy="6857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/>
            </p:nvSpPr>
            <p:spPr>
              <a:xfrm>
                <a:off x="8656751" y="3382612"/>
                <a:ext cx="488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DC</a:t>
                </a:r>
                <a:endParaRPr lang="zh-CN" altLang="en-US" dirty="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9291729" y="3382612"/>
                <a:ext cx="626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GND</a:t>
                </a:r>
                <a:endParaRPr lang="zh-CN" altLang="en-US" dirty="0"/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 flipH="1">
                <a:off x="6045199" y="4735287"/>
                <a:ext cx="14188" cy="9584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093028" y="4020458"/>
                <a:ext cx="13643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4067628" y="4201887"/>
                <a:ext cx="13643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4103914" y="4383315"/>
                <a:ext cx="13643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4093028" y="4557487"/>
                <a:ext cx="13643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/>
              <p:cNvSpPr txBox="1"/>
              <p:nvPr/>
            </p:nvSpPr>
            <p:spPr>
              <a:xfrm>
                <a:off x="4530868" y="3694277"/>
                <a:ext cx="626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I+</a:t>
                </a:r>
                <a:endParaRPr lang="zh-CN" altLang="en-US" dirty="0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530868" y="3923270"/>
                <a:ext cx="626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I-</a:t>
                </a:r>
                <a:endParaRPr lang="zh-CN" altLang="en-US" dirty="0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4868728" y="4285736"/>
                <a:ext cx="626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Q+</a:t>
                </a:r>
                <a:endParaRPr lang="zh-CN" altLang="en-US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4871945" y="4474029"/>
                <a:ext cx="626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Q-</a:t>
                </a:r>
                <a:endParaRPr lang="zh-CN" altLang="en-US" dirty="0"/>
              </a:p>
            </p:txBody>
          </p:sp>
          <p:cxnSp>
            <p:nvCxnSpPr>
              <p:cNvPr id="37" name="直接连接符 36"/>
              <p:cNvCxnSpPr>
                <a:stCxn id="6" idx="2"/>
              </p:cNvCxnSpPr>
              <p:nvPr/>
            </p:nvCxnSpPr>
            <p:spPr>
              <a:xfrm flipH="1">
                <a:off x="6045199" y="2554318"/>
                <a:ext cx="1" cy="12665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38"/>
              <p:cNvSpPr txBox="1"/>
              <p:nvPr/>
            </p:nvSpPr>
            <p:spPr>
              <a:xfrm>
                <a:off x="6052455" y="3002394"/>
                <a:ext cx="8809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RF out</a:t>
                </a:r>
                <a:endParaRPr lang="zh-CN" altLang="en-US" dirty="0"/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5254170" y="6042059"/>
              <a:ext cx="19663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65424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– Components evaluation</a:t>
            </a:r>
            <a:endParaRPr lang="en-US" altLang="zh-CN" sz="2800" b="1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2" y="685408"/>
            <a:ext cx="10832777" cy="60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67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3790339"/>
            <a:ext cx="12188825" cy="3067663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9F9F9">
                  <a:lumMod val="50000"/>
                </a:srgb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GERMANY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Liebigstrasse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2-20,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Gebaeude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14, 22113 Hamburg Germany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+49(0)40-819-95946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Mobile: +49 151 40716756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+49(0)40-819-95947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info-eu@siglent.com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www.siglenteu.com</a:t>
            </a:r>
          </a:p>
        </p:txBody>
      </p:sp>
      <p:cxnSp>
        <p:nvCxnSpPr>
          <p:cNvPr id="3" name="Gerader Verbinder 35"/>
          <p:cNvCxnSpPr/>
          <p:nvPr/>
        </p:nvCxnSpPr>
        <p:spPr>
          <a:xfrm flipH="1">
            <a:off x="1590" y="3790338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NA, Inc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6557 Cochran Rd Solon, Ohio 44139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440-398-5800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Toll Free:877-515-5551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440-399-1211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www.siglentna.com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6" name="Textfeld 50"/>
          <p:cNvSpPr txBox="1"/>
          <p:nvPr/>
        </p:nvSpPr>
        <p:spPr>
          <a:xfrm>
            <a:off x="2947466" y="3019239"/>
            <a:ext cx="642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+mn-cs"/>
              </a:rPr>
              <a:t>The Best Value in Electronic Test &amp; Measurement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3038208" y="1736836"/>
            <a:ext cx="611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65FA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3B9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Thank You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3996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CO.,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Blog No.4 &amp; No.5,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Antongda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Industrial Zone, 3rd </a:t>
            </a:r>
            <a:r>
              <a:rPr kumimoji="0" lang="en-US" altLang="zh-CN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Liuxian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Road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Bao’an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District, Shenzhen, 518101, China.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Tel:+ 86 755 3688 7876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Fax:+ 86 755 3359 1582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sales@siglent.com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www.siglent.com/ens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Headquarters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778"/>
            <a:ext cx="12192000" cy="361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422222" y="270969"/>
            <a:ext cx="9826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 Spectrum Analyzer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SSG5000A RF Signal Generator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6475975" y="1315608"/>
            <a:ext cx="4879493" cy="346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 smtClean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Contents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 introduction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SSG5000A introduction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Competition Analysis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</a:t>
            </a: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00" y="3864815"/>
            <a:ext cx="5125593" cy="34177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78" y="1468006"/>
            <a:ext cx="5820770" cy="388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97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main parameters and options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86269"/>
              </p:ext>
            </p:extLst>
          </p:nvPr>
        </p:nvGraphicFramePr>
        <p:xfrm>
          <a:off x="545909" y="768682"/>
          <a:ext cx="10249470" cy="4971641"/>
        </p:xfrm>
        <a:graphic>
          <a:graphicData uri="http://schemas.openxmlformats.org/drawingml/2006/table">
            <a:tbl>
              <a:tblPr/>
              <a:tblGrid>
                <a:gridCol w="287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68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　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SSA5083A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SSA5085A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Frequency range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9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kHz ~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13.5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GHz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9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kHz ~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26.5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GHz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Displayed Average Noise Level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-165 dBm/Hz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SSB Phase Noise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&lt;-105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dBc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/Hz @1 GHz, offset 10 kHz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Analysis Bandwidth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25 MHz, 40 MHz(opt.)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Screen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12.1 inch touch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 screen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68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Options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41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SSA5000-AMK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Power Measurement: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CHP, Channel Power, ACPR, OBW, T-Power, CNR;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Non-Linear Measurement: Harmonic measurement, TOI;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Spectrum Monitor Measurement: Spectrogram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6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SSA5000-AMA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Analog Modulation Analysis: AM, FM, PM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36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SSA5000-DMA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Digital Modulation Analysis: ASK,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FSK, MSK, PSK, DPSK, QAM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3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SSA5000-RTA1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Real-Time Spectrum Analysis: 25 MHz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analysis bandwidth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0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SSA5000-B40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40 MHz 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analysis bandwidth (RTA1 option required)</a:t>
                      </a:r>
                      <a:endParaRPr lang="en-US" altLang="zh-CN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5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SSA5000-P3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Pre-amplifier, 9 kHz ~ 13.6 GHz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114062"/>
                  </a:ext>
                </a:extLst>
              </a:tr>
              <a:tr h="2925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SSA5000-P5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Pre-amplifier, 9 kHz ~ 26.5 GHz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175533"/>
                  </a:ext>
                </a:extLst>
              </a:tr>
              <a:tr h="2925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SSA5000-F5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SSA5083A upgrade to SSA5085A 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265107"/>
                  </a:ext>
                </a:extLst>
              </a:tr>
              <a:tr h="3708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SSA5000-EMI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EMI measurement mode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945469"/>
                  </a:ext>
                </a:extLst>
              </a:tr>
              <a:tr h="3708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10M_OCXO_L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OCXO Precise Reference source, Factory installed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7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1937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3" y="-65314"/>
            <a:ext cx="10287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60361" y="5351830"/>
            <a:ext cx="1604322" cy="185895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7286171" y="5399314"/>
            <a:ext cx="1124858" cy="1016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8411029" y="6415314"/>
            <a:ext cx="1422400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617541" y="5768983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2.92 mm male</a:t>
            </a:r>
          </a:p>
          <a:p>
            <a:r>
              <a:rPr lang="en-US" altLang="zh-CN" dirty="0" smtClean="0"/>
              <a:t>RF OUTPUT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955688" y="6488668"/>
            <a:ext cx="239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2.92F-2.92F connector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8984343" y="4419600"/>
            <a:ext cx="791028" cy="696686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9768114" y="4426857"/>
            <a:ext cx="1647372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9725837" y="3730172"/>
            <a:ext cx="219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Mouse and Keyboard , Storage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330175" y="689429"/>
            <a:ext cx="5355772" cy="357821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362857" y="1632857"/>
            <a:ext cx="1937657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39783" y="1093374"/>
            <a:ext cx="219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12.1</a:t>
            </a:r>
            <a:r>
              <a:rPr lang="zh-CN" altLang="en-US" dirty="0" smtClean="0"/>
              <a:t>‘’ </a:t>
            </a:r>
            <a:r>
              <a:rPr lang="en-US" altLang="zh-CN" dirty="0" smtClean="0"/>
              <a:t>touch screen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5797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1" y="674914"/>
            <a:ext cx="8511178" cy="53194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36236" y="6284240"/>
            <a:ext cx="281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Quick settings of frequency range, RBW, SPAN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94112" y="5689599"/>
            <a:ext cx="6879772" cy="2830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 flipV="1">
            <a:off x="5239658" y="5994400"/>
            <a:ext cx="7255" cy="290285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9173031" y="1088569"/>
            <a:ext cx="1045026" cy="48042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10218057" y="2859314"/>
            <a:ext cx="653142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871199" y="2674648"/>
            <a:ext cx="146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Main menus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915883" y="943428"/>
            <a:ext cx="800469" cy="46830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1219199" y="1139369"/>
            <a:ext cx="653142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75188" y="765403"/>
            <a:ext cx="87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Modes switch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2759894" y="700090"/>
            <a:ext cx="4951540" cy="6463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036236" y="29028"/>
            <a:ext cx="323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Undo, Redo, Marker, Save/Recall, Log file, Trace, Trigger, Attenuation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33779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7" y="-254545"/>
            <a:ext cx="10501086" cy="70036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46168" y="4902417"/>
            <a:ext cx="800469" cy="46830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5146402" y="5501351"/>
            <a:ext cx="7258" cy="544288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310740" y="5934670"/>
            <a:ext cx="1807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Webserver, </a:t>
            </a:r>
          </a:p>
          <a:p>
            <a:r>
              <a:rPr lang="en-US" altLang="zh-CN" dirty="0" smtClean="0"/>
              <a:t>More commands than SSA3000X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848166" y="5304446"/>
            <a:ext cx="973548" cy="682697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707045" y="5954877"/>
            <a:ext cx="195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HDMI output, easy demonstration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2162629" y="2502343"/>
            <a:ext cx="3208748" cy="2030661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29980" y="1939078"/>
            <a:ext cx="205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High accuracy clock source, factory installed only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351806" y="4865644"/>
            <a:ext cx="1587508" cy="50507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7528825" y="3624762"/>
            <a:ext cx="2257890" cy="124088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786715" y="3301596"/>
            <a:ext cx="195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10 MHz IN/OUT,</a:t>
            </a:r>
          </a:p>
          <a:p>
            <a:r>
              <a:rPr lang="en-US" altLang="zh-CN" dirty="0" smtClean="0"/>
              <a:t>TRIG IN/OUT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35501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SSA5000A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competition analysis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382217"/>
              </p:ext>
            </p:extLst>
          </p:nvPr>
        </p:nvGraphicFramePr>
        <p:xfrm>
          <a:off x="136477" y="730155"/>
          <a:ext cx="11914496" cy="5912861"/>
        </p:xfrm>
        <a:graphic>
          <a:graphicData uri="http://schemas.openxmlformats.org/drawingml/2006/table">
            <a:tbl>
              <a:tblPr/>
              <a:tblGrid>
                <a:gridCol w="2940141">
                  <a:extLst>
                    <a:ext uri="{9D8B030D-6E8A-4147-A177-3AD203B41FA5}">
                      <a16:colId xmlns:a16="http://schemas.microsoft.com/office/drawing/2014/main" val="2703278337"/>
                    </a:ext>
                  </a:extLst>
                </a:gridCol>
                <a:gridCol w="2970926">
                  <a:extLst>
                    <a:ext uri="{9D8B030D-6E8A-4147-A177-3AD203B41FA5}">
                      <a16:colId xmlns:a16="http://schemas.microsoft.com/office/drawing/2014/main" val="758158840"/>
                    </a:ext>
                  </a:extLst>
                </a:gridCol>
                <a:gridCol w="3063288">
                  <a:extLst>
                    <a:ext uri="{9D8B030D-6E8A-4147-A177-3AD203B41FA5}">
                      <a16:colId xmlns:a16="http://schemas.microsoft.com/office/drawing/2014/main" val="2233710293"/>
                    </a:ext>
                  </a:extLst>
                </a:gridCol>
                <a:gridCol w="2940141">
                  <a:extLst>
                    <a:ext uri="{9D8B030D-6E8A-4147-A177-3AD203B41FA5}">
                      <a16:colId xmlns:a16="http://schemas.microsoft.com/office/drawing/2014/main" val="595373102"/>
                    </a:ext>
                  </a:extLst>
                </a:gridCol>
              </a:tblGrid>
              <a:tr h="326376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SSA5000A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R&amp;S FSL (Discontinued)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Keysight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N9323/4C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31083"/>
                  </a:ext>
                </a:extLst>
              </a:tr>
              <a:tr h="491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Frequency Range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 kHz ~ 13.6/26.5 GHz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 kHz ~ 3/6/18 GHz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overrange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20 GHz)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MHz to 13.6/20 GHz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445774"/>
                  </a:ext>
                </a:extLst>
              </a:tr>
              <a:tr h="7383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RBW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1Hz ~ 10MHz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300 Hz to 10 MHz;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 Hz to 10 MHz(R&amp;S®FSL-B7 option)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 Hz to 3 MHz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994765"/>
                  </a:ext>
                </a:extLst>
              </a:tr>
              <a:tr h="491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Analysis Bandwidth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Standard 25 MHz,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40 MHz (opt. SSA5000-B40)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Not support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Not support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588763"/>
                  </a:ext>
                </a:extLst>
              </a:tr>
              <a:tr h="436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Displayed average noise level (DANL)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- 165 dBm/Hz best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- 152 dBm/Hz best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- 156 dBm/Hz best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34113"/>
                  </a:ext>
                </a:extLst>
              </a:tr>
              <a:tr h="1230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Amplitude Measurement Range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Preamp off: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DANL ~ +10 dBm, 100 kHz ~ 1 MHz;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DANL ~ +23 dBm, 1 MHz ~ 26.5 GHz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Displayed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noise floor to +20 dBm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Preamp off: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MHz to 500 MHz DANL to +10 dBm;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500 MHz to 20 GHz DANL to +20 dBm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51707"/>
                  </a:ext>
                </a:extLst>
              </a:tr>
              <a:tr h="491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Storage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Internal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eMMC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) 4 GB, external (USB storage device) 32 GB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flash disk (internal), USB memory stick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Internal 64 MB nominal, USB memory devices external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042000"/>
                  </a:ext>
                </a:extLst>
              </a:tr>
              <a:tr h="491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Screen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12.1 inch TFT-LCD touch screen,1280*800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5.8 inch, 640*480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6.5 inch touch screen, 640*480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857223"/>
                  </a:ext>
                </a:extLst>
              </a:tr>
              <a:tr h="246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Net: 7.40 kg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with battery pack &lt; 8 kg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Net 7.9 kg; Shipping 14.5 kg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344245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Dimensions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378 mm x 284 mm x 126 mm (W×H×D)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408.8 mm × 158.1 mm × 465.3 mm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320 mm × 132.5 mm × 400 mm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401744"/>
                  </a:ext>
                </a:extLst>
              </a:tr>
              <a:tr h="246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Price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SSA5083A  US$  18,880;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FSL18   21569 € incl PreAmp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N9323C US$ 17,879;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4276"/>
                  </a:ext>
                </a:extLst>
              </a:tr>
              <a:tr h="246422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SSA5085A  US$  21,880;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N9324C US$ 20,057;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882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188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SSG5000A </a:t>
            </a:r>
            <a:r>
              <a:rPr lang="en-US" altLang="zh-CN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main parameters and options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69784"/>
              </p:ext>
            </p:extLst>
          </p:nvPr>
        </p:nvGraphicFramePr>
        <p:xfrm>
          <a:off x="545909" y="768682"/>
          <a:ext cx="10249470" cy="5969441"/>
        </p:xfrm>
        <a:graphic>
          <a:graphicData uri="http://schemas.openxmlformats.org/drawingml/2006/table">
            <a:tbl>
              <a:tblPr/>
              <a:tblGrid>
                <a:gridCol w="287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51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　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SSG5083A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SSG5085A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Frequency range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9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kHz ~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13.6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GHz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9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kHz ~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20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GHz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Frequency resolution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0.001 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Amplitude resolution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0.01 dB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Level setting range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-130 dBm to + 25 dBm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43186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Level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≤ 0.7 dB(typ.)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Phase noise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-120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dBc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/Hz @1 GHz, offset 20 kHz (typ.)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35899"/>
                  </a:ext>
                </a:extLst>
              </a:tr>
              <a:tr h="413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Clock source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Standard high accuracy 10M_OCXO_L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495574"/>
                  </a:ext>
                </a:extLst>
              </a:tr>
              <a:tr h="428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Screen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5 inch capacitance touch screen, RGB (800*480)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5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Options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2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SSG5080A-PU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Pulse modulation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1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SSG5080A-PT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Pulse train generator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SSG5080A-LP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110dB Attenuator module (</a:t>
                      </a:r>
                      <a:r>
                        <a:rPr lang="en-US" altLang="zh-CN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Assembled and calibrated in factory only</a:t>
                      </a:r>
                      <a:r>
                        <a:rPr lang="en-US" altLang="zh-C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85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SSG-RMK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Rack mount kit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3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SSG5080A-F85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Upgrade 13.6 GHz to 20 GHz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65087"/>
                  </a:ext>
                </a:extLst>
              </a:tr>
              <a:tr h="2720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USB-GPIB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USB-GPIB adapter</a:t>
                      </a:r>
                      <a:endParaRPr lang="en-US" altLang="zh-CN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5211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ii102yu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18480</TotalTime>
  <Words>906</Words>
  <Application>Microsoft Office PowerPoint</Application>
  <PresentationFormat>宽屏</PresentationFormat>
  <Paragraphs>242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 Unicode MS</vt:lpstr>
      <vt:lpstr>阿里巴巴普惠体 B</vt:lpstr>
      <vt:lpstr>等线</vt:lpstr>
      <vt:lpstr>宋体</vt:lpstr>
      <vt:lpstr>Microsoft YaHei</vt:lpstr>
      <vt:lpstr>Arial</vt:lpstr>
      <vt:lpstr>Calibri</vt:lpstr>
      <vt:lpstr>Century Gothic</vt:lpstr>
      <vt:lpstr>Office 主题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Administrator</cp:lastModifiedBy>
  <cp:revision>2319</cp:revision>
  <dcterms:created xsi:type="dcterms:W3CDTF">2018-02-06T07:16:52Z</dcterms:created>
  <dcterms:modified xsi:type="dcterms:W3CDTF">2022-09-23T06:42:40Z</dcterms:modified>
  <cp:contentStatus/>
</cp:coreProperties>
</file>