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656" r:id="rId3"/>
    <p:sldId id="667" r:id="rId4"/>
    <p:sldId id="664" r:id="rId5"/>
    <p:sldId id="666" r:id="rId6"/>
    <p:sldId id="672" r:id="rId7"/>
    <p:sldId id="665" r:id="rId8"/>
    <p:sldId id="673" r:id="rId9"/>
    <p:sldId id="671" r:id="rId10"/>
    <p:sldId id="670" r:id="rId11"/>
    <p:sldId id="675" r:id="rId12"/>
    <p:sldId id="676" r:id="rId13"/>
    <p:sldId id="677" r:id="rId14"/>
    <p:sldId id="679" r:id="rId15"/>
    <p:sldId id="678" r:id="rId16"/>
    <p:sldId id="680" r:id="rId17"/>
    <p:sldId id="681" r:id="rId18"/>
    <p:sldId id="682" r:id="rId19"/>
    <p:sldId id="683" r:id="rId20"/>
    <p:sldId id="684" r:id="rId21"/>
    <p:sldId id="685" r:id="rId22"/>
    <p:sldId id="687" r:id="rId23"/>
    <p:sldId id="688" r:id="rId24"/>
    <p:sldId id="689" r:id="rId25"/>
    <p:sldId id="686" r:id="rId26"/>
    <p:sldId id="690" r:id="rId27"/>
    <p:sldId id="691" r:id="rId28"/>
    <p:sldId id="692" r:id="rId29"/>
    <p:sldId id="663" r:id="rId30"/>
  </p:sldIdLst>
  <p:sldSz cx="14400213" cy="8099425"/>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vali Namini" initials="RN" lastIdx="2" clrIdx="0">
    <p:extLst>
      <p:ext uri="{19B8F6BF-5375-455C-9EA6-DF929625EA0E}">
        <p15:presenceInfo xmlns:p15="http://schemas.microsoft.com/office/powerpoint/2012/main" userId="233dc0c3c2960d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CC6600"/>
    <a:srgbClr val="F39800"/>
    <a:srgbClr val="014099"/>
    <a:srgbClr val="0145A4"/>
    <a:srgbClr val="797C80"/>
    <a:srgbClr val="C8D0D2"/>
    <a:srgbClr val="93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3" autoAdjust="0"/>
    <p:restoredTop sz="94435" autoAdjust="0"/>
  </p:normalViewPr>
  <p:slideViewPr>
    <p:cSldViewPr snapToGrid="0">
      <p:cViewPr varScale="1">
        <p:scale>
          <a:sx n="64" d="100"/>
          <a:sy n="64" d="100"/>
        </p:scale>
        <p:origin x="96" y="44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088D3-0129-483A-8FB9-E3495F680897}" type="datetimeFigureOut">
              <a:rPr lang="zh-CN" altLang="en-US" smtClean="0"/>
              <a:t>2025/2/20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AFC1B-2F97-4BDC-973E-DAECA41510DB}" type="slidenum">
              <a:rPr lang="zh-CN" altLang="en-US" smtClean="0"/>
              <a:t>‹#›</a:t>
            </a:fld>
            <a:endParaRPr lang="zh-CN" altLang="en-US"/>
          </a:p>
        </p:txBody>
      </p:sp>
    </p:spTree>
    <p:extLst>
      <p:ext uri="{BB962C8B-B14F-4D97-AF65-F5344CB8AC3E}">
        <p14:creationId xmlns:p14="http://schemas.microsoft.com/office/powerpoint/2010/main" val="238766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fld id="{DFEAFC1B-2F97-4BDC-973E-DAECA41510DB}" type="slidenum">
              <a:rPr lang="zh-CN" altLang="en-US" smtClean="0"/>
              <a:t>2</a:t>
            </a:fld>
            <a:endParaRPr lang="zh-CN" altLang="en-US"/>
          </a:p>
        </p:txBody>
      </p:sp>
    </p:spTree>
    <p:extLst>
      <p:ext uri="{BB962C8B-B14F-4D97-AF65-F5344CB8AC3E}">
        <p14:creationId xmlns:p14="http://schemas.microsoft.com/office/powerpoint/2010/main" val="140037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65009-C663-029D-E3B7-3CDC50DF4C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4E5724-C650-8537-40AE-8610D00192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59D1B3-B467-883F-8F20-F5568F7C55A3}"/>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FEE1E525-F740-4CB9-74D3-39DECE87385E}"/>
              </a:ext>
            </a:extLst>
          </p:cNvPr>
          <p:cNvSpPr>
            <a:spLocks noGrp="1"/>
          </p:cNvSpPr>
          <p:nvPr>
            <p:ph type="sldNum" sz="quarter" idx="10"/>
          </p:nvPr>
        </p:nvSpPr>
        <p:spPr/>
        <p:txBody>
          <a:bodyPr/>
          <a:lstStyle/>
          <a:p>
            <a:fld id="{DFEAFC1B-2F97-4BDC-973E-DAECA41510DB}" type="slidenum">
              <a:rPr lang="zh-CN" altLang="en-US" smtClean="0"/>
              <a:t>11</a:t>
            </a:fld>
            <a:endParaRPr lang="zh-CN" altLang="en-US"/>
          </a:p>
        </p:txBody>
      </p:sp>
    </p:spTree>
    <p:extLst>
      <p:ext uri="{BB962C8B-B14F-4D97-AF65-F5344CB8AC3E}">
        <p14:creationId xmlns:p14="http://schemas.microsoft.com/office/powerpoint/2010/main" val="261995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97E0-A1BE-D15A-3B19-905F9250C70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108CA9-033A-CF50-83D2-9223E5D92D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BD5CB7-8BD1-E3F2-E593-0EDB001DD0E5}"/>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D2BF0E92-48E0-F7F5-3770-C2EB044F3625}"/>
              </a:ext>
            </a:extLst>
          </p:cNvPr>
          <p:cNvSpPr>
            <a:spLocks noGrp="1"/>
          </p:cNvSpPr>
          <p:nvPr>
            <p:ph type="sldNum" sz="quarter" idx="10"/>
          </p:nvPr>
        </p:nvSpPr>
        <p:spPr/>
        <p:txBody>
          <a:bodyPr/>
          <a:lstStyle/>
          <a:p>
            <a:fld id="{DFEAFC1B-2F97-4BDC-973E-DAECA41510DB}" type="slidenum">
              <a:rPr lang="zh-CN" altLang="en-US" smtClean="0"/>
              <a:t>12</a:t>
            </a:fld>
            <a:endParaRPr lang="zh-CN" altLang="en-US"/>
          </a:p>
        </p:txBody>
      </p:sp>
    </p:spTree>
    <p:extLst>
      <p:ext uri="{BB962C8B-B14F-4D97-AF65-F5344CB8AC3E}">
        <p14:creationId xmlns:p14="http://schemas.microsoft.com/office/powerpoint/2010/main" val="31659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E21F-77E6-F325-6BE9-43B0C80E313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F2C3401-26F0-6FEB-1452-91A3456F4A4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49CDE0-0AAF-A3DE-1ACF-498AF0A6C3CE}"/>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2DCA08DB-D1D1-130D-3B1D-BEBE25BBFECB}"/>
              </a:ext>
            </a:extLst>
          </p:cNvPr>
          <p:cNvSpPr>
            <a:spLocks noGrp="1"/>
          </p:cNvSpPr>
          <p:nvPr>
            <p:ph type="sldNum" sz="quarter" idx="10"/>
          </p:nvPr>
        </p:nvSpPr>
        <p:spPr/>
        <p:txBody>
          <a:bodyPr/>
          <a:lstStyle/>
          <a:p>
            <a:fld id="{DFEAFC1B-2F97-4BDC-973E-DAECA41510DB}" type="slidenum">
              <a:rPr lang="zh-CN" altLang="en-US" smtClean="0"/>
              <a:t>13</a:t>
            </a:fld>
            <a:endParaRPr lang="zh-CN" altLang="en-US"/>
          </a:p>
        </p:txBody>
      </p:sp>
    </p:spTree>
    <p:extLst>
      <p:ext uri="{BB962C8B-B14F-4D97-AF65-F5344CB8AC3E}">
        <p14:creationId xmlns:p14="http://schemas.microsoft.com/office/powerpoint/2010/main" val="145764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BCF9-F2A9-EB0F-D958-B593983DF3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484282-FD92-47CF-5E03-EC147CC355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05524D-E072-8253-220B-A7180D2F5EBD}"/>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AA04F015-0A5C-6D28-24D8-96C01DF345F0}"/>
              </a:ext>
            </a:extLst>
          </p:cNvPr>
          <p:cNvSpPr>
            <a:spLocks noGrp="1"/>
          </p:cNvSpPr>
          <p:nvPr>
            <p:ph type="sldNum" sz="quarter" idx="10"/>
          </p:nvPr>
        </p:nvSpPr>
        <p:spPr/>
        <p:txBody>
          <a:bodyPr/>
          <a:lstStyle/>
          <a:p>
            <a:fld id="{DFEAFC1B-2F97-4BDC-973E-DAECA41510DB}" type="slidenum">
              <a:rPr lang="zh-CN" altLang="en-US" smtClean="0"/>
              <a:t>14</a:t>
            </a:fld>
            <a:endParaRPr lang="zh-CN" altLang="en-US"/>
          </a:p>
        </p:txBody>
      </p:sp>
    </p:spTree>
    <p:extLst>
      <p:ext uri="{BB962C8B-B14F-4D97-AF65-F5344CB8AC3E}">
        <p14:creationId xmlns:p14="http://schemas.microsoft.com/office/powerpoint/2010/main" val="314011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B1B5C-A627-50D4-BA3C-2003461B51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181D49-DCBD-8F05-BB23-BF9A16DCF2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BF9DDC-C1C3-2AEB-B938-E22688EAB054}"/>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A918DEB5-2EAC-6E9C-D80F-AF3FBFA8B646}"/>
              </a:ext>
            </a:extLst>
          </p:cNvPr>
          <p:cNvSpPr>
            <a:spLocks noGrp="1"/>
          </p:cNvSpPr>
          <p:nvPr>
            <p:ph type="sldNum" sz="quarter" idx="10"/>
          </p:nvPr>
        </p:nvSpPr>
        <p:spPr/>
        <p:txBody>
          <a:bodyPr/>
          <a:lstStyle/>
          <a:p>
            <a:fld id="{DFEAFC1B-2F97-4BDC-973E-DAECA41510DB}" type="slidenum">
              <a:rPr lang="zh-CN" altLang="en-US" smtClean="0"/>
              <a:t>15</a:t>
            </a:fld>
            <a:endParaRPr lang="zh-CN" altLang="en-US"/>
          </a:p>
        </p:txBody>
      </p:sp>
    </p:spTree>
    <p:extLst>
      <p:ext uri="{BB962C8B-B14F-4D97-AF65-F5344CB8AC3E}">
        <p14:creationId xmlns:p14="http://schemas.microsoft.com/office/powerpoint/2010/main" val="260421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EAC8-FC13-E225-0BA8-228EBAA9BB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C87C05-9ED3-79D5-DAC9-91E0BA3B47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E53F1E-739E-D15E-7B66-F274FEEA669C}"/>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747DDCFC-4C2D-9720-7D4D-A4C5DFC30C61}"/>
              </a:ext>
            </a:extLst>
          </p:cNvPr>
          <p:cNvSpPr>
            <a:spLocks noGrp="1"/>
          </p:cNvSpPr>
          <p:nvPr>
            <p:ph type="sldNum" sz="quarter" idx="10"/>
          </p:nvPr>
        </p:nvSpPr>
        <p:spPr/>
        <p:txBody>
          <a:bodyPr/>
          <a:lstStyle/>
          <a:p>
            <a:fld id="{DFEAFC1B-2F97-4BDC-973E-DAECA41510DB}" type="slidenum">
              <a:rPr lang="zh-CN" altLang="en-US" smtClean="0"/>
              <a:t>16</a:t>
            </a:fld>
            <a:endParaRPr lang="zh-CN" altLang="en-US"/>
          </a:p>
        </p:txBody>
      </p:sp>
    </p:spTree>
    <p:extLst>
      <p:ext uri="{BB962C8B-B14F-4D97-AF65-F5344CB8AC3E}">
        <p14:creationId xmlns:p14="http://schemas.microsoft.com/office/powerpoint/2010/main" val="375568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A785-02C6-CFA4-4510-738ADC93ED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9540B8-DA60-43EF-9401-E7379935DC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405530-043D-6218-1910-8FF6207E9EFB}"/>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AEB11792-C901-BB2E-EDC1-8541DF3830A2}"/>
              </a:ext>
            </a:extLst>
          </p:cNvPr>
          <p:cNvSpPr>
            <a:spLocks noGrp="1"/>
          </p:cNvSpPr>
          <p:nvPr>
            <p:ph type="sldNum" sz="quarter" idx="10"/>
          </p:nvPr>
        </p:nvSpPr>
        <p:spPr/>
        <p:txBody>
          <a:bodyPr/>
          <a:lstStyle/>
          <a:p>
            <a:fld id="{DFEAFC1B-2F97-4BDC-973E-DAECA41510DB}" type="slidenum">
              <a:rPr lang="zh-CN" altLang="en-US" smtClean="0"/>
              <a:t>17</a:t>
            </a:fld>
            <a:endParaRPr lang="zh-CN" altLang="en-US"/>
          </a:p>
        </p:txBody>
      </p:sp>
    </p:spTree>
    <p:extLst>
      <p:ext uri="{BB962C8B-B14F-4D97-AF65-F5344CB8AC3E}">
        <p14:creationId xmlns:p14="http://schemas.microsoft.com/office/powerpoint/2010/main" val="233532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8F6C-8E81-EB2E-EAF4-D74C960714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51A7B9-B76E-5B43-FA0F-4A3243E976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575EF0-A6F4-004B-A530-EA9F804E932D}"/>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5B0FFB04-09D5-2C34-2A6C-FB798B64904B}"/>
              </a:ext>
            </a:extLst>
          </p:cNvPr>
          <p:cNvSpPr>
            <a:spLocks noGrp="1"/>
          </p:cNvSpPr>
          <p:nvPr>
            <p:ph type="sldNum" sz="quarter" idx="10"/>
          </p:nvPr>
        </p:nvSpPr>
        <p:spPr/>
        <p:txBody>
          <a:bodyPr/>
          <a:lstStyle/>
          <a:p>
            <a:fld id="{DFEAFC1B-2F97-4BDC-973E-DAECA41510DB}" type="slidenum">
              <a:rPr lang="zh-CN" altLang="en-US" smtClean="0"/>
              <a:t>18</a:t>
            </a:fld>
            <a:endParaRPr lang="zh-CN" altLang="en-US"/>
          </a:p>
        </p:txBody>
      </p:sp>
    </p:spTree>
    <p:extLst>
      <p:ext uri="{BB962C8B-B14F-4D97-AF65-F5344CB8AC3E}">
        <p14:creationId xmlns:p14="http://schemas.microsoft.com/office/powerpoint/2010/main" val="26714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CE3E3-64E4-50C9-2FD0-D0DB2FA0CE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4D9D5F-5063-708F-F1D6-411ECB4E21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DF736A-B5BE-F8A4-B67D-53F87F2EBF1E}"/>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00F2380F-1691-4026-4377-461680ADADC0}"/>
              </a:ext>
            </a:extLst>
          </p:cNvPr>
          <p:cNvSpPr>
            <a:spLocks noGrp="1"/>
          </p:cNvSpPr>
          <p:nvPr>
            <p:ph type="sldNum" sz="quarter" idx="10"/>
          </p:nvPr>
        </p:nvSpPr>
        <p:spPr/>
        <p:txBody>
          <a:bodyPr/>
          <a:lstStyle/>
          <a:p>
            <a:fld id="{DFEAFC1B-2F97-4BDC-973E-DAECA41510DB}" type="slidenum">
              <a:rPr lang="zh-CN" altLang="en-US" smtClean="0"/>
              <a:t>19</a:t>
            </a:fld>
            <a:endParaRPr lang="zh-CN" altLang="en-US"/>
          </a:p>
        </p:txBody>
      </p:sp>
    </p:spTree>
    <p:extLst>
      <p:ext uri="{BB962C8B-B14F-4D97-AF65-F5344CB8AC3E}">
        <p14:creationId xmlns:p14="http://schemas.microsoft.com/office/powerpoint/2010/main" val="401825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DE27-E3A3-AE93-6FA2-D18E3F97CA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95CAF6-E65B-9CEE-DB43-D56E9D0EA9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9CC9791-814B-FBE6-5BD9-413954DA56A8}"/>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692800D9-4612-D39D-1CBA-7EDAB8E27DA8}"/>
              </a:ext>
            </a:extLst>
          </p:cNvPr>
          <p:cNvSpPr>
            <a:spLocks noGrp="1"/>
          </p:cNvSpPr>
          <p:nvPr>
            <p:ph type="sldNum" sz="quarter" idx="10"/>
          </p:nvPr>
        </p:nvSpPr>
        <p:spPr/>
        <p:txBody>
          <a:bodyPr/>
          <a:lstStyle/>
          <a:p>
            <a:fld id="{DFEAFC1B-2F97-4BDC-973E-DAECA41510DB}" type="slidenum">
              <a:rPr lang="zh-CN" altLang="en-US" smtClean="0"/>
              <a:t>20</a:t>
            </a:fld>
            <a:endParaRPr lang="zh-CN" altLang="en-US"/>
          </a:p>
        </p:txBody>
      </p:sp>
    </p:spTree>
    <p:extLst>
      <p:ext uri="{BB962C8B-B14F-4D97-AF65-F5344CB8AC3E}">
        <p14:creationId xmlns:p14="http://schemas.microsoft.com/office/powerpoint/2010/main" val="413058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23152-EF74-3210-0604-0ED97F9EDC5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C4451F-6D8A-C1FF-0F8D-3A8FE234A5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53FB1C-DD09-B391-BF3A-7F47EDAD222D}"/>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F762B4D6-4622-A9C9-5ADE-31900DED5724}"/>
              </a:ext>
            </a:extLst>
          </p:cNvPr>
          <p:cNvSpPr>
            <a:spLocks noGrp="1"/>
          </p:cNvSpPr>
          <p:nvPr>
            <p:ph type="sldNum" sz="quarter" idx="10"/>
          </p:nvPr>
        </p:nvSpPr>
        <p:spPr/>
        <p:txBody>
          <a:bodyPr/>
          <a:lstStyle/>
          <a:p>
            <a:fld id="{DFEAFC1B-2F97-4BDC-973E-DAECA41510DB}" type="slidenum">
              <a:rPr lang="zh-CN" altLang="en-US" smtClean="0"/>
              <a:t>3</a:t>
            </a:fld>
            <a:endParaRPr lang="zh-CN" altLang="en-US"/>
          </a:p>
        </p:txBody>
      </p:sp>
    </p:spTree>
    <p:extLst>
      <p:ext uri="{BB962C8B-B14F-4D97-AF65-F5344CB8AC3E}">
        <p14:creationId xmlns:p14="http://schemas.microsoft.com/office/powerpoint/2010/main" val="155418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F9D26-168F-E9AA-B1FB-A81494B8C7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2A2AC9-5E73-02B0-77F8-35AAE54171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67B151-A720-68BA-7C86-7261858F743D}"/>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7EB0BCA6-6F00-2244-9406-F950B4F103E0}"/>
              </a:ext>
            </a:extLst>
          </p:cNvPr>
          <p:cNvSpPr>
            <a:spLocks noGrp="1"/>
          </p:cNvSpPr>
          <p:nvPr>
            <p:ph type="sldNum" sz="quarter" idx="10"/>
          </p:nvPr>
        </p:nvSpPr>
        <p:spPr/>
        <p:txBody>
          <a:bodyPr/>
          <a:lstStyle/>
          <a:p>
            <a:fld id="{DFEAFC1B-2F97-4BDC-973E-DAECA41510DB}" type="slidenum">
              <a:rPr lang="zh-CN" altLang="en-US" smtClean="0"/>
              <a:t>21</a:t>
            </a:fld>
            <a:endParaRPr lang="zh-CN" altLang="en-US"/>
          </a:p>
        </p:txBody>
      </p:sp>
    </p:spTree>
    <p:extLst>
      <p:ext uri="{BB962C8B-B14F-4D97-AF65-F5344CB8AC3E}">
        <p14:creationId xmlns:p14="http://schemas.microsoft.com/office/powerpoint/2010/main" val="232221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6B6E-F4A0-4082-F1FB-D3368C01F8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D71B5C-55E0-6AA9-EB95-6BDFEB81A5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E42891E-E4DF-0751-2102-3205E2C50B6F}"/>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32344663-775F-C4D3-3DAB-0A8348943DC2}"/>
              </a:ext>
            </a:extLst>
          </p:cNvPr>
          <p:cNvSpPr>
            <a:spLocks noGrp="1"/>
          </p:cNvSpPr>
          <p:nvPr>
            <p:ph type="sldNum" sz="quarter" idx="10"/>
          </p:nvPr>
        </p:nvSpPr>
        <p:spPr/>
        <p:txBody>
          <a:bodyPr/>
          <a:lstStyle/>
          <a:p>
            <a:fld id="{DFEAFC1B-2F97-4BDC-973E-DAECA41510DB}" type="slidenum">
              <a:rPr lang="zh-CN" altLang="en-US" smtClean="0"/>
              <a:t>22</a:t>
            </a:fld>
            <a:endParaRPr lang="zh-CN" altLang="en-US"/>
          </a:p>
        </p:txBody>
      </p:sp>
    </p:spTree>
    <p:extLst>
      <p:ext uri="{BB962C8B-B14F-4D97-AF65-F5344CB8AC3E}">
        <p14:creationId xmlns:p14="http://schemas.microsoft.com/office/powerpoint/2010/main" val="190733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40271-6803-BD1E-13CF-7B746EA0CB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4272F9-78C9-DDF0-C3F3-D9114678AF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BF03C4-8BA8-BE84-D38F-9E9D8DBFF1A5}"/>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5DF515FB-C60D-5AA3-7901-83526F80E0DE}"/>
              </a:ext>
            </a:extLst>
          </p:cNvPr>
          <p:cNvSpPr>
            <a:spLocks noGrp="1"/>
          </p:cNvSpPr>
          <p:nvPr>
            <p:ph type="sldNum" sz="quarter" idx="10"/>
          </p:nvPr>
        </p:nvSpPr>
        <p:spPr/>
        <p:txBody>
          <a:bodyPr/>
          <a:lstStyle/>
          <a:p>
            <a:fld id="{DFEAFC1B-2F97-4BDC-973E-DAECA41510DB}" type="slidenum">
              <a:rPr lang="zh-CN" altLang="en-US" smtClean="0"/>
              <a:t>23</a:t>
            </a:fld>
            <a:endParaRPr lang="zh-CN" altLang="en-US"/>
          </a:p>
        </p:txBody>
      </p:sp>
    </p:spTree>
    <p:extLst>
      <p:ext uri="{BB962C8B-B14F-4D97-AF65-F5344CB8AC3E}">
        <p14:creationId xmlns:p14="http://schemas.microsoft.com/office/powerpoint/2010/main" val="66299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8F87-FA50-C5AD-1632-CA04BD0DD2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2FCA91-4564-6D8F-97BE-1E07B5E6D92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CA1F08-E981-C4E0-20E9-3E751C411CBE}"/>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6E1DE246-E5D7-BFE1-6BD6-1AD92A6A87DD}"/>
              </a:ext>
            </a:extLst>
          </p:cNvPr>
          <p:cNvSpPr>
            <a:spLocks noGrp="1"/>
          </p:cNvSpPr>
          <p:nvPr>
            <p:ph type="sldNum" sz="quarter" idx="10"/>
          </p:nvPr>
        </p:nvSpPr>
        <p:spPr/>
        <p:txBody>
          <a:bodyPr/>
          <a:lstStyle/>
          <a:p>
            <a:fld id="{DFEAFC1B-2F97-4BDC-973E-DAECA41510DB}" type="slidenum">
              <a:rPr lang="zh-CN" altLang="en-US" smtClean="0"/>
              <a:t>24</a:t>
            </a:fld>
            <a:endParaRPr lang="zh-CN" altLang="en-US"/>
          </a:p>
        </p:txBody>
      </p:sp>
    </p:spTree>
    <p:extLst>
      <p:ext uri="{BB962C8B-B14F-4D97-AF65-F5344CB8AC3E}">
        <p14:creationId xmlns:p14="http://schemas.microsoft.com/office/powerpoint/2010/main" val="3181147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CC3EF-0CB4-2A4A-0276-98570F080C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984091-5ED6-E5E8-027C-9A86E51B6C9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0474C7-35A1-7B9F-3A13-B341CCE09882}"/>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F146D841-941C-9899-640B-E0CEF10C3D53}"/>
              </a:ext>
            </a:extLst>
          </p:cNvPr>
          <p:cNvSpPr>
            <a:spLocks noGrp="1"/>
          </p:cNvSpPr>
          <p:nvPr>
            <p:ph type="sldNum" sz="quarter" idx="10"/>
          </p:nvPr>
        </p:nvSpPr>
        <p:spPr/>
        <p:txBody>
          <a:bodyPr/>
          <a:lstStyle/>
          <a:p>
            <a:fld id="{DFEAFC1B-2F97-4BDC-973E-DAECA41510DB}" type="slidenum">
              <a:rPr lang="zh-CN" altLang="en-US" smtClean="0"/>
              <a:t>25</a:t>
            </a:fld>
            <a:endParaRPr lang="zh-CN" altLang="en-US"/>
          </a:p>
        </p:txBody>
      </p:sp>
    </p:spTree>
    <p:extLst>
      <p:ext uri="{BB962C8B-B14F-4D97-AF65-F5344CB8AC3E}">
        <p14:creationId xmlns:p14="http://schemas.microsoft.com/office/powerpoint/2010/main" val="85487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C5612-E94A-5E66-C0AA-2A23A00E3A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3FB046-8556-4F40-9C14-B4CE4A2E55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1A627BD-C0F2-28B5-B781-46690063821F}"/>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CDA174BE-87BE-D545-EDEE-795FEBCDF2A2}"/>
              </a:ext>
            </a:extLst>
          </p:cNvPr>
          <p:cNvSpPr>
            <a:spLocks noGrp="1"/>
          </p:cNvSpPr>
          <p:nvPr>
            <p:ph type="sldNum" sz="quarter" idx="10"/>
          </p:nvPr>
        </p:nvSpPr>
        <p:spPr/>
        <p:txBody>
          <a:bodyPr/>
          <a:lstStyle/>
          <a:p>
            <a:fld id="{DFEAFC1B-2F97-4BDC-973E-DAECA41510DB}" type="slidenum">
              <a:rPr lang="zh-CN" altLang="en-US" smtClean="0"/>
              <a:t>26</a:t>
            </a:fld>
            <a:endParaRPr lang="zh-CN" altLang="en-US"/>
          </a:p>
        </p:txBody>
      </p:sp>
    </p:spTree>
    <p:extLst>
      <p:ext uri="{BB962C8B-B14F-4D97-AF65-F5344CB8AC3E}">
        <p14:creationId xmlns:p14="http://schemas.microsoft.com/office/powerpoint/2010/main" val="262893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B7B4-EF0D-D21C-3C41-BE9792EDD0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AEF93B-3486-51C3-3D9E-35DC6F6CA9B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727FA0A-6C17-D169-4C14-89CB21AC835C}"/>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DBC09B1D-F84C-5D09-354F-CD2249ED28C8}"/>
              </a:ext>
            </a:extLst>
          </p:cNvPr>
          <p:cNvSpPr>
            <a:spLocks noGrp="1"/>
          </p:cNvSpPr>
          <p:nvPr>
            <p:ph type="sldNum" sz="quarter" idx="10"/>
          </p:nvPr>
        </p:nvSpPr>
        <p:spPr/>
        <p:txBody>
          <a:bodyPr/>
          <a:lstStyle/>
          <a:p>
            <a:fld id="{DFEAFC1B-2F97-4BDC-973E-DAECA41510DB}" type="slidenum">
              <a:rPr lang="zh-CN" altLang="en-US" smtClean="0"/>
              <a:t>27</a:t>
            </a:fld>
            <a:endParaRPr lang="zh-CN" altLang="en-US"/>
          </a:p>
        </p:txBody>
      </p:sp>
    </p:spTree>
    <p:extLst>
      <p:ext uri="{BB962C8B-B14F-4D97-AF65-F5344CB8AC3E}">
        <p14:creationId xmlns:p14="http://schemas.microsoft.com/office/powerpoint/2010/main" val="1874722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EE8-B0B6-7163-5752-D96F443154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A40E3C-E2BB-DE52-5D7E-6538B9E242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A97B3A-A269-15EB-A0AE-8125C3B572E0}"/>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F75480FC-BBE4-8283-6D34-30D94DBAFEF7}"/>
              </a:ext>
            </a:extLst>
          </p:cNvPr>
          <p:cNvSpPr>
            <a:spLocks noGrp="1"/>
          </p:cNvSpPr>
          <p:nvPr>
            <p:ph type="sldNum" sz="quarter" idx="10"/>
          </p:nvPr>
        </p:nvSpPr>
        <p:spPr/>
        <p:txBody>
          <a:bodyPr/>
          <a:lstStyle/>
          <a:p>
            <a:fld id="{DFEAFC1B-2F97-4BDC-973E-DAECA41510DB}" type="slidenum">
              <a:rPr lang="zh-CN" altLang="en-US" smtClean="0"/>
              <a:t>28</a:t>
            </a:fld>
            <a:endParaRPr lang="zh-CN" altLang="en-US"/>
          </a:p>
        </p:txBody>
      </p:sp>
    </p:spTree>
    <p:extLst>
      <p:ext uri="{BB962C8B-B14F-4D97-AF65-F5344CB8AC3E}">
        <p14:creationId xmlns:p14="http://schemas.microsoft.com/office/powerpoint/2010/main" val="92171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8092-A77A-2DCE-83E0-89D64435C0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737DF2-62DC-8631-021A-FE5E2AC378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A0628E-34B9-B7D5-81D6-2119CDDE3A9C}"/>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55E1DCB7-E1FB-A405-63EC-4D67662990BA}"/>
              </a:ext>
            </a:extLst>
          </p:cNvPr>
          <p:cNvSpPr>
            <a:spLocks noGrp="1"/>
          </p:cNvSpPr>
          <p:nvPr>
            <p:ph type="sldNum" sz="quarter" idx="10"/>
          </p:nvPr>
        </p:nvSpPr>
        <p:spPr/>
        <p:txBody>
          <a:bodyPr/>
          <a:lstStyle/>
          <a:p>
            <a:fld id="{DFEAFC1B-2F97-4BDC-973E-DAECA41510DB}" type="slidenum">
              <a:rPr lang="zh-CN" altLang="en-US" smtClean="0"/>
              <a:t>4</a:t>
            </a:fld>
            <a:endParaRPr lang="zh-CN" altLang="en-US"/>
          </a:p>
        </p:txBody>
      </p:sp>
    </p:spTree>
    <p:extLst>
      <p:ext uri="{BB962C8B-B14F-4D97-AF65-F5344CB8AC3E}">
        <p14:creationId xmlns:p14="http://schemas.microsoft.com/office/powerpoint/2010/main" val="147417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BDEB-FAB9-CE57-72E8-EC3D1592A23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BEB26A-1E79-DCC7-7303-71FCDADC74C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2F49712-ED3B-1009-D9E3-872D22ED38E3}"/>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5D453186-D4AF-AD1F-35D0-AE7346CDC3A3}"/>
              </a:ext>
            </a:extLst>
          </p:cNvPr>
          <p:cNvSpPr>
            <a:spLocks noGrp="1"/>
          </p:cNvSpPr>
          <p:nvPr>
            <p:ph type="sldNum" sz="quarter" idx="10"/>
          </p:nvPr>
        </p:nvSpPr>
        <p:spPr/>
        <p:txBody>
          <a:bodyPr/>
          <a:lstStyle/>
          <a:p>
            <a:fld id="{DFEAFC1B-2F97-4BDC-973E-DAECA41510DB}" type="slidenum">
              <a:rPr lang="zh-CN" altLang="en-US" smtClean="0"/>
              <a:t>5</a:t>
            </a:fld>
            <a:endParaRPr lang="zh-CN" altLang="en-US"/>
          </a:p>
        </p:txBody>
      </p:sp>
    </p:spTree>
    <p:extLst>
      <p:ext uri="{BB962C8B-B14F-4D97-AF65-F5344CB8AC3E}">
        <p14:creationId xmlns:p14="http://schemas.microsoft.com/office/powerpoint/2010/main" val="337143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CA557-F656-DC28-0334-D1630DE96A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5C157D9-4847-4E34-478E-6F50E45745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4CADFF5-54A0-24D2-C933-8E6357929516}"/>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332E6535-6175-1E17-268B-7526C7309C0F}"/>
              </a:ext>
            </a:extLst>
          </p:cNvPr>
          <p:cNvSpPr>
            <a:spLocks noGrp="1"/>
          </p:cNvSpPr>
          <p:nvPr>
            <p:ph type="sldNum" sz="quarter" idx="10"/>
          </p:nvPr>
        </p:nvSpPr>
        <p:spPr/>
        <p:txBody>
          <a:bodyPr/>
          <a:lstStyle/>
          <a:p>
            <a:fld id="{DFEAFC1B-2F97-4BDC-973E-DAECA41510DB}" type="slidenum">
              <a:rPr lang="zh-CN" altLang="en-US" smtClean="0"/>
              <a:t>6</a:t>
            </a:fld>
            <a:endParaRPr lang="zh-CN" altLang="en-US"/>
          </a:p>
        </p:txBody>
      </p:sp>
    </p:spTree>
    <p:extLst>
      <p:ext uri="{BB962C8B-B14F-4D97-AF65-F5344CB8AC3E}">
        <p14:creationId xmlns:p14="http://schemas.microsoft.com/office/powerpoint/2010/main" val="23430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2989B-EF48-141F-3ED3-E76DEF65CAC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3C2DA0-6F46-5AA5-348F-B419F020FAE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9D0B3B-C031-A1C7-0413-B68A2D034F9F}"/>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D46816BB-49B1-3944-9E5D-A23EC72EA38F}"/>
              </a:ext>
            </a:extLst>
          </p:cNvPr>
          <p:cNvSpPr>
            <a:spLocks noGrp="1"/>
          </p:cNvSpPr>
          <p:nvPr>
            <p:ph type="sldNum" sz="quarter" idx="10"/>
          </p:nvPr>
        </p:nvSpPr>
        <p:spPr/>
        <p:txBody>
          <a:bodyPr/>
          <a:lstStyle/>
          <a:p>
            <a:fld id="{DFEAFC1B-2F97-4BDC-973E-DAECA41510DB}" type="slidenum">
              <a:rPr lang="zh-CN" altLang="en-US" smtClean="0"/>
              <a:t>7</a:t>
            </a:fld>
            <a:endParaRPr lang="zh-CN" altLang="en-US"/>
          </a:p>
        </p:txBody>
      </p:sp>
    </p:spTree>
    <p:extLst>
      <p:ext uri="{BB962C8B-B14F-4D97-AF65-F5344CB8AC3E}">
        <p14:creationId xmlns:p14="http://schemas.microsoft.com/office/powerpoint/2010/main" val="276061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A6F16-092F-1EE4-A4F9-27DD14DCE1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3747743-AD21-6B96-6EDC-6E0D29FBE1A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50A51B-3813-E0A7-5E4E-EF8925F42C17}"/>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22FA6FEB-06AD-8B33-9969-9C49E493D448}"/>
              </a:ext>
            </a:extLst>
          </p:cNvPr>
          <p:cNvSpPr>
            <a:spLocks noGrp="1"/>
          </p:cNvSpPr>
          <p:nvPr>
            <p:ph type="sldNum" sz="quarter" idx="10"/>
          </p:nvPr>
        </p:nvSpPr>
        <p:spPr/>
        <p:txBody>
          <a:bodyPr/>
          <a:lstStyle/>
          <a:p>
            <a:fld id="{DFEAFC1B-2F97-4BDC-973E-DAECA41510DB}" type="slidenum">
              <a:rPr lang="zh-CN" altLang="en-US" smtClean="0"/>
              <a:t>8</a:t>
            </a:fld>
            <a:endParaRPr lang="zh-CN" altLang="en-US"/>
          </a:p>
        </p:txBody>
      </p:sp>
    </p:spTree>
    <p:extLst>
      <p:ext uri="{BB962C8B-B14F-4D97-AF65-F5344CB8AC3E}">
        <p14:creationId xmlns:p14="http://schemas.microsoft.com/office/powerpoint/2010/main" val="4020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4A58-D678-48DF-FD37-C93C66D216F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298FEE-B21F-1D06-31E0-E98798617DD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25DFF6-27C9-9B82-5991-6D14531DAA4E}"/>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0C115F09-391D-1DEA-F10C-5A56B096D09A}"/>
              </a:ext>
            </a:extLst>
          </p:cNvPr>
          <p:cNvSpPr>
            <a:spLocks noGrp="1"/>
          </p:cNvSpPr>
          <p:nvPr>
            <p:ph type="sldNum" sz="quarter" idx="10"/>
          </p:nvPr>
        </p:nvSpPr>
        <p:spPr/>
        <p:txBody>
          <a:bodyPr/>
          <a:lstStyle/>
          <a:p>
            <a:fld id="{DFEAFC1B-2F97-4BDC-973E-DAECA41510DB}" type="slidenum">
              <a:rPr lang="zh-CN" altLang="en-US" smtClean="0"/>
              <a:t>9</a:t>
            </a:fld>
            <a:endParaRPr lang="zh-CN" altLang="en-US"/>
          </a:p>
        </p:txBody>
      </p:sp>
    </p:spTree>
    <p:extLst>
      <p:ext uri="{BB962C8B-B14F-4D97-AF65-F5344CB8AC3E}">
        <p14:creationId xmlns:p14="http://schemas.microsoft.com/office/powerpoint/2010/main" val="275016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E9FA1-B72C-EA62-6285-588ECA6CD70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61EB2F-0B16-2C6D-ED98-B6D52EBCA4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79D0540-EE9B-9C49-B9DB-290C2F44AD41}"/>
              </a:ext>
            </a:extLst>
          </p:cNvPr>
          <p:cNvSpPr>
            <a:spLocks noGrp="1"/>
          </p:cNvSpPr>
          <p:nvPr>
            <p:ph type="body" idx="1"/>
          </p:nvPr>
        </p:nvSpPr>
        <p:spPr/>
        <p:txBody>
          <a:bodyPr/>
          <a:lstStyle/>
          <a:p>
            <a:endParaRPr lang="en-AU" dirty="0"/>
          </a:p>
        </p:txBody>
      </p:sp>
      <p:sp>
        <p:nvSpPr>
          <p:cNvPr id="4" name="Foliennummernplatzhalter 3">
            <a:extLst>
              <a:ext uri="{FF2B5EF4-FFF2-40B4-BE49-F238E27FC236}">
                <a16:creationId xmlns:a16="http://schemas.microsoft.com/office/drawing/2014/main" id="{E4033B8B-F733-519C-2A0D-684910CB1102}"/>
              </a:ext>
            </a:extLst>
          </p:cNvPr>
          <p:cNvSpPr>
            <a:spLocks noGrp="1"/>
          </p:cNvSpPr>
          <p:nvPr>
            <p:ph type="sldNum" sz="quarter" idx="10"/>
          </p:nvPr>
        </p:nvSpPr>
        <p:spPr/>
        <p:txBody>
          <a:bodyPr/>
          <a:lstStyle/>
          <a:p>
            <a:fld id="{DFEAFC1B-2F97-4BDC-973E-DAECA41510DB}" type="slidenum">
              <a:rPr lang="zh-CN" altLang="en-US" smtClean="0"/>
              <a:t>10</a:t>
            </a:fld>
            <a:endParaRPr lang="zh-CN" altLang="en-US"/>
          </a:p>
        </p:txBody>
      </p:sp>
    </p:spTree>
    <p:extLst>
      <p:ext uri="{BB962C8B-B14F-4D97-AF65-F5344CB8AC3E}">
        <p14:creationId xmlns:p14="http://schemas.microsoft.com/office/powerpoint/2010/main" val="257932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6DCBF2F-E83F-B1CD-2D90-B6945F4B2A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650" b="5990"/>
          <a:stretch/>
        </p:blipFill>
        <p:spPr>
          <a:xfrm>
            <a:off x="-9525" y="0"/>
            <a:ext cx="14398978" cy="6670675"/>
          </a:xfrm>
          <a:prstGeom prst="rect">
            <a:avLst/>
          </a:prstGeom>
        </p:spPr>
      </p:pic>
      <p:sp>
        <p:nvSpPr>
          <p:cNvPr id="14" name="矩形 13"/>
          <p:cNvSpPr/>
          <p:nvPr userDrawn="1"/>
        </p:nvSpPr>
        <p:spPr>
          <a:xfrm>
            <a:off x="-9525" y="6485255"/>
            <a:ext cx="14418945" cy="185420"/>
          </a:xfrm>
          <a:prstGeom prst="rect">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descr="PPT拆分-20"/>
          <p:cNvPicPr>
            <a:picLocks noChangeAspect="1"/>
          </p:cNvPicPr>
          <p:nvPr userDrawn="1"/>
        </p:nvPicPr>
        <p:blipFill>
          <a:blip r:embed="rId3"/>
          <a:srcRect l="75086" b="84782"/>
          <a:stretch>
            <a:fillRect/>
          </a:stretch>
        </p:blipFill>
        <p:spPr>
          <a:xfrm>
            <a:off x="10811510" y="0"/>
            <a:ext cx="3587115" cy="12325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录">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E6290E6-27F4-0040-6DAB-BECE9DE09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62255"/>
          <a:stretch/>
        </p:blipFill>
        <p:spPr>
          <a:xfrm>
            <a:off x="617" y="1"/>
            <a:ext cx="14398978" cy="2998033"/>
          </a:xfrm>
          <a:prstGeom prst="rect">
            <a:avLst/>
          </a:prstGeom>
        </p:spPr>
      </p:pic>
      <p:sp>
        <p:nvSpPr>
          <p:cNvPr id="16" name="文本占位符 7"/>
          <p:cNvSpPr>
            <a:spLocks noGrp="1"/>
          </p:cNvSpPr>
          <p:nvPr userDrawn="1"/>
        </p:nvSpPr>
        <p:spPr>
          <a:xfrm>
            <a:off x="982939" y="969645"/>
            <a:ext cx="6508115" cy="1556385"/>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sz="7200">
                <a:solidFill>
                  <a:schemeClr val="bg1"/>
                </a:solidFill>
                <a:latin typeface="HONOR Sans CN DemiBold" panose="02000700000000000000" charset="-122"/>
                <a:ea typeface="HONOR Sans CN DemiBold" panose="02000700000000000000" charset="-122"/>
              </a:rPr>
              <a:t>CONTENT</a:t>
            </a:r>
            <a:endParaRPr lang="zh-CN" sz="4400">
              <a:solidFill>
                <a:schemeClr val="bg1"/>
              </a:solidFill>
              <a:latin typeface="HONOR Sans CN DemiBold" panose="02000700000000000000" charset="-122"/>
              <a:ea typeface="HONOR Sans CN DemiBold" panose="02000700000000000000" charset="-122"/>
            </a:endParaRPr>
          </a:p>
        </p:txBody>
      </p:sp>
      <p:sp>
        <p:nvSpPr>
          <p:cNvPr id="15" name="椭圆 14"/>
          <p:cNvSpPr/>
          <p:nvPr userDrawn="1"/>
        </p:nvSpPr>
        <p:spPr>
          <a:xfrm>
            <a:off x="741680" y="7533005"/>
            <a:ext cx="72000" cy="72000"/>
          </a:xfrm>
          <a:prstGeom prst="ellipse">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占位符 7"/>
          <p:cNvSpPr>
            <a:spLocks noGrp="1"/>
          </p:cNvSpPr>
          <p:nvPr userDrawn="1"/>
        </p:nvSpPr>
        <p:spPr>
          <a:xfrm>
            <a:off x="889635" y="7456170"/>
            <a:ext cx="5061585"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sz="1000">
                <a:solidFill>
                  <a:srgbClr val="939494"/>
                </a:solidFill>
                <a:latin typeface="HONOR Sans CN Light" panose="02000400000000000000" charset="-122"/>
                <a:ea typeface="HONOR Sans CN Light" panose="02000400000000000000" charset="-122"/>
              </a:rPr>
              <a:t>EVERY BENCH. EVERY ENGINEER. EVERY DAY.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分隔页">
    <p:spTree>
      <p:nvGrpSpPr>
        <p:cNvPr id="1" name=""/>
        <p:cNvGrpSpPr/>
        <p:nvPr/>
      </p:nvGrpSpPr>
      <p:grpSpPr>
        <a:xfrm>
          <a:off x="0" y="0"/>
          <a:ext cx="0" cy="0"/>
          <a:chOff x="0" y="0"/>
          <a:chExt cx="0" cy="0"/>
        </a:xfrm>
      </p:grpSpPr>
      <p:sp>
        <p:nvSpPr>
          <p:cNvPr id="9" name="矩形 8"/>
          <p:cNvSpPr/>
          <p:nvPr userDrawn="1"/>
        </p:nvSpPr>
        <p:spPr>
          <a:xfrm>
            <a:off x="0" y="7984490"/>
            <a:ext cx="14418310" cy="115570"/>
          </a:xfrm>
          <a:prstGeom prst="rect">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内页">
    <p:spTree>
      <p:nvGrpSpPr>
        <p:cNvPr id="1" name=""/>
        <p:cNvGrpSpPr/>
        <p:nvPr/>
      </p:nvGrpSpPr>
      <p:grpSpPr>
        <a:xfrm>
          <a:off x="0" y="0"/>
          <a:ext cx="0" cy="0"/>
          <a:chOff x="0" y="0"/>
          <a:chExt cx="0" cy="0"/>
        </a:xfrm>
      </p:grpSpPr>
      <p:pic>
        <p:nvPicPr>
          <p:cNvPr id="8" name="图片 7" descr="PPT拆分-09"/>
          <p:cNvPicPr>
            <a:picLocks noChangeAspect="1"/>
          </p:cNvPicPr>
          <p:nvPr userDrawn="1"/>
        </p:nvPicPr>
        <p:blipFill>
          <a:blip r:embed="rId2"/>
          <a:srcRect l="85327" b="92183"/>
          <a:stretch>
            <a:fillRect/>
          </a:stretch>
        </p:blipFill>
        <p:spPr>
          <a:xfrm>
            <a:off x="12285980" y="0"/>
            <a:ext cx="2112645" cy="633095"/>
          </a:xfrm>
          <a:prstGeom prst="rect">
            <a:avLst/>
          </a:prstGeom>
        </p:spPr>
      </p:pic>
      <p:sp>
        <p:nvSpPr>
          <p:cNvPr id="15" name="椭圆 14"/>
          <p:cNvSpPr/>
          <p:nvPr userDrawn="1"/>
        </p:nvSpPr>
        <p:spPr>
          <a:xfrm>
            <a:off x="360680" y="375920"/>
            <a:ext cx="72000" cy="72000"/>
          </a:xfrm>
          <a:prstGeom prst="ellipse">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占位符 7"/>
          <p:cNvSpPr>
            <a:spLocks noGrp="1"/>
          </p:cNvSpPr>
          <p:nvPr userDrawn="1"/>
        </p:nvSpPr>
        <p:spPr>
          <a:xfrm>
            <a:off x="508635" y="299085"/>
            <a:ext cx="5061585"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sz="1200">
                <a:solidFill>
                  <a:schemeClr val="tx1">
                    <a:lumMod val="65000"/>
                    <a:lumOff val="35000"/>
                  </a:schemeClr>
                </a:solidFill>
                <a:latin typeface="HONOR Sans CN" panose="02000500000000000000" charset="-122"/>
                <a:ea typeface="HONOR Sans CN" panose="02000500000000000000" charset="-122"/>
              </a:rPr>
              <a:t>EVERY BENCH. EVERY ENGINEER. EVERY DAY.</a:t>
            </a:r>
          </a:p>
        </p:txBody>
      </p:sp>
      <p:sp>
        <p:nvSpPr>
          <p:cNvPr id="17" name="矩形 16"/>
          <p:cNvSpPr/>
          <p:nvPr userDrawn="1"/>
        </p:nvSpPr>
        <p:spPr>
          <a:xfrm>
            <a:off x="0" y="7984490"/>
            <a:ext cx="14418310" cy="115570"/>
          </a:xfrm>
          <a:prstGeom prst="rect">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ECF4E518-C027-5AF1-8F3E-7E8C3D2C12A1}"/>
              </a:ext>
            </a:extLst>
          </p:cNvPr>
          <p:cNvCxnSpPr/>
          <p:nvPr userDrawn="1"/>
        </p:nvCxnSpPr>
        <p:spPr>
          <a:xfrm flipH="1">
            <a:off x="-10795" y="723900"/>
            <a:ext cx="14427200" cy="0"/>
          </a:xfrm>
          <a:prstGeom prst="line">
            <a:avLst/>
          </a:prstGeom>
          <a:ln>
            <a:solidFill>
              <a:schemeClr val="bg1">
                <a:lumMod val="85000"/>
              </a:schemeClr>
            </a:solidFill>
          </a:ln>
        </p:spPr>
        <p:style>
          <a:lnRef idx="2">
            <a:schemeClr val="accent1"/>
          </a:lnRef>
          <a:fillRef idx="0">
            <a:srgbClr val="FFFFFF"/>
          </a:fillRef>
          <a:effectRef idx="0">
            <a:srgbClr val="FFFFFF"/>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封底">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5F8907A-0EA4-1411-0F86-C79587B722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 y="0"/>
            <a:ext cx="14398978" cy="8099425"/>
          </a:xfrm>
          <a:prstGeom prst="rect">
            <a:avLst/>
          </a:prstGeom>
        </p:spPr>
      </p:pic>
      <p:sp>
        <p:nvSpPr>
          <p:cNvPr id="14" name="矩形 13"/>
          <p:cNvSpPr/>
          <p:nvPr userDrawn="1"/>
        </p:nvSpPr>
        <p:spPr>
          <a:xfrm>
            <a:off x="-9525" y="3005455"/>
            <a:ext cx="14418945" cy="2306320"/>
          </a:xfrm>
          <a:prstGeom prst="rect">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占位符 7"/>
          <p:cNvSpPr>
            <a:spLocks noGrp="1"/>
          </p:cNvSpPr>
          <p:nvPr userDrawn="1"/>
        </p:nvSpPr>
        <p:spPr>
          <a:xfrm>
            <a:off x="4733290" y="3475990"/>
            <a:ext cx="5020945" cy="1539875"/>
          </a:xfrm>
          <a:prstGeom prst="rect">
            <a:avLst/>
          </a:prstGeom>
        </p:spPr>
        <p:txBody>
          <a:bodyPr vert="horz" lIns="91440" tIns="45720" rIns="91440" bIns="45720" rtlCol="0" anchor="ctr" anchorCtr="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ctr"/>
            <a:r>
              <a:rPr lang="en-US" sz="9600"/>
              <a:t>THANKS</a:t>
            </a:r>
          </a:p>
        </p:txBody>
      </p:sp>
      <p:sp>
        <p:nvSpPr>
          <p:cNvPr id="18" name="文本占位符 7"/>
          <p:cNvSpPr>
            <a:spLocks noGrp="1"/>
          </p:cNvSpPr>
          <p:nvPr userDrawn="1"/>
        </p:nvSpPr>
        <p:spPr>
          <a:xfrm>
            <a:off x="9386570" y="7402195"/>
            <a:ext cx="975360"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ctr"/>
            <a:r>
              <a:rPr sz="1200">
                <a:solidFill>
                  <a:schemeClr val="bg1">
                    <a:lumMod val="50000"/>
                  </a:schemeClr>
                </a:solidFill>
                <a:latin typeface="HONOR Sans CN" panose="02000500000000000000" charset="-122"/>
                <a:ea typeface="HONOR Sans CN" panose="02000500000000000000" charset="-122"/>
              </a:rPr>
              <a:t>LinkedIn</a:t>
            </a:r>
          </a:p>
        </p:txBody>
      </p:sp>
      <p:sp>
        <p:nvSpPr>
          <p:cNvPr id="19" name="文本占位符 7"/>
          <p:cNvSpPr>
            <a:spLocks noGrp="1"/>
          </p:cNvSpPr>
          <p:nvPr userDrawn="1"/>
        </p:nvSpPr>
        <p:spPr>
          <a:xfrm>
            <a:off x="10602595" y="7389495"/>
            <a:ext cx="878840"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ctr"/>
            <a:r>
              <a:rPr sz="1200">
                <a:solidFill>
                  <a:schemeClr val="bg1">
                    <a:lumMod val="50000"/>
                  </a:schemeClr>
                </a:solidFill>
                <a:latin typeface="HONOR Sans CN" panose="02000500000000000000" charset="-122"/>
                <a:ea typeface="HONOR Sans CN" panose="02000500000000000000" charset="-122"/>
              </a:rPr>
              <a:t>Twitter</a:t>
            </a:r>
          </a:p>
        </p:txBody>
      </p:sp>
      <p:pic>
        <p:nvPicPr>
          <p:cNvPr id="4" name="图片 3" descr="PPT拆分-20"/>
          <p:cNvPicPr>
            <a:picLocks noChangeAspect="1"/>
          </p:cNvPicPr>
          <p:nvPr userDrawn="1"/>
        </p:nvPicPr>
        <p:blipFill>
          <a:blip r:embed="rId3"/>
          <a:srcRect l="75086" b="84782"/>
          <a:stretch>
            <a:fillRect/>
          </a:stretch>
        </p:blipFill>
        <p:spPr>
          <a:xfrm>
            <a:off x="10811510" y="0"/>
            <a:ext cx="3587115" cy="1232535"/>
          </a:xfrm>
          <a:prstGeom prst="rect">
            <a:avLst/>
          </a:prstGeom>
        </p:spPr>
      </p:pic>
      <p:pic>
        <p:nvPicPr>
          <p:cNvPr id="5" name="图片 4" descr="PPT拆分-19"/>
          <p:cNvPicPr>
            <a:picLocks noChangeAspect="1"/>
          </p:cNvPicPr>
          <p:nvPr userDrawn="1"/>
        </p:nvPicPr>
        <p:blipFill>
          <a:blip r:embed="rId4"/>
          <a:srcRect l="61687" t="73571" b="8765"/>
          <a:stretch>
            <a:fillRect/>
          </a:stretch>
        </p:blipFill>
        <p:spPr>
          <a:xfrm>
            <a:off x="8882380" y="5958840"/>
            <a:ext cx="5516245" cy="1430655"/>
          </a:xfrm>
          <a:prstGeom prst="rect">
            <a:avLst/>
          </a:prstGeom>
        </p:spPr>
      </p:pic>
      <p:sp>
        <p:nvSpPr>
          <p:cNvPr id="6" name="文本占位符 7"/>
          <p:cNvSpPr>
            <a:spLocks noGrp="1"/>
          </p:cNvSpPr>
          <p:nvPr userDrawn="1"/>
        </p:nvSpPr>
        <p:spPr>
          <a:xfrm>
            <a:off x="11722100" y="7402195"/>
            <a:ext cx="975360"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ctr"/>
            <a:r>
              <a:rPr sz="1200">
                <a:solidFill>
                  <a:schemeClr val="bg1">
                    <a:lumMod val="50000"/>
                  </a:schemeClr>
                </a:solidFill>
                <a:latin typeface="HONOR Sans CN" panose="02000500000000000000" charset="-122"/>
                <a:ea typeface="HONOR Sans CN" panose="02000500000000000000" charset="-122"/>
              </a:rPr>
              <a:t>YouTube</a:t>
            </a:r>
          </a:p>
        </p:txBody>
      </p:sp>
      <p:sp>
        <p:nvSpPr>
          <p:cNvPr id="7" name="文本占位符 7"/>
          <p:cNvSpPr>
            <a:spLocks noGrp="1"/>
          </p:cNvSpPr>
          <p:nvPr userDrawn="1"/>
        </p:nvSpPr>
        <p:spPr>
          <a:xfrm>
            <a:off x="12824460" y="7389495"/>
            <a:ext cx="975360"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lgn="ctr"/>
            <a:r>
              <a:rPr sz="1200">
                <a:solidFill>
                  <a:schemeClr val="bg1">
                    <a:lumMod val="50000"/>
                  </a:schemeClr>
                </a:solidFill>
                <a:latin typeface="HONOR Sans CN" panose="02000500000000000000" charset="-122"/>
                <a:ea typeface="HONOR Sans CN" panose="02000500000000000000" charset="-122"/>
              </a:rPr>
              <a:t>Facebook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90000" y="431250"/>
            <a:ext cx="12420000" cy="156562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990000" y="2156250"/>
            <a:ext cx="12420000" cy="513937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90000" y="7507500"/>
            <a:ext cx="3240000" cy="431250"/>
          </a:xfrm>
          <a:prstGeom prst="rect">
            <a:avLst/>
          </a:prstGeom>
        </p:spPr>
        <p:txBody>
          <a:bodyPr vert="horz" lIns="91440" tIns="45720" rIns="91440" bIns="45720" rtlCol="0" anchor="ctr"/>
          <a:lstStyle>
            <a:lvl1pPr algn="l">
              <a:defRPr sz="1415">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770000" y="7507500"/>
            <a:ext cx="4860000" cy="431250"/>
          </a:xfrm>
          <a:prstGeom prst="rect">
            <a:avLst/>
          </a:prstGeom>
        </p:spPr>
        <p:txBody>
          <a:bodyPr vert="horz" lIns="91440" tIns="45720" rIns="91440" bIns="45720" rtlCol="0" anchor="ctr"/>
          <a:lstStyle>
            <a:lvl1pPr algn="ctr">
              <a:defRPr sz="141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170000" y="7507500"/>
            <a:ext cx="3240000" cy="431250"/>
          </a:xfrm>
          <a:prstGeom prst="rect">
            <a:avLst/>
          </a:prstGeom>
        </p:spPr>
        <p:txBody>
          <a:bodyPr vert="horz" lIns="91440" tIns="45720" rIns="91440" bIns="45720" rtlCol="0" anchor="ctr"/>
          <a:lstStyle>
            <a:lvl1pPr algn="r">
              <a:defRPr sz="141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1080135" rtl="0" eaLnBrk="1" latinLnBrk="0" hangingPunct="1">
        <a:lnSpc>
          <a:spcPct val="90000"/>
        </a:lnSpc>
        <a:spcBef>
          <a:spcPct val="0"/>
        </a:spcBef>
        <a:buNone/>
        <a:defRPr sz="5195" kern="1200">
          <a:solidFill>
            <a:schemeClr val="tx1"/>
          </a:solidFill>
          <a:latin typeface="+mj-lt"/>
          <a:ea typeface="+mj-ea"/>
          <a:cs typeface="+mj-cs"/>
        </a:defRPr>
      </a:lvl1pPr>
    </p:titleStyle>
    <p:bodyStyle>
      <a:lvl1pPr marL="269875" indent="-269875" algn="l" defTabSz="1080135" rtl="0" eaLnBrk="1" latinLnBrk="0" hangingPunct="1">
        <a:lnSpc>
          <a:spcPct val="90000"/>
        </a:lnSpc>
        <a:spcBef>
          <a:spcPts val="1180"/>
        </a:spcBef>
        <a:buFont typeface="Arial" panose="020B0604020202020204" pitchFamily="34" charset="0"/>
        <a:buChar char="•"/>
        <a:defRPr sz="3305" kern="1200">
          <a:solidFill>
            <a:schemeClr val="tx1"/>
          </a:solidFill>
          <a:latin typeface="+mn-lt"/>
          <a:ea typeface="+mn-ea"/>
          <a:cs typeface="+mn-cs"/>
        </a:defRPr>
      </a:lvl1pPr>
      <a:lvl2pPr marL="810260" indent="-269875" algn="l" defTabSz="1080135" rtl="0" eaLnBrk="1" latinLnBrk="0" hangingPunct="1">
        <a:lnSpc>
          <a:spcPct val="90000"/>
        </a:lnSpc>
        <a:spcBef>
          <a:spcPts val="590"/>
        </a:spcBef>
        <a:buFont typeface="Arial" panose="020B0604020202020204" pitchFamily="34" charset="0"/>
        <a:buChar char="•"/>
        <a:defRPr sz="2835" kern="1200">
          <a:solidFill>
            <a:schemeClr val="tx1"/>
          </a:solidFill>
          <a:latin typeface="+mn-lt"/>
          <a:ea typeface="+mn-ea"/>
          <a:cs typeface="+mn-cs"/>
        </a:defRPr>
      </a:lvl2pPr>
      <a:lvl3pPr marL="1350010" indent="-269875" algn="l" defTabSz="1080135" rtl="0" eaLnBrk="1" latinLnBrk="0" hangingPunct="1">
        <a:lnSpc>
          <a:spcPct val="90000"/>
        </a:lnSpc>
        <a:spcBef>
          <a:spcPts val="590"/>
        </a:spcBef>
        <a:buFont typeface="Arial" panose="020B0604020202020204" pitchFamily="34" charset="0"/>
        <a:buChar char="•"/>
        <a:defRPr sz="2360" kern="1200">
          <a:solidFill>
            <a:schemeClr val="tx1"/>
          </a:solidFill>
          <a:latin typeface="+mn-lt"/>
          <a:ea typeface="+mn-ea"/>
          <a:cs typeface="+mn-cs"/>
        </a:defRPr>
      </a:lvl3pPr>
      <a:lvl4pPr marL="188976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4pPr>
      <a:lvl5pPr marL="243014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5pPr>
      <a:lvl6pPr marL="2969895"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6pPr>
      <a:lvl7pPr marL="351028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7pPr>
      <a:lvl8pPr marL="405003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8pPr>
      <a:lvl9pPr marL="4589780" indent="-269875" algn="l" defTabSz="1080135" rtl="0" eaLnBrk="1" latinLnBrk="0" hangingPunct="1">
        <a:lnSpc>
          <a:spcPct val="90000"/>
        </a:lnSpc>
        <a:spcBef>
          <a:spcPts val="590"/>
        </a:spcBef>
        <a:buFont typeface="Arial" panose="020B0604020202020204" pitchFamily="34" charset="0"/>
        <a:buChar char="•"/>
        <a:defRPr sz="2125" kern="1200">
          <a:solidFill>
            <a:schemeClr val="tx1"/>
          </a:solidFill>
          <a:latin typeface="+mn-lt"/>
          <a:ea typeface="+mn-ea"/>
          <a:cs typeface="+mn-cs"/>
        </a:defRPr>
      </a:lvl9pPr>
    </p:bodyStyle>
    <p:otherStyle>
      <a:defPPr>
        <a:defRPr lang="zh-CN"/>
      </a:defPPr>
      <a:lvl1pPr marL="0" algn="l" defTabSz="1080135" rtl="0" eaLnBrk="1" latinLnBrk="0" hangingPunct="1">
        <a:defRPr sz="2125" kern="1200">
          <a:solidFill>
            <a:schemeClr val="tx1"/>
          </a:solidFill>
          <a:latin typeface="+mn-lt"/>
          <a:ea typeface="+mn-ea"/>
          <a:cs typeface="+mn-cs"/>
        </a:defRPr>
      </a:lvl1pPr>
      <a:lvl2pPr marL="539750" algn="l" defTabSz="1080135" rtl="0" eaLnBrk="1" latinLnBrk="0" hangingPunct="1">
        <a:defRPr sz="2125" kern="1200">
          <a:solidFill>
            <a:schemeClr val="tx1"/>
          </a:solidFill>
          <a:latin typeface="+mn-lt"/>
          <a:ea typeface="+mn-ea"/>
          <a:cs typeface="+mn-cs"/>
        </a:defRPr>
      </a:lvl2pPr>
      <a:lvl3pPr marL="1080135" algn="l" defTabSz="1080135" rtl="0" eaLnBrk="1" latinLnBrk="0" hangingPunct="1">
        <a:defRPr sz="2125" kern="1200">
          <a:solidFill>
            <a:schemeClr val="tx1"/>
          </a:solidFill>
          <a:latin typeface="+mn-lt"/>
          <a:ea typeface="+mn-ea"/>
          <a:cs typeface="+mn-cs"/>
        </a:defRPr>
      </a:lvl3pPr>
      <a:lvl4pPr marL="1619885" algn="l" defTabSz="1080135" rtl="0" eaLnBrk="1" latinLnBrk="0" hangingPunct="1">
        <a:defRPr sz="2125" kern="1200">
          <a:solidFill>
            <a:schemeClr val="tx1"/>
          </a:solidFill>
          <a:latin typeface="+mn-lt"/>
          <a:ea typeface="+mn-ea"/>
          <a:cs typeface="+mn-cs"/>
        </a:defRPr>
      </a:lvl4pPr>
      <a:lvl5pPr marL="2160270" algn="l" defTabSz="1080135" rtl="0" eaLnBrk="1" latinLnBrk="0" hangingPunct="1">
        <a:defRPr sz="2125" kern="1200">
          <a:solidFill>
            <a:schemeClr val="tx1"/>
          </a:solidFill>
          <a:latin typeface="+mn-lt"/>
          <a:ea typeface="+mn-ea"/>
          <a:cs typeface="+mn-cs"/>
        </a:defRPr>
      </a:lvl5pPr>
      <a:lvl6pPr marL="2700020" algn="l" defTabSz="1080135" rtl="0" eaLnBrk="1" latinLnBrk="0" hangingPunct="1">
        <a:defRPr sz="2125" kern="1200">
          <a:solidFill>
            <a:schemeClr val="tx1"/>
          </a:solidFill>
          <a:latin typeface="+mn-lt"/>
          <a:ea typeface="+mn-ea"/>
          <a:cs typeface="+mn-cs"/>
        </a:defRPr>
      </a:lvl6pPr>
      <a:lvl7pPr marL="3239770" algn="l" defTabSz="1080135" rtl="0" eaLnBrk="1" latinLnBrk="0" hangingPunct="1">
        <a:defRPr sz="2125" kern="1200">
          <a:solidFill>
            <a:schemeClr val="tx1"/>
          </a:solidFill>
          <a:latin typeface="+mn-lt"/>
          <a:ea typeface="+mn-ea"/>
          <a:cs typeface="+mn-cs"/>
        </a:defRPr>
      </a:lvl7pPr>
      <a:lvl8pPr marL="3780155" algn="l" defTabSz="1080135" rtl="0" eaLnBrk="1" latinLnBrk="0" hangingPunct="1">
        <a:defRPr sz="2125" kern="1200">
          <a:solidFill>
            <a:schemeClr val="tx1"/>
          </a:solidFill>
          <a:latin typeface="+mn-lt"/>
          <a:ea typeface="+mn-ea"/>
          <a:cs typeface="+mn-cs"/>
        </a:defRPr>
      </a:lvl8pPr>
      <a:lvl9pPr marL="4319905" algn="l" defTabSz="1080135" rtl="0" eaLnBrk="1" latinLnBrk="0" hangingPunct="1">
        <a:defRPr sz="2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oleObject" Target="../embeddings/oleObject1.bin"/><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idx="10" hasCustomPrompt="1"/>
          </p:nvPr>
        </p:nvSpPr>
        <p:spPr>
          <a:xfrm>
            <a:off x="1638935" y="4500168"/>
            <a:ext cx="7700010" cy="1726565"/>
          </a:xfrm>
        </p:spPr>
        <p:txBody>
          <a:bodyPr>
            <a:normAutofit/>
          </a:bodyPr>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dirty="0"/>
              <a:t>SIGLENT TECHNOLOGIES</a:t>
            </a:r>
            <a:endParaRPr lang="zh-CN" altLang="en-US"/>
          </a:p>
        </p:txBody>
      </p:sp>
      <p:sp>
        <p:nvSpPr>
          <p:cNvPr id="11" name="矩形 10"/>
          <p:cNvSpPr/>
          <p:nvPr userDrawn="1"/>
        </p:nvSpPr>
        <p:spPr>
          <a:xfrm>
            <a:off x="1083266" y="4680507"/>
            <a:ext cx="135255" cy="136588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占位符 7"/>
          <p:cNvSpPr>
            <a:spLocks noGrp="1"/>
          </p:cNvSpPr>
          <p:nvPr userDrawn="1"/>
        </p:nvSpPr>
        <p:spPr>
          <a:xfrm>
            <a:off x="11592910" y="7478395"/>
            <a:ext cx="2562007" cy="21590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sz="1400" dirty="0">
                <a:solidFill>
                  <a:schemeClr val="tx1"/>
                </a:solidFill>
              </a:rPr>
              <a:t>www.</a:t>
            </a:r>
            <a:r>
              <a:rPr lang="en-US" altLang="zh-CN" sz="1400" dirty="0">
                <a:solidFill>
                  <a:schemeClr val="tx1"/>
                </a:solidFill>
              </a:rPr>
              <a:t>int.</a:t>
            </a:r>
            <a:r>
              <a:rPr sz="1400" dirty="0">
                <a:solidFill>
                  <a:schemeClr val="tx1"/>
                </a:solidFill>
              </a:rPr>
              <a:t>siglent.com</a:t>
            </a:r>
          </a:p>
        </p:txBody>
      </p:sp>
      <p:sp>
        <p:nvSpPr>
          <p:cNvPr id="15" name="椭圆 14"/>
          <p:cNvSpPr/>
          <p:nvPr userDrawn="1"/>
        </p:nvSpPr>
        <p:spPr>
          <a:xfrm>
            <a:off x="741680" y="7478395"/>
            <a:ext cx="136525" cy="136525"/>
          </a:xfrm>
          <a:prstGeom prst="ellipse">
            <a:avLst/>
          </a:prstGeom>
          <a:solidFill>
            <a:srgbClr val="0140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占位符 7"/>
          <p:cNvSpPr>
            <a:spLocks noGrp="1"/>
          </p:cNvSpPr>
          <p:nvPr userDrawn="1"/>
        </p:nvSpPr>
        <p:spPr>
          <a:xfrm>
            <a:off x="927735" y="7411085"/>
            <a:ext cx="6054725" cy="283210"/>
          </a:xfrm>
          <a:prstGeom prst="rect">
            <a:avLst/>
          </a:prstGeom>
        </p:spPr>
        <p:txBody>
          <a:bodyPr vert="horz" lIns="91440" tIns="45720" rIns="91440" bIns="45720" rtlCol="0"/>
          <a:lstStyle>
            <a:lvl1pPr marL="0" indent="0">
              <a:buNone/>
              <a:defRPr sz="5800">
                <a:solidFill>
                  <a:schemeClr val="bg1"/>
                </a:solidFill>
                <a:latin typeface="HONOR Sans CN Medium" panose="02000600000000000000" charset="-122"/>
                <a:ea typeface="HONOR Sans CN Medium" panose="02000600000000000000" charset="-122"/>
                <a:cs typeface="HONOR Sans" panose="00000200000000000000" charset="-122"/>
              </a:defRPr>
            </a:lvl1pPr>
            <a:lvl2pPr marL="54038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sz="1400" dirty="0">
                <a:solidFill>
                  <a:schemeClr val="tx1"/>
                </a:solidFill>
                <a:latin typeface="HONOR Sans CN" panose="02000500000000000000" charset="-122"/>
                <a:ea typeface="HONOR Sans CN" panose="02000500000000000000" charset="-122"/>
              </a:rPr>
              <a:t>EVERY BENCH. EVERY ENGINEER. EVERY DAY.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D3A4-F9EC-E51A-F95A-AFFD39D9B333}"/>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9E55CD03-14BB-507A-0973-B0C0BCFA0D48}"/>
              </a:ext>
            </a:extLst>
          </p:cNvPr>
          <p:cNvSpPr txBox="1"/>
          <p:nvPr/>
        </p:nvSpPr>
        <p:spPr>
          <a:xfrm>
            <a:off x="540000" y="833696"/>
            <a:ext cx="7568295" cy="60125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latin typeface="Arial" panose="020B0604020202020204" pitchFamily="34" charset="0"/>
                <a:cs typeface="Arial" panose="020B0604020202020204" pitchFamily="34" charset="0"/>
              </a:rPr>
              <a:t>Exactly the right </a:t>
            </a:r>
            <a:r>
              <a:rPr lang="en-US" altLang="zh-CN" sz="3200" dirty="0">
                <a:solidFill>
                  <a:srgbClr val="FF9933"/>
                </a:solidFill>
                <a:latin typeface="Arial" panose="020B0604020202020204" pitchFamily="34" charset="0"/>
                <a:ea typeface="+mn-ea"/>
                <a:cs typeface="Arial" panose="020B0604020202020204" pitchFamily="34" charset="0"/>
              </a:rPr>
              <a:t>Frequency Range</a:t>
            </a:r>
            <a:endParaRPr lang="zh-CN" altLang="en-US" sz="3200" dirty="0">
              <a:solidFill>
                <a:srgbClr val="FF9933"/>
              </a:solidFill>
              <a:latin typeface="Arial" panose="020B0604020202020204" pitchFamily="34" charset="0"/>
              <a:ea typeface="+mn-ea"/>
              <a:cs typeface="Arial" panose="020B0604020202020204" pitchFamily="34" charset="0"/>
            </a:endParaRPr>
          </a:p>
        </p:txBody>
      </p:sp>
      <p:sp>
        <p:nvSpPr>
          <p:cNvPr id="3" name="矩形 4">
            <a:extLst>
              <a:ext uri="{FF2B5EF4-FFF2-40B4-BE49-F238E27FC236}">
                <a16:creationId xmlns:a16="http://schemas.microsoft.com/office/drawing/2014/main" id="{4D6B07EA-752D-74DE-C2C7-8A7185C6C094}"/>
              </a:ext>
            </a:extLst>
          </p:cNvPr>
          <p:cNvSpPr/>
          <p:nvPr/>
        </p:nvSpPr>
        <p:spPr>
          <a:xfrm>
            <a:off x="540000" y="1518615"/>
            <a:ext cx="11988130"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There are several things to consider when selecting a signal generator.</a:t>
            </a:r>
          </a:p>
          <a:p>
            <a:pPr marL="539777" indent="-539777" eaLnBrk="0" fontAlgn="base" hangingPunct="0">
              <a:spcBef>
                <a:spcPct val="20000"/>
              </a:spcBef>
              <a:spcAft>
                <a:spcPct val="0"/>
              </a:spcAft>
              <a:buBlip>
                <a:blip r:embed="rId3"/>
              </a:buBlip>
            </a:pPr>
            <a:r>
              <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When testing receivers, it is necessary to test their sensitivity to out-of-band signals. SSG6082A-V has a maximum output frequency of </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8 GHz </a:t>
            </a:r>
            <a:r>
              <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in order to meet the future challenges of testing in the IMT (International Mobile Telecommunications, including 5G/6G) bands and </a:t>
            </a:r>
            <a:r>
              <a:rPr lang="en-US" altLang="zh-CN" sz="2000"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WiFi</a:t>
            </a:r>
            <a:r>
              <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 7.</a:t>
            </a:r>
          </a:p>
        </p:txBody>
      </p:sp>
      <p:graphicFrame>
        <p:nvGraphicFramePr>
          <p:cNvPr id="4" name="表格 6">
            <a:extLst>
              <a:ext uri="{FF2B5EF4-FFF2-40B4-BE49-F238E27FC236}">
                <a16:creationId xmlns:a16="http://schemas.microsoft.com/office/drawing/2014/main" id="{09C06FBA-41FC-3F37-22F5-C12DD190A7C3}"/>
              </a:ext>
            </a:extLst>
          </p:cNvPr>
          <p:cNvGraphicFramePr>
            <a:graphicFrameLocks noGrp="1"/>
          </p:cNvGraphicFramePr>
          <p:nvPr>
            <p:extLst>
              <p:ext uri="{D42A27DB-BD31-4B8C-83A1-F6EECF244321}">
                <p14:modId xmlns:p14="http://schemas.microsoft.com/office/powerpoint/2010/main" val="2794742976"/>
              </p:ext>
            </p:extLst>
          </p:nvPr>
        </p:nvGraphicFramePr>
        <p:xfrm>
          <a:off x="540000" y="3072267"/>
          <a:ext cx="12837173" cy="3373304"/>
        </p:xfrm>
        <a:graphic>
          <a:graphicData uri="http://schemas.openxmlformats.org/drawingml/2006/table">
            <a:tbl>
              <a:tblPr/>
              <a:tblGrid>
                <a:gridCol w="4333776">
                  <a:extLst>
                    <a:ext uri="{9D8B030D-6E8A-4147-A177-3AD203B41FA5}">
                      <a16:colId xmlns:a16="http://schemas.microsoft.com/office/drawing/2014/main" val="20000"/>
                    </a:ext>
                  </a:extLst>
                </a:gridCol>
                <a:gridCol w="4333776">
                  <a:extLst>
                    <a:ext uri="{9D8B030D-6E8A-4147-A177-3AD203B41FA5}">
                      <a16:colId xmlns:a16="http://schemas.microsoft.com/office/drawing/2014/main" val="20001"/>
                    </a:ext>
                  </a:extLst>
                </a:gridCol>
                <a:gridCol w="4169621">
                  <a:extLst>
                    <a:ext uri="{9D8B030D-6E8A-4147-A177-3AD203B41FA5}">
                      <a16:colId xmlns:a16="http://schemas.microsoft.com/office/drawing/2014/main" val="20002"/>
                    </a:ext>
                  </a:extLst>
                </a:gridCol>
              </a:tblGrid>
              <a:tr h="439655">
                <a:tc>
                  <a:txBody>
                    <a:bodyPr/>
                    <a:lstStyle/>
                    <a:p>
                      <a:pPr algn="ctr" fontAlgn="ctr"/>
                      <a:r>
                        <a:rPr lang="en-US" altLang="zh-CN" sz="1800" b="1" i="0" u="none" strike="noStrike" dirty="0" smtClean="0">
                          <a:solidFill>
                            <a:srgbClr val="FFFFFF"/>
                          </a:solidFill>
                          <a:effectLst/>
                          <a:latin typeface="+mn-lt"/>
                          <a:ea typeface="微软雅黑" panose="020B0503020204020204" pitchFamily="34" charset="-122"/>
                        </a:rPr>
                        <a:t>Models</a:t>
                      </a:r>
                      <a:endParaRPr lang="zh-CN" altLang="en-US" sz="1800" b="1" i="0" u="none" strike="noStrike" dirty="0">
                        <a:solidFill>
                          <a:srgbClr val="FFFFFF"/>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800" b="1" i="0" u="none" strike="noStrike" dirty="0">
                          <a:solidFill>
                            <a:srgbClr val="FFFFFF"/>
                          </a:solidFill>
                          <a:effectLst/>
                          <a:latin typeface="+mn-lt"/>
                          <a:ea typeface="微软雅黑" panose="020B0503020204020204" pitchFamily="34" charset="-122"/>
                        </a:rPr>
                        <a:t>SSG5060X-V</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1800" b="1" i="0" u="none" strike="noStrike" dirty="0">
                          <a:solidFill>
                            <a:srgbClr val="FFFFFF"/>
                          </a:solidFill>
                          <a:effectLst/>
                          <a:latin typeface="+mn-lt"/>
                          <a:ea typeface="微软雅黑" panose="020B0503020204020204" pitchFamily="34" charset="-122"/>
                        </a:rPr>
                        <a:t>SSG6082A-V</a:t>
                      </a:r>
                      <a:endParaRPr lang="en-US" sz="1800" b="1" i="0" u="none" strike="noStrike" dirty="0">
                        <a:solidFill>
                          <a:srgbClr val="FFFFFF"/>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95233">
                <a:tc>
                  <a:txBody>
                    <a:bodyPr/>
                    <a:lstStyle/>
                    <a:p>
                      <a:pPr algn="ctr" fontAlgn="ctr"/>
                      <a:r>
                        <a:rPr lang="en-US" sz="1600" b="0" i="0" u="none" strike="noStrike" dirty="0">
                          <a:solidFill>
                            <a:srgbClr val="000000"/>
                          </a:solidFill>
                          <a:effectLst/>
                          <a:latin typeface="+mn-lt"/>
                          <a:ea typeface="微软雅黑" panose="020B0503020204020204" pitchFamily="34" charset="-122"/>
                        </a:rPr>
                        <a:t>Frequency</a:t>
                      </a:r>
                      <a:r>
                        <a:rPr lang="en-US" sz="1600" b="0" i="0" u="none" strike="noStrike" baseline="0" dirty="0">
                          <a:solidFill>
                            <a:srgbClr val="000000"/>
                          </a:solidFill>
                          <a:effectLst/>
                          <a:latin typeface="+mn-lt"/>
                          <a:ea typeface="微软雅黑" panose="020B0503020204020204" pitchFamily="34" charset="-122"/>
                        </a:rPr>
                        <a:t> range</a:t>
                      </a:r>
                      <a:endParaRPr lang="en-US"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ea typeface="微软雅黑" panose="020B0503020204020204" pitchFamily="34" charset="-122"/>
                        </a:rPr>
                        <a:t>9 kHz - 6 GHz (CW</a:t>
                      </a:r>
                      <a:r>
                        <a:rPr lang="en-US" altLang="zh-CN" sz="1600" b="0" i="0" u="none" strike="noStrike" baseline="0" dirty="0">
                          <a:solidFill>
                            <a:srgbClr val="000000"/>
                          </a:solidFill>
                          <a:effectLst/>
                          <a:latin typeface="+mn-lt"/>
                          <a:ea typeface="微软雅黑" panose="020B0503020204020204" pitchFamily="34" charset="-122"/>
                        </a:rPr>
                        <a:t> Mode)</a:t>
                      </a:r>
                      <a:r>
                        <a:rPr lang="en-US" altLang="zh-CN" sz="1600" b="0" i="0" u="none" strike="noStrike" dirty="0">
                          <a:solidFill>
                            <a:srgbClr val="000000"/>
                          </a:solidFill>
                          <a:effectLst/>
                          <a:latin typeface="+mn-lt"/>
                          <a:ea typeface="微软雅黑" panose="020B0503020204020204" pitchFamily="34" charset="-122"/>
                        </a:rPr>
                        <a:t/>
                      </a:r>
                      <a:br>
                        <a:rPr lang="en-US" altLang="zh-CN" sz="1600" b="0" i="0" u="none" strike="noStrike" dirty="0">
                          <a:solidFill>
                            <a:srgbClr val="000000"/>
                          </a:solidFill>
                          <a:effectLst/>
                          <a:latin typeface="+mn-lt"/>
                          <a:ea typeface="微软雅黑" panose="020B0503020204020204" pitchFamily="34" charset="-122"/>
                        </a:rPr>
                      </a:br>
                      <a:r>
                        <a:rPr lang="en-US" altLang="zh-CN" sz="1600" b="0" i="0" u="none" strike="noStrike" dirty="0">
                          <a:solidFill>
                            <a:srgbClr val="000000"/>
                          </a:solidFill>
                          <a:effectLst/>
                          <a:latin typeface="+mn-lt"/>
                          <a:ea typeface="微软雅黑" panose="020B0503020204020204" pitchFamily="34" charset="-122"/>
                        </a:rPr>
                        <a:t>10 MHz - 6 GHz (IQ</a:t>
                      </a:r>
                      <a:r>
                        <a:rPr lang="en-US" altLang="zh-CN" sz="1600" b="0" i="0" u="none" strike="noStrike" baseline="0" dirty="0">
                          <a:solidFill>
                            <a:srgbClr val="000000"/>
                          </a:solidFill>
                          <a:effectLst/>
                          <a:latin typeface="+mn-lt"/>
                          <a:ea typeface="微软雅黑" panose="020B0503020204020204" pitchFamily="34" charset="-122"/>
                        </a:rPr>
                        <a:t> Mode)</a:t>
                      </a:r>
                      <a:endParaRPr lang="en-US" altLang="zh-CN"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600" b="0" i="0" u="none" strike="noStrike" dirty="0">
                          <a:solidFill>
                            <a:srgbClr val="000000"/>
                          </a:solidFill>
                          <a:effectLst/>
                          <a:latin typeface="+mn-lt"/>
                          <a:ea typeface="微软雅黑" panose="020B0503020204020204" pitchFamily="34" charset="-122"/>
                        </a:rPr>
                        <a:t>9 kHz</a:t>
                      </a:r>
                      <a:r>
                        <a:rPr lang="en-US" altLang="zh-CN" sz="1600" b="0" i="0" u="none" strike="noStrike" baseline="0" dirty="0">
                          <a:solidFill>
                            <a:srgbClr val="000000"/>
                          </a:solidFill>
                          <a:effectLst/>
                          <a:latin typeface="+mn-lt"/>
                          <a:ea typeface="微软雅黑" panose="020B0503020204020204" pitchFamily="34" charset="-122"/>
                        </a:rPr>
                        <a:t> ~ </a:t>
                      </a:r>
                      <a:r>
                        <a:rPr lang="en-US" altLang="zh-CN" sz="1600" b="0" i="0" u="none" strike="noStrike" dirty="0">
                          <a:solidFill>
                            <a:srgbClr val="000000"/>
                          </a:solidFill>
                          <a:effectLst/>
                          <a:latin typeface="+mn-lt"/>
                          <a:ea typeface="微软雅黑" panose="020B0503020204020204" pitchFamily="34" charset="-122"/>
                        </a:rPr>
                        <a:t>8 GHz (CW</a:t>
                      </a:r>
                      <a:r>
                        <a:rPr lang="en-US" altLang="zh-CN" sz="1600" b="0" i="0" u="none" strike="noStrike" baseline="0" dirty="0">
                          <a:solidFill>
                            <a:srgbClr val="000000"/>
                          </a:solidFill>
                          <a:effectLst/>
                          <a:latin typeface="+mn-lt"/>
                          <a:ea typeface="微软雅黑" panose="020B0503020204020204" pitchFamily="34" charset="-122"/>
                        </a:rPr>
                        <a:t> Mode)</a:t>
                      </a:r>
                    </a:p>
                    <a:p>
                      <a:pPr algn="ctr" fontAlgn="ctr"/>
                      <a:r>
                        <a:rPr lang="en-US" altLang="zh-CN" sz="1600" b="0" i="0" u="none" strike="noStrike" baseline="0" dirty="0">
                          <a:solidFill>
                            <a:srgbClr val="000000"/>
                          </a:solidFill>
                          <a:effectLst/>
                          <a:latin typeface="+mn-lt"/>
                          <a:ea typeface="微软雅黑" panose="020B0503020204020204" pitchFamily="34" charset="-122"/>
                        </a:rPr>
                        <a:t>10MHz~8GHz(IQ MODE)</a:t>
                      </a:r>
                      <a:endParaRPr lang="en-US" altLang="zh-CN"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595233">
                <a:tc>
                  <a:txBody>
                    <a:bodyPr/>
                    <a:lstStyle/>
                    <a:p>
                      <a:pPr algn="ctr" fontAlgn="ctr"/>
                      <a:r>
                        <a:rPr lang="en-US" sz="1600" b="0" i="0" u="none" strike="noStrike" dirty="0">
                          <a:solidFill>
                            <a:srgbClr val="000000"/>
                          </a:solidFill>
                          <a:effectLst/>
                          <a:latin typeface="+mn-lt"/>
                          <a:ea typeface="微软雅黑" panose="020B0503020204020204" pitchFamily="34" charset="-122"/>
                        </a:rPr>
                        <a:t>Frequency resolution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微软雅黑" panose="020B0503020204020204" pitchFamily="34" charset="-122"/>
                          <a:cs typeface="+mn-cs"/>
                        </a:rPr>
                        <a:t>0.001Hz</a:t>
                      </a:r>
                      <a:endParaRPr lang="zh-CN" sz="16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3816244070"/>
                  </a:ext>
                </a:extLst>
              </a:tr>
              <a:tr h="595233">
                <a:tc>
                  <a:txBody>
                    <a:bodyPr/>
                    <a:lstStyle/>
                    <a:p>
                      <a:pPr algn="ctr" fontAlgn="ctr"/>
                      <a:r>
                        <a:rPr lang="en-US" sz="1600" b="0" i="0" u="none" strike="noStrike" dirty="0">
                          <a:solidFill>
                            <a:srgbClr val="000000"/>
                          </a:solidFill>
                          <a:effectLst/>
                          <a:latin typeface="+mn-lt"/>
                          <a:ea typeface="微软雅黑" panose="020B0503020204020204" pitchFamily="34" charset="-122"/>
                        </a:rPr>
                        <a:t>Reference frequency</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微软雅黑" panose="020B0503020204020204" pitchFamily="34" charset="-122"/>
                          <a:cs typeface="+mn-cs"/>
                        </a:rPr>
                        <a:t>10.000000 MHz</a:t>
                      </a:r>
                      <a:endParaRPr lang="zh-CN" sz="16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82650">
                <a:tc>
                  <a:txBody>
                    <a:bodyPr/>
                    <a:lstStyle/>
                    <a:p>
                      <a:pPr algn="ctr" fontAlgn="ctr"/>
                      <a:r>
                        <a:rPr lang="en-US" sz="1600" b="0" i="0" u="none" strike="noStrike" dirty="0">
                          <a:solidFill>
                            <a:srgbClr val="000000"/>
                          </a:solidFill>
                          <a:effectLst/>
                          <a:latin typeface="+mn-lt"/>
                          <a:ea typeface="微软雅黑" panose="020B0503020204020204" pitchFamily="34" charset="-122"/>
                        </a:rPr>
                        <a:t>Initial</a:t>
                      </a:r>
                      <a:r>
                        <a:rPr lang="en-US" sz="1600" b="0" i="0" u="none" strike="noStrike" baseline="0" dirty="0">
                          <a:solidFill>
                            <a:srgbClr val="000000"/>
                          </a:solidFill>
                          <a:effectLst/>
                          <a:latin typeface="+mn-lt"/>
                          <a:ea typeface="微软雅黑" panose="020B0503020204020204" pitchFamily="34" charset="-122"/>
                        </a:rPr>
                        <a:t> calibration accuracy</a:t>
                      </a:r>
                      <a:endParaRPr lang="en-US"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ea typeface="微软雅黑" panose="020B0503020204020204" pitchFamily="34" charset="-122"/>
                        </a:rPr>
                        <a:t>＜0.2 ppm</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altLang="zh-CN" sz="16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600" b="0" i="0" u="none" strike="noStrike" kern="1200" dirty="0" smtClean="0">
                          <a:solidFill>
                            <a:srgbClr val="000000"/>
                          </a:solidFill>
                          <a:effectLst/>
                          <a:latin typeface="+mn-lt"/>
                          <a:ea typeface="微软雅黑" panose="020B0503020204020204" pitchFamily="34" charset="-122"/>
                          <a:cs typeface="+mn-cs"/>
                        </a:rPr>
                        <a:t>100 </a:t>
                      </a:r>
                      <a:r>
                        <a:rPr lang="en-US" sz="1600" b="0" i="0" u="none" strike="noStrike" kern="1200" dirty="0">
                          <a:solidFill>
                            <a:srgbClr val="000000"/>
                          </a:solidFill>
                          <a:effectLst/>
                          <a:latin typeface="+mn-lt"/>
                          <a:ea typeface="微软雅黑" panose="020B0503020204020204" pitchFamily="34" charset="-122"/>
                          <a:cs typeface="+mn-cs"/>
                        </a:rPr>
                        <a:t>ppb (</a:t>
                      </a:r>
                      <a:r>
                        <a:rPr lang="en-US" altLang="zh-CN" sz="1600" b="0" i="0" u="none" strike="noStrike" kern="1200" dirty="0">
                          <a:solidFill>
                            <a:srgbClr val="000000"/>
                          </a:solidFill>
                          <a:effectLst/>
                          <a:latin typeface="+mn-lt"/>
                          <a:ea typeface="+mn-ea"/>
                          <a:cs typeface="+mn-cs"/>
                        </a:rPr>
                        <a:t>±0.1ppm)</a:t>
                      </a:r>
                      <a:endParaRPr lang="zh-CN" sz="16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650">
                <a:tc>
                  <a:txBody>
                    <a:bodyPr/>
                    <a:lstStyle/>
                    <a:p>
                      <a:pPr algn="ctr" fontAlgn="ctr"/>
                      <a:r>
                        <a:rPr lang="en-US" sz="1600" b="0" i="0" u="none" strike="noStrike" dirty="0">
                          <a:solidFill>
                            <a:srgbClr val="000000"/>
                          </a:solidFill>
                          <a:effectLst/>
                          <a:latin typeface="+mn-lt"/>
                          <a:ea typeface="微软雅黑" panose="020B0503020204020204" pitchFamily="34" charset="-122"/>
                        </a:rPr>
                        <a:t>Temperature</a:t>
                      </a:r>
                      <a:r>
                        <a:rPr lang="en-US" sz="1600" b="0" i="0" u="none" strike="noStrike" baseline="0" dirty="0">
                          <a:solidFill>
                            <a:srgbClr val="000000"/>
                          </a:solidFill>
                          <a:effectLst/>
                          <a:latin typeface="+mn-lt"/>
                          <a:ea typeface="微软雅黑" panose="020B0503020204020204" pitchFamily="34" charset="-122"/>
                        </a:rPr>
                        <a:t> stability</a:t>
                      </a:r>
                      <a:endParaRPr lang="en-US"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ea typeface="微软雅黑" panose="020B0503020204020204" pitchFamily="34" charset="-122"/>
                        </a:rPr>
                        <a:t>＜1 ppm/year, 0℃ ~50℃</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altLang="zh-CN" sz="16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600" b="0" i="0" u="none" strike="noStrike" kern="1200" dirty="0" smtClean="0">
                          <a:solidFill>
                            <a:srgbClr val="000000"/>
                          </a:solidFill>
                          <a:effectLst/>
                          <a:latin typeface="+mn-lt"/>
                          <a:ea typeface="微软雅黑" panose="020B0503020204020204" pitchFamily="34" charset="-122"/>
                          <a:cs typeface="+mn-cs"/>
                        </a:rPr>
                        <a:t>1 </a:t>
                      </a:r>
                      <a:r>
                        <a:rPr lang="en-US" sz="1600" b="0" i="0" u="none" strike="noStrike" kern="1200" dirty="0">
                          <a:solidFill>
                            <a:srgbClr val="000000"/>
                          </a:solidFill>
                          <a:effectLst/>
                          <a:latin typeface="+mn-lt"/>
                          <a:ea typeface="微软雅黑" panose="020B0503020204020204" pitchFamily="34" charset="-122"/>
                          <a:cs typeface="+mn-cs"/>
                        </a:rPr>
                        <a:t>ppb</a:t>
                      </a:r>
                      <a:r>
                        <a:rPr lang="zh-CN" sz="1600" b="0" i="0" u="none" strike="noStrike" kern="1200" dirty="0">
                          <a:solidFill>
                            <a:srgbClr val="000000"/>
                          </a:solidFill>
                          <a:effectLst/>
                          <a:latin typeface="+mn-lt"/>
                          <a:ea typeface="微软雅黑" panose="020B0503020204020204" pitchFamily="34" charset="-122"/>
                          <a:cs typeface="+mn-cs"/>
                        </a:rPr>
                        <a:t>，</a:t>
                      </a:r>
                      <a:r>
                        <a:rPr lang="en-US" sz="1600" b="0" i="0" u="none" strike="noStrike" kern="1200" dirty="0">
                          <a:solidFill>
                            <a:srgbClr val="000000"/>
                          </a:solidFill>
                          <a:effectLst/>
                          <a:latin typeface="+mn-lt"/>
                          <a:ea typeface="微软雅黑" panose="020B0503020204020204" pitchFamily="34" charset="-122"/>
                          <a:cs typeface="+mn-cs"/>
                        </a:rPr>
                        <a:t>0</a:t>
                      </a:r>
                      <a:r>
                        <a:rPr lang="zh-CN" sz="1600" b="0" i="0" u="none" strike="noStrike" kern="1200" dirty="0">
                          <a:solidFill>
                            <a:srgbClr val="000000"/>
                          </a:solidFill>
                          <a:effectLst/>
                          <a:latin typeface="+mn-lt"/>
                          <a:ea typeface="微软雅黑" panose="020B0503020204020204" pitchFamily="34" charset="-122"/>
                          <a:cs typeface="+mn-cs"/>
                        </a:rPr>
                        <a:t>℃</a:t>
                      </a:r>
                      <a:r>
                        <a:rPr lang="en-US" sz="1600" b="0" i="0" u="none" strike="noStrike" kern="1200" dirty="0">
                          <a:solidFill>
                            <a:srgbClr val="000000"/>
                          </a:solidFill>
                          <a:effectLst/>
                          <a:latin typeface="+mn-lt"/>
                          <a:ea typeface="微软雅黑" panose="020B0503020204020204" pitchFamily="34" charset="-122"/>
                          <a:cs typeface="+mn-cs"/>
                        </a:rPr>
                        <a:t>~50</a:t>
                      </a:r>
                      <a:r>
                        <a:rPr lang="zh-CN" sz="1600" b="0" i="0" u="none" strike="noStrike" kern="1200" dirty="0">
                          <a:solidFill>
                            <a:srgbClr val="000000"/>
                          </a:solidFill>
                          <a:effectLst/>
                          <a:latin typeface="+mn-lt"/>
                          <a:ea typeface="微软雅黑" panose="020B0503020204020204" pitchFamily="34" charset="-122"/>
                          <a:cs typeface="+mn-cs"/>
                        </a:rPr>
                        <a:t>℃</a:t>
                      </a: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650">
                <a:tc>
                  <a:txBody>
                    <a:bodyPr/>
                    <a:lstStyle/>
                    <a:p>
                      <a:pPr algn="ctr" fontAlgn="ctr"/>
                      <a:r>
                        <a:rPr lang="en-US" sz="1600" b="0" i="0" u="none" strike="noStrike" dirty="0">
                          <a:solidFill>
                            <a:srgbClr val="000000"/>
                          </a:solidFill>
                          <a:effectLst/>
                          <a:latin typeface="+mn-lt"/>
                          <a:ea typeface="微软雅黑" panose="020B0503020204020204" pitchFamily="34" charset="-122"/>
                        </a:rPr>
                        <a:t>Frequency</a:t>
                      </a:r>
                      <a:r>
                        <a:rPr lang="en-US" sz="1600" b="0" i="0" u="none" strike="noStrike" baseline="0" dirty="0">
                          <a:solidFill>
                            <a:srgbClr val="000000"/>
                          </a:solidFill>
                          <a:effectLst/>
                          <a:latin typeface="+mn-lt"/>
                          <a:ea typeface="微软雅黑" panose="020B0503020204020204" pitchFamily="34" charset="-122"/>
                        </a:rPr>
                        <a:t> aging rate</a:t>
                      </a:r>
                      <a:endParaRPr lang="en-US" sz="16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ea typeface="微软雅黑" panose="020B0503020204020204" pitchFamily="34" charset="-122"/>
                        </a:rPr>
                        <a:t>＜0.5 ppm/first year, 3.0 ppm/20 years</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微软雅黑" panose="020B0503020204020204" pitchFamily="34" charset="-122"/>
                          <a:cs typeface="+mn-cs"/>
                        </a:rPr>
                        <a:t>50 ppb</a:t>
                      </a:r>
                      <a:r>
                        <a:rPr lang="en-US" sz="1600" b="0" i="0" u="none" strike="noStrike" kern="1200" baseline="0" dirty="0">
                          <a:solidFill>
                            <a:srgbClr val="000000"/>
                          </a:solidFill>
                          <a:effectLst/>
                          <a:latin typeface="+mn-lt"/>
                          <a:ea typeface="微软雅黑" panose="020B0503020204020204" pitchFamily="34" charset="-122"/>
                          <a:cs typeface="+mn-cs"/>
                        </a:rPr>
                        <a:t> per year</a:t>
                      </a:r>
                      <a:endParaRPr lang="zh-CN" sz="16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63146"/>
                  </a:ext>
                </a:extLst>
              </a:tr>
            </a:tbl>
          </a:graphicData>
        </a:graphic>
      </p:graphicFrame>
      <p:sp>
        <p:nvSpPr>
          <p:cNvPr id="5" name="文本框 6">
            <a:extLst>
              <a:ext uri="{FF2B5EF4-FFF2-40B4-BE49-F238E27FC236}">
                <a16:creationId xmlns:a16="http://schemas.microsoft.com/office/drawing/2014/main" id="{6DF07292-D486-3F9A-3E2E-B751293C48BA}"/>
              </a:ext>
            </a:extLst>
          </p:cNvPr>
          <p:cNvSpPr txBox="1"/>
          <p:nvPr/>
        </p:nvSpPr>
        <p:spPr>
          <a:xfrm>
            <a:off x="9500569" y="6025792"/>
            <a:ext cx="6668483" cy="2339102"/>
          </a:xfrm>
          <a:prstGeom prst="rect">
            <a:avLst/>
          </a:prstGeom>
          <a:noFill/>
        </p:spPr>
        <p:txBody>
          <a:bodyPr wrap="squar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4600" dirty="0" smtClean="0"/>
              <a:t>8GHz</a:t>
            </a:r>
            <a:endParaRPr lang="zh-CN" altLang="en-US" sz="62300" dirty="0"/>
          </a:p>
        </p:txBody>
      </p:sp>
    </p:spTree>
    <p:extLst>
      <p:ext uri="{BB962C8B-B14F-4D97-AF65-F5344CB8AC3E}">
        <p14:creationId xmlns:p14="http://schemas.microsoft.com/office/powerpoint/2010/main" val="236441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1647-9D99-3E98-0C62-D1006C5A5719}"/>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7E1B0B52-9BB5-0A46-8EBF-5CBF6F7F5D5A}"/>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solidFill>
                  <a:srgbClr val="FF9900"/>
                </a:solidFill>
                <a:latin typeface="Arial" panose="020B0604020202020204" pitchFamily="34" charset="0"/>
                <a:ea typeface="+mn-ea"/>
                <a:cs typeface="Arial" panose="020B0604020202020204" pitchFamily="34" charset="0"/>
              </a:rPr>
              <a:t>High Precision </a:t>
            </a:r>
            <a:r>
              <a:rPr lang="en-US" altLang="zh-CN" sz="3200" dirty="0">
                <a:solidFill>
                  <a:schemeClr val="bg1">
                    <a:lumMod val="50000"/>
                  </a:schemeClr>
                </a:solidFill>
                <a:latin typeface="Arial" panose="020B0604020202020204" pitchFamily="34" charset="0"/>
                <a:cs typeface="Arial" panose="020B0604020202020204" pitchFamily="34" charset="0"/>
              </a:rPr>
              <a:t>Frequency Reference</a:t>
            </a:r>
          </a:p>
        </p:txBody>
      </p:sp>
      <p:sp>
        <p:nvSpPr>
          <p:cNvPr id="3" name="矩形 4">
            <a:extLst>
              <a:ext uri="{FF2B5EF4-FFF2-40B4-BE49-F238E27FC236}">
                <a16:creationId xmlns:a16="http://schemas.microsoft.com/office/drawing/2014/main" id="{70F35E00-AB39-9A49-E2C4-1ABD5BEE76D7}"/>
              </a:ext>
            </a:extLst>
          </p:cNvPr>
          <p:cNvSpPr/>
          <p:nvPr/>
        </p:nvSpPr>
        <p:spPr>
          <a:xfrm>
            <a:off x="540000" y="1518615"/>
            <a:ext cx="11988130"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For RF signal generators, the frequency accuracy is determined by the stability of the oscillator and the calibration data.</a:t>
            </a:r>
          </a:p>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The SSG6082A-V is standardly equipped with a high-precision Oven Controlled Crystal Oscillator(OCXO) for more stable output frequency.</a:t>
            </a:r>
          </a:p>
        </p:txBody>
      </p:sp>
      <p:sp>
        <p:nvSpPr>
          <p:cNvPr id="5" name="文本框 6">
            <a:extLst>
              <a:ext uri="{FF2B5EF4-FFF2-40B4-BE49-F238E27FC236}">
                <a16:creationId xmlns:a16="http://schemas.microsoft.com/office/drawing/2014/main" id="{BB98A840-3EED-270F-A82C-CACAFDA6739D}"/>
              </a:ext>
            </a:extLst>
          </p:cNvPr>
          <p:cNvSpPr txBox="1"/>
          <p:nvPr/>
        </p:nvSpPr>
        <p:spPr>
          <a:xfrm>
            <a:off x="9193888" y="6025792"/>
            <a:ext cx="6668483" cy="2339102"/>
          </a:xfrm>
          <a:prstGeom prst="rect">
            <a:avLst/>
          </a:prstGeom>
          <a:noFill/>
        </p:spPr>
        <p:txBody>
          <a:bodyPr wrap="squar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4600" dirty="0" smtClean="0"/>
              <a:t>8GHz</a:t>
            </a:r>
            <a:endParaRPr lang="zh-CN" altLang="en-US" sz="62300" dirty="0"/>
          </a:p>
        </p:txBody>
      </p:sp>
      <p:graphicFrame>
        <p:nvGraphicFramePr>
          <p:cNvPr id="7" name="表格 6">
            <a:extLst>
              <a:ext uri="{FF2B5EF4-FFF2-40B4-BE49-F238E27FC236}">
                <a16:creationId xmlns:a16="http://schemas.microsoft.com/office/drawing/2014/main" id="{6141F209-7E67-480B-0E1A-01042F7BC107}"/>
              </a:ext>
            </a:extLst>
          </p:cNvPr>
          <p:cNvGraphicFramePr>
            <a:graphicFrameLocks noGrp="1"/>
          </p:cNvGraphicFramePr>
          <p:nvPr>
            <p:extLst>
              <p:ext uri="{D42A27DB-BD31-4B8C-83A1-F6EECF244321}">
                <p14:modId xmlns:p14="http://schemas.microsoft.com/office/powerpoint/2010/main" val="3353770089"/>
              </p:ext>
            </p:extLst>
          </p:nvPr>
        </p:nvGraphicFramePr>
        <p:xfrm>
          <a:off x="540000" y="3072267"/>
          <a:ext cx="12837173" cy="3373304"/>
        </p:xfrm>
        <a:graphic>
          <a:graphicData uri="http://schemas.openxmlformats.org/drawingml/2006/table">
            <a:tbl>
              <a:tblPr/>
              <a:tblGrid>
                <a:gridCol w="4333776">
                  <a:extLst>
                    <a:ext uri="{9D8B030D-6E8A-4147-A177-3AD203B41FA5}">
                      <a16:colId xmlns:a16="http://schemas.microsoft.com/office/drawing/2014/main" val="20000"/>
                    </a:ext>
                  </a:extLst>
                </a:gridCol>
                <a:gridCol w="4333776">
                  <a:extLst>
                    <a:ext uri="{9D8B030D-6E8A-4147-A177-3AD203B41FA5}">
                      <a16:colId xmlns:a16="http://schemas.microsoft.com/office/drawing/2014/main" val="20001"/>
                    </a:ext>
                  </a:extLst>
                </a:gridCol>
                <a:gridCol w="4169621">
                  <a:extLst>
                    <a:ext uri="{9D8B030D-6E8A-4147-A177-3AD203B41FA5}">
                      <a16:colId xmlns:a16="http://schemas.microsoft.com/office/drawing/2014/main" val="20002"/>
                    </a:ext>
                  </a:extLst>
                </a:gridCol>
              </a:tblGrid>
              <a:tr h="439655">
                <a:tc>
                  <a:txBody>
                    <a:bodyPr/>
                    <a:lstStyle/>
                    <a:p>
                      <a:pPr algn="ctr" fontAlgn="ctr"/>
                      <a:r>
                        <a:rPr lang="en-US" altLang="zh-CN" sz="1800" b="1" i="0" u="none" strike="noStrike" dirty="0">
                          <a:solidFill>
                            <a:srgbClr val="FFFFFF"/>
                          </a:solidFill>
                          <a:effectLst/>
                          <a:latin typeface="+mn-lt"/>
                          <a:ea typeface="+mn-ea"/>
                        </a:rPr>
                        <a:t>Models</a:t>
                      </a:r>
                      <a:r>
                        <a:rPr lang="zh-CN" altLang="en-US" sz="1800" b="1" i="0" u="none" strike="noStrike" dirty="0">
                          <a:solidFill>
                            <a:srgbClr val="FFFFFF"/>
                          </a:solidFill>
                          <a:effectLst/>
                          <a:latin typeface="+mn-lt"/>
                          <a:ea typeface="+mn-ea"/>
                        </a:rPr>
                        <a:t>　</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800" b="1" i="0" u="none" strike="noStrike" dirty="0">
                          <a:solidFill>
                            <a:srgbClr val="FFFFFF"/>
                          </a:solidFill>
                          <a:effectLst/>
                          <a:latin typeface="+mn-lt"/>
                          <a:ea typeface="+mn-ea"/>
                        </a:rPr>
                        <a:t>SSG5060X-V</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1800" b="1" i="0" u="none" strike="noStrike" dirty="0">
                          <a:solidFill>
                            <a:srgbClr val="FFFFFF"/>
                          </a:solidFill>
                          <a:effectLst/>
                          <a:latin typeface="+mn-lt"/>
                          <a:ea typeface="+mn-ea"/>
                        </a:rPr>
                        <a:t>SSG6082A-V</a:t>
                      </a:r>
                      <a:endParaRPr lang="en-US" sz="1800" b="1" i="0" u="none" strike="noStrike" dirty="0">
                        <a:solidFill>
                          <a:srgbClr val="FFFFFF"/>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95233">
                <a:tc>
                  <a:txBody>
                    <a:bodyPr/>
                    <a:lstStyle/>
                    <a:p>
                      <a:pPr algn="ctr" fontAlgn="ctr"/>
                      <a:r>
                        <a:rPr lang="en-US" sz="1600" b="0" i="0" u="none" strike="noStrike" dirty="0">
                          <a:solidFill>
                            <a:srgbClr val="000000"/>
                          </a:solidFill>
                          <a:effectLst/>
                          <a:latin typeface="+mn-lt"/>
                          <a:ea typeface="+mn-ea"/>
                        </a:rPr>
                        <a:t>Frequency</a:t>
                      </a:r>
                      <a:r>
                        <a:rPr lang="en-US" sz="1600" b="0" i="0" u="none" strike="noStrike" baseline="0" dirty="0">
                          <a:solidFill>
                            <a:srgbClr val="000000"/>
                          </a:solidFill>
                          <a:effectLst/>
                          <a:latin typeface="+mn-lt"/>
                          <a:ea typeface="+mn-ea"/>
                        </a:rPr>
                        <a:t> range</a:t>
                      </a:r>
                      <a:endParaRPr lang="en-US"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ea typeface="+mn-ea"/>
                        </a:rPr>
                        <a:t>9 kHz - 6 GHz (CW</a:t>
                      </a:r>
                      <a:r>
                        <a:rPr lang="en-US" altLang="zh-CN" sz="1600" b="0" i="0" u="none" strike="noStrike" baseline="0" dirty="0">
                          <a:solidFill>
                            <a:srgbClr val="000000"/>
                          </a:solidFill>
                          <a:effectLst/>
                          <a:latin typeface="+mn-lt"/>
                          <a:ea typeface="+mn-ea"/>
                        </a:rPr>
                        <a:t> Mode)</a:t>
                      </a:r>
                      <a:r>
                        <a:rPr lang="en-US" altLang="zh-CN" sz="1600" b="0" i="0" u="none" strike="noStrike" dirty="0">
                          <a:solidFill>
                            <a:srgbClr val="000000"/>
                          </a:solidFill>
                          <a:effectLst/>
                          <a:latin typeface="+mn-lt"/>
                          <a:ea typeface="+mn-ea"/>
                        </a:rPr>
                        <a:t/>
                      </a:r>
                      <a:br>
                        <a:rPr lang="en-US" altLang="zh-CN" sz="1600" b="0" i="0" u="none" strike="noStrike" dirty="0">
                          <a:solidFill>
                            <a:srgbClr val="000000"/>
                          </a:solidFill>
                          <a:effectLst/>
                          <a:latin typeface="+mn-lt"/>
                          <a:ea typeface="+mn-ea"/>
                        </a:rPr>
                      </a:br>
                      <a:r>
                        <a:rPr lang="en-US" altLang="zh-CN" sz="1600" b="0" i="0" u="none" strike="noStrike" dirty="0">
                          <a:solidFill>
                            <a:srgbClr val="000000"/>
                          </a:solidFill>
                          <a:effectLst/>
                          <a:latin typeface="+mn-lt"/>
                          <a:ea typeface="+mn-ea"/>
                        </a:rPr>
                        <a:t>10 MHz - 6 GHz (IQ</a:t>
                      </a:r>
                      <a:r>
                        <a:rPr lang="en-US" altLang="zh-CN" sz="1600" b="0" i="0" u="none" strike="noStrike" baseline="0" dirty="0">
                          <a:solidFill>
                            <a:srgbClr val="000000"/>
                          </a:solidFill>
                          <a:effectLst/>
                          <a:latin typeface="+mn-lt"/>
                          <a:ea typeface="+mn-ea"/>
                        </a:rPr>
                        <a:t> Mode)</a:t>
                      </a:r>
                      <a:endParaRPr lang="en-US" altLang="zh-CN"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600" b="0" i="0" u="none" strike="noStrike" dirty="0">
                          <a:solidFill>
                            <a:srgbClr val="000000"/>
                          </a:solidFill>
                          <a:effectLst/>
                          <a:latin typeface="+mn-lt"/>
                          <a:ea typeface="+mn-ea"/>
                        </a:rPr>
                        <a:t>9 kHz</a:t>
                      </a:r>
                      <a:r>
                        <a:rPr lang="en-US" altLang="zh-CN" sz="1600" b="0" i="0" u="none" strike="noStrike" baseline="0" dirty="0">
                          <a:solidFill>
                            <a:srgbClr val="000000"/>
                          </a:solidFill>
                          <a:effectLst/>
                          <a:latin typeface="+mn-lt"/>
                          <a:ea typeface="+mn-ea"/>
                        </a:rPr>
                        <a:t> ~ </a:t>
                      </a:r>
                      <a:r>
                        <a:rPr lang="en-US" altLang="zh-CN" sz="1600" b="0" i="0" u="none" strike="noStrike" dirty="0">
                          <a:solidFill>
                            <a:srgbClr val="000000"/>
                          </a:solidFill>
                          <a:effectLst/>
                          <a:latin typeface="+mn-lt"/>
                          <a:ea typeface="+mn-ea"/>
                        </a:rPr>
                        <a:t>8 GHz (CW</a:t>
                      </a:r>
                      <a:r>
                        <a:rPr lang="en-US" altLang="zh-CN" sz="1600" b="0" i="0" u="none" strike="noStrike" baseline="0" dirty="0">
                          <a:solidFill>
                            <a:srgbClr val="000000"/>
                          </a:solidFill>
                          <a:effectLst/>
                          <a:latin typeface="+mn-lt"/>
                          <a:ea typeface="+mn-ea"/>
                        </a:rPr>
                        <a:t> Mode)</a:t>
                      </a:r>
                    </a:p>
                    <a:p>
                      <a:pPr algn="ctr" fontAlgn="ctr"/>
                      <a:r>
                        <a:rPr lang="en-US" altLang="zh-CN" sz="1600" b="0" i="0" u="none" strike="noStrike" baseline="0" dirty="0">
                          <a:solidFill>
                            <a:srgbClr val="000000"/>
                          </a:solidFill>
                          <a:effectLst/>
                          <a:latin typeface="+mn-lt"/>
                          <a:ea typeface="+mn-ea"/>
                        </a:rPr>
                        <a:t>10MHz~8GHz(IQ MODE)</a:t>
                      </a:r>
                      <a:endParaRPr lang="en-US" altLang="zh-CN"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595233">
                <a:tc>
                  <a:txBody>
                    <a:bodyPr/>
                    <a:lstStyle/>
                    <a:p>
                      <a:pPr algn="ctr" fontAlgn="ctr"/>
                      <a:r>
                        <a:rPr lang="en-US" sz="1600" b="0" i="0" u="none" strike="noStrike" dirty="0">
                          <a:solidFill>
                            <a:srgbClr val="000000"/>
                          </a:solidFill>
                          <a:effectLst/>
                          <a:latin typeface="+mn-lt"/>
                          <a:ea typeface="+mn-ea"/>
                        </a:rPr>
                        <a:t>Frequency resolution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0.001Hz</a:t>
                      </a:r>
                      <a:endParaRPr lang="zh-CN" sz="1600" b="0" i="0" u="none" strike="noStrike" kern="1200" dirty="0">
                        <a:solidFill>
                          <a:srgbClr val="000000"/>
                        </a:solidFill>
                        <a:effectLst/>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3816244070"/>
                  </a:ext>
                </a:extLst>
              </a:tr>
              <a:tr h="595233">
                <a:tc>
                  <a:txBody>
                    <a:bodyPr/>
                    <a:lstStyle/>
                    <a:p>
                      <a:pPr algn="ctr" fontAlgn="ctr"/>
                      <a:r>
                        <a:rPr lang="en-US" sz="1600" b="0" i="0" u="none" strike="noStrike" dirty="0">
                          <a:solidFill>
                            <a:srgbClr val="000000"/>
                          </a:solidFill>
                          <a:effectLst/>
                          <a:latin typeface="+mn-lt"/>
                          <a:ea typeface="+mn-ea"/>
                        </a:rPr>
                        <a:t>Reference frequency</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mn-cs"/>
                        </a:rPr>
                        <a:t>10.000000 MHz</a:t>
                      </a:r>
                      <a:endParaRPr lang="zh-CN" sz="1600" b="0" i="0" u="none" strike="noStrike" kern="1200" dirty="0">
                        <a:solidFill>
                          <a:srgbClr val="000000"/>
                        </a:solidFill>
                        <a:effectLst/>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82650">
                <a:tc>
                  <a:txBody>
                    <a:bodyPr/>
                    <a:lstStyle/>
                    <a:p>
                      <a:pPr algn="ctr" fontAlgn="ctr"/>
                      <a:r>
                        <a:rPr lang="en-US" sz="1600" b="0" i="0" u="none" strike="noStrike" dirty="0">
                          <a:solidFill>
                            <a:srgbClr val="000000"/>
                          </a:solidFill>
                          <a:effectLst/>
                          <a:latin typeface="+mn-lt"/>
                          <a:ea typeface="+mn-ea"/>
                        </a:rPr>
                        <a:t>Initial</a:t>
                      </a:r>
                      <a:r>
                        <a:rPr lang="en-US" sz="1600" b="0" i="0" u="none" strike="noStrike" baseline="0" dirty="0">
                          <a:solidFill>
                            <a:srgbClr val="000000"/>
                          </a:solidFill>
                          <a:effectLst/>
                          <a:latin typeface="+mn-lt"/>
                          <a:ea typeface="+mn-ea"/>
                        </a:rPr>
                        <a:t> calibration accuracy</a:t>
                      </a:r>
                      <a:endParaRPr lang="en-US"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ea typeface="+mn-ea"/>
                        </a:rPr>
                        <a:t>＜0.2 ppm</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altLang="zh-CN" sz="16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600" b="0" i="0" u="none" strike="noStrike" kern="1200" dirty="0" smtClean="0">
                          <a:solidFill>
                            <a:srgbClr val="000000"/>
                          </a:solidFill>
                          <a:effectLst/>
                          <a:latin typeface="+mn-lt"/>
                          <a:ea typeface="+mn-ea"/>
                          <a:cs typeface="+mn-cs"/>
                        </a:rPr>
                        <a:t>100 </a:t>
                      </a:r>
                      <a:r>
                        <a:rPr lang="en-US" sz="1600" b="0" i="0" u="none" strike="noStrike" kern="1200" dirty="0">
                          <a:solidFill>
                            <a:srgbClr val="000000"/>
                          </a:solidFill>
                          <a:effectLst/>
                          <a:latin typeface="+mn-lt"/>
                          <a:ea typeface="+mn-ea"/>
                          <a:cs typeface="+mn-cs"/>
                        </a:rPr>
                        <a:t>ppb (</a:t>
                      </a:r>
                      <a:r>
                        <a:rPr lang="en-US" altLang="zh-CN" sz="1600" b="0" i="0" u="none" strike="noStrike" kern="1200" dirty="0">
                          <a:solidFill>
                            <a:srgbClr val="000000"/>
                          </a:solidFill>
                          <a:effectLst/>
                          <a:latin typeface="+mn-lt"/>
                          <a:ea typeface="+mn-ea"/>
                          <a:cs typeface="+mn-cs"/>
                        </a:rPr>
                        <a:t>±0.1ppm)</a:t>
                      </a:r>
                      <a:endParaRPr lang="zh-CN" sz="1600" b="0" i="0" u="none" strike="noStrike" kern="1200" dirty="0">
                        <a:solidFill>
                          <a:srgbClr val="000000"/>
                        </a:solidFill>
                        <a:effectLst/>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650">
                <a:tc>
                  <a:txBody>
                    <a:bodyPr/>
                    <a:lstStyle/>
                    <a:p>
                      <a:pPr algn="ctr" fontAlgn="ctr"/>
                      <a:r>
                        <a:rPr lang="en-US" sz="1600" b="0" i="0" u="none" strike="noStrike" dirty="0">
                          <a:solidFill>
                            <a:srgbClr val="000000"/>
                          </a:solidFill>
                          <a:effectLst/>
                          <a:latin typeface="+mn-lt"/>
                          <a:ea typeface="+mn-ea"/>
                        </a:rPr>
                        <a:t>Temperature</a:t>
                      </a:r>
                      <a:r>
                        <a:rPr lang="en-US" sz="1600" b="0" i="0" u="none" strike="noStrike" baseline="0" dirty="0">
                          <a:solidFill>
                            <a:srgbClr val="000000"/>
                          </a:solidFill>
                          <a:effectLst/>
                          <a:latin typeface="+mn-lt"/>
                          <a:ea typeface="+mn-ea"/>
                        </a:rPr>
                        <a:t> stability</a:t>
                      </a:r>
                      <a:endParaRPr lang="en-US"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ea typeface="+mn-ea"/>
                        </a:rPr>
                        <a:t>＜1 ppm/year, 0℃ ~50℃</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altLang="zh-CN" sz="16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600" b="0" i="0" u="none" strike="noStrike" kern="1200" dirty="0" smtClean="0">
                          <a:solidFill>
                            <a:srgbClr val="000000"/>
                          </a:solidFill>
                          <a:effectLst/>
                          <a:latin typeface="+mn-lt"/>
                          <a:ea typeface="+mn-ea"/>
                          <a:cs typeface="+mn-cs"/>
                        </a:rPr>
                        <a:t>1 ppb,0</a:t>
                      </a:r>
                      <a:r>
                        <a:rPr lang="zh-CN" sz="1600" b="0" i="0" u="none" strike="noStrike" kern="1200" dirty="0">
                          <a:solidFill>
                            <a:srgbClr val="000000"/>
                          </a:solidFill>
                          <a:effectLst/>
                          <a:latin typeface="+mn-lt"/>
                          <a:ea typeface="+mn-ea"/>
                          <a:cs typeface="+mn-cs"/>
                        </a:rPr>
                        <a:t>℃</a:t>
                      </a:r>
                      <a:r>
                        <a:rPr lang="en-US" sz="1600" b="0" i="0" u="none" strike="noStrike" kern="1200" dirty="0">
                          <a:solidFill>
                            <a:srgbClr val="000000"/>
                          </a:solidFill>
                          <a:effectLst/>
                          <a:latin typeface="+mn-lt"/>
                          <a:ea typeface="+mn-ea"/>
                          <a:cs typeface="+mn-cs"/>
                        </a:rPr>
                        <a:t>~50</a:t>
                      </a:r>
                      <a:r>
                        <a:rPr lang="zh-CN" sz="1600" b="0" i="0" u="none" strike="noStrike" kern="1200" dirty="0">
                          <a:solidFill>
                            <a:srgbClr val="000000"/>
                          </a:solidFill>
                          <a:effectLst/>
                          <a:latin typeface="+mn-lt"/>
                          <a:ea typeface="+mn-ea"/>
                          <a:cs typeface="+mn-cs"/>
                        </a:rPr>
                        <a:t>℃</a:t>
                      </a: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650">
                <a:tc>
                  <a:txBody>
                    <a:bodyPr/>
                    <a:lstStyle/>
                    <a:p>
                      <a:pPr algn="ctr" fontAlgn="ctr"/>
                      <a:r>
                        <a:rPr lang="en-US" sz="1600" b="0" i="0" u="none" strike="noStrike" dirty="0">
                          <a:solidFill>
                            <a:srgbClr val="000000"/>
                          </a:solidFill>
                          <a:effectLst/>
                          <a:latin typeface="+mn-lt"/>
                          <a:ea typeface="+mn-ea"/>
                        </a:rPr>
                        <a:t>Frequency</a:t>
                      </a:r>
                      <a:r>
                        <a:rPr lang="en-US" sz="1600" b="0" i="0" u="none" strike="noStrike" baseline="0" dirty="0">
                          <a:solidFill>
                            <a:srgbClr val="000000"/>
                          </a:solidFill>
                          <a:effectLst/>
                          <a:latin typeface="+mn-lt"/>
                          <a:ea typeface="+mn-ea"/>
                        </a:rPr>
                        <a:t> aging rate</a:t>
                      </a:r>
                      <a:endParaRPr lang="en-US" sz="1600" b="0" i="0" u="none" strike="noStrike" dirty="0">
                        <a:solidFill>
                          <a:srgbClr val="000000"/>
                        </a:solidFill>
                        <a:effectLst/>
                        <a:latin typeface="+mn-lt"/>
                        <a:ea typeface="+mn-ea"/>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ea typeface="+mn-ea"/>
                        </a:rPr>
                        <a:t>＜0.5 ppm/first year, 3.0 ppm/20 years</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mn-lt"/>
                          <a:ea typeface="+mn-ea"/>
                          <a:cs typeface="+mn-cs"/>
                        </a:rPr>
                        <a:t>50 ppb</a:t>
                      </a:r>
                      <a:r>
                        <a:rPr lang="en-US" sz="1600" b="0" i="0" u="none" strike="noStrike" kern="1200" baseline="0" dirty="0">
                          <a:solidFill>
                            <a:srgbClr val="000000"/>
                          </a:solidFill>
                          <a:effectLst/>
                          <a:latin typeface="+mn-lt"/>
                          <a:ea typeface="+mn-ea"/>
                          <a:cs typeface="+mn-cs"/>
                        </a:rPr>
                        <a:t> per year</a:t>
                      </a:r>
                      <a:endParaRPr lang="zh-CN" sz="1600" b="0" i="0" u="none" strike="noStrike" kern="1200" dirty="0">
                        <a:solidFill>
                          <a:srgbClr val="000000"/>
                        </a:solidFill>
                        <a:effectLst/>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63146"/>
                  </a:ext>
                </a:extLst>
              </a:tr>
            </a:tbl>
          </a:graphicData>
        </a:graphic>
      </p:graphicFrame>
    </p:spTree>
    <p:extLst>
      <p:ext uri="{BB962C8B-B14F-4D97-AF65-F5344CB8AC3E}">
        <p14:creationId xmlns:p14="http://schemas.microsoft.com/office/powerpoint/2010/main" val="1365584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E3A7-08C2-E428-BBBB-BA97CC61C766}"/>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A35ED184-081D-425A-726F-2EA063A9ABE7}"/>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solidFill>
                  <a:srgbClr val="FF9900"/>
                </a:solidFill>
                <a:latin typeface="Arial" panose="020B0604020202020204" pitchFamily="34" charset="0"/>
                <a:cs typeface="Arial" panose="020B0604020202020204" pitchFamily="34" charset="0"/>
              </a:rPr>
              <a:t>Pure Output</a:t>
            </a:r>
          </a:p>
        </p:txBody>
      </p:sp>
      <p:sp>
        <p:nvSpPr>
          <p:cNvPr id="3" name="矩形 4">
            <a:extLst>
              <a:ext uri="{FF2B5EF4-FFF2-40B4-BE49-F238E27FC236}">
                <a16:creationId xmlns:a16="http://schemas.microsoft.com/office/drawing/2014/main" id="{5FCD8B75-F412-FE47-2DF2-EBB24907BF77}"/>
              </a:ext>
            </a:extLst>
          </p:cNvPr>
          <p:cNvSpPr/>
          <p:nvPr/>
        </p:nvSpPr>
        <p:spPr>
          <a:xfrm>
            <a:off x="540000" y="1518615"/>
            <a:ext cx="11988130"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SSB phase noise as low as -135dBc/Hz in continuous wave mode </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1GHz 10kHz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offset)</a:t>
            </a:r>
            <a:endPar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a:p>
            <a:pPr marL="539777" indent="-539777" eaLnBrk="0" fontAlgn="base" hangingPunct="0">
              <a:spcBef>
                <a:spcPct val="20000"/>
              </a:spcBef>
              <a:spcAft>
                <a:spcPct val="0"/>
              </a:spcAft>
              <a:buBlip>
                <a:blip r:embed="rId3"/>
              </a:buBlip>
            </a:pP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SSG6082A-V </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has lower harmonics and sub-harmonics and higher signal quality. The impact on adjacent communication systems can be reduced during testing</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p>
          <a:p>
            <a:pPr marL="539777" indent="-539777" eaLnBrk="0" fontAlgn="base" hangingPunct="0">
              <a:spcBef>
                <a:spcPct val="20000"/>
              </a:spcBef>
              <a:spcAft>
                <a:spcPct val="0"/>
              </a:spcAft>
              <a:buBlip>
                <a:blip r:embed="rId3"/>
              </a:buBlip>
            </a:pP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Excellent </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ACPR with high quality broadband output signal in IQ mode</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endPar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pic>
        <p:nvPicPr>
          <p:cNvPr id="4" name="图片 7">
            <a:extLst>
              <a:ext uri="{FF2B5EF4-FFF2-40B4-BE49-F238E27FC236}">
                <a16:creationId xmlns:a16="http://schemas.microsoft.com/office/drawing/2014/main" id="{D73FA7AB-C85D-F808-3D1D-63DFD095616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0000" y="3121572"/>
            <a:ext cx="6294352" cy="3980794"/>
          </a:xfrm>
          <a:prstGeom prst="rect">
            <a:avLst/>
          </a:prstGeom>
        </p:spPr>
      </p:pic>
      <p:sp>
        <p:nvSpPr>
          <p:cNvPr id="6" name="文本框 8">
            <a:extLst>
              <a:ext uri="{FF2B5EF4-FFF2-40B4-BE49-F238E27FC236}">
                <a16:creationId xmlns:a16="http://schemas.microsoft.com/office/drawing/2014/main" id="{8358E657-A92A-EDC9-43F3-7CF7DFFC74B5}"/>
              </a:ext>
            </a:extLst>
          </p:cNvPr>
          <p:cNvSpPr txBox="1"/>
          <p:nvPr/>
        </p:nvSpPr>
        <p:spPr>
          <a:xfrm>
            <a:off x="1327649" y="7070835"/>
            <a:ext cx="4978557" cy="400110"/>
          </a:xfrm>
          <a:prstGeom prst="rect">
            <a:avLst/>
          </a:prstGeom>
          <a:noFill/>
        </p:spPr>
        <p:txBody>
          <a:bodyPr wrap="square" rtlCol="0">
            <a:spAutoFit/>
          </a:bodyPr>
          <a:lstStyle/>
          <a:p>
            <a:pPr algn="ctr"/>
            <a:r>
              <a:rPr lang="en-US" altLang="zh-CN" sz="2000" dirty="0">
                <a:solidFill>
                  <a:schemeClr val="tx1">
                    <a:lumMod val="95000"/>
                    <a:lumOff val="5000"/>
                  </a:schemeClr>
                </a:solidFill>
                <a:ea typeface="阿里巴巴普惠体 R" panose="00020600040101010101" pitchFamily="18" charset="-122"/>
              </a:rPr>
              <a:t>Phase noise at different carrier frequencies</a:t>
            </a:r>
            <a:endParaRPr lang="zh-CN" altLang="en-US" sz="2000" dirty="0">
              <a:solidFill>
                <a:schemeClr val="tx1">
                  <a:lumMod val="95000"/>
                  <a:lumOff val="5000"/>
                </a:schemeClr>
              </a:solidFill>
              <a:ea typeface="阿里巴巴普惠体 R" panose="00020600040101010101" pitchFamily="18" charset="-122"/>
            </a:endParaRPr>
          </a:p>
        </p:txBody>
      </p:sp>
      <p:sp>
        <p:nvSpPr>
          <p:cNvPr id="8" name="文本框 9">
            <a:extLst>
              <a:ext uri="{FF2B5EF4-FFF2-40B4-BE49-F238E27FC236}">
                <a16:creationId xmlns:a16="http://schemas.microsoft.com/office/drawing/2014/main" id="{1F0776C9-812D-0EA9-5193-BE2B1AE9EEDB}"/>
              </a:ext>
            </a:extLst>
          </p:cNvPr>
          <p:cNvSpPr txBox="1"/>
          <p:nvPr/>
        </p:nvSpPr>
        <p:spPr>
          <a:xfrm>
            <a:off x="8000374" y="7070835"/>
            <a:ext cx="4760481" cy="400110"/>
          </a:xfrm>
          <a:prstGeom prst="rect">
            <a:avLst/>
          </a:prstGeom>
          <a:noFill/>
        </p:spPr>
        <p:txBody>
          <a:bodyPr wrap="square" rtlCol="0">
            <a:spAutoFit/>
          </a:bodyPr>
          <a:lstStyle/>
          <a:p>
            <a:pPr algn="ctr"/>
            <a:r>
              <a:rPr lang="en-US" altLang="zh-CN" sz="2000" dirty="0">
                <a:solidFill>
                  <a:schemeClr val="tx1">
                    <a:lumMod val="95000"/>
                    <a:lumOff val="5000"/>
                  </a:schemeClr>
                </a:solidFill>
                <a:ea typeface="阿里巴巴普惠体 R" panose="00020600040101010101" pitchFamily="18" charset="-122"/>
              </a:rPr>
              <a:t>5G NR TM1.1 100M bandwidth ACP test</a:t>
            </a:r>
            <a:endParaRPr lang="zh-CN" altLang="en-US" sz="2000" dirty="0">
              <a:solidFill>
                <a:schemeClr val="tx1">
                  <a:lumMod val="95000"/>
                  <a:lumOff val="5000"/>
                </a:schemeClr>
              </a:solidFill>
              <a:ea typeface="阿里巴巴普惠体 R" panose="00020600040101010101" pitchFamily="18" charset="-122"/>
            </a:endParaRPr>
          </a:p>
        </p:txBody>
      </p:sp>
      <p:pic>
        <p:nvPicPr>
          <p:cNvPr id="9" name="图片 10">
            <a:extLst>
              <a:ext uri="{FF2B5EF4-FFF2-40B4-BE49-F238E27FC236}">
                <a16:creationId xmlns:a16="http://schemas.microsoft.com/office/drawing/2014/main" id="{D1F82A40-C1CE-1E5C-2DAC-DC319BB5B51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310683" y="3247698"/>
            <a:ext cx="5892938" cy="3692692"/>
          </a:xfrm>
          <a:prstGeom prst="rect">
            <a:avLst/>
          </a:prstGeom>
        </p:spPr>
      </p:pic>
    </p:spTree>
    <p:extLst>
      <p:ext uri="{BB962C8B-B14F-4D97-AF65-F5344CB8AC3E}">
        <p14:creationId xmlns:p14="http://schemas.microsoft.com/office/powerpoint/2010/main" val="126158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76EF-CFF9-D166-062F-8F1F3A2A484E}"/>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257D80A6-ACC1-C9DD-C4D2-FE30E3517AF2}"/>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solidFill>
                  <a:srgbClr val="FF9900"/>
                </a:solidFill>
                <a:latin typeface="Arial" panose="020B0604020202020204" pitchFamily="34" charset="0"/>
                <a:cs typeface="Arial" panose="020B0604020202020204" pitchFamily="34" charset="0"/>
              </a:rPr>
              <a:t>Precise Level Settings</a:t>
            </a:r>
          </a:p>
        </p:txBody>
      </p:sp>
      <p:sp>
        <p:nvSpPr>
          <p:cNvPr id="3" name="矩形 4">
            <a:extLst>
              <a:ext uri="{FF2B5EF4-FFF2-40B4-BE49-F238E27FC236}">
                <a16:creationId xmlns:a16="http://schemas.microsoft.com/office/drawing/2014/main" id="{FE48309B-DDA9-6493-B67C-6EEA01B9180C}"/>
              </a:ext>
            </a:extLst>
          </p:cNvPr>
          <p:cNvSpPr/>
          <p:nvPr/>
        </p:nvSpPr>
        <p:spPr>
          <a:xfrm>
            <a:off x="539999" y="1518615"/>
            <a:ext cx="12823075" cy="11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The SSG6082A-V has a large output range while applying ALC control circuits to ensure accurate level output. </a:t>
            </a:r>
            <a:b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b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Level error &lt;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0.7 </a:t>
            </a:r>
            <a:r>
              <a:rPr lang="en-GB" altLang="zh-CN" sz="2000" dirty="0" err="1" smtClean="0">
                <a:solidFill>
                  <a:schemeClr val="tx1">
                    <a:lumMod val="95000"/>
                    <a:lumOff val="5000"/>
                  </a:schemeClr>
                </a:solidFill>
                <a:ea typeface="阿里巴巴普惠体 R" panose="00020600040101010101" pitchFamily="18" charset="-122"/>
                <a:cs typeface="阿里巴巴普惠体 R" panose="00020600040101010101" pitchFamily="18" charset="-122"/>
              </a:rPr>
              <a:t>dBm</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 SSG6082A-V can quickly respond according to the set level, the response time is less than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5ms.</a:t>
            </a:r>
            <a:endPar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 step scanning and list scanning, dwell time 10ms~100s</a:t>
            </a:r>
          </a:p>
        </p:txBody>
      </p:sp>
      <p:pic>
        <p:nvPicPr>
          <p:cNvPr id="10" name="图片 6">
            <a:extLst>
              <a:ext uri="{FF2B5EF4-FFF2-40B4-BE49-F238E27FC236}">
                <a16:creationId xmlns:a16="http://schemas.microsoft.com/office/drawing/2014/main" id="{A1BED196-7F8D-041E-2BEF-E3697788D85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144" y="3058370"/>
            <a:ext cx="5591299" cy="3756689"/>
          </a:xfrm>
          <a:prstGeom prst="rect">
            <a:avLst/>
          </a:prstGeom>
          <a:noFill/>
        </p:spPr>
      </p:pic>
      <p:pic>
        <p:nvPicPr>
          <p:cNvPr id="11" name="图片 7">
            <a:extLst>
              <a:ext uri="{FF2B5EF4-FFF2-40B4-BE49-F238E27FC236}">
                <a16:creationId xmlns:a16="http://schemas.microsoft.com/office/drawing/2014/main" id="{B5562CA3-D9D1-C5C3-50C5-E32F05BCDC3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687" y="3058370"/>
            <a:ext cx="5586840" cy="3756689"/>
          </a:xfrm>
          <a:prstGeom prst="rect">
            <a:avLst/>
          </a:prstGeom>
          <a:noFill/>
        </p:spPr>
      </p:pic>
      <p:sp>
        <p:nvSpPr>
          <p:cNvPr id="12" name="文本框 4">
            <a:extLst>
              <a:ext uri="{FF2B5EF4-FFF2-40B4-BE49-F238E27FC236}">
                <a16:creationId xmlns:a16="http://schemas.microsoft.com/office/drawing/2014/main" id="{001BBCAF-A372-70AA-6725-8D28A2117C7E}"/>
              </a:ext>
            </a:extLst>
          </p:cNvPr>
          <p:cNvSpPr txBox="1"/>
          <p:nvPr/>
        </p:nvSpPr>
        <p:spPr>
          <a:xfrm>
            <a:off x="1379246" y="6826466"/>
            <a:ext cx="4089094" cy="400110"/>
          </a:xfrm>
          <a:prstGeom prst="rect">
            <a:avLst/>
          </a:prstGeom>
          <a:noFill/>
        </p:spPr>
        <p:txBody>
          <a:bodyPr wrap="square" rtlCol="0">
            <a:spAutoFit/>
          </a:bodyPr>
          <a:lstStyle/>
          <a:p>
            <a:pPr algn="ctr"/>
            <a:r>
              <a:rPr lang="en-US" altLang="zh-CN" sz="2000" dirty="0">
                <a:solidFill>
                  <a:schemeClr val="tx1">
                    <a:lumMod val="95000"/>
                    <a:lumOff val="5000"/>
                  </a:schemeClr>
                </a:solidFill>
                <a:ea typeface="阿里巴巴普惠体 R" panose="00020600040101010101" pitchFamily="18" charset="-122"/>
              </a:rPr>
              <a:t>Level error at high output power</a:t>
            </a:r>
            <a:endParaRPr lang="zh-CN" altLang="en-US" sz="2000" dirty="0">
              <a:solidFill>
                <a:schemeClr val="tx1">
                  <a:lumMod val="95000"/>
                  <a:lumOff val="5000"/>
                </a:schemeClr>
              </a:solidFill>
              <a:ea typeface="阿里巴巴普惠体 R" panose="00020600040101010101" pitchFamily="18" charset="-122"/>
            </a:endParaRPr>
          </a:p>
        </p:txBody>
      </p:sp>
      <p:sp>
        <p:nvSpPr>
          <p:cNvPr id="13" name="文本框 5">
            <a:extLst>
              <a:ext uri="{FF2B5EF4-FFF2-40B4-BE49-F238E27FC236}">
                <a16:creationId xmlns:a16="http://schemas.microsoft.com/office/drawing/2014/main" id="{F008FF54-C683-F6F9-642A-6A4FA5BB9B84}"/>
              </a:ext>
            </a:extLst>
          </p:cNvPr>
          <p:cNvSpPr txBox="1"/>
          <p:nvPr/>
        </p:nvSpPr>
        <p:spPr>
          <a:xfrm>
            <a:off x="5412860" y="5901282"/>
            <a:ext cx="3934090" cy="2339102"/>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4600" dirty="0"/>
              <a:t>5ms</a:t>
            </a:r>
            <a:endParaRPr lang="zh-CN" altLang="en-US" sz="62300" dirty="0"/>
          </a:p>
        </p:txBody>
      </p:sp>
      <p:sp>
        <p:nvSpPr>
          <p:cNvPr id="14" name="文本框 8">
            <a:extLst>
              <a:ext uri="{FF2B5EF4-FFF2-40B4-BE49-F238E27FC236}">
                <a16:creationId xmlns:a16="http://schemas.microsoft.com/office/drawing/2014/main" id="{247AD0A8-D2CE-8384-F08D-D7F7CD0FD3B7}"/>
              </a:ext>
            </a:extLst>
          </p:cNvPr>
          <p:cNvSpPr txBox="1"/>
          <p:nvPr/>
        </p:nvSpPr>
        <p:spPr>
          <a:xfrm>
            <a:off x="9501954" y="6826466"/>
            <a:ext cx="3815043" cy="707886"/>
          </a:xfrm>
          <a:prstGeom prst="rect">
            <a:avLst/>
          </a:prstGeom>
          <a:noFill/>
        </p:spPr>
        <p:txBody>
          <a:bodyPr wrap="square" rtlCol="0">
            <a:spAutoFit/>
          </a:bodyPr>
          <a:lstStyle/>
          <a:p>
            <a:pPr algn="ctr"/>
            <a:r>
              <a:rPr lang="en-US" altLang="zh-CN" sz="2000" dirty="0">
                <a:solidFill>
                  <a:schemeClr val="tx1">
                    <a:lumMod val="95000"/>
                    <a:lumOff val="5000"/>
                  </a:schemeClr>
                </a:solidFill>
                <a:ea typeface="阿里巴巴普惠体 R" panose="00020600040101010101" pitchFamily="18" charset="-122"/>
              </a:rPr>
              <a:t>Maximum output amplitude versus frequency</a:t>
            </a:r>
            <a:endParaRPr lang="zh-CN" altLang="en-US" sz="2000" dirty="0">
              <a:solidFill>
                <a:schemeClr val="tx1">
                  <a:lumMod val="95000"/>
                  <a:lumOff val="5000"/>
                </a:schemeClr>
              </a:solidFill>
              <a:ea typeface="阿里巴巴普惠体 R" panose="00020600040101010101" pitchFamily="18" charset="-122"/>
            </a:endParaRPr>
          </a:p>
        </p:txBody>
      </p:sp>
    </p:spTree>
    <p:extLst>
      <p:ext uri="{BB962C8B-B14F-4D97-AF65-F5344CB8AC3E}">
        <p14:creationId xmlns:p14="http://schemas.microsoft.com/office/powerpoint/2010/main" val="261309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3722-92F6-77F3-8BD7-AEC747DFB30B}"/>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438337FC-DA90-453E-5B9C-473D8B080E8F}"/>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solidFill>
                  <a:srgbClr val="FF9900"/>
                </a:solidFill>
                <a:latin typeface="Arial" panose="020B0604020202020204" pitchFamily="34" charset="0"/>
                <a:cs typeface="Arial" panose="020B0604020202020204" pitchFamily="34" charset="0"/>
              </a:rPr>
              <a:t>Custom mode with High Symbol Rate</a:t>
            </a:r>
          </a:p>
        </p:txBody>
      </p:sp>
      <p:sp>
        <p:nvSpPr>
          <p:cNvPr id="3" name="矩形 4">
            <a:extLst>
              <a:ext uri="{FF2B5EF4-FFF2-40B4-BE49-F238E27FC236}">
                <a16:creationId xmlns:a16="http://schemas.microsoft.com/office/drawing/2014/main" id="{4F36ACC7-0BF9-6D15-C744-BCDC8A0415A8}"/>
              </a:ext>
            </a:extLst>
          </p:cNvPr>
          <p:cNvSpPr/>
          <p:nvPr/>
        </p:nvSpPr>
        <p:spPr>
          <a:xfrm>
            <a:off x="539999" y="1518615"/>
            <a:ext cx="12823075" cy="102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625 MHz symbol rate</a:t>
            </a:r>
          </a:p>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Supports common digital IQ modulation signals QAM/PSK/ASK/FSK, etc. Supports higher order modulation up to 1024QAM. Easily handle complex signals.</a:t>
            </a:r>
          </a:p>
        </p:txBody>
      </p:sp>
      <p:pic>
        <p:nvPicPr>
          <p:cNvPr id="7" name="Picture 2" descr="https://www.berkeleynucleonics.com/sites/default/files/unnamed_3.png">
            <a:extLst>
              <a:ext uri="{FF2B5EF4-FFF2-40B4-BE49-F238E27FC236}">
                <a16:creationId xmlns:a16="http://schemas.microsoft.com/office/drawing/2014/main" id="{2DBC925D-8576-AA13-8B39-0E2974CC1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023" y="3646515"/>
            <a:ext cx="6007492" cy="261146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5">
            <a:extLst>
              <a:ext uri="{FF2B5EF4-FFF2-40B4-BE49-F238E27FC236}">
                <a16:creationId xmlns:a16="http://schemas.microsoft.com/office/drawing/2014/main" id="{FFC9A938-9996-1E81-9E82-C1FF7EFF95B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48612" y="2979272"/>
            <a:ext cx="5819635" cy="3945949"/>
          </a:xfrm>
          <a:prstGeom prst="rect">
            <a:avLst/>
          </a:prstGeom>
        </p:spPr>
      </p:pic>
      <p:sp>
        <p:nvSpPr>
          <p:cNvPr id="9" name="文本框 6">
            <a:extLst>
              <a:ext uri="{FF2B5EF4-FFF2-40B4-BE49-F238E27FC236}">
                <a16:creationId xmlns:a16="http://schemas.microsoft.com/office/drawing/2014/main" id="{6873C245-1FF4-0249-CF62-192D4535E36E}"/>
              </a:ext>
            </a:extLst>
          </p:cNvPr>
          <p:cNvSpPr txBox="1"/>
          <p:nvPr/>
        </p:nvSpPr>
        <p:spPr>
          <a:xfrm>
            <a:off x="2349443" y="6390839"/>
            <a:ext cx="3804652" cy="383182"/>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890" dirty="0">
                <a:latin typeface="+mn-lt"/>
              </a:rPr>
              <a:t>Internal modulation generator</a:t>
            </a:r>
            <a:endParaRPr lang="zh-CN" altLang="en-US" sz="1890" dirty="0">
              <a:latin typeface="+mn-lt"/>
            </a:endParaRPr>
          </a:p>
        </p:txBody>
      </p:sp>
      <p:sp>
        <p:nvSpPr>
          <p:cNvPr id="10" name="文本框 7">
            <a:extLst>
              <a:ext uri="{FF2B5EF4-FFF2-40B4-BE49-F238E27FC236}">
                <a16:creationId xmlns:a16="http://schemas.microsoft.com/office/drawing/2014/main" id="{5FCB819E-4AC2-5C14-B1E4-B7C0BFDF558E}"/>
              </a:ext>
            </a:extLst>
          </p:cNvPr>
          <p:cNvSpPr txBox="1"/>
          <p:nvPr/>
        </p:nvSpPr>
        <p:spPr>
          <a:xfrm>
            <a:off x="8456103" y="6975180"/>
            <a:ext cx="3804652" cy="383182"/>
          </a:xfrm>
          <a:prstGeom prst="rect">
            <a:avLst/>
          </a:prstGeom>
          <a:noFill/>
        </p:spPr>
        <p:txBody>
          <a:bodyPr wrap="square" rtlCol="0">
            <a:spAutoFit/>
          </a:bodyPr>
          <a:lstStyle/>
          <a:p>
            <a:pPr algn="ctr"/>
            <a:r>
              <a:rPr lang="en-US" altLang="zh-CN" sz="1890" dirty="0">
                <a:ea typeface="阿里巴巴普惠体 R" panose="00020600040101010101" pitchFamily="18" charset="-122"/>
                <a:cs typeface="阿里巴巴普惠体 R" panose="00020600040101010101" pitchFamily="18" charset="-122"/>
              </a:rPr>
              <a:t>16QAM signal testing</a:t>
            </a:r>
            <a:endParaRPr lang="zh-CN" altLang="en-US" sz="1890" dirty="0">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3367414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1313-6FBF-D436-5115-C210CAB38867}"/>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6267EA14-A5F6-706A-436F-6572ED99EFE3}"/>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solidFill>
                  <a:srgbClr val="FF9900"/>
                </a:solidFill>
                <a:latin typeface="Arial" panose="020B0604020202020204" pitchFamily="34" charset="0"/>
                <a:cs typeface="Arial" panose="020B0604020202020204" pitchFamily="34" charset="0"/>
              </a:rPr>
              <a:t>Wider</a:t>
            </a:r>
            <a:r>
              <a:rPr lang="en-US" altLang="zh-CN" sz="3200" dirty="0">
                <a:solidFill>
                  <a:schemeClr val="accent6">
                    <a:lumMod val="75000"/>
                  </a:schemeClr>
                </a:solidFill>
                <a:latin typeface="Arial" panose="020B0604020202020204" pitchFamily="34" charset="0"/>
                <a:cs typeface="Arial" panose="020B0604020202020204" pitchFamily="34" charset="0"/>
              </a:rPr>
              <a:t> </a:t>
            </a:r>
            <a:r>
              <a:rPr lang="en-US" altLang="zh-CN" sz="3200" dirty="0">
                <a:latin typeface="Arial" panose="020B0604020202020204" pitchFamily="34" charset="0"/>
                <a:cs typeface="Arial" panose="020B0604020202020204" pitchFamily="34" charset="0"/>
              </a:rPr>
              <a:t>RF Modulation Bandwidth</a:t>
            </a:r>
          </a:p>
        </p:txBody>
      </p:sp>
      <p:sp>
        <p:nvSpPr>
          <p:cNvPr id="3" name="矩形 4">
            <a:extLst>
              <a:ext uri="{FF2B5EF4-FFF2-40B4-BE49-F238E27FC236}">
                <a16:creationId xmlns:a16="http://schemas.microsoft.com/office/drawing/2014/main" id="{B986A089-0660-D648-EF62-3AC6682B712B}"/>
              </a:ext>
            </a:extLst>
          </p:cNvPr>
          <p:cNvSpPr/>
          <p:nvPr/>
        </p:nvSpPr>
        <p:spPr>
          <a:xfrm>
            <a:off x="539999" y="1518615"/>
            <a:ext cx="12823075" cy="102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Supports internal and external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500 MHz </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modulation bandwidths.</a:t>
            </a:r>
          </a:p>
          <a:p>
            <a:pPr marL="539777" indent="-539777" eaLnBrk="0" fontAlgn="base" hangingPunct="0">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&lt;1dB In-band response.</a:t>
            </a:r>
          </a:p>
        </p:txBody>
      </p:sp>
      <p:sp>
        <p:nvSpPr>
          <p:cNvPr id="4" name="文本框 7">
            <a:extLst>
              <a:ext uri="{FF2B5EF4-FFF2-40B4-BE49-F238E27FC236}">
                <a16:creationId xmlns:a16="http://schemas.microsoft.com/office/drawing/2014/main" id="{94EEDFE6-03F2-F004-52ED-4590D859A7AB}"/>
              </a:ext>
            </a:extLst>
          </p:cNvPr>
          <p:cNvSpPr txBox="1"/>
          <p:nvPr/>
        </p:nvSpPr>
        <p:spPr>
          <a:xfrm>
            <a:off x="539999" y="5944245"/>
            <a:ext cx="4971233" cy="2339102"/>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4600" dirty="0"/>
              <a:t>1GHz</a:t>
            </a:r>
            <a:endParaRPr lang="zh-CN" altLang="en-US" sz="62300" dirty="0"/>
          </a:p>
        </p:txBody>
      </p:sp>
      <p:graphicFrame>
        <p:nvGraphicFramePr>
          <p:cNvPr id="5" name="表格 8">
            <a:extLst>
              <a:ext uri="{FF2B5EF4-FFF2-40B4-BE49-F238E27FC236}">
                <a16:creationId xmlns:a16="http://schemas.microsoft.com/office/drawing/2014/main" id="{23D7FC55-F209-DE7A-8B4F-400EC7961A3D}"/>
              </a:ext>
            </a:extLst>
          </p:cNvPr>
          <p:cNvGraphicFramePr>
            <a:graphicFrameLocks noGrp="1"/>
          </p:cNvGraphicFramePr>
          <p:nvPr>
            <p:extLst>
              <p:ext uri="{D42A27DB-BD31-4B8C-83A1-F6EECF244321}">
                <p14:modId xmlns:p14="http://schemas.microsoft.com/office/powerpoint/2010/main" val="1734749522"/>
              </p:ext>
            </p:extLst>
          </p:nvPr>
        </p:nvGraphicFramePr>
        <p:xfrm>
          <a:off x="539999" y="2448617"/>
          <a:ext cx="5195718" cy="3577376"/>
        </p:xfrm>
        <a:graphic>
          <a:graphicData uri="http://schemas.openxmlformats.org/drawingml/2006/table">
            <a:tbl>
              <a:tblPr/>
              <a:tblGrid>
                <a:gridCol w="2571197">
                  <a:extLst>
                    <a:ext uri="{9D8B030D-6E8A-4147-A177-3AD203B41FA5}">
                      <a16:colId xmlns:a16="http://schemas.microsoft.com/office/drawing/2014/main" val="20000"/>
                    </a:ext>
                  </a:extLst>
                </a:gridCol>
                <a:gridCol w="2624521">
                  <a:extLst>
                    <a:ext uri="{9D8B030D-6E8A-4147-A177-3AD203B41FA5}">
                      <a16:colId xmlns:a16="http://schemas.microsoft.com/office/drawing/2014/main" val="20002"/>
                    </a:ext>
                  </a:extLst>
                </a:gridCol>
              </a:tblGrid>
              <a:tr h="811958">
                <a:tc>
                  <a:txBody>
                    <a:bodyPr/>
                    <a:lstStyle/>
                    <a:p>
                      <a:pPr algn="ctr" fontAlgn="ctr"/>
                      <a:r>
                        <a:rPr lang="en-US" altLang="zh-CN" sz="2000" b="1" i="0" u="none" strike="noStrike" dirty="0">
                          <a:solidFill>
                            <a:srgbClr val="FFFFFF"/>
                          </a:solidFill>
                          <a:effectLst/>
                          <a:latin typeface="+mn-lt"/>
                          <a:ea typeface="微软雅黑" panose="020B0503020204020204" pitchFamily="34" charset="-122"/>
                        </a:rPr>
                        <a:t>protocol types</a:t>
                      </a:r>
                      <a:endParaRPr lang="zh-CN" altLang="en-US" sz="2000" b="1" i="0" u="none" strike="noStrike" dirty="0">
                        <a:solidFill>
                          <a:srgbClr val="FFFFFF"/>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dirty="0">
                          <a:solidFill>
                            <a:srgbClr val="FFFFFF"/>
                          </a:solidFill>
                          <a:effectLst/>
                          <a:latin typeface="+mn-lt"/>
                          <a:ea typeface="微软雅黑" panose="020B0503020204020204" pitchFamily="34" charset="-122"/>
                        </a:rPr>
                        <a:t>Maximum required modulation bandwidth</a:t>
                      </a:r>
                      <a:endParaRPr lang="en-US" sz="2000" b="1" i="0" u="none" strike="noStrike" dirty="0">
                        <a:solidFill>
                          <a:srgbClr val="FFFFFF"/>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45264">
                <a:tc>
                  <a:txBody>
                    <a:bodyPr/>
                    <a:lstStyle/>
                    <a:p>
                      <a:pPr algn="ctr" fontAlgn="ctr"/>
                      <a:r>
                        <a:rPr lang="en-US" altLang="zh-CN" sz="1800" b="0" i="0" u="none" strike="noStrike" dirty="0">
                          <a:solidFill>
                            <a:srgbClr val="000000"/>
                          </a:solidFill>
                          <a:effectLst/>
                          <a:latin typeface="+mn-lt"/>
                          <a:ea typeface="微软雅黑" panose="020B0503020204020204" pitchFamily="34" charset="-122"/>
                        </a:rPr>
                        <a:t>LTE FDD&amp;TDD</a:t>
                      </a:r>
                      <a:endParaRPr lang="en-US" sz="18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mn-lt"/>
                          <a:ea typeface="微软雅黑" panose="020B0503020204020204" pitchFamily="34" charset="-122"/>
                        </a:rPr>
                        <a:t>20MHz</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645264">
                <a:tc>
                  <a:txBody>
                    <a:bodyPr/>
                    <a:lstStyle/>
                    <a:p>
                      <a:pPr algn="ctr" fontAlgn="ctr"/>
                      <a:r>
                        <a:rPr lang="en-US" altLang="zh-CN" sz="1800" b="0" i="0" u="none" strike="noStrike" dirty="0">
                          <a:solidFill>
                            <a:srgbClr val="000000"/>
                          </a:solidFill>
                          <a:effectLst/>
                          <a:latin typeface="+mn-lt"/>
                          <a:ea typeface="微软雅黑" panose="020B0503020204020204" pitchFamily="34" charset="-122"/>
                        </a:rPr>
                        <a:t> LTE TDD</a:t>
                      </a:r>
                      <a:endParaRPr lang="en-US" sz="18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kern="1200" dirty="0">
                          <a:solidFill>
                            <a:srgbClr val="000000"/>
                          </a:solidFill>
                          <a:effectLst/>
                          <a:latin typeface="+mn-lt"/>
                          <a:ea typeface="微软雅黑" panose="020B0503020204020204" pitchFamily="34" charset="-122"/>
                          <a:cs typeface="+mn-cs"/>
                        </a:rPr>
                        <a:t>20MHz</a:t>
                      </a:r>
                      <a:endParaRPr lang="zh-CN" sz="18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244070"/>
                  </a:ext>
                </a:extLst>
              </a:tr>
              <a:tr h="645264">
                <a:tc>
                  <a:txBody>
                    <a:bodyPr/>
                    <a:lstStyle/>
                    <a:p>
                      <a:pPr algn="ctr" fontAlgn="ctr"/>
                      <a:r>
                        <a:rPr lang="en-US" sz="1800" b="0" i="0" u="none" strike="noStrike" dirty="0">
                          <a:solidFill>
                            <a:srgbClr val="000000"/>
                          </a:solidFill>
                          <a:effectLst/>
                          <a:latin typeface="+mn-lt"/>
                          <a:ea typeface="微软雅黑" panose="020B0503020204020204" pitchFamily="34" charset="-122"/>
                        </a:rPr>
                        <a:t>5G</a:t>
                      </a:r>
                      <a:r>
                        <a:rPr lang="en-US" sz="1800" b="0" i="0" u="none" strike="noStrike" baseline="0" dirty="0">
                          <a:solidFill>
                            <a:srgbClr val="000000"/>
                          </a:solidFill>
                          <a:effectLst/>
                          <a:latin typeface="+mn-lt"/>
                          <a:ea typeface="微软雅黑" panose="020B0503020204020204" pitchFamily="34" charset="-122"/>
                        </a:rPr>
                        <a:t> NR</a:t>
                      </a:r>
                      <a:endParaRPr lang="en-US" sz="18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mn-lt"/>
                          <a:ea typeface="微软雅黑" panose="020B0503020204020204" pitchFamily="34" charset="-122"/>
                          <a:cs typeface="+mn-cs"/>
                        </a:rPr>
                        <a:t>100</a:t>
                      </a:r>
                      <a:r>
                        <a:rPr lang="en-US" altLang="zh-CN" sz="1800" b="0" i="0" u="none" strike="noStrike" kern="1200" dirty="0">
                          <a:solidFill>
                            <a:srgbClr val="000000"/>
                          </a:solidFill>
                          <a:effectLst/>
                          <a:latin typeface="+mn-lt"/>
                          <a:ea typeface="微软雅黑" panose="020B0503020204020204" pitchFamily="34" charset="-122"/>
                          <a:cs typeface="+mn-cs"/>
                        </a:rPr>
                        <a:t>MHz</a:t>
                      </a:r>
                      <a:endParaRPr lang="zh-CN" sz="18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14813">
                <a:tc>
                  <a:txBody>
                    <a:bodyPr/>
                    <a:lstStyle/>
                    <a:p>
                      <a:pPr algn="ctr" fontAlgn="ctr"/>
                      <a:r>
                        <a:rPr lang="en-US" altLang="zh-CN" sz="1800" b="0" i="0" u="none" strike="noStrike" dirty="0" err="1">
                          <a:solidFill>
                            <a:srgbClr val="000000"/>
                          </a:solidFill>
                          <a:effectLst/>
                          <a:latin typeface="+mn-lt"/>
                          <a:ea typeface="微软雅黑" panose="020B0503020204020204" pitchFamily="34" charset="-122"/>
                        </a:rPr>
                        <a:t>WiFi</a:t>
                      </a:r>
                      <a:r>
                        <a:rPr lang="en-US" altLang="zh-CN" sz="1800" b="0" i="0" u="none" strike="noStrike" dirty="0">
                          <a:solidFill>
                            <a:srgbClr val="000000"/>
                          </a:solidFill>
                          <a:effectLst/>
                          <a:latin typeface="+mn-lt"/>
                          <a:ea typeface="微软雅黑" panose="020B0503020204020204" pitchFamily="34" charset="-122"/>
                        </a:rPr>
                        <a:t> 6</a:t>
                      </a:r>
                      <a:endParaRPr lang="en-US" sz="1800" b="0" i="0" u="none" strike="noStrike" dirty="0">
                        <a:solidFill>
                          <a:srgbClr val="000000"/>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kern="1200" dirty="0">
                          <a:solidFill>
                            <a:srgbClr val="000000"/>
                          </a:solidFill>
                          <a:effectLst/>
                          <a:latin typeface="+mn-lt"/>
                          <a:ea typeface="微软雅黑" panose="020B0503020204020204" pitchFamily="34" charset="-122"/>
                          <a:cs typeface="+mn-cs"/>
                        </a:rPr>
                        <a:t>160MHz</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4813">
                <a:tc>
                  <a:txBody>
                    <a:bodyPr/>
                    <a:lstStyle/>
                    <a:p>
                      <a:pPr algn="ctr" fontAlgn="ctr"/>
                      <a:r>
                        <a:rPr lang="en-US" altLang="zh-CN" sz="1800" b="0" i="0" u="none" strike="noStrike" kern="1200" dirty="0" err="1">
                          <a:solidFill>
                            <a:srgbClr val="000000"/>
                          </a:solidFill>
                          <a:effectLst/>
                          <a:latin typeface="+mn-lt"/>
                          <a:ea typeface="微软雅黑" panose="020B0503020204020204" pitchFamily="34" charset="-122"/>
                          <a:cs typeface="+mn-cs"/>
                        </a:rPr>
                        <a:t>WiFi</a:t>
                      </a:r>
                      <a:r>
                        <a:rPr lang="en-US" altLang="zh-CN" sz="1800" b="0" i="0" u="none" strike="noStrike" kern="1200" dirty="0">
                          <a:solidFill>
                            <a:srgbClr val="000000"/>
                          </a:solidFill>
                          <a:effectLst/>
                          <a:latin typeface="+mn-lt"/>
                          <a:ea typeface="微软雅黑" panose="020B0503020204020204" pitchFamily="34" charset="-122"/>
                          <a:cs typeface="+mn-cs"/>
                        </a:rPr>
                        <a:t> 7</a:t>
                      </a:r>
                      <a:endParaRPr lang="en-US" sz="18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kern="1200" dirty="0">
                          <a:solidFill>
                            <a:srgbClr val="000000"/>
                          </a:solidFill>
                          <a:effectLst/>
                          <a:latin typeface="+mn-lt"/>
                          <a:ea typeface="微软雅黑" panose="020B0503020204020204" pitchFamily="34" charset="-122"/>
                          <a:cs typeface="+mn-cs"/>
                        </a:rPr>
                        <a:t>320 MHz</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格 6">
            <a:extLst>
              <a:ext uri="{FF2B5EF4-FFF2-40B4-BE49-F238E27FC236}">
                <a16:creationId xmlns:a16="http://schemas.microsoft.com/office/drawing/2014/main" id="{FD2D005B-43C8-2E2C-5A7B-C7D4492C9271}"/>
              </a:ext>
            </a:extLst>
          </p:cNvPr>
          <p:cNvGraphicFramePr>
            <a:graphicFrameLocks noGrp="1"/>
          </p:cNvGraphicFramePr>
          <p:nvPr>
            <p:extLst>
              <p:ext uri="{D42A27DB-BD31-4B8C-83A1-F6EECF244321}">
                <p14:modId xmlns:p14="http://schemas.microsoft.com/office/powerpoint/2010/main" val="1098547272"/>
              </p:ext>
            </p:extLst>
          </p:nvPr>
        </p:nvGraphicFramePr>
        <p:xfrm>
          <a:off x="6344143" y="2448617"/>
          <a:ext cx="7516071" cy="5079012"/>
        </p:xfrm>
        <a:graphic>
          <a:graphicData uri="http://schemas.openxmlformats.org/drawingml/2006/table">
            <a:tbl>
              <a:tblPr/>
              <a:tblGrid>
                <a:gridCol w="2570261">
                  <a:extLst>
                    <a:ext uri="{9D8B030D-6E8A-4147-A177-3AD203B41FA5}">
                      <a16:colId xmlns:a16="http://schemas.microsoft.com/office/drawing/2014/main" val="20000"/>
                    </a:ext>
                  </a:extLst>
                </a:gridCol>
                <a:gridCol w="2472905">
                  <a:extLst>
                    <a:ext uri="{9D8B030D-6E8A-4147-A177-3AD203B41FA5}">
                      <a16:colId xmlns:a16="http://schemas.microsoft.com/office/drawing/2014/main" val="20002"/>
                    </a:ext>
                  </a:extLst>
                </a:gridCol>
                <a:gridCol w="2472905">
                  <a:extLst>
                    <a:ext uri="{9D8B030D-6E8A-4147-A177-3AD203B41FA5}">
                      <a16:colId xmlns:a16="http://schemas.microsoft.com/office/drawing/2014/main" val="1862208140"/>
                    </a:ext>
                  </a:extLst>
                </a:gridCol>
              </a:tblGrid>
              <a:tr h="439655">
                <a:tc>
                  <a:txBody>
                    <a:bodyPr/>
                    <a:lstStyle/>
                    <a:p>
                      <a:pPr algn="ctr" fontAlgn="ctr"/>
                      <a:r>
                        <a:rPr lang="en-US" altLang="zh-CN" sz="2000" b="1" i="0" u="none" strike="noStrike" dirty="0">
                          <a:solidFill>
                            <a:srgbClr val="FFFFFF"/>
                          </a:solidFill>
                          <a:effectLst/>
                          <a:latin typeface="+mn-lt"/>
                          <a:ea typeface="微软雅黑" panose="020B0503020204020204" pitchFamily="34" charset="-122"/>
                        </a:rPr>
                        <a:t>Models</a:t>
                      </a:r>
                      <a:r>
                        <a:rPr lang="zh-CN" altLang="en-US" sz="2000" b="1" i="0" u="none" strike="noStrike" dirty="0">
                          <a:solidFill>
                            <a:srgbClr val="FFFFFF"/>
                          </a:solidFill>
                          <a:effectLst/>
                          <a:latin typeface="+mn-lt"/>
                          <a:ea typeface="微软雅黑" panose="020B0503020204020204" pitchFamily="34" charset="-122"/>
                        </a:rPr>
                        <a:t>　</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ctr"/>
                      <a:r>
                        <a:rPr lang="en-US" altLang="zh-CN" sz="2000" b="1" i="0" u="none" strike="noStrike" dirty="0">
                          <a:solidFill>
                            <a:srgbClr val="FFFFFF"/>
                          </a:solidFill>
                          <a:effectLst/>
                          <a:latin typeface="+mn-lt"/>
                          <a:ea typeface="微软雅黑" panose="020B0503020204020204" pitchFamily="34" charset="-122"/>
                        </a:rPr>
                        <a:t>SSG6082A-V</a:t>
                      </a:r>
                      <a:endParaRPr lang="en-US" sz="2000" b="1" i="0" u="none" strike="noStrike" dirty="0">
                        <a:solidFill>
                          <a:srgbClr val="FFFFFF"/>
                        </a:solidFill>
                        <a:effectLst/>
                        <a:latin typeface="+mn-lt"/>
                        <a:ea typeface="微软雅黑" panose="020B0503020204020204" pitchFamily="34"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pPr algn="ctr" fontAlgn="ctr"/>
                      <a:endParaRPr lang="en-US" sz="1400" b="1" i="0" u="none" strike="noStrike"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95233">
                <a:tc rowSpan="6">
                  <a:txBody>
                    <a:bodyPr/>
                    <a:lstStyle/>
                    <a:p>
                      <a:pPr marL="0" algn="ctr" defTabSz="914400" rtl="0" eaLnBrk="1" fontAlgn="ctr" latinLnBrk="0" hangingPunct="1"/>
                      <a:r>
                        <a:rPr lang="en-US" altLang="zh-CN" sz="1800" b="0" i="0" u="none" strike="noStrike" kern="1200" dirty="0">
                          <a:solidFill>
                            <a:srgbClr val="000000"/>
                          </a:solidFill>
                          <a:effectLst/>
                          <a:latin typeface="+mn-lt"/>
                          <a:ea typeface="微软雅黑" panose="020B0503020204020204" pitchFamily="34" charset="-122"/>
                          <a:cs typeface="+mn-cs"/>
                        </a:rPr>
                        <a:t>Modulation bandwidth</a:t>
                      </a:r>
                      <a:endParaRPr lang="en-US" sz="1800" b="0" i="0" u="none" strike="noStrike" kern="1200" dirty="0">
                        <a:solidFill>
                          <a:srgbClr val="000000"/>
                        </a:solidFill>
                        <a:effectLst/>
                        <a:latin typeface="+mn-lt"/>
                        <a:ea typeface="微软雅黑" panose="020B0503020204020204" pitchFamily="34" charset="-122"/>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algn="ctr" defTabSz="914400" rtl="0" eaLnBrk="1" fontAlgn="ctr" latinLnBrk="0" hangingPunct="1">
                        <a:spcAft>
                          <a:spcPts val="0"/>
                        </a:spcAft>
                      </a:pPr>
                      <a:r>
                        <a:rPr lang="en-US" altLang="zh-CN" sz="1800" b="0" i="0" u="none" strike="noStrike" kern="1200" dirty="0">
                          <a:solidFill>
                            <a:srgbClr val="000000"/>
                          </a:solidFill>
                          <a:effectLst/>
                          <a:latin typeface="+mn-lt"/>
                          <a:ea typeface="微软雅黑" panose="020B0503020204020204" pitchFamily="34" charset="-122"/>
                          <a:cs typeface="+mn-cs"/>
                        </a:rPr>
                        <a:t>external</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595233">
                <a:tc vMerge="1">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800" b="0" i="0" u="none" strike="noStrike" kern="1200" dirty="0">
                          <a:solidFill>
                            <a:srgbClr val="000000"/>
                          </a:solidFill>
                          <a:effectLst/>
                          <a:latin typeface="+mn-lt"/>
                          <a:ea typeface="微软雅黑" panose="020B0503020204020204" pitchFamily="34" charset="-122"/>
                          <a:cs typeface="+mn-cs"/>
                        </a:rPr>
                        <a:t>10 MHz </a:t>
                      </a:r>
                      <a:r>
                        <a:rPr lang="zh-CN" sz="1800" b="0" i="0" u="none" strike="noStrike" kern="1200" dirty="0">
                          <a:solidFill>
                            <a:srgbClr val="000000"/>
                          </a:solidFill>
                          <a:effectLst/>
                          <a:latin typeface="+mn-lt"/>
                          <a:ea typeface="微软雅黑" panose="020B0503020204020204" pitchFamily="34" charset="-122"/>
                          <a:cs typeface="+mn-cs"/>
                        </a:rPr>
                        <a:t>＜</a:t>
                      </a:r>
                      <a:r>
                        <a:rPr lang="en-US" sz="1800" b="0" i="0" u="none" strike="noStrike" kern="1200" dirty="0">
                          <a:solidFill>
                            <a:srgbClr val="000000"/>
                          </a:solidFill>
                          <a:effectLst/>
                          <a:latin typeface="+mn-lt"/>
                          <a:ea typeface="微软雅黑" panose="020B0503020204020204" pitchFamily="34" charset="-122"/>
                          <a:cs typeface="+mn-cs"/>
                        </a:rPr>
                        <a:t>f</a:t>
                      </a:r>
                      <a:r>
                        <a:rPr lang="zh-CN" sz="1800" b="0" i="0" u="none" strike="noStrike" kern="1200" dirty="0">
                          <a:solidFill>
                            <a:srgbClr val="000000"/>
                          </a:solidFill>
                          <a:effectLst/>
                          <a:latin typeface="+mn-lt"/>
                          <a:ea typeface="微软雅黑" panose="020B0503020204020204" pitchFamily="34" charset="-122"/>
                          <a:cs typeface="+mn-cs"/>
                        </a:rPr>
                        <a:t>＜ </a:t>
                      </a:r>
                      <a:r>
                        <a:rPr lang="en-US" sz="1800" b="0" i="0" u="none" strike="noStrike" kern="1200" dirty="0">
                          <a:solidFill>
                            <a:srgbClr val="000000"/>
                          </a:solidFill>
                          <a:effectLst/>
                          <a:latin typeface="+mn-lt"/>
                          <a:ea typeface="微软雅黑" panose="020B0503020204020204" pitchFamily="34" charset="-122"/>
                          <a:cs typeface="+mn-cs"/>
                        </a:rPr>
                        <a:t>2 GHz  </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GB" altLang="zh-CN" sz="18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800" b="0" i="0" u="none" strike="noStrike" kern="1200" dirty="0" smtClean="0">
                          <a:solidFill>
                            <a:srgbClr val="000000"/>
                          </a:solidFill>
                          <a:effectLst/>
                          <a:latin typeface="+mn-lt"/>
                          <a:ea typeface="微软雅黑" panose="020B0503020204020204" pitchFamily="34" charset="-122"/>
                          <a:cs typeface="+mn-cs"/>
                        </a:rPr>
                        <a:t>25</a:t>
                      </a:r>
                      <a:r>
                        <a:rPr lang="en-US" sz="1800" b="0" i="0" u="none" strike="noStrike" kern="1200" dirty="0">
                          <a:solidFill>
                            <a:srgbClr val="000000"/>
                          </a:solidFill>
                          <a:effectLst/>
                          <a:latin typeface="+mn-lt"/>
                          <a:ea typeface="微软雅黑" panose="020B0503020204020204" pitchFamily="34" charset="-122"/>
                          <a:cs typeface="+mn-cs"/>
                        </a:rPr>
                        <a:t>% </a:t>
                      </a:r>
                      <a:r>
                        <a:rPr lang="en-US" altLang="zh-CN" sz="1800" b="0" i="0" u="none" strike="noStrike" kern="1200" dirty="0">
                          <a:solidFill>
                            <a:srgbClr val="000000"/>
                          </a:solidFill>
                          <a:effectLst/>
                          <a:latin typeface="+mn-lt"/>
                          <a:ea typeface="微软雅黑" panose="020B0503020204020204" pitchFamily="34" charset="-122"/>
                          <a:cs typeface="+mn-cs"/>
                        </a:rPr>
                        <a:t>carrier frequency</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244070"/>
                  </a:ext>
                </a:extLst>
              </a:tr>
              <a:tr h="595233">
                <a:tc vMerge="1">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800" b="0" i="0" u="none" strike="noStrike" kern="1200" dirty="0">
                          <a:solidFill>
                            <a:srgbClr val="000000"/>
                          </a:solidFill>
                          <a:effectLst/>
                          <a:latin typeface="+mn-lt"/>
                          <a:ea typeface="微软雅黑" panose="020B0503020204020204" pitchFamily="34" charset="-122"/>
                          <a:cs typeface="+mn-cs"/>
                        </a:rPr>
                        <a:t>2 GHz  </a:t>
                      </a:r>
                      <a:r>
                        <a:rPr lang="zh-CN" sz="1800" b="0" i="0" u="none" strike="noStrike" kern="1200" dirty="0">
                          <a:solidFill>
                            <a:srgbClr val="000000"/>
                          </a:solidFill>
                          <a:effectLst/>
                          <a:latin typeface="+mn-lt"/>
                          <a:ea typeface="微软雅黑" panose="020B0503020204020204" pitchFamily="34" charset="-122"/>
                          <a:cs typeface="+mn-cs"/>
                        </a:rPr>
                        <a:t>＜</a:t>
                      </a:r>
                      <a:r>
                        <a:rPr lang="en-US" sz="1800" b="0" i="0" u="none" strike="noStrike" kern="1200" dirty="0">
                          <a:solidFill>
                            <a:srgbClr val="000000"/>
                          </a:solidFill>
                          <a:effectLst/>
                          <a:latin typeface="+mn-lt"/>
                          <a:ea typeface="微软雅黑" panose="020B0503020204020204" pitchFamily="34" charset="-122"/>
                          <a:cs typeface="+mn-cs"/>
                        </a:rPr>
                        <a:t>f</a:t>
                      </a:r>
                      <a:r>
                        <a:rPr lang="zh-CN" sz="1800" b="0" i="0" u="none" strike="noStrike" kern="1200" dirty="0">
                          <a:solidFill>
                            <a:srgbClr val="000000"/>
                          </a:solidFill>
                          <a:effectLst/>
                          <a:latin typeface="+mn-lt"/>
                          <a:ea typeface="微软雅黑" panose="020B0503020204020204" pitchFamily="34" charset="-122"/>
                          <a:cs typeface="+mn-cs"/>
                        </a:rPr>
                        <a:t>＜ </a:t>
                      </a:r>
                      <a:r>
                        <a:rPr lang="en-US" sz="1800" b="0" i="0" u="none" strike="noStrike" kern="1200" dirty="0" smtClean="0">
                          <a:solidFill>
                            <a:srgbClr val="000000"/>
                          </a:solidFill>
                          <a:effectLst/>
                          <a:latin typeface="+mn-lt"/>
                          <a:ea typeface="微软雅黑" panose="020B0503020204020204" pitchFamily="34" charset="-122"/>
                          <a:cs typeface="+mn-cs"/>
                        </a:rPr>
                        <a:t>8 </a:t>
                      </a:r>
                      <a:r>
                        <a:rPr lang="en-US" sz="1800" b="0" i="0" u="none" strike="noStrike" kern="1200" dirty="0">
                          <a:solidFill>
                            <a:srgbClr val="000000"/>
                          </a:solidFill>
                          <a:effectLst/>
                          <a:latin typeface="+mn-lt"/>
                          <a:ea typeface="微软雅黑" panose="020B0503020204020204" pitchFamily="34" charset="-122"/>
                          <a:cs typeface="+mn-cs"/>
                        </a:rPr>
                        <a:t>GHz</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GB" altLang="zh-CN" sz="18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800" b="0" i="0" u="none" strike="noStrike" kern="1200" dirty="0" smtClean="0">
                          <a:solidFill>
                            <a:srgbClr val="000000"/>
                          </a:solidFill>
                          <a:effectLst/>
                          <a:latin typeface="+mn-lt"/>
                          <a:ea typeface="微软雅黑" panose="020B0503020204020204" pitchFamily="34" charset="-122"/>
                          <a:cs typeface="+mn-cs"/>
                        </a:rPr>
                        <a:t>500 </a:t>
                      </a:r>
                      <a:r>
                        <a:rPr lang="en-US" sz="1800" b="0" i="0" u="none" strike="noStrike" kern="1200" dirty="0">
                          <a:solidFill>
                            <a:srgbClr val="000000"/>
                          </a:solidFill>
                          <a:effectLst/>
                          <a:latin typeface="+mn-lt"/>
                          <a:ea typeface="微软雅黑" panose="020B0503020204020204" pitchFamily="34" charset="-122"/>
                          <a:cs typeface="+mn-cs"/>
                        </a:rPr>
                        <a:t>MHz </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59119">
                <a:tc vMerge="1">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marL="0" algn="ctr" defTabSz="914400" rtl="0" eaLnBrk="1" fontAlgn="ctr" latinLnBrk="0" hangingPunct="1">
                        <a:spcAft>
                          <a:spcPts val="0"/>
                        </a:spcAft>
                      </a:pPr>
                      <a:r>
                        <a:rPr lang="en-US" altLang="zh-CN" sz="1800" b="0" i="0" u="none" strike="noStrike" kern="1200" dirty="0">
                          <a:solidFill>
                            <a:srgbClr val="000000"/>
                          </a:solidFill>
                          <a:effectLst/>
                          <a:latin typeface="+mn-lt"/>
                          <a:ea typeface="微软雅黑" panose="020B0503020204020204" pitchFamily="34" charset="-122"/>
                          <a:cs typeface="+mn-cs"/>
                        </a:rPr>
                        <a:t>internal</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2650">
                <a:tc vMerge="1">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800" b="0" i="0" u="none" strike="noStrike" kern="1200" dirty="0">
                          <a:solidFill>
                            <a:srgbClr val="000000"/>
                          </a:solidFill>
                          <a:effectLst/>
                          <a:latin typeface="+mn-lt"/>
                          <a:ea typeface="微软雅黑" panose="020B0503020204020204" pitchFamily="34" charset="-122"/>
                          <a:cs typeface="+mn-cs"/>
                        </a:rPr>
                        <a:t>10 MHz </a:t>
                      </a:r>
                      <a:r>
                        <a:rPr lang="zh-CN" sz="1800" b="0" i="0" u="none" strike="noStrike" kern="1200" dirty="0">
                          <a:solidFill>
                            <a:srgbClr val="000000"/>
                          </a:solidFill>
                          <a:effectLst/>
                          <a:latin typeface="+mn-lt"/>
                          <a:ea typeface="微软雅黑" panose="020B0503020204020204" pitchFamily="34" charset="-122"/>
                          <a:cs typeface="+mn-cs"/>
                        </a:rPr>
                        <a:t>＜</a:t>
                      </a:r>
                      <a:r>
                        <a:rPr lang="en-US" sz="1800" b="0" i="0" u="none" strike="noStrike" kern="1200" dirty="0">
                          <a:solidFill>
                            <a:srgbClr val="000000"/>
                          </a:solidFill>
                          <a:effectLst/>
                          <a:latin typeface="+mn-lt"/>
                          <a:ea typeface="微软雅黑" panose="020B0503020204020204" pitchFamily="34" charset="-122"/>
                          <a:cs typeface="+mn-cs"/>
                        </a:rPr>
                        <a:t>f</a:t>
                      </a:r>
                      <a:r>
                        <a:rPr lang="zh-CN" sz="1800" b="0" i="0" u="none" strike="noStrike" kern="1200" dirty="0">
                          <a:solidFill>
                            <a:srgbClr val="000000"/>
                          </a:solidFill>
                          <a:effectLst/>
                          <a:latin typeface="+mn-lt"/>
                          <a:ea typeface="微软雅黑" panose="020B0503020204020204" pitchFamily="34" charset="-122"/>
                          <a:cs typeface="+mn-cs"/>
                        </a:rPr>
                        <a:t>＜ </a:t>
                      </a:r>
                      <a:r>
                        <a:rPr lang="en-US" sz="1800" b="0" i="0" u="none" strike="noStrike" kern="1200" dirty="0">
                          <a:solidFill>
                            <a:srgbClr val="000000"/>
                          </a:solidFill>
                          <a:effectLst/>
                          <a:latin typeface="+mn-lt"/>
                          <a:ea typeface="微软雅黑" panose="020B0503020204020204" pitchFamily="34" charset="-122"/>
                          <a:cs typeface="+mn-cs"/>
                        </a:rPr>
                        <a:t>2 GHz  </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GB" altLang="zh-CN" sz="18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800" b="0" i="0" u="none" strike="noStrike" kern="1200" dirty="0" smtClean="0">
                          <a:solidFill>
                            <a:srgbClr val="000000"/>
                          </a:solidFill>
                          <a:effectLst/>
                          <a:latin typeface="+mn-lt"/>
                          <a:ea typeface="微软雅黑" panose="020B0503020204020204" pitchFamily="34" charset="-122"/>
                          <a:cs typeface="+mn-cs"/>
                        </a:rPr>
                        <a:t>25</a:t>
                      </a:r>
                      <a:r>
                        <a:rPr lang="en-US" sz="1800" b="0" i="0" u="none" strike="noStrike" kern="1200" dirty="0">
                          <a:solidFill>
                            <a:srgbClr val="000000"/>
                          </a:solidFill>
                          <a:effectLst/>
                          <a:latin typeface="+mn-lt"/>
                          <a:ea typeface="微软雅黑" panose="020B0503020204020204" pitchFamily="34" charset="-122"/>
                          <a:cs typeface="+mn-cs"/>
                        </a:rPr>
                        <a:t>% </a:t>
                      </a:r>
                      <a:r>
                        <a:rPr lang="en-US" altLang="zh-CN" sz="1800" b="0" i="0" u="none" strike="noStrike" kern="1200" dirty="0">
                          <a:solidFill>
                            <a:srgbClr val="000000"/>
                          </a:solidFill>
                          <a:effectLst/>
                          <a:latin typeface="+mn-lt"/>
                          <a:ea typeface="微软雅黑" panose="020B0503020204020204" pitchFamily="34" charset="-122"/>
                          <a:cs typeface="+mn-cs"/>
                        </a:rPr>
                        <a:t>carrier frequency</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2650">
                <a:tc vMerge="1">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800" b="0" i="0" u="none" strike="noStrike" kern="1200" dirty="0">
                          <a:solidFill>
                            <a:srgbClr val="000000"/>
                          </a:solidFill>
                          <a:effectLst/>
                          <a:latin typeface="+mn-lt"/>
                          <a:ea typeface="微软雅黑" panose="020B0503020204020204" pitchFamily="34" charset="-122"/>
                          <a:cs typeface="+mn-cs"/>
                        </a:rPr>
                        <a:t>2 GHz  </a:t>
                      </a:r>
                      <a:r>
                        <a:rPr lang="zh-CN" sz="1800" b="0" i="0" u="none" strike="noStrike" kern="1200" dirty="0">
                          <a:solidFill>
                            <a:srgbClr val="000000"/>
                          </a:solidFill>
                          <a:effectLst/>
                          <a:latin typeface="+mn-lt"/>
                          <a:ea typeface="微软雅黑" panose="020B0503020204020204" pitchFamily="34" charset="-122"/>
                          <a:cs typeface="+mn-cs"/>
                        </a:rPr>
                        <a:t>＜</a:t>
                      </a:r>
                      <a:r>
                        <a:rPr lang="en-US" sz="1800" b="0" i="0" u="none" strike="noStrike" kern="1200" dirty="0">
                          <a:solidFill>
                            <a:srgbClr val="000000"/>
                          </a:solidFill>
                          <a:effectLst/>
                          <a:latin typeface="+mn-lt"/>
                          <a:ea typeface="微软雅黑" panose="020B0503020204020204" pitchFamily="34" charset="-122"/>
                          <a:cs typeface="+mn-cs"/>
                        </a:rPr>
                        <a:t>f</a:t>
                      </a:r>
                      <a:r>
                        <a:rPr lang="zh-CN" sz="1800" b="0" i="0" u="none" strike="noStrike" kern="1200" dirty="0">
                          <a:solidFill>
                            <a:srgbClr val="000000"/>
                          </a:solidFill>
                          <a:effectLst/>
                          <a:latin typeface="+mn-lt"/>
                          <a:ea typeface="微软雅黑" panose="020B0503020204020204" pitchFamily="34" charset="-122"/>
                          <a:cs typeface="+mn-cs"/>
                        </a:rPr>
                        <a:t>＜ </a:t>
                      </a:r>
                      <a:r>
                        <a:rPr lang="en-US" sz="1800" b="0" i="0" u="none" strike="noStrike" kern="1200" dirty="0" smtClean="0">
                          <a:solidFill>
                            <a:srgbClr val="000000"/>
                          </a:solidFill>
                          <a:effectLst/>
                          <a:latin typeface="+mn-lt"/>
                          <a:ea typeface="微软雅黑" panose="020B0503020204020204" pitchFamily="34" charset="-122"/>
                          <a:cs typeface="+mn-cs"/>
                        </a:rPr>
                        <a:t>8 </a:t>
                      </a:r>
                      <a:r>
                        <a:rPr lang="en-US" sz="1800" b="0" i="0" u="none" strike="noStrike" kern="1200" dirty="0">
                          <a:solidFill>
                            <a:srgbClr val="000000"/>
                          </a:solidFill>
                          <a:effectLst/>
                          <a:latin typeface="+mn-lt"/>
                          <a:ea typeface="微软雅黑" panose="020B0503020204020204" pitchFamily="34" charset="-122"/>
                          <a:cs typeface="+mn-cs"/>
                        </a:rPr>
                        <a:t>GHz</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GB" altLang="zh-CN" sz="18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US" sz="1800" b="0" i="0" u="none" strike="noStrike" kern="1200" dirty="0" smtClean="0">
                          <a:solidFill>
                            <a:srgbClr val="000000"/>
                          </a:solidFill>
                          <a:effectLst/>
                          <a:latin typeface="+mn-lt"/>
                          <a:ea typeface="微软雅黑" panose="020B0503020204020204" pitchFamily="34" charset="-122"/>
                          <a:cs typeface="+mn-cs"/>
                        </a:rPr>
                        <a:t>500 </a:t>
                      </a:r>
                      <a:r>
                        <a:rPr lang="en-US" sz="1800" b="0" i="0" u="none" strike="noStrike" kern="1200" dirty="0">
                          <a:solidFill>
                            <a:srgbClr val="000000"/>
                          </a:solidFill>
                          <a:effectLst/>
                          <a:latin typeface="+mn-lt"/>
                          <a:ea typeface="微软雅黑" panose="020B0503020204020204" pitchFamily="34" charset="-122"/>
                          <a:cs typeface="+mn-cs"/>
                        </a:rPr>
                        <a:t>MHz</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63146"/>
                  </a:ext>
                </a:extLst>
              </a:tr>
              <a:tr h="382650">
                <a:tc rowSpan="4">
                  <a:txBody>
                    <a:bodyPr/>
                    <a:lstStyle/>
                    <a:p>
                      <a:pPr marL="0" algn="ctr" defTabSz="914400" rtl="0" eaLnBrk="1" fontAlgn="ctr" latinLnBrk="0" hangingPunct="1">
                        <a:spcAft>
                          <a:spcPts val="0"/>
                        </a:spcAft>
                      </a:pPr>
                      <a:r>
                        <a:rPr lang="en-US" altLang="zh-CN" sz="1800" b="0" i="0" u="none" strike="noStrike" kern="1200" dirty="0">
                          <a:solidFill>
                            <a:srgbClr val="000000"/>
                          </a:solidFill>
                          <a:effectLst/>
                          <a:latin typeface="+mn-lt"/>
                          <a:ea typeface="微软雅黑" panose="020B0503020204020204" pitchFamily="34" charset="-122"/>
                          <a:cs typeface="+mn-cs"/>
                        </a:rPr>
                        <a:t>Modulation bandwidth frequency response</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algn="ctr" defTabSz="914400" rtl="0" eaLnBrk="1" fontAlgn="ctr" latinLnBrk="0" hangingPunct="1">
                        <a:spcAft>
                          <a:spcPts val="0"/>
                        </a:spcAft>
                      </a:pPr>
                      <a:r>
                        <a:rPr lang="en-US" altLang="zh-CN" sz="1800" b="0" i="0" u="none" strike="noStrike" kern="1200" dirty="0">
                          <a:solidFill>
                            <a:srgbClr val="000000"/>
                          </a:solidFill>
                          <a:effectLst/>
                          <a:latin typeface="+mn-lt"/>
                          <a:ea typeface="微软雅黑" panose="020B0503020204020204" pitchFamily="34" charset="-122"/>
                          <a:cs typeface="+mn-cs"/>
                        </a:rPr>
                        <a:t>external</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ctr" latinLnBrk="0" hangingPunct="1">
                        <a:spcAft>
                          <a:spcPts val="0"/>
                        </a:spcAft>
                      </a:pPr>
                      <a:endParaRPr 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98915"/>
                  </a:ext>
                </a:extLst>
              </a:tr>
              <a:tr h="481289">
                <a:tc vMerge="1">
                  <a:txBody>
                    <a:bodyPr/>
                    <a:lstStyle/>
                    <a:p>
                      <a:endParaRPr lang="zh-CN" altLang="en-US"/>
                    </a:p>
                  </a:txBody>
                  <a:tcPr/>
                </a:tc>
                <a:tc gridSpan="2">
                  <a:txBody>
                    <a:bodyPr/>
                    <a:lstStyle/>
                    <a:p>
                      <a:pPr marL="0" algn="ctr" defTabSz="914400" rtl="0" eaLnBrk="1" fontAlgn="ctr" latinLnBrk="0" hangingPunct="1">
                        <a:spcAft>
                          <a:spcPts val="0"/>
                        </a:spcAft>
                      </a:pPr>
                      <a:r>
                        <a:rPr lang="en-US" altLang="zh-CN" sz="1800" b="0" i="0" u="none" strike="noStrike" kern="1200" dirty="0" smtClean="0">
                          <a:solidFill>
                            <a:srgbClr val="000000"/>
                          </a:solidFill>
                          <a:effectLst/>
                          <a:latin typeface="+mn-lt"/>
                          <a:ea typeface="微软雅黑" panose="020B0503020204020204" pitchFamily="34" charset="-122"/>
                          <a:cs typeface="+mn-cs"/>
                        </a:rPr>
                        <a:t>&lt; 9 </a:t>
                      </a:r>
                      <a:r>
                        <a:rPr lang="en-US" altLang="zh-CN" sz="1800" b="0" i="0" u="none" strike="noStrike" kern="1200" dirty="0">
                          <a:solidFill>
                            <a:srgbClr val="000000"/>
                          </a:solidFill>
                          <a:effectLst/>
                          <a:latin typeface="+mn-lt"/>
                          <a:ea typeface="微软雅黑" panose="020B0503020204020204" pitchFamily="34" charset="-122"/>
                          <a:cs typeface="+mn-cs"/>
                        </a:rPr>
                        <a:t>dB </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58301525"/>
                  </a:ext>
                </a:extLst>
              </a:tr>
              <a:tr h="382650">
                <a:tc vMerge="1">
                  <a:txBody>
                    <a:bodyPr/>
                    <a:lstStyle/>
                    <a:p>
                      <a:endParaRPr lang="zh-CN" altLang="en-US"/>
                    </a:p>
                  </a:txBody>
                  <a:tcPr/>
                </a:tc>
                <a:tc gridSpan="2">
                  <a:txBody>
                    <a:bodyPr/>
                    <a:lstStyle/>
                    <a:p>
                      <a:pPr marL="0" algn="ctr" defTabSz="914400" rtl="0" eaLnBrk="1" fontAlgn="ctr" latinLnBrk="0" hangingPunct="1">
                        <a:spcAft>
                          <a:spcPts val="0"/>
                        </a:spcAft>
                      </a:pPr>
                      <a:r>
                        <a:rPr lang="en-US" altLang="zh-CN" sz="1800" b="0" i="0" u="none" strike="noStrike" kern="1200" dirty="0">
                          <a:solidFill>
                            <a:srgbClr val="000000"/>
                          </a:solidFill>
                          <a:effectLst/>
                          <a:latin typeface="+mn-lt"/>
                          <a:ea typeface="微软雅黑" panose="020B0503020204020204" pitchFamily="34" charset="-122"/>
                          <a:cs typeface="+mn-cs"/>
                        </a:rPr>
                        <a:t>internal</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93015541"/>
                  </a:ext>
                </a:extLst>
              </a:tr>
              <a:tr h="382650">
                <a:tc vMerge="1">
                  <a:txBody>
                    <a:bodyPr/>
                    <a:lstStyle/>
                    <a:p>
                      <a:endParaRPr lang="zh-CN" altLang="en-US"/>
                    </a:p>
                  </a:txBody>
                  <a:tcPr/>
                </a:tc>
                <a:tc gridSpan="2">
                  <a:txBody>
                    <a:bodyPr/>
                    <a:lstStyle/>
                    <a:p>
                      <a:pPr marL="0" algn="ctr" defTabSz="914400" rtl="0" eaLnBrk="1" fontAlgn="ctr" latinLnBrk="0" hangingPunct="1">
                        <a:spcAft>
                          <a:spcPts val="0"/>
                        </a:spcAft>
                      </a:pPr>
                      <a:r>
                        <a:rPr lang="en-US" altLang="zh-CN" sz="1800" b="0" i="0" u="none" strike="noStrike" kern="1200" dirty="0" smtClean="0">
                          <a:solidFill>
                            <a:srgbClr val="000000"/>
                          </a:solidFill>
                          <a:effectLst/>
                          <a:latin typeface="+mn-lt"/>
                          <a:ea typeface="微软雅黑" panose="020B0503020204020204" pitchFamily="34" charset="-122"/>
                          <a:cs typeface="+mn-cs"/>
                        </a:rPr>
                        <a:t>&lt; 1 </a:t>
                      </a:r>
                      <a:r>
                        <a:rPr lang="en-US" altLang="zh-CN" sz="1800" b="0" i="0" u="none" strike="noStrike" kern="1200" dirty="0">
                          <a:solidFill>
                            <a:srgbClr val="000000"/>
                          </a:solidFill>
                          <a:effectLst/>
                          <a:latin typeface="+mn-lt"/>
                          <a:ea typeface="微软雅黑" panose="020B0503020204020204" pitchFamily="34" charset="-122"/>
                          <a:cs typeface="+mn-cs"/>
                        </a:rPr>
                        <a:t>dB </a:t>
                      </a:r>
                      <a:endParaRPr lang="zh-CN" sz="1800" b="0" i="0" u="none" strike="noStrike" kern="1200" dirty="0">
                        <a:solidFill>
                          <a:srgbClr val="000000"/>
                        </a:solidFill>
                        <a:effectLst/>
                        <a:latin typeface="+mn-lt"/>
                        <a:ea typeface="微软雅黑" panose="020B0503020204020204" pitchFamily="34"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dirty="0"/>
                    </a:p>
                  </a:txBody>
                  <a:tcPr/>
                </a:tc>
                <a:extLst>
                  <a:ext uri="{0D108BD9-81ED-4DB2-BD59-A6C34878D82A}">
                    <a16:rowId xmlns:a16="http://schemas.microsoft.com/office/drawing/2014/main" val="1021306244"/>
                  </a:ext>
                </a:extLst>
              </a:tr>
            </a:tbl>
          </a:graphicData>
        </a:graphic>
      </p:graphicFrame>
    </p:spTree>
    <p:extLst>
      <p:ext uri="{BB962C8B-B14F-4D97-AF65-F5344CB8AC3E}">
        <p14:creationId xmlns:p14="http://schemas.microsoft.com/office/powerpoint/2010/main" val="3231351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C137-983D-56BC-7101-3A1EBB3DE5A6}"/>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A9268711-E47A-BA22-5413-E62425761499}"/>
              </a:ext>
            </a:extLst>
          </p:cNvPr>
          <p:cNvSpPr txBox="1"/>
          <p:nvPr/>
        </p:nvSpPr>
        <p:spPr>
          <a:xfrm>
            <a:off x="540000" y="900000"/>
            <a:ext cx="7568295"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solidFill>
                  <a:srgbClr val="FF9900"/>
                </a:solidFill>
                <a:latin typeface="Arial" panose="020B0604020202020204" pitchFamily="34" charset="0"/>
                <a:cs typeface="Arial" panose="020B0604020202020204" pitchFamily="34" charset="0"/>
              </a:rPr>
              <a:t>ARB mode</a:t>
            </a:r>
          </a:p>
        </p:txBody>
      </p:sp>
      <p:sp>
        <p:nvSpPr>
          <p:cNvPr id="3" name="矩形 4">
            <a:extLst>
              <a:ext uri="{FF2B5EF4-FFF2-40B4-BE49-F238E27FC236}">
                <a16:creationId xmlns:a16="http://schemas.microsoft.com/office/drawing/2014/main" id="{B54A4DB1-EAD5-A8A9-56D5-76FB9E3017CC}"/>
              </a:ext>
            </a:extLst>
          </p:cNvPr>
          <p:cNvSpPr/>
          <p:nvPr/>
        </p:nvSpPr>
        <p:spPr>
          <a:xfrm>
            <a:off x="800024" y="1518615"/>
            <a:ext cx="9006022" cy="102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spcBef>
                <a:spcPct val="20000"/>
              </a:spcBef>
              <a:spcAft>
                <a:spcPct val="0"/>
              </a:spcAft>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With </a:t>
            </a:r>
            <a:r>
              <a:rPr lang="en-GB" altLang="zh-CN" sz="2000" dirty="0" err="1" smtClean="0">
                <a:solidFill>
                  <a:schemeClr val="tx1">
                    <a:lumMod val="95000"/>
                    <a:lumOff val="5000"/>
                  </a:schemeClr>
                </a:solidFill>
                <a:ea typeface="阿里巴巴普惠体 R" panose="00020600040101010101" pitchFamily="18" charset="-122"/>
                <a:cs typeface="阿里巴巴普惠体 R" panose="00020600040101010101" pitchFamily="18" charset="-122"/>
              </a:rPr>
              <a:t>SigIQ</a:t>
            </a:r>
            <a:r>
              <a:rPr lang="en-GB" altLang="zh-CN" sz="2000"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P</a:t>
            </a:r>
            <a:r>
              <a:rPr lang="en-GB" altLang="zh-CN" sz="2000" dirty="0" err="1" smtClean="0">
                <a:solidFill>
                  <a:schemeClr val="tx1">
                    <a:lumMod val="95000"/>
                    <a:lumOff val="5000"/>
                  </a:schemeClr>
                </a:solidFill>
                <a:ea typeface="阿里巴巴普惠体 R" panose="00020600040101010101" pitchFamily="18" charset="-122"/>
                <a:cs typeface="阿里巴巴普惠体 R" panose="00020600040101010101" pitchFamily="18" charset="-122"/>
              </a:rPr>
              <a:t>ro</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you can generate signals for Bluetooth, WiFi6, WiFi7, and many other common communication protocols. More convenient for channel and receiver testing. High quality output with EVM&lt;1% for all test cases.</a:t>
            </a:r>
          </a:p>
        </p:txBody>
      </p:sp>
      <p:graphicFrame>
        <p:nvGraphicFramePr>
          <p:cNvPr id="4" name="表格 3">
            <a:extLst>
              <a:ext uri="{FF2B5EF4-FFF2-40B4-BE49-F238E27FC236}">
                <a16:creationId xmlns:a16="http://schemas.microsoft.com/office/drawing/2014/main" id="{22050C5A-230F-469B-4D04-35D991FAA799}"/>
              </a:ext>
            </a:extLst>
          </p:cNvPr>
          <p:cNvGraphicFramePr>
            <a:graphicFrameLocks noGrp="1"/>
          </p:cNvGraphicFramePr>
          <p:nvPr>
            <p:extLst>
              <p:ext uri="{D42A27DB-BD31-4B8C-83A1-F6EECF244321}">
                <p14:modId xmlns:p14="http://schemas.microsoft.com/office/powerpoint/2010/main" val="2634932350"/>
              </p:ext>
            </p:extLst>
          </p:nvPr>
        </p:nvGraphicFramePr>
        <p:xfrm>
          <a:off x="670012" y="2579971"/>
          <a:ext cx="9266046" cy="4885726"/>
        </p:xfrm>
        <a:graphic>
          <a:graphicData uri="http://schemas.openxmlformats.org/drawingml/2006/table">
            <a:tbl>
              <a:tblPr/>
              <a:tblGrid>
                <a:gridCol w="1323680">
                  <a:extLst>
                    <a:ext uri="{9D8B030D-6E8A-4147-A177-3AD203B41FA5}">
                      <a16:colId xmlns:a16="http://schemas.microsoft.com/office/drawing/2014/main" val="20000"/>
                    </a:ext>
                  </a:extLst>
                </a:gridCol>
                <a:gridCol w="1113450">
                  <a:extLst>
                    <a:ext uri="{9D8B030D-6E8A-4147-A177-3AD203B41FA5}">
                      <a16:colId xmlns:a16="http://schemas.microsoft.com/office/drawing/2014/main" val="20002"/>
                    </a:ext>
                  </a:extLst>
                </a:gridCol>
                <a:gridCol w="1192221">
                  <a:extLst>
                    <a:ext uri="{9D8B030D-6E8A-4147-A177-3AD203B41FA5}">
                      <a16:colId xmlns:a16="http://schemas.microsoft.com/office/drawing/2014/main" val="217609731"/>
                    </a:ext>
                  </a:extLst>
                </a:gridCol>
                <a:gridCol w="1743726">
                  <a:extLst>
                    <a:ext uri="{9D8B030D-6E8A-4147-A177-3AD203B41FA5}">
                      <a16:colId xmlns:a16="http://schemas.microsoft.com/office/drawing/2014/main" val="3537423784"/>
                    </a:ext>
                  </a:extLst>
                </a:gridCol>
                <a:gridCol w="1954594">
                  <a:extLst>
                    <a:ext uri="{9D8B030D-6E8A-4147-A177-3AD203B41FA5}">
                      <a16:colId xmlns:a16="http://schemas.microsoft.com/office/drawing/2014/main" val="96339569"/>
                    </a:ext>
                  </a:extLst>
                </a:gridCol>
                <a:gridCol w="1938375">
                  <a:extLst>
                    <a:ext uri="{9D8B030D-6E8A-4147-A177-3AD203B41FA5}">
                      <a16:colId xmlns:a16="http://schemas.microsoft.com/office/drawing/2014/main" val="2598695159"/>
                    </a:ext>
                  </a:extLst>
                </a:gridCol>
              </a:tblGrid>
              <a:tr h="483694">
                <a:tc gridSpan="6">
                  <a:txBody>
                    <a:bodyPr/>
                    <a:lstStyle/>
                    <a:p>
                      <a:pPr algn="just">
                        <a:spcAft>
                          <a:spcPts val="600"/>
                        </a:spcAft>
                      </a:pPr>
                      <a:r>
                        <a:rPr lang="en-US" sz="1600" kern="100" dirty="0">
                          <a:solidFill>
                            <a:schemeClr val="bg1"/>
                          </a:solidFill>
                          <a:effectLst/>
                          <a:latin typeface="+mn-lt"/>
                          <a:ea typeface="阿里巴巴普惠体 R" panose="00020600040101010101" pitchFamily="18" charset="-122"/>
                          <a:cs typeface="阿里巴巴普惠体 R" panose="00020600040101010101" pitchFamily="18" charset="-122"/>
                        </a:rPr>
                        <a:t>EVM Performance</a:t>
                      </a:r>
                      <a:endParaRPr lang="zh-CN" sz="1600" kern="100" dirty="0">
                        <a:solidFill>
                          <a:schemeClr val="bg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DE"/>
                    </a:p>
                  </a:txBody>
                  <a:tcPr>
                    <a:lnL w="6350" cap="flat" cmpd="sng" algn="ctr">
                      <a:solidFill>
                        <a:srgbClr val="000000"/>
                      </a:solidFill>
                      <a:prstDash val="solid"/>
                      <a:round/>
                      <a:headEnd type="none" w="med" len="med"/>
                      <a:tailEnd type="none" w="med" len="med"/>
                    </a:lnL>
                  </a:tcPr>
                </a:tc>
                <a:tc hMerge="1">
                  <a:txBody>
                    <a:bodyPr/>
                    <a:lstStyle/>
                    <a:p>
                      <a:endParaRPr lang="en-DE"/>
                    </a:p>
                  </a:txBody>
                  <a:tcPr>
                    <a:lnL w="6350" cap="flat" cmpd="sng" algn="ctr">
                      <a:solidFill>
                        <a:srgbClr val="000000"/>
                      </a:solidFill>
                      <a:prstDash val="solid"/>
                      <a:round/>
                      <a:headEnd type="none" w="med" len="med"/>
                      <a:tailEnd type="none" w="med" len="med"/>
                    </a:lnL>
                  </a:tcPr>
                </a:tc>
                <a:tc hMerge="1">
                  <a:txBody>
                    <a:bodyPr/>
                    <a:lstStyle/>
                    <a:p>
                      <a:endParaRPr lang="en-DE"/>
                    </a:p>
                  </a:txBody>
                  <a:tcPr>
                    <a:lnL w="6350" cap="flat" cmpd="sng" algn="ctr">
                      <a:solidFill>
                        <a:srgbClr val="000000"/>
                      </a:solidFill>
                      <a:prstDash val="solid"/>
                      <a:round/>
                      <a:headEnd type="none" w="med" len="med"/>
                      <a:tailEnd type="none" w="med" len="med"/>
                    </a:lnL>
                  </a:tcPr>
                </a:tc>
                <a:tc hMerge="1">
                  <a:txBody>
                    <a:bodyPr/>
                    <a:lstStyle/>
                    <a:p>
                      <a:pPr algn="just">
                        <a:spcAft>
                          <a:spcPts val="600"/>
                        </a:spcAft>
                      </a:pPr>
                      <a:endParaRPr lang="zh-CN" sz="1400" kern="100" dirty="0">
                        <a:solidFill>
                          <a:schemeClr val="bg1"/>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0070C0"/>
                    </a:solidFill>
                  </a:tcPr>
                </a:tc>
                <a:extLst>
                  <a:ext uri="{0D108BD9-81ED-4DB2-BD59-A6C34878D82A}">
                    <a16:rowId xmlns:a16="http://schemas.microsoft.com/office/drawing/2014/main" val="10000"/>
                  </a:ext>
                </a:extLst>
              </a:tr>
              <a:tr h="577885">
                <a:tc>
                  <a:txBody>
                    <a:bodyPr/>
                    <a:lstStyle/>
                    <a:p>
                      <a:pPr algn="ctr">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 </a:t>
                      </a: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Format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W-CDMA</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LTE FDD</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GSM</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EDGE</a:t>
                      </a:r>
                      <a:endParaRPr lang="en-DE" sz="2400" dirty="0">
                        <a:latin typeface="+mn-lt"/>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CDMA2000</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577885">
                <a:tc>
                  <a:txBody>
                    <a:bodyPr/>
                    <a:lstStyle/>
                    <a:p>
                      <a:pPr algn="ctr">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Modulation type </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QPSK</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64 QAM</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GMSK (burst)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3 pi/ 8PSK (burst)</a:t>
                      </a:r>
                      <a:endParaRPr lang="en-DE" sz="2400" dirty="0">
                        <a:latin typeface="+mn-lt"/>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QPSK</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244070"/>
                  </a:ext>
                </a:extLst>
              </a:tr>
              <a:tr h="577885">
                <a:tc>
                  <a:txBody>
                    <a:bodyPr/>
                    <a:lstStyle/>
                    <a:p>
                      <a:pPr algn="ctr">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Modulation rate</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3.84 Mcps</a:t>
                      </a:r>
                      <a:endParaRPr lang="zh-CN" sz="1600" kern="10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10 MHz BW</a:t>
                      </a:r>
                      <a:endParaRPr lang="zh-CN" sz="1600" kern="10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270.833 Ksps</a:t>
                      </a:r>
                      <a:endParaRPr lang="zh-CN" sz="1600" kern="10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70.833 Ksps</a:t>
                      </a:r>
                      <a:endParaRPr lang="en-DE" sz="2400">
                        <a:latin typeface="+mn-lt"/>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1.2288 Mcps</a:t>
                      </a:r>
                      <a:endParaRPr lang="zh-CN" sz="1600" kern="10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10307">
                <a:tc>
                  <a:txBody>
                    <a:bodyPr/>
                    <a:lstStyle/>
                    <a:p>
                      <a:pPr algn="ctr">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Channel configuration</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 DPCH</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sz="1600" kern="100">
                          <a:solidFill>
                            <a:schemeClr val="tx1"/>
                          </a:solidFill>
                          <a:effectLst/>
                          <a:latin typeface="+mn-lt"/>
                          <a:ea typeface="阿里巴巴普惠体 R" panose="00020600040101010101" pitchFamily="18" charset="-122"/>
                          <a:cs typeface="阿里巴巴普惠体 R" panose="00020600040101010101" pitchFamily="18" charset="-122"/>
                        </a:rPr>
                        <a:t>E-TM 3.1</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a:solidFill>
                            <a:schemeClr val="tx1"/>
                          </a:solidFill>
                          <a:effectLst/>
                          <a:latin typeface="+mn-lt"/>
                          <a:ea typeface="阿里巴巴普惠体 R" panose="00020600040101010101" pitchFamily="18" charset="-122"/>
                          <a:cs typeface="阿里巴巴普惠体 R" panose="00020600040101010101" pitchFamily="18" charset="-122"/>
                        </a:rPr>
                        <a:t>1 timeslot </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altLang="zh-CN" sz="1600" kern="100">
                          <a:solidFill>
                            <a:schemeClr val="tx1"/>
                          </a:solidFill>
                          <a:effectLst/>
                          <a:latin typeface="+mn-lt"/>
                          <a:ea typeface="阿里巴巴普惠体 R" panose="00020600040101010101" pitchFamily="18" charset="-122"/>
                          <a:cs typeface="阿里巴巴普惠体 R" panose="00020600040101010101" pitchFamily="18" charset="-122"/>
                        </a:rPr>
                        <a:t>1 timeslot</a:t>
                      </a:r>
                      <a:endParaRPr lang="en-DE" sz="2400">
                        <a:latin typeface="+mn-lt"/>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Pilot channel</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4618">
                <a:tc>
                  <a:txBody>
                    <a:bodyPr/>
                    <a:lstStyle/>
                    <a:p>
                      <a:pPr algn="ctr">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Frequency</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1800 to 2200 MHz</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1800 to 2200 MHz</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800 to 900 MHz</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1800 to 1900 MHz</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800 to 900 MHz </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1800 to 1900 MHz</a:t>
                      </a:r>
                      <a:endParaRPr lang="en-DE" sz="2400" dirty="0">
                        <a:latin typeface="+mn-lt"/>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800 to 900 MHz </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p>
                      <a:pPr algn="l">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1800 to 1900 MHz</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9036"/>
                  </a:ext>
                </a:extLst>
              </a:tr>
              <a:tr h="431969">
                <a:tc>
                  <a:txBody>
                    <a:bodyPr/>
                    <a:lstStyle/>
                    <a:p>
                      <a:pPr algn="ctr">
                        <a:spcAft>
                          <a:spcPts val="600"/>
                        </a:spcAft>
                      </a:pPr>
                      <a:r>
                        <a:rPr lang="en-US" altLang="zh-CN" sz="1600" kern="100" dirty="0">
                          <a:solidFill>
                            <a:schemeClr val="tx1"/>
                          </a:solidFill>
                          <a:effectLst/>
                          <a:latin typeface="+mn-lt"/>
                          <a:ea typeface="阿里巴巴普惠体 R" panose="00020600040101010101" pitchFamily="18" charset="-122"/>
                          <a:cs typeface="阿里巴巴普惠体 R" panose="00020600040101010101" pitchFamily="18" charset="-122"/>
                        </a:rPr>
                        <a:t>EVM power level </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ctr">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 </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4 </a:t>
                      </a:r>
                      <a:r>
                        <a:rPr lang="en-US" sz="1600" kern="100" dirty="0" err="1">
                          <a:solidFill>
                            <a:schemeClr val="tx1"/>
                          </a:solidFill>
                          <a:effectLst/>
                          <a:latin typeface="+mn-lt"/>
                          <a:ea typeface="阿里巴巴普惠体 R" panose="00020600040101010101" pitchFamily="18" charset="-122"/>
                          <a:cs typeface="阿里巴巴普惠体 R" panose="00020600040101010101" pitchFamily="18" charset="-122"/>
                        </a:rPr>
                        <a:t>dBm</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DE"/>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DE"/>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DE"/>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just">
                        <a:spcAft>
                          <a:spcPts val="600"/>
                        </a:spcAft>
                      </a:pPr>
                      <a:endParaRPr lang="zh-CN" sz="1400" kern="100" dirty="0">
                        <a:solidFill>
                          <a:schemeClr val="tx1"/>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12340"/>
                  </a:ext>
                </a:extLst>
              </a:tr>
              <a:tr h="525772">
                <a:tc>
                  <a:txBody>
                    <a:bodyPr/>
                    <a:lstStyle/>
                    <a:p>
                      <a:pPr algn="ctr">
                        <a:spcAft>
                          <a:spcPts val="600"/>
                        </a:spcAft>
                      </a:pP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EVM</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 </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0.4</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 </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0.45</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 </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0.4 </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 </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0.8</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just">
                        <a:spcAft>
                          <a:spcPts val="600"/>
                        </a:spcAft>
                      </a:pPr>
                      <a:r>
                        <a:rPr lang="en-US" altLang="zh-CN"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&lt; </a:t>
                      </a:r>
                      <a:r>
                        <a:rPr lang="en-US" sz="1600" kern="100" dirty="0" smtClean="0">
                          <a:solidFill>
                            <a:schemeClr val="tx1"/>
                          </a:solidFill>
                          <a:effectLst/>
                          <a:latin typeface="+mn-lt"/>
                          <a:ea typeface="阿里巴巴普惠体 R" panose="00020600040101010101" pitchFamily="18" charset="-122"/>
                          <a:cs typeface="阿里巴巴普惠体 R" panose="00020600040101010101" pitchFamily="18" charset="-122"/>
                        </a:rPr>
                        <a:t>1.1</a:t>
                      </a:r>
                      <a:r>
                        <a:rPr lang="en-US" sz="1600" kern="100" dirty="0">
                          <a:solidFill>
                            <a:schemeClr val="tx1"/>
                          </a:solidFill>
                          <a:effectLst/>
                          <a:latin typeface="+mn-lt"/>
                          <a:ea typeface="阿里巴巴普惠体 R" panose="00020600040101010101" pitchFamily="18" charset="-122"/>
                          <a:cs typeface="阿里巴巴普惠体 R" panose="00020600040101010101" pitchFamily="18" charset="-122"/>
                        </a:rPr>
                        <a:t>%</a:t>
                      </a:r>
                      <a:endParaRPr lang="zh-CN" sz="1600" kern="100" dirty="0">
                        <a:solidFill>
                          <a:schemeClr val="tx1"/>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矩形 4">
            <a:extLst>
              <a:ext uri="{FF2B5EF4-FFF2-40B4-BE49-F238E27FC236}">
                <a16:creationId xmlns:a16="http://schemas.microsoft.com/office/drawing/2014/main" id="{180139BA-3D89-3C76-4675-B52689007D21}"/>
              </a:ext>
            </a:extLst>
          </p:cNvPr>
          <p:cNvSpPr/>
          <p:nvPr/>
        </p:nvSpPr>
        <p:spPr>
          <a:xfrm>
            <a:off x="10250044" y="6962068"/>
            <a:ext cx="3993466" cy="601062"/>
          </a:xfrm>
          <a:prstGeom prst="rect">
            <a:avLst/>
          </a:prstGeom>
        </p:spPr>
        <p:txBody>
          <a:bodyPr wrap="square">
            <a:spAutoFit/>
          </a:bodyPr>
          <a:lstStyle/>
          <a:p>
            <a:pPr algn="ctr">
              <a:spcAft>
                <a:spcPts val="709"/>
              </a:spcAft>
            </a:pPr>
            <a:r>
              <a:rPr lang="en-US" altLang="zh-CN" sz="1653" dirty="0"/>
              <a:t>IEEE 802.11ax 160M Bandwidth, Carrier Frequency 6GHz, EVM Test Value</a:t>
            </a:r>
            <a:endParaRPr lang="zh-CN" altLang="zh-CN" sz="1653" kern="100" dirty="0">
              <a:latin typeface="Arial" panose="020B0604020202020204" pitchFamily="34" charset="0"/>
              <a:ea typeface="阿里巴巴普惠体 R" panose="00020600040101010101" pitchFamily="18" charset="-122"/>
              <a:cs typeface="Times New Roman" panose="02020603050405020304" pitchFamily="18" charset="0"/>
            </a:endParaRPr>
          </a:p>
        </p:txBody>
      </p:sp>
      <p:sp>
        <p:nvSpPr>
          <p:cNvPr id="6" name="矩形 7">
            <a:extLst>
              <a:ext uri="{FF2B5EF4-FFF2-40B4-BE49-F238E27FC236}">
                <a16:creationId xmlns:a16="http://schemas.microsoft.com/office/drawing/2014/main" id="{3DB0832F-AABC-0B56-F9DD-FB322EDF253A}"/>
              </a:ext>
            </a:extLst>
          </p:cNvPr>
          <p:cNvSpPr/>
          <p:nvPr/>
        </p:nvSpPr>
        <p:spPr>
          <a:xfrm>
            <a:off x="10413158" y="3632711"/>
            <a:ext cx="3667240" cy="601062"/>
          </a:xfrm>
          <a:prstGeom prst="rect">
            <a:avLst/>
          </a:prstGeom>
        </p:spPr>
        <p:txBody>
          <a:bodyPr wrap="square">
            <a:spAutoFit/>
          </a:bodyPr>
          <a:lstStyle/>
          <a:p>
            <a:pPr algn="ctr">
              <a:spcAft>
                <a:spcPts val="709"/>
              </a:spcAft>
            </a:pPr>
            <a:r>
              <a:rPr lang="en-US" altLang="zh-CN" sz="1653" dirty="0"/>
              <a:t>5G NR Test Mode TM1.1 100M Bandwidth 3.9G Carrier, EVM Test Value</a:t>
            </a:r>
            <a:endParaRPr lang="zh-CN" altLang="zh-CN" sz="1653" kern="100" dirty="0">
              <a:latin typeface="Arial" panose="020B0604020202020204" pitchFamily="34" charset="0"/>
              <a:ea typeface="阿里巴巴普惠体 R" panose="00020600040101010101" pitchFamily="18" charset="-122"/>
              <a:cs typeface="Times New Roman" panose="02020603050405020304" pitchFamily="18" charset="0"/>
            </a:endParaRPr>
          </a:p>
        </p:txBody>
      </p:sp>
      <p:pic>
        <p:nvPicPr>
          <p:cNvPr id="11" name="图片 8">
            <a:extLst>
              <a:ext uri="{FF2B5EF4-FFF2-40B4-BE49-F238E27FC236}">
                <a16:creationId xmlns:a16="http://schemas.microsoft.com/office/drawing/2014/main" id="{B71DAB72-4316-76CA-96E1-694F5FDD0735}"/>
              </a:ext>
            </a:extLst>
          </p:cNvPr>
          <p:cNvPicPr/>
          <p:nvPr/>
        </p:nvPicPr>
        <p:blipFill>
          <a:blip r:embed="rId3"/>
          <a:stretch>
            <a:fillRect/>
          </a:stretch>
        </p:blipFill>
        <p:spPr>
          <a:xfrm>
            <a:off x="10286257" y="734461"/>
            <a:ext cx="3921043" cy="2898250"/>
          </a:xfrm>
          <a:prstGeom prst="rect">
            <a:avLst/>
          </a:prstGeom>
        </p:spPr>
      </p:pic>
      <p:pic>
        <p:nvPicPr>
          <p:cNvPr id="12" name="图片 9">
            <a:extLst>
              <a:ext uri="{FF2B5EF4-FFF2-40B4-BE49-F238E27FC236}">
                <a16:creationId xmlns:a16="http://schemas.microsoft.com/office/drawing/2014/main" id="{F90FB9A9-0642-34DE-3B0C-A4D399A7AC04}"/>
              </a:ext>
            </a:extLst>
          </p:cNvPr>
          <p:cNvPicPr/>
          <p:nvPr/>
        </p:nvPicPr>
        <p:blipFill>
          <a:blip r:embed="rId4"/>
          <a:stretch>
            <a:fillRect/>
          </a:stretch>
        </p:blipFill>
        <p:spPr>
          <a:xfrm>
            <a:off x="10286256" y="4343529"/>
            <a:ext cx="3921043" cy="2618044"/>
          </a:xfrm>
          <a:prstGeom prst="rect">
            <a:avLst/>
          </a:prstGeom>
        </p:spPr>
      </p:pic>
    </p:spTree>
    <p:extLst>
      <p:ext uri="{BB962C8B-B14F-4D97-AF65-F5344CB8AC3E}">
        <p14:creationId xmlns:p14="http://schemas.microsoft.com/office/powerpoint/2010/main" val="121520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FAD2E-0817-5C84-5AAC-11048307599D}"/>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9BBCAF3A-496E-353F-B3FF-5650F8EC7605}"/>
              </a:ext>
            </a:extLst>
          </p:cNvPr>
          <p:cNvSpPr txBox="1"/>
          <p:nvPr/>
        </p:nvSpPr>
        <p:spPr>
          <a:xfrm>
            <a:off x="540000" y="900000"/>
            <a:ext cx="9608341"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Compensation for Line Loss using Power Meter</a:t>
            </a:r>
          </a:p>
        </p:txBody>
      </p:sp>
      <p:sp>
        <p:nvSpPr>
          <p:cNvPr id="3" name="矩形 4">
            <a:extLst>
              <a:ext uri="{FF2B5EF4-FFF2-40B4-BE49-F238E27FC236}">
                <a16:creationId xmlns:a16="http://schemas.microsoft.com/office/drawing/2014/main" id="{A2EEA40A-869E-FF6A-428B-5496C02D6C77}"/>
              </a:ext>
            </a:extLst>
          </p:cNvPr>
          <p:cNvSpPr/>
          <p:nvPr/>
        </p:nvSpPr>
        <p:spPr>
          <a:xfrm>
            <a:off x="800023" y="1518614"/>
            <a:ext cx="10589871" cy="137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spcBef>
                <a:spcPct val="20000"/>
              </a:spcBef>
              <a:spcAft>
                <a:spcPct val="0"/>
              </a:spcAft>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In a test setup, as the frequency increases, the influence of the transmission line on the quality of the signal can't be ignored more and more. In order to ensure that the signal has accurate power and good flatness at the end of the cable, as well as at the input port of the DUT. We can use a power meter to correct the output power, which makes it easier to correct the line loss.</a:t>
            </a:r>
          </a:p>
        </p:txBody>
      </p:sp>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6812497" y="3087087"/>
            <a:ext cx="5939627" cy="3722202"/>
          </a:xfrm>
          <a:prstGeom prst="rect">
            <a:avLst/>
          </a:prstGeom>
        </p:spPr>
      </p:pic>
      <p:pic>
        <p:nvPicPr>
          <p:cNvPr id="8" name="图片 7"/>
          <p:cNvPicPr/>
          <p:nvPr/>
        </p:nvPicPr>
        <p:blipFill>
          <a:blip r:embed="rId4" cstate="print">
            <a:extLst>
              <a:ext uri="{28A0092B-C50C-407E-A947-70E740481C1C}">
                <a14:useLocalDpi xmlns:a14="http://schemas.microsoft.com/office/drawing/2010/main" val="0"/>
              </a:ext>
            </a:extLst>
          </a:blip>
          <a:stretch>
            <a:fillRect/>
          </a:stretch>
        </p:blipFill>
        <p:spPr>
          <a:xfrm>
            <a:off x="800023" y="3087087"/>
            <a:ext cx="5881818" cy="3722202"/>
          </a:xfrm>
          <a:prstGeom prst="rect">
            <a:avLst/>
          </a:prstGeom>
        </p:spPr>
      </p:pic>
      <p:sp>
        <p:nvSpPr>
          <p:cNvPr id="9" name="文本框 5"/>
          <p:cNvSpPr txBox="1"/>
          <p:nvPr/>
        </p:nvSpPr>
        <p:spPr>
          <a:xfrm>
            <a:off x="1805194" y="6825979"/>
            <a:ext cx="3804652" cy="674031"/>
          </a:xfrm>
          <a:prstGeom prst="rect">
            <a:avLst/>
          </a:prstGeom>
          <a:noFill/>
        </p:spPr>
        <p:txBody>
          <a:bodyPr wrap="square" rtlCol="0">
            <a:spAutoFit/>
          </a:bodyPr>
          <a:lstStyle/>
          <a:p>
            <a:pPr algn="ctr"/>
            <a:r>
              <a:rPr lang="en-US" altLang="zh-CN" sz="1890" dirty="0">
                <a:ea typeface="阿里巴巴普惠体 R" panose="00020600040101010101" pitchFamily="18" charset="-122"/>
                <a:cs typeface="阿里巴巴普惠体 R" panose="00020600040101010101" pitchFamily="18" charset="-122"/>
              </a:rPr>
              <a:t>Frequency scanning to obtain compensation data</a:t>
            </a:r>
            <a:endParaRPr lang="zh-CN" altLang="en-US" sz="1890" dirty="0">
              <a:ea typeface="阿里巴巴普惠体 R" panose="00020600040101010101" pitchFamily="18" charset="-122"/>
              <a:cs typeface="阿里巴巴普惠体 R" panose="00020600040101010101" pitchFamily="18" charset="-122"/>
            </a:endParaRPr>
          </a:p>
        </p:txBody>
      </p:sp>
      <p:sp>
        <p:nvSpPr>
          <p:cNvPr id="10" name="文本框 8"/>
          <p:cNvSpPr txBox="1"/>
          <p:nvPr/>
        </p:nvSpPr>
        <p:spPr>
          <a:xfrm>
            <a:off x="7488380" y="6825979"/>
            <a:ext cx="4587859" cy="383182"/>
          </a:xfrm>
          <a:prstGeom prst="rect">
            <a:avLst/>
          </a:prstGeom>
          <a:noFill/>
        </p:spPr>
        <p:txBody>
          <a:bodyPr wrap="square" rtlCol="0">
            <a:spAutoFit/>
          </a:bodyPr>
          <a:lstStyle/>
          <a:p>
            <a:pPr algn="ctr"/>
            <a:r>
              <a:rPr lang="en-US" altLang="zh-CN" sz="1890" dirty="0">
                <a:ea typeface="阿里巴巴普惠体 R" panose="00020600040101010101" pitchFamily="18" charset="-122"/>
                <a:cs typeface="阿里巴巴普惠体 R" panose="00020600040101010101" pitchFamily="18" charset="-122"/>
              </a:rPr>
              <a:t>Correction of line losses point by point</a:t>
            </a:r>
            <a:endParaRPr lang="zh-CN" altLang="en-US" sz="1890" dirty="0">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1996398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9F11-AE9C-5CA9-EFF0-19BFA3071804}"/>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C86A3630-AC29-2341-1554-E9E583DD74E4}"/>
              </a:ext>
            </a:extLst>
          </p:cNvPr>
          <p:cNvSpPr txBox="1"/>
          <p:nvPr/>
        </p:nvSpPr>
        <p:spPr>
          <a:xfrm>
            <a:off x="540000" y="784065"/>
            <a:ext cx="11845988"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Amplitude/Frequency/Phase Compensation using </a:t>
            </a:r>
            <a:r>
              <a:rPr lang="en-GB" altLang="zh-CN" sz="3200" dirty="0">
                <a:solidFill>
                  <a:srgbClr val="FF9900"/>
                </a:solidFill>
                <a:latin typeface="Arial" panose="020B0604020202020204" pitchFamily="34" charset="0"/>
                <a:cs typeface="Arial" panose="020B0604020202020204" pitchFamily="34" charset="0"/>
              </a:rPr>
              <a:t>S2P files</a:t>
            </a:r>
            <a:endParaRPr lang="en-GB" altLang="zh-CN" sz="3307" dirty="0">
              <a:solidFill>
                <a:srgbClr val="FF9900"/>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198E5584-F0CC-E613-0810-E77E552E8A6E}"/>
              </a:ext>
            </a:extLst>
          </p:cNvPr>
          <p:cNvSpPr>
            <a:spLocks noChangeArrowheads="1"/>
          </p:cNvSpPr>
          <p:nvPr/>
        </p:nvSpPr>
        <p:spPr bwMode="auto">
          <a:xfrm>
            <a:off x="2644180" y="5304985"/>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graphicFrame>
        <p:nvGraphicFramePr>
          <p:cNvPr id="6" name="对象 4">
            <a:extLst>
              <a:ext uri="{FF2B5EF4-FFF2-40B4-BE49-F238E27FC236}">
                <a16:creationId xmlns:a16="http://schemas.microsoft.com/office/drawing/2014/main" id="{369078D5-9F94-A88A-ACFE-BE15CCF48C35}"/>
              </a:ext>
            </a:extLst>
          </p:cNvPr>
          <p:cNvGraphicFramePr>
            <a:graphicFrameLocks noChangeAspect="1"/>
          </p:cNvGraphicFramePr>
          <p:nvPr>
            <p:extLst>
              <p:ext uri="{D42A27DB-BD31-4B8C-83A1-F6EECF244321}">
                <p14:modId xmlns:p14="http://schemas.microsoft.com/office/powerpoint/2010/main" val="2507094580"/>
              </p:ext>
            </p:extLst>
          </p:nvPr>
        </p:nvGraphicFramePr>
        <p:xfrm>
          <a:off x="5579275" y="1324831"/>
          <a:ext cx="8508872" cy="5098515"/>
        </p:xfrm>
        <a:graphic>
          <a:graphicData uri="http://schemas.openxmlformats.org/presentationml/2006/ole">
            <mc:AlternateContent xmlns:mc="http://schemas.openxmlformats.org/markup-compatibility/2006">
              <mc:Choice xmlns:v="urn:schemas-microsoft-com:vml" Requires="v">
                <p:oleObj spid="_x0000_s1047" name="Visio" r:id="rId4" imgW="12163429" imgH="6248310" progId="Visio.Drawing.15">
                  <p:embed/>
                </p:oleObj>
              </mc:Choice>
              <mc:Fallback>
                <p:oleObj name="Visio" r:id="rId4" imgW="12163429" imgH="6248310" progId="Visio.Drawing.15">
                  <p:embed/>
                  <p:pic>
                    <p:nvPicPr>
                      <p:cNvPr id="5" name="对象 4"/>
                      <p:cNvPicPr>
                        <a:picLocks noChangeAspect="1" noChangeArrowheads="1"/>
                      </p:cNvPicPr>
                      <p:nvPr/>
                    </p:nvPicPr>
                    <p:blipFill>
                      <a:blip r:embed="rId5"/>
                      <a:srcRect/>
                      <a:stretch>
                        <a:fillRect/>
                      </a:stretch>
                    </p:blipFill>
                    <p:spPr bwMode="auto">
                      <a:xfrm>
                        <a:off x="5579275" y="1324831"/>
                        <a:ext cx="8508872" cy="5098515"/>
                      </a:xfrm>
                      <a:prstGeom prst="rect">
                        <a:avLst/>
                      </a:prstGeom>
                      <a:noFill/>
                    </p:spPr>
                  </p:pic>
                </p:oleObj>
              </mc:Fallback>
            </mc:AlternateContent>
          </a:graphicData>
        </a:graphic>
      </p:graphicFrame>
      <p:grpSp>
        <p:nvGrpSpPr>
          <p:cNvPr id="24" name="Group 23">
            <a:extLst>
              <a:ext uri="{FF2B5EF4-FFF2-40B4-BE49-F238E27FC236}">
                <a16:creationId xmlns:a16="http://schemas.microsoft.com/office/drawing/2014/main" id="{E5348624-4E99-BDBB-3748-8AC9F8D712C3}"/>
              </a:ext>
            </a:extLst>
          </p:cNvPr>
          <p:cNvGrpSpPr/>
          <p:nvPr/>
        </p:nvGrpSpPr>
        <p:grpSpPr>
          <a:xfrm>
            <a:off x="540000" y="1324831"/>
            <a:ext cx="4633353" cy="5894508"/>
            <a:chOff x="540000" y="1743185"/>
            <a:chExt cx="4633353" cy="5307502"/>
          </a:xfrm>
        </p:grpSpPr>
        <p:pic>
          <p:nvPicPr>
            <p:cNvPr id="4" name="图片 6">
              <a:extLst>
                <a:ext uri="{FF2B5EF4-FFF2-40B4-BE49-F238E27FC236}">
                  <a16:creationId xmlns:a16="http://schemas.microsoft.com/office/drawing/2014/main" id="{15C04FC7-1E8D-9C2E-9127-763E261C5DFC}"/>
                </a:ext>
              </a:extLst>
            </p:cNvPr>
            <p:cNvPicPr>
              <a:picLocks noChangeAspect="1"/>
            </p:cNvPicPr>
            <p:nvPr/>
          </p:nvPicPr>
          <p:blipFill>
            <a:blip r:embed="rId6"/>
            <a:stretch>
              <a:fillRect/>
            </a:stretch>
          </p:blipFill>
          <p:spPr>
            <a:xfrm>
              <a:off x="1100919" y="4638738"/>
              <a:ext cx="3737450" cy="1550915"/>
            </a:xfrm>
            <a:prstGeom prst="rect">
              <a:avLst/>
            </a:prstGeom>
          </p:spPr>
        </p:pic>
        <p:grpSp>
          <p:nvGrpSpPr>
            <p:cNvPr id="11" name="组合 49">
              <a:extLst>
                <a:ext uri="{FF2B5EF4-FFF2-40B4-BE49-F238E27FC236}">
                  <a16:creationId xmlns:a16="http://schemas.microsoft.com/office/drawing/2014/main" id="{323A4FB5-D145-CAF8-8ACE-0F9B419A9197}"/>
                </a:ext>
              </a:extLst>
            </p:cNvPr>
            <p:cNvGrpSpPr/>
            <p:nvPr/>
          </p:nvGrpSpPr>
          <p:grpSpPr>
            <a:xfrm>
              <a:off x="540000" y="1743185"/>
              <a:ext cx="4625202" cy="3860403"/>
              <a:chOff x="7752750" y="724129"/>
              <a:chExt cx="3709000" cy="3168952"/>
            </a:xfrm>
          </p:grpSpPr>
          <p:pic>
            <p:nvPicPr>
              <p:cNvPr id="12" name="图片 9">
                <a:extLst>
                  <a:ext uri="{FF2B5EF4-FFF2-40B4-BE49-F238E27FC236}">
                    <a16:creationId xmlns:a16="http://schemas.microsoft.com/office/drawing/2014/main" id="{A3749282-5FFF-8708-8514-5F60095785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7064" y="724129"/>
                <a:ext cx="3536929" cy="2358452"/>
              </a:xfrm>
              <a:prstGeom prst="rect">
                <a:avLst/>
              </a:prstGeom>
            </p:spPr>
          </p:pic>
          <p:cxnSp>
            <p:nvCxnSpPr>
              <p:cNvPr id="13" name="直接连接符 26">
                <a:extLst>
                  <a:ext uri="{FF2B5EF4-FFF2-40B4-BE49-F238E27FC236}">
                    <a16:creationId xmlns:a16="http://schemas.microsoft.com/office/drawing/2014/main" id="{B0FC3D06-E9B7-9950-9A06-6217242E91E8}"/>
                  </a:ext>
                </a:extLst>
              </p:cNvPr>
              <p:cNvCxnSpPr/>
              <p:nvPr/>
            </p:nvCxnSpPr>
            <p:spPr>
              <a:xfrm flipH="1">
                <a:off x="8518066" y="2505456"/>
                <a:ext cx="13286" cy="66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31">
                <a:extLst>
                  <a:ext uri="{FF2B5EF4-FFF2-40B4-BE49-F238E27FC236}">
                    <a16:creationId xmlns:a16="http://schemas.microsoft.com/office/drawing/2014/main" id="{2FBE6D16-9F86-59EB-4091-64A1289D8FAE}"/>
                  </a:ext>
                </a:extLst>
              </p:cNvPr>
              <p:cNvCxnSpPr/>
              <p:nvPr/>
            </p:nvCxnSpPr>
            <p:spPr>
              <a:xfrm flipV="1">
                <a:off x="7752750" y="3171825"/>
                <a:ext cx="0" cy="721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35">
                <a:extLst>
                  <a:ext uri="{FF2B5EF4-FFF2-40B4-BE49-F238E27FC236}">
                    <a16:creationId xmlns:a16="http://schemas.microsoft.com/office/drawing/2014/main" id="{9D2E0575-9E99-B8F2-3E42-EC8A739657C9}"/>
                  </a:ext>
                </a:extLst>
              </p:cNvPr>
              <p:cNvCxnSpPr/>
              <p:nvPr/>
            </p:nvCxnSpPr>
            <p:spPr>
              <a:xfrm flipV="1">
                <a:off x="7752750" y="3167063"/>
                <a:ext cx="769744"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40">
                <a:extLst>
                  <a:ext uri="{FF2B5EF4-FFF2-40B4-BE49-F238E27FC236}">
                    <a16:creationId xmlns:a16="http://schemas.microsoft.com/office/drawing/2014/main" id="{F6FCAD89-F3F4-93BD-ED17-B84B878C4B27}"/>
                  </a:ext>
                </a:extLst>
              </p:cNvPr>
              <p:cNvCxnSpPr/>
              <p:nvPr/>
            </p:nvCxnSpPr>
            <p:spPr>
              <a:xfrm>
                <a:off x="11343993" y="3893081"/>
                <a:ext cx="1177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42">
                <a:extLst>
                  <a:ext uri="{FF2B5EF4-FFF2-40B4-BE49-F238E27FC236}">
                    <a16:creationId xmlns:a16="http://schemas.microsoft.com/office/drawing/2014/main" id="{1A9E4671-CDE3-805A-0292-9B22F688A350}"/>
                  </a:ext>
                </a:extLst>
              </p:cNvPr>
              <p:cNvCxnSpPr/>
              <p:nvPr/>
            </p:nvCxnSpPr>
            <p:spPr>
              <a:xfrm flipV="1">
                <a:off x="11461750" y="3167063"/>
                <a:ext cx="0" cy="726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46">
                <a:extLst>
                  <a:ext uri="{FF2B5EF4-FFF2-40B4-BE49-F238E27FC236}">
                    <a16:creationId xmlns:a16="http://schemas.microsoft.com/office/drawing/2014/main" id="{A45E0B16-8C09-4CAC-7FC0-4E6D978E7E19}"/>
                  </a:ext>
                </a:extLst>
              </p:cNvPr>
              <p:cNvCxnSpPr/>
              <p:nvPr/>
            </p:nvCxnSpPr>
            <p:spPr>
              <a:xfrm flipH="1">
                <a:off x="10401300" y="3167063"/>
                <a:ext cx="1060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48">
                <a:extLst>
                  <a:ext uri="{FF2B5EF4-FFF2-40B4-BE49-F238E27FC236}">
                    <a16:creationId xmlns:a16="http://schemas.microsoft.com/office/drawing/2014/main" id="{42218D15-1F16-7029-2139-A3EE8BD57C32}"/>
                  </a:ext>
                </a:extLst>
              </p:cNvPr>
              <p:cNvCxnSpPr/>
              <p:nvPr/>
            </p:nvCxnSpPr>
            <p:spPr>
              <a:xfrm flipV="1">
                <a:off x="10394950" y="2505456"/>
                <a:ext cx="0" cy="66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29">
                <a:extLst>
                  <a:ext uri="{FF2B5EF4-FFF2-40B4-BE49-F238E27FC236}">
                    <a16:creationId xmlns:a16="http://schemas.microsoft.com/office/drawing/2014/main" id="{8BF31219-17B5-3EC5-E9C5-5C8999969B4D}"/>
                  </a:ext>
                </a:extLst>
              </p:cNvPr>
              <p:cNvCxnSpPr/>
              <p:nvPr/>
            </p:nvCxnSpPr>
            <p:spPr>
              <a:xfrm>
                <a:off x="7752750" y="3893081"/>
                <a:ext cx="50782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文本框 50">
              <a:extLst>
                <a:ext uri="{FF2B5EF4-FFF2-40B4-BE49-F238E27FC236}">
                  <a16:creationId xmlns:a16="http://schemas.microsoft.com/office/drawing/2014/main" id="{4D26A029-D65D-C29A-F0BD-C585172B9044}"/>
                </a:ext>
              </a:extLst>
            </p:cNvPr>
            <p:cNvSpPr txBox="1"/>
            <p:nvPr/>
          </p:nvSpPr>
          <p:spPr>
            <a:xfrm>
              <a:off x="765934" y="6413296"/>
              <a:ext cx="4407419" cy="637391"/>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latin typeface="+mn-lt"/>
                </a:rPr>
                <a:t>Measure signal transmission path and store S2P file from VNA</a:t>
              </a:r>
              <a:endParaRPr lang="zh-CN" altLang="en-US" sz="2000" dirty="0">
                <a:latin typeface="+mn-lt"/>
              </a:endParaRPr>
            </a:p>
          </p:txBody>
        </p:sp>
        <p:pic>
          <p:nvPicPr>
            <p:cNvPr id="23" name="图片 7">
              <a:extLst>
                <a:ext uri="{FF2B5EF4-FFF2-40B4-BE49-F238E27FC236}">
                  <a16:creationId xmlns:a16="http://schemas.microsoft.com/office/drawing/2014/main" id="{CBE81ADD-706F-87E8-62F2-D7EBBD978BCE}"/>
                </a:ext>
              </a:extLst>
            </p:cNvPr>
            <p:cNvPicPr>
              <a:picLocks noChangeAspect="1"/>
            </p:cNvPicPr>
            <p:nvPr/>
          </p:nvPicPr>
          <p:blipFill>
            <a:blip r:embed="rId8"/>
            <a:stretch>
              <a:fillRect/>
            </a:stretch>
          </p:blipFill>
          <p:spPr>
            <a:xfrm>
              <a:off x="4347113" y="5513594"/>
              <a:ext cx="686201" cy="179987"/>
            </a:xfrm>
            <a:prstGeom prst="rect">
              <a:avLst/>
            </a:prstGeom>
          </p:spPr>
        </p:pic>
      </p:grpSp>
      <p:sp>
        <p:nvSpPr>
          <p:cNvPr id="30" name="文本框 29"/>
          <p:cNvSpPr txBox="1"/>
          <p:nvPr/>
        </p:nvSpPr>
        <p:spPr>
          <a:xfrm>
            <a:off x="7823936" y="6612156"/>
            <a:ext cx="4562052" cy="707886"/>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latin typeface="+mn-lt"/>
              </a:rPr>
              <a:t>Import the S2P file into the SSG6082A-V to compensate the output signals</a:t>
            </a:r>
            <a:endParaRPr lang="zh-CN" altLang="en-US" sz="2000" dirty="0">
              <a:latin typeface="+mn-lt"/>
            </a:endParaRPr>
          </a:p>
        </p:txBody>
      </p:sp>
      <p:pic>
        <p:nvPicPr>
          <p:cNvPr id="3" name="图片 2"/>
          <p:cNvPicPr>
            <a:picLocks noChangeAspect="1"/>
          </p:cNvPicPr>
          <p:nvPr/>
        </p:nvPicPr>
        <p:blipFill>
          <a:blip r:embed="rId9"/>
          <a:stretch>
            <a:fillRect/>
          </a:stretch>
        </p:blipFill>
        <p:spPr>
          <a:xfrm>
            <a:off x="-1" y="784065"/>
            <a:ext cx="14400214" cy="7164980"/>
          </a:xfrm>
          <a:prstGeom prst="rect">
            <a:avLst/>
          </a:prstGeom>
        </p:spPr>
      </p:pic>
    </p:spTree>
    <p:extLst>
      <p:ext uri="{BB962C8B-B14F-4D97-AF65-F5344CB8AC3E}">
        <p14:creationId xmlns:p14="http://schemas.microsoft.com/office/powerpoint/2010/main" val="18514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3244-9B23-DF5E-6EF3-224D70A5C5E9}"/>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725A78D3-168A-B160-4247-44DF188F51B2}"/>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solidFill>
                  <a:srgbClr val="FF9900"/>
                </a:solidFill>
                <a:latin typeface="Arial" panose="020B0604020202020204" pitchFamily="34" charset="0"/>
                <a:cs typeface="Arial" panose="020B0604020202020204" pitchFamily="34" charset="0"/>
              </a:rPr>
              <a:t>Pulse</a:t>
            </a:r>
            <a:r>
              <a:rPr lang="en-GB" altLang="zh-CN" sz="3200" dirty="0">
                <a:solidFill>
                  <a:schemeClr val="accent6">
                    <a:lumMod val="75000"/>
                  </a:schemeClr>
                </a:solidFill>
                <a:latin typeface="Arial" panose="020B0604020202020204" pitchFamily="34" charset="0"/>
                <a:cs typeface="Arial" panose="020B0604020202020204" pitchFamily="34" charset="0"/>
              </a:rPr>
              <a:t> </a:t>
            </a:r>
            <a:r>
              <a:rPr lang="en-GB" altLang="zh-CN" sz="3200" dirty="0">
                <a:latin typeface="Arial" panose="020B0604020202020204" pitchFamily="34" charset="0"/>
                <a:cs typeface="Arial" panose="020B0604020202020204" pitchFamily="34" charset="0"/>
              </a:rPr>
              <a:t>Modulation and Pulse Train Generator</a:t>
            </a:r>
          </a:p>
        </p:txBody>
      </p:sp>
      <p:sp>
        <p:nvSpPr>
          <p:cNvPr id="5" name="Rectangle 2">
            <a:extLst>
              <a:ext uri="{FF2B5EF4-FFF2-40B4-BE49-F238E27FC236}">
                <a16:creationId xmlns:a16="http://schemas.microsoft.com/office/drawing/2014/main" id="{F3B28F1E-76DF-BD79-0770-C8C07FE871A0}"/>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5" name="Rectangle 24">
            <a:extLst>
              <a:ext uri="{FF2B5EF4-FFF2-40B4-BE49-F238E27FC236}">
                <a16:creationId xmlns:a16="http://schemas.microsoft.com/office/drawing/2014/main" id="{D0ED451A-E208-BE5E-1517-07EB095553EF}"/>
              </a:ext>
            </a:extLst>
          </p:cNvPr>
          <p:cNvSpPr/>
          <p:nvPr/>
        </p:nvSpPr>
        <p:spPr>
          <a:xfrm>
            <a:off x="49848" y="4541415"/>
            <a:ext cx="9089946" cy="30401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3BC66C4E-8A48-D345-EF7B-766B271EB27C}"/>
              </a:ext>
            </a:extLst>
          </p:cNvPr>
          <p:cNvSpPr/>
          <p:nvPr/>
        </p:nvSpPr>
        <p:spPr>
          <a:xfrm>
            <a:off x="1036213" y="5342690"/>
            <a:ext cx="1671129" cy="1698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DCEC8A4F-D05E-7FC1-7F29-C728A734C684}"/>
              </a:ext>
            </a:extLst>
          </p:cNvPr>
          <p:cNvSpPr/>
          <p:nvPr/>
        </p:nvSpPr>
        <p:spPr>
          <a:xfrm>
            <a:off x="6046372" y="1916179"/>
            <a:ext cx="1671129" cy="36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图片 4" descr="double pulse">
            <a:extLst>
              <a:ext uri="{FF2B5EF4-FFF2-40B4-BE49-F238E27FC236}">
                <a16:creationId xmlns:a16="http://schemas.microsoft.com/office/drawing/2014/main" id="{562A3E52-F2A6-5EBF-BB6C-7AD76EF327DC}"/>
              </a:ext>
            </a:extLst>
          </p:cNvPr>
          <p:cNvPicPr/>
          <p:nvPr/>
        </p:nvPicPr>
        <p:blipFill rotWithShape="1">
          <a:blip r:embed="rId3" cstate="print">
            <a:extLst>
              <a:ext uri="{28A0092B-C50C-407E-A947-70E740481C1C}">
                <a14:useLocalDpi xmlns:a14="http://schemas.microsoft.com/office/drawing/2010/main" val="0"/>
              </a:ext>
            </a:extLst>
          </a:blip>
          <a:srcRect t="8373" b="13994"/>
          <a:stretch/>
        </p:blipFill>
        <p:spPr bwMode="auto">
          <a:xfrm>
            <a:off x="917117" y="4001401"/>
            <a:ext cx="5356997" cy="2981442"/>
          </a:xfrm>
          <a:prstGeom prst="rect">
            <a:avLst/>
          </a:prstGeom>
          <a:noFill/>
          <a:ln>
            <a:noFill/>
          </a:ln>
        </p:spPr>
      </p:pic>
      <p:pic>
        <p:nvPicPr>
          <p:cNvPr id="8" name="图片 5" descr="PULSE">
            <a:extLst>
              <a:ext uri="{FF2B5EF4-FFF2-40B4-BE49-F238E27FC236}">
                <a16:creationId xmlns:a16="http://schemas.microsoft.com/office/drawing/2014/main" id="{79A18493-5CFE-E2BE-5F0F-FE5DEC15DEA9}"/>
              </a:ext>
            </a:extLst>
          </p:cNvPr>
          <p:cNvPicPr/>
          <p:nvPr/>
        </p:nvPicPr>
        <p:blipFill rotWithShape="1">
          <a:blip r:embed="rId4" cstate="print">
            <a:extLst>
              <a:ext uri="{28A0092B-C50C-407E-A947-70E740481C1C}">
                <a14:useLocalDpi xmlns:a14="http://schemas.microsoft.com/office/drawing/2010/main" val="0"/>
              </a:ext>
            </a:extLst>
          </a:blip>
          <a:srcRect t="8945" r="10935" b="14716"/>
          <a:stretch/>
        </p:blipFill>
        <p:spPr bwMode="auto">
          <a:xfrm>
            <a:off x="7200106" y="4001401"/>
            <a:ext cx="5356997" cy="2981442"/>
          </a:xfrm>
          <a:prstGeom prst="rect">
            <a:avLst/>
          </a:prstGeom>
          <a:noFill/>
          <a:ln>
            <a:noFill/>
          </a:ln>
        </p:spPr>
      </p:pic>
      <p:sp>
        <p:nvSpPr>
          <p:cNvPr id="9" name="文本框 6">
            <a:extLst>
              <a:ext uri="{FF2B5EF4-FFF2-40B4-BE49-F238E27FC236}">
                <a16:creationId xmlns:a16="http://schemas.microsoft.com/office/drawing/2014/main" id="{291D24CC-CF75-718A-7FB1-1E7ACFC75790}"/>
              </a:ext>
            </a:extLst>
          </p:cNvPr>
          <p:cNvSpPr txBox="1"/>
          <p:nvPr/>
        </p:nvSpPr>
        <p:spPr>
          <a:xfrm>
            <a:off x="1151208" y="7041360"/>
            <a:ext cx="4888814"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Pulse modulation using the SSG6082A-V</a:t>
            </a:r>
            <a:endParaRPr lang="zh-CN" altLang="en-US" sz="2000" dirty="0">
              <a:solidFill>
                <a:schemeClr val="tx1">
                  <a:lumMod val="95000"/>
                  <a:lumOff val="5000"/>
                </a:schemeClr>
              </a:solidFill>
              <a:latin typeface="+mn-lt"/>
            </a:endParaRPr>
          </a:p>
        </p:txBody>
      </p:sp>
      <p:sp>
        <p:nvSpPr>
          <p:cNvPr id="10" name="文本框 7">
            <a:extLst>
              <a:ext uri="{FF2B5EF4-FFF2-40B4-BE49-F238E27FC236}">
                <a16:creationId xmlns:a16="http://schemas.microsoft.com/office/drawing/2014/main" id="{FC732850-1E67-A611-8E91-BAA6485A0BA0}"/>
              </a:ext>
            </a:extLst>
          </p:cNvPr>
          <p:cNvSpPr txBox="1"/>
          <p:nvPr/>
        </p:nvSpPr>
        <p:spPr>
          <a:xfrm>
            <a:off x="7518667" y="7058041"/>
            <a:ext cx="4719874"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Output Pulse train using SSG6082A-V</a:t>
            </a:r>
            <a:endParaRPr lang="zh-CN" altLang="en-US" sz="2000" dirty="0">
              <a:solidFill>
                <a:schemeClr val="tx1">
                  <a:lumMod val="95000"/>
                  <a:lumOff val="5000"/>
                </a:schemeClr>
              </a:solidFill>
              <a:latin typeface="+mn-lt"/>
            </a:endParaRPr>
          </a:p>
        </p:txBody>
      </p:sp>
      <p:sp>
        <p:nvSpPr>
          <p:cNvPr id="22" name="矩形 4">
            <a:extLst>
              <a:ext uri="{FF2B5EF4-FFF2-40B4-BE49-F238E27FC236}">
                <a16:creationId xmlns:a16="http://schemas.microsoft.com/office/drawing/2014/main" id="{F38D6AD5-4AB6-2A3C-ADB6-B4FC30F605DE}"/>
              </a:ext>
            </a:extLst>
          </p:cNvPr>
          <p:cNvSpPr/>
          <p:nvPr/>
        </p:nvSpPr>
        <p:spPr>
          <a:xfrm>
            <a:off x="539999" y="1518614"/>
            <a:ext cx="12823075" cy="209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5"/>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Pulse modulation has been widely used in many fields such as communication, electronics, and motor control because of its characteristics such as strong anti-interference ability, high output power, and suitability for long-distance transmission.</a:t>
            </a:r>
          </a:p>
          <a:p>
            <a:pPr marL="539777" indent="-539777" eaLnBrk="0" fontAlgn="base" hangingPunct="0">
              <a:spcBef>
                <a:spcPct val="20000"/>
              </a:spcBef>
              <a:spcAft>
                <a:spcPct val="0"/>
              </a:spcAft>
              <a:buBlip>
                <a:blip r:embed="rId5"/>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The SSG6082A-V supports pulse modulation up to 8 GHz carrier. It has high dynamic range with on-off ratio &gt;80dBc and rise-fall time &lt;15ns.</a:t>
            </a:r>
          </a:p>
          <a:p>
            <a:pPr marL="539777" indent="-539777" eaLnBrk="0" fontAlgn="base" hangingPunct="0">
              <a:spcBef>
                <a:spcPct val="20000"/>
              </a:spcBef>
              <a:spcAft>
                <a:spcPct val="0"/>
              </a:spcAft>
              <a:buBlip>
                <a:blip r:embed="rId5"/>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Using the pulse train generator, you can output a burst of up to 2047 customized pulses.</a:t>
            </a:r>
          </a:p>
        </p:txBody>
      </p:sp>
    </p:spTree>
    <p:extLst>
      <p:ext uri="{BB962C8B-B14F-4D97-AF65-F5344CB8AC3E}">
        <p14:creationId xmlns:p14="http://schemas.microsoft.com/office/powerpoint/2010/main" val="40143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92ED43E-2B99-6BD5-F2BE-4C0498F07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 y="1049482"/>
            <a:ext cx="14397985" cy="5999160"/>
          </a:xfrm>
          <a:prstGeom prst="rect">
            <a:avLst/>
          </a:prstGeom>
        </p:spPr>
      </p:pic>
    </p:spTree>
    <p:extLst>
      <p:ext uri="{BB962C8B-B14F-4D97-AF65-F5344CB8AC3E}">
        <p14:creationId xmlns:p14="http://schemas.microsoft.com/office/powerpoint/2010/main" val="1444474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1C52-E1C9-514B-F6EA-B1FA2F305AE3}"/>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1530DBE5-E608-D2BC-1799-B2F686964019}"/>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solidFill>
                  <a:srgbClr val="FF9900"/>
                </a:solidFill>
                <a:latin typeface="Arial" panose="020B0604020202020204" pitchFamily="34" charset="0"/>
                <a:cs typeface="Arial" panose="020B0604020202020204" pitchFamily="34" charset="0"/>
              </a:rPr>
              <a:t>Multi-tone</a:t>
            </a:r>
          </a:p>
        </p:txBody>
      </p:sp>
      <p:sp>
        <p:nvSpPr>
          <p:cNvPr id="5" name="Rectangle 2">
            <a:extLst>
              <a:ext uri="{FF2B5EF4-FFF2-40B4-BE49-F238E27FC236}">
                <a16:creationId xmlns:a16="http://schemas.microsoft.com/office/drawing/2014/main" id="{3018E002-8503-8CE0-2941-B9D209C61B0A}"/>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6" name="Rectangle 25">
            <a:extLst>
              <a:ext uri="{FF2B5EF4-FFF2-40B4-BE49-F238E27FC236}">
                <a16:creationId xmlns:a16="http://schemas.microsoft.com/office/drawing/2014/main" id="{38E7A3D9-EC7A-0CFE-B567-5FF92BBC48D4}"/>
              </a:ext>
            </a:extLst>
          </p:cNvPr>
          <p:cNvSpPr/>
          <p:nvPr/>
        </p:nvSpPr>
        <p:spPr>
          <a:xfrm>
            <a:off x="1036213" y="5342690"/>
            <a:ext cx="1671129" cy="1698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矩形 4">
            <a:extLst>
              <a:ext uri="{FF2B5EF4-FFF2-40B4-BE49-F238E27FC236}">
                <a16:creationId xmlns:a16="http://schemas.microsoft.com/office/drawing/2014/main" id="{FE85476D-B9E3-61FB-9392-FA10475977AA}"/>
              </a:ext>
            </a:extLst>
          </p:cNvPr>
          <p:cNvSpPr/>
          <p:nvPr/>
        </p:nvSpPr>
        <p:spPr>
          <a:xfrm>
            <a:off x="539999" y="1517507"/>
            <a:ext cx="12823075" cy="5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spcBef>
                <a:spcPct val="20000"/>
              </a:spcBef>
              <a:spcAft>
                <a:spcPct val="0"/>
              </a:spcAft>
            </a:pPr>
            <a:r>
              <a:rPr lang="en-GB" altLang="zh-CN" sz="2400" dirty="0">
                <a:solidFill>
                  <a:schemeClr val="tx1">
                    <a:lumMod val="95000"/>
                    <a:lumOff val="5000"/>
                  </a:schemeClr>
                </a:solidFill>
                <a:ea typeface="阿里巴巴普惠体 R" panose="00020600040101010101" pitchFamily="18" charset="-122"/>
                <a:cs typeface="阿里巴巴普惠体 R" panose="00020600040101010101" pitchFamily="18" charset="-122"/>
              </a:rPr>
              <a:t>Multi-tone have important applications in many areas, especially in communications.</a:t>
            </a:r>
          </a:p>
        </p:txBody>
      </p:sp>
      <p:sp>
        <p:nvSpPr>
          <p:cNvPr id="3" name="矩形 4">
            <a:extLst>
              <a:ext uri="{FF2B5EF4-FFF2-40B4-BE49-F238E27FC236}">
                <a16:creationId xmlns:a16="http://schemas.microsoft.com/office/drawing/2014/main" id="{ABF56634-A9FA-9E33-5C9D-27C3F7D848C2}"/>
              </a:ext>
            </a:extLst>
          </p:cNvPr>
          <p:cNvSpPr/>
          <p:nvPr/>
        </p:nvSpPr>
        <p:spPr>
          <a:xfrm>
            <a:off x="539999" y="2059207"/>
            <a:ext cx="7029324" cy="574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GB" altLang="zh-CN" sz="2400" dirty="0">
                <a:solidFill>
                  <a:schemeClr val="tx1">
                    <a:lumMod val="95000"/>
                    <a:lumOff val="5000"/>
                  </a:schemeClr>
                </a:solidFill>
                <a:ea typeface="阿里巴巴普惠体 R" panose="00020600040101010101" pitchFamily="18" charset="-122"/>
                <a:cs typeface="阿里巴巴普惠体 R" panose="00020600040101010101" pitchFamily="18" charset="-122"/>
              </a:rPr>
              <a:t>Wireless communication system testing: Tests the receiver's linearity, intermodulation distortion, blocking performance and other characteristics. Tests the receiver's ability to select a specific frequency signal in the presence of multiple frequency signals to ensure that it is not subject to excessive interference from adjacent frequency signals.</a:t>
            </a:r>
          </a:p>
          <a:p>
            <a:pPr marL="539777" indent="-539777" eaLnBrk="0" fontAlgn="base" hangingPunct="0">
              <a:spcBef>
                <a:spcPct val="20000"/>
              </a:spcBef>
              <a:spcAft>
                <a:spcPct val="0"/>
              </a:spcAft>
              <a:buBlip>
                <a:blip r:embed="rId3"/>
              </a:buBlip>
            </a:pPr>
            <a:r>
              <a:rPr lang="en-GB" altLang="zh-CN" sz="2400" dirty="0">
                <a:solidFill>
                  <a:schemeClr val="tx1">
                    <a:lumMod val="95000"/>
                    <a:lumOff val="5000"/>
                  </a:schemeClr>
                </a:solidFill>
                <a:ea typeface="阿里巴巴普惠体 R" panose="00020600040101010101" pitchFamily="18" charset="-122"/>
                <a:cs typeface="阿里巴巴普惠体 R" panose="00020600040101010101" pitchFamily="18" charset="-122"/>
              </a:rPr>
              <a:t>Device Testing: In some active devices such as amplifiers, when multiple frequency signals pass through the amplifier at the same time, new frequency components (intermodulation products) may be created. The multi-tone output can be used to evaluate the performance of an amplifier in generating intermodulation distortion.</a:t>
            </a:r>
          </a:p>
        </p:txBody>
      </p:sp>
      <p:sp>
        <p:nvSpPr>
          <p:cNvPr id="4" name="文本框 5">
            <a:extLst>
              <a:ext uri="{FF2B5EF4-FFF2-40B4-BE49-F238E27FC236}">
                <a16:creationId xmlns:a16="http://schemas.microsoft.com/office/drawing/2014/main" id="{4A211695-F79D-32DF-C6D9-4A5302935B1F}"/>
              </a:ext>
            </a:extLst>
          </p:cNvPr>
          <p:cNvSpPr txBox="1"/>
          <p:nvPr/>
        </p:nvSpPr>
        <p:spPr>
          <a:xfrm>
            <a:off x="8373769" y="6799315"/>
            <a:ext cx="5136541"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Multi-tone signals with a frequency range of 1G</a:t>
            </a:r>
            <a:endParaRPr lang="zh-CN" altLang="en-US" sz="2000" dirty="0">
              <a:solidFill>
                <a:schemeClr val="tx1">
                  <a:lumMod val="95000"/>
                  <a:lumOff val="5000"/>
                </a:schemeClr>
              </a:solidFill>
              <a:latin typeface="+mn-lt"/>
            </a:endParaRPr>
          </a:p>
        </p:txBody>
      </p:sp>
      <p:pic>
        <p:nvPicPr>
          <p:cNvPr id="6" name="图片 2">
            <a:extLst>
              <a:ext uri="{FF2B5EF4-FFF2-40B4-BE49-F238E27FC236}">
                <a16:creationId xmlns:a16="http://schemas.microsoft.com/office/drawing/2014/main" id="{0136C56E-CD22-257E-B74F-4072893EA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23" y="2479763"/>
            <a:ext cx="6539424" cy="4214933"/>
          </a:xfrm>
          <a:prstGeom prst="rect">
            <a:avLst/>
          </a:prstGeom>
        </p:spPr>
      </p:pic>
    </p:spTree>
    <p:extLst>
      <p:ext uri="{BB962C8B-B14F-4D97-AF65-F5344CB8AC3E}">
        <p14:creationId xmlns:p14="http://schemas.microsoft.com/office/powerpoint/2010/main" val="83940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A124-DFE1-5F40-5425-05BA3C18D0AD}"/>
            </a:ext>
          </a:extLst>
        </p:cNvPr>
        <p:cNvGrpSpPr/>
        <p:nvPr/>
      </p:nvGrpSpPr>
      <p:grpSpPr>
        <a:xfrm>
          <a:off x="0" y="0"/>
          <a:ext cx="0" cy="0"/>
          <a:chOff x="0" y="0"/>
          <a:chExt cx="0" cy="0"/>
        </a:xfrm>
      </p:grpSpPr>
      <p:sp>
        <p:nvSpPr>
          <p:cNvPr id="2" name="文本框 7">
            <a:extLst>
              <a:ext uri="{FF2B5EF4-FFF2-40B4-BE49-F238E27FC236}">
                <a16:creationId xmlns:a16="http://schemas.microsoft.com/office/drawing/2014/main" id="{3AB5164B-8B33-6E8B-ED16-158C958D3125}"/>
              </a:ext>
            </a:extLst>
          </p:cNvPr>
          <p:cNvSpPr txBox="1"/>
          <p:nvPr/>
        </p:nvSpPr>
        <p:spPr>
          <a:xfrm>
            <a:off x="9865286" y="-1339931"/>
            <a:ext cx="5198859" cy="10910679"/>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70300" dirty="0"/>
              <a:t>3</a:t>
            </a:r>
            <a:endParaRPr lang="zh-CN" altLang="en-US" sz="70300" dirty="0"/>
          </a:p>
        </p:txBody>
      </p:sp>
      <p:sp>
        <p:nvSpPr>
          <p:cNvPr id="10" name="文本框 3">
            <a:extLst>
              <a:ext uri="{FF2B5EF4-FFF2-40B4-BE49-F238E27FC236}">
                <a16:creationId xmlns:a16="http://schemas.microsoft.com/office/drawing/2014/main" id="{6432FC9F-B89E-54EF-8CE1-EAF9F5CCE3BF}"/>
              </a:ext>
            </a:extLst>
          </p:cNvPr>
          <p:cNvSpPr txBox="1"/>
          <p:nvPr/>
        </p:nvSpPr>
        <p:spPr>
          <a:xfrm>
            <a:off x="10376268" y="2063057"/>
            <a:ext cx="1287212" cy="646331"/>
          </a:xfrm>
          <a:prstGeom prst="rect">
            <a:avLst/>
          </a:prstGeom>
          <a:noFill/>
        </p:spPr>
        <p:txBody>
          <a:bodyPr wrap="none" rtlCol="0">
            <a:spAutoFit/>
          </a:bodyPr>
          <a:lstStyle>
            <a:defPPr>
              <a:defRPr lang="zh-CN"/>
            </a:defPPr>
            <a:lvl1pPr>
              <a:defRPr sz="4800" b="1">
                <a:solidFill>
                  <a:schemeClr val="bg1"/>
                </a:solidFill>
                <a:effectLst>
                  <a:outerShdw blurRad="165100" dist="88900" dir="2700000" algn="tl">
                    <a:srgbClr val="000000">
                      <a:alpha val="14000"/>
                    </a:srgbClr>
                  </a:outerShdw>
                </a:effectLst>
                <a:latin typeface="+mj-ea"/>
                <a:ea typeface="+mj-ea"/>
              </a:defRPr>
            </a:lvl1pPr>
          </a:lstStyle>
          <a:p>
            <a:r>
              <a:rPr lang="en-US" altLang="zh-CN"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rPr>
              <a:t>Part 3</a:t>
            </a:r>
            <a:endParaRPr lang="zh-CN" altLang="en-US"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endParaRPr>
          </a:p>
        </p:txBody>
      </p:sp>
      <p:sp>
        <p:nvSpPr>
          <p:cNvPr id="11" name="矩形 5">
            <a:extLst>
              <a:ext uri="{FF2B5EF4-FFF2-40B4-BE49-F238E27FC236}">
                <a16:creationId xmlns:a16="http://schemas.microsoft.com/office/drawing/2014/main" id="{D9F5BE9D-2A37-182E-4F7B-74C8D23C5C7B}"/>
              </a:ext>
            </a:extLst>
          </p:cNvPr>
          <p:cNvSpPr/>
          <p:nvPr/>
        </p:nvSpPr>
        <p:spPr>
          <a:xfrm>
            <a:off x="10272864" y="3831202"/>
            <a:ext cx="3106252" cy="1003031"/>
          </a:xfrm>
          <a:prstGeom prst="rect">
            <a:avLst/>
          </a:prstGeom>
          <a:effectLst/>
        </p:spPr>
        <p:txBody>
          <a:bodyPr wrap="square">
            <a:spAutoFit/>
          </a:bodyPr>
          <a:lstStyle/>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Applications</a:t>
            </a:r>
          </a:p>
        </p:txBody>
      </p:sp>
      <p:pic>
        <p:nvPicPr>
          <p:cNvPr id="13" name="Picture 12">
            <a:extLst>
              <a:ext uri="{FF2B5EF4-FFF2-40B4-BE49-F238E27FC236}">
                <a16:creationId xmlns:a16="http://schemas.microsoft.com/office/drawing/2014/main" id="{17DCB864-75F3-020D-D9D6-9824BD7B2530}"/>
              </a:ext>
            </a:extLst>
          </p:cNvPr>
          <p:cNvPicPr>
            <a:picLocks noChangeAspect="1"/>
          </p:cNvPicPr>
          <p:nvPr/>
        </p:nvPicPr>
        <p:blipFill>
          <a:blip r:embed="rId3"/>
          <a:stretch>
            <a:fillRect/>
          </a:stretch>
        </p:blipFill>
        <p:spPr>
          <a:xfrm>
            <a:off x="0" y="3096521"/>
            <a:ext cx="9201487" cy="2984025"/>
          </a:xfrm>
          <a:prstGeom prst="rect">
            <a:avLst/>
          </a:prstGeom>
        </p:spPr>
      </p:pic>
    </p:spTree>
    <p:extLst>
      <p:ext uri="{BB962C8B-B14F-4D97-AF65-F5344CB8AC3E}">
        <p14:creationId xmlns:p14="http://schemas.microsoft.com/office/powerpoint/2010/main" val="3377510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8C4AD-C07C-9A92-0E36-58F50189C404}"/>
            </a:ext>
          </a:extLst>
        </p:cNvPr>
        <p:cNvGrpSpPr/>
        <p:nvPr/>
      </p:nvGrpSpPr>
      <p:grpSpPr>
        <a:xfrm>
          <a:off x="0" y="0"/>
          <a:ext cx="0" cy="0"/>
          <a:chOff x="0" y="0"/>
          <a:chExt cx="0" cy="0"/>
        </a:xfrm>
      </p:grpSpPr>
      <p:pic>
        <p:nvPicPr>
          <p:cNvPr id="12" name="图片 6"/>
          <p:cNvPicPr>
            <a:picLocks noChangeAspect="1"/>
          </p:cNvPicPr>
          <p:nvPr/>
        </p:nvPicPr>
        <p:blipFill>
          <a:blip r:embed="rId3"/>
          <a:stretch>
            <a:fillRect/>
          </a:stretch>
        </p:blipFill>
        <p:spPr>
          <a:xfrm>
            <a:off x="9009089" y="4407204"/>
            <a:ext cx="5037704" cy="2993834"/>
          </a:xfrm>
          <a:prstGeom prst="rect">
            <a:avLst/>
          </a:prstGeom>
        </p:spPr>
      </p:pic>
      <p:sp>
        <p:nvSpPr>
          <p:cNvPr id="2" name="文本框 2">
            <a:extLst>
              <a:ext uri="{FF2B5EF4-FFF2-40B4-BE49-F238E27FC236}">
                <a16:creationId xmlns:a16="http://schemas.microsoft.com/office/drawing/2014/main" id="{5A1162C7-8300-368E-6144-AD2C84D4F8D1}"/>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LTE TDD/FDD Test</a:t>
            </a:r>
          </a:p>
        </p:txBody>
      </p:sp>
      <p:sp>
        <p:nvSpPr>
          <p:cNvPr id="26" name="Rectangle 25">
            <a:extLst>
              <a:ext uri="{FF2B5EF4-FFF2-40B4-BE49-F238E27FC236}">
                <a16:creationId xmlns:a16="http://schemas.microsoft.com/office/drawing/2014/main" id="{3D1B8F1F-D4EF-5F71-C682-BC67AB2DB9D3}"/>
              </a:ext>
            </a:extLst>
          </p:cNvPr>
          <p:cNvSpPr/>
          <p:nvPr/>
        </p:nvSpPr>
        <p:spPr>
          <a:xfrm>
            <a:off x="994308" y="4997916"/>
            <a:ext cx="1671129" cy="1698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矩形 4">
            <a:extLst>
              <a:ext uri="{FF2B5EF4-FFF2-40B4-BE49-F238E27FC236}">
                <a16:creationId xmlns:a16="http://schemas.microsoft.com/office/drawing/2014/main" id="{EE06B6D8-2892-FF9C-7DE0-8E7F97E4755D}"/>
              </a:ext>
            </a:extLst>
          </p:cNvPr>
          <p:cNvSpPr/>
          <p:nvPr/>
        </p:nvSpPr>
        <p:spPr>
          <a:xfrm>
            <a:off x="676781" y="1853196"/>
            <a:ext cx="7417908" cy="441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lnSpc>
                <a:spcPct val="150000"/>
              </a:lnSpc>
              <a:spcBef>
                <a:spcPct val="20000"/>
              </a:spcBef>
              <a:spcAft>
                <a:spcPct val="0"/>
              </a:spcAft>
              <a:buBlip>
                <a:blip r:embed="rId4"/>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 LTE/LTE-A FDD and TDD modulation quality analysis;</a:t>
            </a:r>
          </a:p>
          <a:p>
            <a:pPr marL="539777" indent="-539777" eaLnBrk="0" fontAlgn="base" hangingPunct="0">
              <a:lnSpc>
                <a:spcPct val="150000"/>
              </a:lnSpc>
              <a:spcBef>
                <a:spcPct val="20000"/>
              </a:spcBef>
              <a:spcAft>
                <a:spcPct val="0"/>
              </a:spcAft>
              <a:buBlip>
                <a:blip r:embed="rId4"/>
              </a:buBlip>
            </a:pP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Supports flexible configuration of frame structure and user-defined configuration</a:t>
            </a:r>
          </a:p>
          <a:p>
            <a:pPr marL="539777" indent="-539777" eaLnBrk="0" fontAlgn="base" hangingPunct="0">
              <a:lnSpc>
                <a:spcPct val="150000"/>
              </a:lnSpc>
              <a:spcBef>
                <a:spcPct val="20000"/>
              </a:spcBef>
              <a:spcAft>
                <a:spcPct val="0"/>
              </a:spcAft>
              <a:buBlip>
                <a:blip r:embed="rId4"/>
              </a:buBlip>
            </a:pP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Supports automatic cell ID detection;</a:t>
            </a:r>
          </a:p>
          <a:p>
            <a:pPr marL="539777" indent="-539777" eaLnBrk="0" fontAlgn="base" hangingPunct="0">
              <a:lnSpc>
                <a:spcPct val="150000"/>
              </a:lnSpc>
              <a:spcBef>
                <a:spcPct val="20000"/>
              </a:spcBef>
              <a:spcAft>
                <a:spcPct val="0"/>
              </a:spcAft>
              <a:buBlip>
                <a:blip r:embed="rId4"/>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M</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odulation method </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QPSK</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16QAM</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64QAM</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256QAM</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1024QAM</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a:t>
            </a:r>
          </a:p>
          <a:p>
            <a:pPr marL="539777" indent="-539777" eaLnBrk="0" fontAlgn="base" hangingPunct="0">
              <a:lnSpc>
                <a:spcPct val="150000"/>
              </a:lnSpc>
              <a:spcBef>
                <a:spcPct val="20000"/>
              </a:spcBef>
              <a:spcAft>
                <a:spcPct val="0"/>
              </a:spcAft>
              <a:buBlip>
                <a:blip r:embed="rId4"/>
              </a:buBlip>
            </a:pP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Bandwidth</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1.4MHz</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3MHz</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5MHz</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10MHz</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15MHz</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20MHz;</a:t>
            </a:r>
            <a:endPar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a:p>
            <a:pPr marL="539777" indent="-539777" eaLnBrk="0" fontAlgn="base" hangingPunct="0">
              <a:lnSpc>
                <a:spcPct val="150000"/>
              </a:lnSpc>
              <a:spcBef>
                <a:spcPct val="20000"/>
              </a:spcBef>
              <a:spcAft>
                <a:spcPct val="0"/>
              </a:spcAft>
              <a:buBlip>
                <a:blip r:embed="rId4"/>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TM Test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mode</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endParaRPr lang="zh-CN" altLang="en-GB"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
        <p:nvSpPr>
          <p:cNvPr id="7" name="矩形 9">
            <a:extLst>
              <a:ext uri="{FF2B5EF4-FFF2-40B4-BE49-F238E27FC236}">
                <a16:creationId xmlns:a16="http://schemas.microsoft.com/office/drawing/2014/main" id="{234A5209-2927-FB41-7A5B-3E792EA0D877}"/>
              </a:ext>
            </a:extLst>
          </p:cNvPr>
          <p:cNvSpPr/>
          <p:nvPr/>
        </p:nvSpPr>
        <p:spPr>
          <a:xfrm>
            <a:off x="1239241" y="5418379"/>
            <a:ext cx="5271202" cy="880369"/>
          </a:xfrm>
          <a:prstGeom prst="rect">
            <a:avLst/>
          </a:prstGeom>
          <a:noFill/>
        </p:spPr>
        <p:txBody>
          <a:bodyPr wrap="square" rtlCol="0">
            <a:spAutoFit/>
          </a:bodyPr>
          <a:lstStyle/>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E-TM 1.1, E-TM 1.2, E-TM 2, E-TM 2a, E-TM 3.1, E-TM 3.1a, E-TM3.2, E-TM 3.3</a:t>
            </a:r>
            <a:endParaRPr lang="zh-CN" altLang="zh-CN" dirty="0">
              <a:solidFill>
                <a:schemeClr val="tx1">
                  <a:lumMod val="95000"/>
                  <a:lumOff val="5000"/>
                </a:schemeClr>
              </a:solidFill>
              <a:ea typeface="阿里巴巴普惠体 R" panose="00020600040101010101" pitchFamily="18" charset="-122"/>
            </a:endParaRPr>
          </a:p>
        </p:txBody>
      </p:sp>
      <p:sp>
        <p:nvSpPr>
          <p:cNvPr id="9" name="文本框 3"/>
          <p:cNvSpPr txBox="1"/>
          <p:nvPr/>
        </p:nvSpPr>
        <p:spPr>
          <a:xfrm>
            <a:off x="8860223" y="3952281"/>
            <a:ext cx="4633392"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Generating LTE FDD Signals with </a:t>
            </a:r>
            <a:r>
              <a:rPr lang="en-US" altLang="zh-CN" sz="2000" dirty="0" err="1">
                <a:solidFill>
                  <a:schemeClr val="tx1">
                    <a:lumMod val="95000"/>
                    <a:lumOff val="5000"/>
                  </a:schemeClr>
                </a:solidFill>
                <a:latin typeface="+mn-lt"/>
              </a:rPr>
              <a:t>SigIQPro</a:t>
            </a:r>
            <a:endParaRPr lang="zh-CN" altLang="en-US" sz="2000" dirty="0">
              <a:solidFill>
                <a:schemeClr val="tx1">
                  <a:lumMod val="95000"/>
                  <a:lumOff val="5000"/>
                </a:schemeClr>
              </a:solidFill>
              <a:latin typeface="+mn-lt"/>
            </a:endParaRPr>
          </a:p>
        </p:txBody>
      </p:sp>
      <p:sp>
        <p:nvSpPr>
          <p:cNvPr id="10" name="文本框 28"/>
          <p:cNvSpPr txBox="1"/>
          <p:nvPr/>
        </p:nvSpPr>
        <p:spPr>
          <a:xfrm>
            <a:off x="8903577" y="7455851"/>
            <a:ext cx="4546684"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LTE FDD Signal Testing with SSG6082A-V </a:t>
            </a:r>
            <a:endParaRPr lang="zh-CN" altLang="en-US" sz="2000" dirty="0">
              <a:solidFill>
                <a:schemeClr val="tx1">
                  <a:lumMod val="95000"/>
                  <a:lumOff val="5000"/>
                </a:schemeClr>
              </a:solidFill>
              <a:latin typeface="+mn-lt"/>
            </a:endParaRPr>
          </a:p>
        </p:txBody>
      </p:sp>
      <p:pic>
        <p:nvPicPr>
          <p:cNvPr id="11" name="图片 4"/>
          <p:cNvPicPr>
            <a:picLocks noChangeAspect="1"/>
          </p:cNvPicPr>
          <p:nvPr/>
        </p:nvPicPr>
        <p:blipFill>
          <a:blip r:embed="rId5"/>
          <a:stretch>
            <a:fillRect/>
          </a:stretch>
        </p:blipFill>
        <p:spPr>
          <a:xfrm>
            <a:off x="9009089" y="800331"/>
            <a:ext cx="5037704" cy="3042324"/>
          </a:xfrm>
          <a:prstGeom prst="rect">
            <a:avLst/>
          </a:prstGeom>
        </p:spPr>
      </p:pic>
      <p:sp>
        <p:nvSpPr>
          <p:cNvPr id="13" name="矩形 4">
            <a:extLst>
              <a:ext uri="{FF2B5EF4-FFF2-40B4-BE49-F238E27FC236}">
                <a16:creationId xmlns:a16="http://schemas.microsoft.com/office/drawing/2014/main" id="{EE06B6D8-2892-FF9C-7DE0-8E7F97E4755D}"/>
              </a:ext>
            </a:extLst>
          </p:cNvPr>
          <p:cNvSpPr/>
          <p:nvPr/>
        </p:nvSpPr>
        <p:spPr>
          <a:xfrm>
            <a:off x="676781" y="7074344"/>
            <a:ext cx="7417908" cy="94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lnSpc>
                <a:spcPct val="150000"/>
              </a:lnSpc>
              <a:spcBef>
                <a:spcPct val="20000"/>
              </a:spcBef>
              <a:spcAft>
                <a:spcPct val="0"/>
              </a:spcAft>
            </a:pPr>
            <a:r>
              <a:rPr lang="en-GB" altLang="zh-CN"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*note: </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This feature is a function of </a:t>
            </a:r>
            <a:r>
              <a:rPr lang="en-US" altLang="zh-CN"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SigIQPro</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 and the SSG6082A-V is only used to playback baseband signals</a:t>
            </a:r>
            <a:endParaRPr lang="en-GB"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2916820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4A0F-B5A9-1644-87D1-8F6EF933B42A}"/>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8CF2544D-659A-13DD-98D3-F90EB9E3279D}"/>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5G NR test</a:t>
            </a:r>
          </a:p>
        </p:txBody>
      </p:sp>
      <p:sp>
        <p:nvSpPr>
          <p:cNvPr id="5" name="Rectangle 2">
            <a:extLst>
              <a:ext uri="{FF2B5EF4-FFF2-40B4-BE49-F238E27FC236}">
                <a16:creationId xmlns:a16="http://schemas.microsoft.com/office/drawing/2014/main" id="{C5343895-D4DB-5AFB-616F-43241EE6C96B}"/>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9" name="Rectangle 28">
            <a:extLst>
              <a:ext uri="{FF2B5EF4-FFF2-40B4-BE49-F238E27FC236}">
                <a16:creationId xmlns:a16="http://schemas.microsoft.com/office/drawing/2014/main" id="{597CB299-8A9A-18C8-24D9-5A01343C6570}"/>
              </a:ext>
            </a:extLst>
          </p:cNvPr>
          <p:cNvSpPr/>
          <p:nvPr/>
        </p:nvSpPr>
        <p:spPr>
          <a:xfrm>
            <a:off x="6046372" y="1916179"/>
            <a:ext cx="1671129" cy="36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矩形 4">
            <a:extLst>
              <a:ext uri="{FF2B5EF4-FFF2-40B4-BE49-F238E27FC236}">
                <a16:creationId xmlns:a16="http://schemas.microsoft.com/office/drawing/2014/main" id="{1FDA731B-0CCD-C9B2-B3E8-4A5EF7E7504A}"/>
              </a:ext>
            </a:extLst>
          </p:cNvPr>
          <p:cNvSpPr/>
          <p:nvPr/>
        </p:nvSpPr>
        <p:spPr>
          <a:xfrm>
            <a:off x="773865" y="1515292"/>
            <a:ext cx="7569123" cy="370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Supports 5G NR uplink and downlink modulation quality analysis;</a:t>
            </a:r>
          </a:p>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Supports flexible configuration of frame structure and user-defined configuration;</a:t>
            </a:r>
          </a:p>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Supported signal bandwidth </a:t>
            </a:r>
            <a:r>
              <a:rPr lang="en-US"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a:t>
            </a:r>
            <a:endParaRPr lang="zh-CN" altLang="en-GB"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
        <p:nvSpPr>
          <p:cNvPr id="4" name="矩形 12">
            <a:extLst>
              <a:ext uri="{FF2B5EF4-FFF2-40B4-BE49-F238E27FC236}">
                <a16:creationId xmlns:a16="http://schemas.microsoft.com/office/drawing/2014/main" id="{2F047FD9-C165-972F-D08F-D23E29F55C5A}"/>
              </a:ext>
            </a:extLst>
          </p:cNvPr>
          <p:cNvSpPr/>
          <p:nvPr/>
        </p:nvSpPr>
        <p:spPr>
          <a:xfrm>
            <a:off x="770733" y="5369309"/>
            <a:ext cx="5730899" cy="47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US" altLang="zh-CN" sz="2000" dirty="0">
                <a:solidFill>
                  <a:schemeClr val="tx1">
                    <a:lumMod val="95000"/>
                    <a:lumOff val="5000"/>
                  </a:schemeClr>
                </a:solidFill>
                <a:ea typeface="阿里巴巴普惠体 R" panose="00020600040101010101" pitchFamily="18" charset="-122"/>
              </a:rPr>
              <a:t>TM Test </a:t>
            </a:r>
            <a:r>
              <a:rPr lang="en-US" altLang="zh-CN" sz="2000" dirty="0" smtClean="0">
                <a:solidFill>
                  <a:schemeClr val="tx1">
                    <a:lumMod val="95000"/>
                    <a:lumOff val="5000"/>
                  </a:schemeClr>
                </a:solidFill>
                <a:ea typeface="阿里巴巴普惠体 R" panose="00020600040101010101" pitchFamily="18" charset="-122"/>
              </a:rPr>
              <a:t>Mode:</a:t>
            </a:r>
            <a:endParaRPr lang="en-US" altLang="zh-CN" sz="2000" dirty="0">
              <a:solidFill>
                <a:schemeClr val="tx1">
                  <a:lumMod val="95000"/>
                  <a:lumOff val="5000"/>
                </a:schemeClr>
              </a:solidFill>
              <a:ea typeface="阿里巴巴普惠体 R" panose="00020600040101010101" pitchFamily="18" charset="-122"/>
            </a:endParaRPr>
          </a:p>
        </p:txBody>
      </p:sp>
      <p:sp>
        <p:nvSpPr>
          <p:cNvPr id="6" name="文本框 4"/>
          <p:cNvSpPr txBox="1"/>
          <p:nvPr/>
        </p:nvSpPr>
        <p:spPr>
          <a:xfrm>
            <a:off x="9224532" y="3565671"/>
            <a:ext cx="4422225"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Generating 5G NR Signals with </a:t>
            </a:r>
            <a:r>
              <a:rPr lang="en-US" altLang="zh-CN" sz="2000" dirty="0" err="1">
                <a:solidFill>
                  <a:schemeClr val="tx1">
                    <a:lumMod val="95000"/>
                    <a:lumOff val="5000"/>
                  </a:schemeClr>
                </a:solidFill>
                <a:latin typeface="+mn-lt"/>
              </a:rPr>
              <a:t>SigIQPro</a:t>
            </a:r>
            <a:endParaRPr lang="zh-CN" altLang="en-US" sz="2000" dirty="0">
              <a:solidFill>
                <a:schemeClr val="tx1">
                  <a:lumMod val="95000"/>
                  <a:lumOff val="5000"/>
                </a:schemeClr>
              </a:solidFill>
              <a:latin typeface="+mn-lt"/>
            </a:endParaRPr>
          </a:p>
        </p:txBody>
      </p:sp>
      <p:sp>
        <p:nvSpPr>
          <p:cNvPr id="8" name="文本框 6"/>
          <p:cNvSpPr txBox="1"/>
          <p:nvPr/>
        </p:nvSpPr>
        <p:spPr>
          <a:xfrm>
            <a:off x="9309543" y="7323155"/>
            <a:ext cx="4252201"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rPr>
              <a:t>5G NR Signal Testing with SSG6082A-V </a:t>
            </a:r>
            <a:endParaRPr lang="zh-CN" altLang="en-US" sz="2000" dirty="0">
              <a:solidFill>
                <a:schemeClr val="tx1">
                  <a:lumMod val="95000"/>
                  <a:lumOff val="5000"/>
                </a:schemeClr>
              </a:solidFill>
              <a:latin typeface="+mn-lt"/>
            </a:endParaRPr>
          </a:p>
        </p:txBody>
      </p:sp>
      <p:pic>
        <p:nvPicPr>
          <p:cNvPr id="13" name="图片 7"/>
          <p:cNvPicPr>
            <a:picLocks noChangeAspect="1"/>
          </p:cNvPicPr>
          <p:nvPr/>
        </p:nvPicPr>
        <p:blipFill>
          <a:blip r:embed="rId4"/>
          <a:stretch>
            <a:fillRect/>
          </a:stretch>
        </p:blipFill>
        <p:spPr>
          <a:xfrm>
            <a:off x="8860383" y="757472"/>
            <a:ext cx="5150527" cy="2789870"/>
          </a:xfrm>
          <a:prstGeom prst="rect">
            <a:avLst/>
          </a:prstGeom>
        </p:spPr>
      </p:pic>
      <p:pic>
        <p:nvPicPr>
          <p:cNvPr id="14" name="图片 3"/>
          <p:cNvPicPr>
            <a:picLocks noChangeAspect="1"/>
          </p:cNvPicPr>
          <p:nvPr/>
        </p:nvPicPr>
        <p:blipFill>
          <a:blip r:embed="rId5"/>
          <a:stretch>
            <a:fillRect/>
          </a:stretch>
        </p:blipFill>
        <p:spPr>
          <a:xfrm>
            <a:off x="8860384" y="4064588"/>
            <a:ext cx="5150526" cy="3213024"/>
          </a:xfrm>
          <a:prstGeom prst="rect">
            <a:avLst/>
          </a:prstGeom>
        </p:spPr>
      </p:pic>
      <p:sp>
        <p:nvSpPr>
          <p:cNvPr id="15" name="矩形 11"/>
          <p:cNvSpPr/>
          <p:nvPr/>
        </p:nvSpPr>
        <p:spPr>
          <a:xfrm>
            <a:off x="1340658" y="3531201"/>
            <a:ext cx="6949801" cy="1711366"/>
          </a:xfrm>
          <a:prstGeom prst="rect">
            <a:avLst/>
          </a:prstGeom>
          <a:noFill/>
        </p:spPr>
        <p:txBody>
          <a:bodyPr wrap="square" rtlCol="0">
            <a:spAutoFit/>
          </a:bodyPr>
          <a:lstStyle/>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FR1: 5MHz, 10MHz, 15MHz, 20MHz, 25MHz, 30MHz, 35MHz, 40MHz, 45Hz, 50MHz, 60MHz, 70MHz, 80MHz, 90MHz, 100MHz;</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FR2-1: 50MHz, 100MHz, 200MHz, 400MHz;</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FR2-2: 100MHz, 400MHz, 800MHz, 1600MHz, 2000MHz;</a:t>
            </a:r>
            <a:endParaRPr lang="zh-CN" altLang="zh-CN" dirty="0">
              <a:solidFill>
                <a:schemeClr val="tx1">
                  <a:lumMod val="95000"/>
                  <a:lumOff val="5000"/>
                </a:schemeClr>
              </a:solidFill>
              <a:ea typeface="阿里巴巴普惠体 R" panose="00020600040101010101" pitchFamily="18" charset="-122"/>
            </a:endParaRPr>
          </a:p>
        </p:txBody>
      </p:sp>
      <p:sp>
        <p:nvSpPr>
          <p:cNvPr id="16" name="矩形 13"/>
          <p:cNvSpPr/>
          <p:nvPr/>
        </p:nvSpPr>
        <p:spPr>
          <a:xfrm>
            <a:off x="1340658" y="5719261"/>
            <a:ext cx="6802817" cy="1295868"/>
          </a:xfrm>
          <a:prstGeom prst="rect">
            <a:avLst/>
          </a:prstGeom>
          <a:noFill/>
        </p:spPr>
        <p:txBody>
          <a:bodyPr wrap="square" rtlCol="0">
            <a:spAutoFit/>
          </a:bodyPr>
          <a:lstStyle/>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FR1: TM1.1, TM1.2, TM2.0, TM2.0a, TM2.0b, TM3.1, TM3.1a, TM3.1b, TM3.2, TM3.3</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FR2: TM1.1, TM2.0, TM2.0a, TM3.1, TM3.1a</a:t>
            </a:r>
            <a:endParaRPr lang="zh-CN" altLang="zh-CN" dirty="0">
              <a:solidFill>
                <a:schemeClr val="tx1">
                  <a:lumMod val="95000"/>
                  <a:lumOff val="5000"/>
                </a:schemeClr>
              </a:solidFill>
              <a:ea typeface="阿里巴巴普惠体 R" panose="00020600040101010101" pitchFamily="18" charset="-122"/>
            </a:endParaRPr>
          </a:p>
        </p:txBody>
      </p:sp>
      <p:sp>
        <p:nvSpPr>
          <p:cNvPr id="17" name="矩形 4">
            <a:extLst>
              <a:ext uri="{FF2B5EF4-FFF2-40B4-BE49-F238E27FC236}">
                <a16:creationId xmlns:a16="http://schemas.microsoft.com/office/drawing/2014/main" id="{EE06B6D8-2892-FF9C-7DE0-8E7F97E4755D}"/>
              </a:ext>
            </a:extLst>
          </p:cNvPr>
          <p:cNvSpPr/>
          <p:nvPr/>
        </p:nvSpPr>
        <p:spPr>
          <a:xfrm>
            <a:off x="773865" y="7118840"/>
            <a:ext cx="7417908" cy="94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lnSpc>
                <a:spcPct val="150000"/>
              </a:lnSpc>
              <a:spcBef>
                <a:spcPct val="20000"/>
              </a:spcBef>
              <a:spcAft>
                <a:spcPct val="0"/>
              </a:spcAft>
            </a:pPr>
            <a:r>
              <a:rPr lang="en-GB" altLang="zh-CN"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*note: </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This feature is a function of </a:t>
            </a:r>
            <a:r>
              <a:rPr lang="en-US" altLang="zh-CN"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SigIQPro</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 and the SSG6082A-V is only used to playback baseband signals</a:t>
            </a:r>
            <a:endParaRPr lang="en-GB"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3722926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E0E0-D4B2-555E-B1AA-31BE64941072}"/>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66E6F4D5-87D6-938F-207B-6EC6CD89ADCE}"/>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WLAN test</a:t>
            </a:r>
          </a:p>
        </p:txBody>
      </p:sp>
      <p:sp>
        <p:nvSpPr>
          <p:cNvPr id="5" name="Rectangle 2">
            <a:extLst>
              <a:ext uri="{FF2B5EF4-FFF2-40B4-BE49-F238E27FC236}">
                <a16:creationId xmlns:a16="http://schemas.microsoft.com/office/drawing/2014/main" id="{84B20798-0BA0-BE63-B3A8-02AFB9F21CFF}"/>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3" name="矩形 4">
            <a:extLst>
              <a:ext uri="{FF2B5EF4-FFF2-40B4-BE49-F238E27FC236}">
                <a16:creationId xmlns:a16="http://schemas.microsoft.com/office/drawing/2014/main" id="{105E18C1-C3A1-8CA0-1500-B237E23B1238}"/>
              </a:ext>
            </a:extLst>
          </p:cNvPr>
          <p:cNvSpPr/>
          <p:nvPr/>
        </p:nvSpPr>
        <p:spPr>
          <a:xfrm>
            <a:off x="773865" y="1395583"/>
            <a:ext cx="6734119" cy="152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 IEEE802.11b/a/g/n/ac/</a:t>
            </a:r>
            <a:r>
              <a:rPr lang="en-GB" altLang="zh-CN" sz="2000"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ax</a:t>
            </a:r>
            <a:endPar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 IEEE802.11 be</a:t>
            </a:r>
          </a:p>
          <a:p>
            <a:pPr marL="539777" indent="-539777" eaLnBrk="0" fontAlgn="base" hangingPunct="0">
              <a:lnSpc>
                <a:spcPct val="150000"/>
              </a:lnSpc>
              <a:spcBef>
                <a:spcPct val="20000"/>
              </a:spcBef>
              <a:spcAft>
                <a:spcPct val="0"/>
              </a:spcAft>
              <a:buBlip>
                <a:blip r:embed="rId3"/>
              </a:buBlip>
            </a:pPr>
            <a:r>
              <a:rPr lang="en-GB" altLang="zh-CN" sz="2000" dirty="0">
                <a:solidFill>
                  <a:schemeClr val="tx1">
                    <a:lumMod val="95000"/>
                    <a:lumOff val="5000"/>
                  </a:schemeClr>
                </a:solidFill>
                <a:ea typeface="阿里巴巴普惠体 R" panose="00020600040101010101" pitchFamily="18" charset="-122"/>
                <a:cs typeface="阿里巴巴普惠体 R" panose="00020600040101010101" pitchFamily="18" charset="-122"/>
              </a:rPr>
              <a:t>Supports multiple signal </a:t>
            </a:r>
            <a:r>
              <a:rPr lang="en-GB"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types</a:t>
            </a:r>
            <a:r>
              <a:rPr lang="en-US" altLang="zh-CN" sz="2000"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 </a:t>
            </a:r>
            <a:endParaRPr lang="zh-CN" altLang="en-GB" sz="2000"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
        <p:nvSpPr>
          <p:cNvPr id="4" name="矩形 12">
            <a:extLst>
              <a:ext uri="{FF2B5EF4-FFF2-40B4-BE49-F238E27FC236}">
                <a16:creationId xmlns:a16="http://schemas.microsoft.com/office/drawing/2014/main" id="{E2CFCD2A-5BF4-57C6-C34F-7645AE2ABB1A}"/>
              </a:ext>
            </a:extLst>
          </p:cNvPr>
          <p:cNvSpPr/>
          <p:nvPr/>
        </p:nvSpPr>
        <p:spPr>
          <a:xfrm>
            <a:off x="773865" y="5914462"/>
            <a:ext cx="7085245" cy="47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marL="539777" indent="-539777" eaLnBrk="0" fontAlgn="base" hangingPunct="0">
              <a:spcBef>
                <a:spcPct val="20000"/>
              </a:spcBef>
              <a:spcAft>
                <a:spcPct val="0"/>
              </a:spcAft>
              <a:buBlip>
                <a:blip r:embed="rId3"/>
              </a:buBlip>
            </a:pPr>
            <a:r>
              <a:rPr lang="en-US" altLang="zh-CN" sz="2000" dirty="0" smtClean="0">
                <a:solidFill>
                  <a:schemeClr val="tx1">
                    <a:lumMod val="95000"/>
                    <a:lumOff val="5000"/>
                  </a:schemeClr>
                </a:solidFill>
                <a:ea typeface="阿里巴巴普惠体 R" panose="00020600040101010101" pitchFamily="18" charset="-122"/>
              </a:rPr>
              <a:t>Bandwidth: 20MHz, 40MHz, 80MHz, 160MHz, 320MHz</a:t>
            </a:r>
            <a:endParaRPr lang="en-US" altLang="zh-CN" sz="2000" dirty="0">
              <a:solidFill>
                <a:schemeClr val="tx1">
                  <a:lumMod val="95000"/>
                  <a:lumOff val="5000"/>
                </a:schemeClr>
              </a:solidFill>
              <a:ea typeface="阿里巴巴普惠体 R" panose="00020600040101010101" pitchFamily="18" charset="-122"/>
            </a:endParaRPr>
          </a:p>
        </p:txBody>
      </p:sp>
      <p:sp>
        <p:nvSpPr>
          <p:cNvPr id="7" name="矩形 10">
            <a:extLst>
              <a:ext uri="{FF2B5EF4-FFF2-40B4-BE49-F238E27FC236}">
                <a16:creationId xmlns:a16="http://schemas.microsoft.com/office/drawing/2014/main" id="{56816D85-F6CB-25C4-8357-FA7C2D60196E}"/>
              </a:ext>
            </a:extLst>
          </p:cNvPr>
          <p:cNvSpPr/>
          <p:nvPr/>
        </p:nvSpPr>
        <p:spPr>
          <a:xfrm>
            <a:off x="1008789" y="2916350"/>
            <a:ext cx="8244011" cy="2957861"/>
          </a:xfrm>
          <a:prstGeom prst="rect">
            <a:avLst/>
          </a:prstGeom>
          <a:noFill/>
        </p:spPr>
        <p:txBody>
          <a:bodyPr wrap="square" rtlCol="0">
            <a:spAutoFit/>
          </a:bodyPr>
          <a:lstStyle/>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802.11a/g: BPSK, QPSK, 16QAM, 64QAM</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802.11b/g: DSSS 1Mbps, DSSS 2Mbps, CCK5.5Mbps, CCK11Mbps, </a:t>
            </a:r>
          </a:p>
          <a:p>
            <a:pPr>
              <a:lnSpc>
                <a:spcPct val="150000"/>
              </a:lnSpc>
            </a:pPr>
            <a:r>
              <a:rPr lang="en-US" altLang="zh-CN" dirty="0">
                <a:solidFill>
                  <a:schemeClr val="tx1">
                    <a:lumMod val="95000"/>
                    <a:lumOff val="5000"/>
                  </a:schemeClr>
                </a:solidFill>
                <a:ea typeface="阿里巴巴普惠体 R" panose="00020600040101010101" pitchFamily="18" charset="-122"/>
              </a:rPr>
              <a:t>PBCC 5.5Mbps, PBCC 11Mbps;</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802.11n: BPSK, QPSK, 16QAM, 64QAM;</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802.11ac: BPSK, QPSK, 16QAM, 64QAM, 256QAM;</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802.11ax: BPSK, QPSK, 16QAM, 64QAM, 256QAM, 1024QAM;</a:t>
            </a:r>
          </a:p>
          <a:p>
            <a:pPr marL="202482" indent="-202482">
              <a:lnSpc>
                <a:spcPct val="150000"/>
              </a:lnSpc>
              <a:buFont typeface="Wingdings" panose="05000000000000000000" pitchFamily="2" charset="2"/>
              <a:buChar char="Ø"/>
            </a:pPr>
            <a:r>
              <a:rPr lang="en-US" altLang="zh-CN" dirty="0">
                <a:solidFill>
                  <a:schemeClr val="tx1">
                    <a:lumMod val="95000"/>
                    <a:lumOff val="5000"/>
                  </a:schemeClr>
                </a:solidFill>
                <a:ea typeface="阿里巴巴普惠体 R" panose="00020600040101010101" pitchFamily="18" charset="-122"/>
              </a:rPr>
              <a:t>IEEE 802.11be: BPSK, QPSK, 16QAM, 64QAM, 256QAM, 1024QAM; 4096QAM</a:t>
            </a:r>
            <a:endParaRPr lang="zh-CN" altLang="zh-CN" dirty="0">
              <a:solidFill>
                <a:schemeClr val="tx1">
                  <a:lumMod val="95000"/>
                  <a:lumOff val="5000"/>
                </a:schemeClr>
              </a:solidFill>
              <a:ea typeface="阿里巴巴普惠体 R" panose="00020600040101010101" pitchFamily="18" charset="-122"/>
            </a:endParaRPr>
          </a:p>
        </p:txBody>
      </p:sp>
      <p:sp>
        <p:nvSpPr>
          <p:cNvPr id="9" name="文本框 4"/>
          <p:cNvSpPr txBox="1"/>
          <p:nvPr/>
        </p:nvSpPr>
        <p:spPr>
          <a:xfrm>
            <a:off x="9229684" y="3610614"/>
            <a:ext cx="4308358"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cs typeface="+mn-cs"/>
              </a:rPr>
              <a:t>Generating WLAN Signals with </a:t>
            </a:r>
            <a:r>
              <a:rPr lang="en-US" altLang="zh-CN" sz="2000" dirty="0" err="1">
                <a:solidFill>
                  <a:schemeClr val="tx1">
                    <a:lumMod val="95000"/>
                    <a:lumOff val="5000"/>
                  </a:schemeClr>
                </a:solidFill>
                <a:latin typeface="+mn-lt"/>
                <a:cs typeface="+mn-cs"/>
              </a:rPr>
              <a:t>SigIQPro</a:t>
            </a:r>
            <a:endParaRPr lang="zh-CN" altLang="en-US" sz="2000" dirty="0">
              <a:solidFill>
                <a:schemeClr val="tx1">
                  <a:lumMod val="95000"/>
                  <a:lumOff val="5000"/>
                </a:schemeClr>
              </a:solidFill>
              <a:latin typeface="+mn-lt"/>
              <a:cs typeface="+mn-cs"/>
            </a:endParaRPr>
          </a:p>
        </p:txBody>
      </p:sp>
      <p:sp>
        <p:nvSpPr>
          <p:cNvPr id="10" name="文本框 6"/>
          <p:cNvSpPr txBox="1"/>
          <p:nvPr/>
        </p:nvSpPr>
        <p:spPr>
          <a:xfrm>
            <a:off x="9159765" y="7254555"/>
            <a:ext cx="4590554" cy="400110"/>
          </a:xfrm>
          <a:prstGeom prst="rect">
            <a:avLst/>
          </a:prstGeom>
          <a:noFill/>
        </p:spPr>
        <p:txBody>
          <a:bodyPr wrap="square" rtlCol="0">
            <a:spAutoFit/>
          </a:bodyPr>
          <a:lstStyle>
            <a:defPPr>
              <a:defRPr lang="zh-CN"/>
            </a:defPPr>
            <a:lvl1pPr algn="ctr">
              <a:defRPr sz="16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2000" dirty="0">
                <a:solidFill>
                  <a:schemeClr val="tx1">
                    <a:lumMod val="95000"/>
                    <a:lumOff val="5000"/>
                  </a:schemeClr>
                </a:solidFill>
                <a:latin typeface="+mn-lt"/>
                <a:cs typeface="+mn-cs"/>
              </a:rPr>
              <a:t>WLAN Signal Testing with  SSG6082A-V </a:t>
            </a:r>
            <a:endParaRPr lang="zh-CN" altLang="en-US" sz="2000" dirty="0">
              <a:solidFill>
                <a:schemeClr val="tx1">
                  <a:lumMod val="95000"/>
                  <a:lumOff val="5000"/>
                </a:schemeClr>
              </a:solidFill>
              <a:latin typeface="+mn-lt"/>
              <a:cs typeface="+mn-cs"/>
            </a:endParaRPr>
          </a:p>
        </p:txBody>
      </p:sp>
      <p:pic>
        <p:nvPicPr>
          <p:cNvPr id="11" name="图片 7"/>
          <p:cNvPicPr>
            <a:picLocks noChangeAspect="1"/>
          </p:cNvPicPr>
          <p:nvPr/>
        </p:nvPicPr>
        <p:blipFill>
          <a:blip r:embed="rId4"/>
          <a:stretch>
            <a:fillRect/>
          </a:stretch>
        </p:blipFill>
        <p:spPr>
          <a:xfrm>
            <a:off x="8786494" y="755025"/>
            <a:ext cx="5195148" cy="2814041"/>
          </a:xfrm>
          <a:prstGeom prst="rect">
            <a:avLst/>
          </a:prstGeom>
        </p:spPr>
      </p:pic>
      <p:pic>
        <p:nvPicPr>
          <p:cNvPr id="12"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6494" y="4334808"/>
            <a:ext cx="5194739" cy="2919747"/>
          </a:xfrm>
          <a:prstGeom prst="rect">
            <a:avLst/>
          </a:prstGeom>
        </p:spPr>
      </p:pic>
      <p:sp>
        <p:nvSpPr>
          <p:cNvPr id="13" name="矩形 4">
            <a:extLst>
              <a:ext uri="{FF2B5EF4-FFF2-40B4-BE49-F238E27FC236}">
                <a16:creationId xmlns:a16="http://schemas.microsoft.com/office/drawing/2014/main" id="{EE06B6D8-2892-FF9C-7DE0-8E7F97E4755D}"/>
              </a:ext>
            </a:extLst>
          </p:cNvPr>
          <p:cNvSpPr/>
          <p:nvPr/>
        </p:nvSpPr>
        <p:spPr>
          <a:xfrm>
            <a:off x="773865" y="7118840"/>
            <a:ext cx="7417908" cy="94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992" tIns="53996" rIns="107992" bIns="53996" numCol="1" anchor="t" anchorCtr="0" compatLnSpc="1">
            <a:prstTxWarp prst="textNoShape">
              <a:avLst/>
            </a:prstTxWarp>
          </a:bodyPr>
          <a:lstStyle/>
          <a:p>
            <a:pPr eaLnBrk="0" fontAlgn="base" hangingPunct="0">
              <a:lnSpc>
                <a:spcPct val="150000"/>
              </a:lnSpc>
              <a:spcBef>
                <a:spcPct val="20000"/>
              </a:spcBef>
              <a:spcAft>
                <a:spcPct val="0"/>
              </a:spcAft>
            </a:pPr>
            <a:r>
              <a:rPr lang="en-GB" altLang="zh-CN" dirty="0" smtClean="0">
                <a:solidFill>
                  <a:schemeClr val="tx1">
                    <a:lumMod val="95000"/>
                    <a:lumOff val="5000"/>
                  </a:schemeClr>
                </a:solidFill>
                <a:ea typeface="阿里巴巴普惠体 R" panose="00020600040101010101" pitchFamily="18" charset="-122"/>
                <a:cs typeface="阿里巴巴普惠体 R" panose="00020600040101010101" pitchFamily="18" charset="-122"/>
              </a:rPr>
              <a:t>*note: </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This feature is a function of </a:t>
            </a:r>
            <a:r>
              <a:rPr lang="en-US" altLang="zh-CN" dirty="0" err="1">
                <a:solidFill>
                  <a:schemeClr val="tx1">
                    <a:lumMod val="95000"/>
                    <a:lumOff val="5000"/>
                  </a:schemeClr>
                </a:solidFill>
                <a:ea typeface="阿里巴巴普惠体 R" panose="00020600040101010101" pitchFamily="18" charset="-122"/>
                <a:cs typeface="阿里巴巴普惠体 R" panose="00020600040101010101" pitchFamily="18" charset="-122"/>
              </a:rPr>
              <a:t>SigIQPro</a:t>
            </a:r>
            <a:r>
              <a:rPr lang="en-US"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rPr>
              <a:t>, and the SSG6082A-V is only used to playback baseband signals</a:t>
            </a:r>
            <a:endParaRPr lang="en-GB" altLang="zh-CN" dirty="0">
              <a:solidFill>
                <a:schemeClr val="tx1">
                  <a:lumMod val="95000"/>
                  <a:lumOff val="5000"/>
                </a:schemeClr>
              </a:solidFill>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842156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FAC49-5092-95D7-4810-206087F8FADC}"/>
            </a:ext>
          </a:extLst>
        </p:cNvPr>
        <p:cNvGrpSpPr/>
        <p:nvPr/>
      </p:nvGrpSpPr>
      <p:grpSpPr>
        <a:xfrm>
          <a:off x="0" y="0"/>
          <a:ext cx="0" cy="0"/>
          <a:chOff x="0" y="0"/>
          <a:chExt cx="0" cy="0"/>
        </a:xfrm>
      </p:grpSpPr>
      <p:sp>
        <p:nvSpPr>
          <p:cNvPr id="2" name="文本框 7">
            <a:extLst>
              <a:ext uri="{FF2B5EF4-FFF2-40B4-BE49-F238E27FC236}">
                <a16:creationId xmlns:a16="http://schemas.microsoft.com/office/drawing/2014/main" id="{1FDC7837-16DD-B929-38D4-2EA18CE8BABE}"/>
              </a:ext>
            </a:extLst>
          </p:cNvPr>
          <p:cNvSpPr txBox="1"/>
          <p:nvPr/>
        </p:nvSpPr>
        <p:spPr>
          <a:xfrm>
            <a:off x="9865286" y="-1339931"/>
            <a:ext cx="5198859" cy="10910679"/>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GB" altLang="zh-CN" sz="70300" dirty="0"/>
              <a:t>4</a:t>
            </a:r>
            <a:endParaRPr lang="zh-CN" altLang="en-US" sz="70300" dirty="0"/>
          </a:p>
        </p:txBody>
      </p:sp>
      <p:sp>
        <p:nvSpPr>
          <p:cNvPr id="10" name="文本框 3">
            <a:extLst>
              <a:ext uri="{FF2B5EF4-FFF2-40B4-BE49-F238E27FC236}">
                <a16:creationId xmlns:a16="http://schemas.microsoft.com/office/drawing/2014/main" id="{D071DEC0-DC87-ED05-56BE-2B8CEBFED281}"/>
              </a:ext>
            </a:extLst>
          </p:cNvPr>
          <p:cNvSpPr txBox="1"/>
          <p:nvPr/>
        </p:nvSpPr>
        <p:spPr>
          <a:xfrm>
            <a:off x="12405594" y="1894614"/>
            <a:ext cx="1287212" cy="646331"/>
          </a:xfrm>
          <a:prstGeom prst="rect">
            <a:avLst/>
          </a:prstGeom>
          <a:noFill/>
        </p:spPr>
        <p:txBody>
          <a:bodyPr wrap="none" rtlCol="0">
            <a:spAutoFit/>
          </a:bodyPr>
          <a:lstStyle>
            <a:defPPr>
              <a:defRPr lang="zh-CN"/>
            </a:defPPr>
            <a:lvl1pPr>
              <a:defRPr sz="4800" b="1">
                <a:solidFill>
                  <a:schemeClr val="bg1"/>
                </a:solidFill>
                <a:effectLst>
                  <a:outerShdw blurRad="165100" dist="88900" dir="2700000" algn="tl">
                    <a:srgbClr val="000000">
                      <a:alpha val="14000"/>
                    </a:srgbClr>
                  </a:outerShdw>
                </a:effectLst>
                <a:latin typeface="+mj-ea"/>
                <a:ea typeface="+mj-ea"/>
              </a:defRPr>
            </a:lvl1pPr>
          </a:lstStyle>
          <a:p>
            <a:r>
              <a:rPr lang="en-US" altLang="zh-CN"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rPr>
              <a:t>Part 4</a:t>
            </a:r>
            <a:endParaRPr lang="zh-CN" altLang="en-US"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endParaRPr>
          </a:p>
        </p:txBody>
      </p:sp>
      <p:sp>
        <p:nvSpPr>
          <p:cNvPr id="11" name="矩形 5">
            <a:extLst>
              <a:ext uri="{FF2B5EF4-FFF2-40B4-BE49-F238E27FC236}">
                <a16:creationId xmlns:a16="http://schemas.microsoft.com/office/drawing/2014/main" id="{91F26352-8B6B-1725-041D-93BD9273FD9C}"/>
              </a:ext>
            </a:extLst>
          </p:cNvPr>
          <p:cNvSpPr/>
          <p:nvPr/>
        </p:nvSpPr>
        <p:spPr>
          <a:xfrm>
            <a:off x="10586554" y="3014358"/>
            <a:ext cx="3106252" cy="2018694"/>
          </a:xfrm>
          <a:prstGeom prst="rect">
            <a:avLst/>
          </a:prstGeom>
          <a:effectLst/>
        </p:spPr>
        <p:txBody>
          <a:bodyPr wrap="square">
            <a:spAutoFit/>
          </a:bodyPr>
          <a:lstStyle/>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Competition Comparison</a:t>
            </a:r>
          </a:p>
        </p:txBody>
      </p:sp>
      <p:pic>
        <p:nvPicPr>
          <p:cNvPr id="13" name="Picture 12">
            <a:extLst>
              <a:ext uri="{FF2B5EF4-FFF2-40B4-BE49-F238E27FC236}">
                <a16:creationId xmlns:a16="http://schemas.microsoft.com/office/drawing/2014/main" id="{CDF29344-ED9D-02C5-114D-7413E1A1AAFD}"/>
              </a:ext>
            </a:extLst>
          </p:cNvPr>
          <p:cNvPicPr>
            <a:picLocks noChangeAspect="1"/>
          </p:cNvPicPr>
          <p:nvPr/>
        </p:nvPicPr>
        <p:blipFill>
          <a:blip r:embed="rId3"/>
          <a:stretch>
            <a:fillRect/>
          </a:stretch>
        </p:blipFill>
        <p:spPr>
          <a:xfrm>
            <a:off x="0" y="3216443"/>
            <a:ext cx="9201487" cy="2984025"/>
          </a:xfrm>
          <a:prstGeom prst="rect">
            <a:avLst/>
          </a:prstGeom>
        </p:spPr>
      </p:pic>
    </p:spTree>
    <p:extLst>
      <p:ext uri="{BB962C8B-B14F-4D97-AF65-F5344CB8AC3E}">
        <p14:creationId xmlns:p14="http://schemas.microsoft.com/office/powerpoint/2010/main" val="1654890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1C19-1822-0779-39BF-1F397FB9955F}"/>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4C98046F-660C-DB39-FC0B-39379193AA4D}"/>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 vs Keysight N5186A MXG</a:t>
            </a:r>
          </a:p>
        </p:txBody>
      </p:sp>
      <p:sp>
        <p:nvSpPr>
          <p:cNvPr id="5" name="Rectangle 2">
            <a:extLst>
              <a:ext uri="{FF2B5EF4-FFF2-40B4-BE49-F238E27FC236}">
                <a16:creationId xmlns:a16="http://schemas.microsoft.com/office/drawing/2014/main" id="{3585F6FA-29DF-A802-C646-DFEF3D68663F}"/>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9" name="Rectangle 28">
            <a:extLst>
              <a:ext uri="{FF2B5EF4-FFF2-40B4-BE49-F238E27FC236}">
                <a16:creationId xmlns:a16="http://schemas.microsoft.com/office/drawing/2014/main" id="{162E7FC4-72D7-E7C5-75B9-0791807230E8}"/>
              </a:ext>
            </a:extLst>
          </p:cNvPr>
          <p:cNvSpPr/>
          <p:nvPr/>
        </p:nvSpPr>
        <p:spPr>
          <a:xfrm>
            <a:off x="6046372" y="1916179"/>
            <a:ext cx="1671129" cy="36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aphicFrame>
        <p:nvGraphicFramePr>
          <p:cNvPr id="6" name="表格 6">
            <a:extLst>
              <a:ext uri="{FF2B5EF4-FFF2-40B4-BE49-F238E27FC236}">
                <a16:creationId xmlns:a16="http://schemas.microsoft.com/office/drawing/2014/main" id="{C350503A-F182-BCC1-848A-E7417977898E}"/>
              </a:ext>
            </a:extLst>
          </p:cNvPr>
          <p:cNvGraphicFramePr>
            <a:graphicFrameLocks noGrp="1"/>
          </p:cNvGraphicFramePr>
          <p:nvPr>
            <p:extLst>
              <p:ext uri="{D42A27DB-BD31-4B8C-83A1-F6EECF244321}">
                <p14:modId xmlns:p14="http://schemas.microsoft.com/office/powerpoint/2010/main" val="1760728621"/>
              </p:ext>
            </p:extLst>
          </p:nvPr>
        </p:nvGraphicFramePr>
        <p:xfrm>
          <a:off x="826896" y="1737224"/>
          <a:ext cx="12746420" cy="5699527"/>
        </p:xfrm>
        <a:graphic>
          <a:graphicData uri="http://schemas.openxmlformats.org/drawingml/2006/table">
            <a:tbl>
              <a:tblPr/>
              <a:tblGrid>
                <a:gridCol w="4113320">
                  <a:extLst>
                    <a:ext uri="{9D8B030D-6E8A-4147-A177-3AD203B41FA5}">
                      <a16:colId xmlns:a16="http://schemas.microsoft.com/office/drawing/2014/main" val="20000"/>
                    </a:ext>
                  </a:extLst>
                </a:gridCol>
                <a:gridCol w="4439329">
                  <a:extLst>
                    <a:ext uri="{9D8B030D-6E8A-4147-A177-3AD203B41FA5}">
                      <a16:colId xmlns:a16="http://schemas.microsoft.com/office/drawing/2014/main" val="20002"/>
                    </a:ext>
                  </a:extLst>
                </a:gridCol>
                <a:gridCol w="4193771">
                  <a:extLst>
                    <a:ext uri="{9D8B030D-6E8A-4147-A177-3AD203B41FA5}">
                      <a16:colId xmlns:a16="http://schemas.microsoft.com/office/drawing/2014/main" val="1862208140"/>
                    </a:ext>
                  </a:extLst>
                </a:gridCol>
              </a:tblGrid>
              <a:tr h="274601">
                <a:tc>
                  <a:txBody>
                    <a:bodyPr/>
                    <a:lstStyle/>
                    <a:p>
                      <a:pPr algn="ctr" fontAlgn="ctr"/>
                      <a:endParaRPr lang="zh-CN" altLang="en-US" sz="1700" b="1" i="0" u="none" strike="noStrike" dirty="0">
                        <a:solidFill>
                          <a:srgbClr val="FFFFFF"/>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1700" b="1" i="0" u="none" strike="noStrike" dirty="0">
                          <a:solidFill>
                            <a:srgbClr val="FFFFFF"/>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rPr>
                        <a:t>SSG6082A-V</a:t>
                      </a:r>
                      <a:endParaRPr lang="en-US" sz="1700" b="1" i="0" u="none" strike="noStrike" dirty="0">
                        <a:solidFill>
                          <a:srgbClr val="FFFFFF"/>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n-US" sz="1700" b="1" i="0" u="none" strike="noStrike" kern="1200" dirty="0" err="1">
                          <a:solidFill>
                            <a:srgbClr val="FFFFFF"/>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rPr>
                        <a:t>Keysight</a:t>
                      </a:r>
                      <a:r>
                        <a:rPr lang="en-US" sz="1700" b="1" i="0" u="none" strike="noStrike" kern="1200" dirty="0">
                          <a:solidFill>
                            <a:srgbClr val="FFFFFF"/>
                          </a:solidFill>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rPr>
                        <a:t> N5186A MXG</a:t>
                      </a:r>
                    </a:p>
                  </a:txBody>
                  <a:tcPr marL="11249" marR="11249" marT="112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29652">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Frequency range</a:t>
                      </a:r>
                      <a:r>
                        <a:rPr lang="zh-CN" altLang="en-US" sz="1700" kern="1200" dirty="0">
                          <a:solidFill>
                            <a:schemeClr val="tx1"/>
                          </a:solidFill>
                          <a:latin typeface="+mn-lt"/>
                          <a:ea typeface="+mn-ea"/>
                          <a:cs typeface="+mn-cs"/>
                        </a:rPr>
                        <a:t>（</a:t>
                      </a:r>
                      <a:r>
                        <a:rPr lang="en-US" altLang="zh-CN" sz="1700" kern="1200" dirty="0">
                          <a:solidFill>
                            <a:schemeClr val="tx1"/>
                          </a:solidFill>
                          <a:latin typeface="+mn-lt"/>
                          <a:ea typeface="+mn-ea"/>
                          <a:cs typeface="+mn-cs"/>
                        </a:rPr>
                        <a:t>IQ mode</a:t>
                      </a:r>
                      <a:r>
                        <a:rPr lang="zh-CN" altLang="en-US" sz="1700" kern="1200" dirty="0">
                          <a:solidFill>
                            <a:schemeClr val="tx1"/>
                          </a:solidFill>
                          <a:latin typeface="+mn-lt"/>
                          <a:ea typeface="+mn-ea"/>
                          <a:cs typeface="+mn-cs"/>
                        </a:rPr>
                        <a:t>）</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9 kHz to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8 </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GHz</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N5186A-503: 9 kHz to 3 GHz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N5186A-506: 9 kHz to 6 GHz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N5186A-508: 9 kHz to 8.5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GHz</a:t>
                      </a:r>
                      <a:r>
                        <a:rPr lang="zh-CN" alt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48214 </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348417">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Level setting range</a:t>
                      </a:r>
                      <a:endParaRPr lang="en-US" sz="17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-140</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dBm~30dBm</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-135dBm~20dBm(</a:t>
                      </a:r>
                      <a:r>
                        <a:rPr lang="en-US" altLang="zh-CN"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std</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-135dBm~20dBm(opt.)</a:t>
                      </a: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974616"/>
                  </a:ext>
                </a:extLst>
              </a:tr>
              <a:tr h="356150">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Level setting time</a:t>
                      </a:r>
                      <a:endParaRPr lang="en-US" sz="17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(typ.), ALC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ON</a:t>
                      </a:r>
                      <a:r>
                        <a:rPr lang="zh-CN" alt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S&amp;H</a:t>
                      </a:r>
                      <a:r>
                        <a:rPr lang="zh-CN" alt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,CW mode</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&lt;10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(typ.), ALC OFF (S&amp;H</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 ,IQ mode</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&lt;6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(typ.)</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20868"/>
                  </a:ext>
                </a:extLst>
              </a:tr>
              <a:tr h="313343">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SSB phase noise</a:t>
                      </a:r>
                      <a:r>
                        <a:rPr lang="zh-CN" altLang="en-US" sz="1700" kern="1200" dirty="0">
                          <a:solidFill>
                            <a:schemeClr val="tx1"/>
                          </a:solidFill>
                          <a:latin typeface="+mn-lt"/>
                          <a:ea typeface="+mn-ea"/>
                          <a:cs typeface="+mn-cs"/>
                        </a:rPr>
                        <a:t>（</a:t>
                      </a:r>
                      <a:r>
                        <a:rPr lang="en-US" altLang="zh-CN" sz="1700" kern="1200" dirty="0">
                          <a:solidFill>
                            <a:schemeClr val="tx1"/>
                          </a:solidFill>
                          <a:latin typeface="+mn-lt"/>
                          <a:ea typeface="+mn-ea"/>
                          <a:cs typeface="+mn-cs"/>
                        </a:rPr>
                        <a:t>@1GHz 10kHz offset</a:t>
                      </a:r>
                      <a:r>
                        <a:rPr lang="zh-CN" altLang="en-US" sz="1700" kern="1200" dirty="0">
                          <a:solidFill>
                            <a:schemeClr val="tx1"/>
                          </a:solidFill>
                          <a:latin typeface="+mn-lt"/>
                          <a:ea typeface="+mn-ea"/>
                          <a:cs typeface="+mn-cs"/>
                        </a:rPr>
                        <a:t>）</a:t>
                      </a:r>
                      <a:endParaRPr lang="en-US" sz="17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-132dBc/Hz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-134dBc/Hz</a:t>
                      </a:r>
                      <a:endPar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02705"/>
                  </a:ext>
                </a:extLst>
              </a:tr>
              <a:tr h="313343">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Analog modulation</a:t>
                      </a:r>
                      <a:endParaRPr lang="en-US" sz="17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 </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2554.32/year</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82357"/>
                  </a:ext>
                </a:extLst>
              </a:tr>
              <a:tr h="238997">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Pulse modulation</a:t>
                      </a:r>
                      <a:endParaRPr lang="en-US" sz="17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Optional</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1714</a:t>
                      </a:r>
                      <a:endParaRPr lang="zh-CN"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357028"/>
                  </a:ext>
                </a:extLst>
              </a:tr>
              <a:tr h="238997">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Pulse train generator</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Optional</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N/A</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98915"/>
                  </a:ext>
                </a:extLst>
              </a:tr>
              <a:tr h="254399">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S-parameter compensation</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 </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6721.89</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15373"/>
                  </a:ext>
                </a:extLst>
              </a:tr>
              <a:tr h="529652">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Baseband generator Sample rate</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625 MHz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1250 MHz (SSG6080AV-B1000 option)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312.5 MHz (Option B2X)</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625 MHz (Option B5X)</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1.2 GHz (Option B9X)</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928260"/>
                  </a:ext>
                </a:extLst>
              </a:tr>
              <a:tr h="238997">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RF bandwidth(I+Q)</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1GHz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900MHz</a:t>
                      </a:r>
                      <a:endPar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783861"/>
                  </a:ext>
                </a:extLst>
              </a:tr>
              <a:tr h="703153">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Arbitrary waveform memory</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2GSa </a:t>
                      </a: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256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Std.</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512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Option M05</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1024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Option M10</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2048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t>
                      </a:r>
                      <a:r>
                        <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 </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M</a:t>
                      </a:r>
                      <a:r>
                        <a:rPr 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20 </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10583</a:t>
                      </a:r>
                      <a:endPar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196058"/>
                  </a:ext>
                </a:extLst>
              </a:tr>
              <a:tr h="238997">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Multi-tone</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 </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2554.32/year</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92635"/>
                  </a:ext>
                </a:extLst>
              </a:tr>
              <a:tr h="459555">
                <a:tc>
                  <a:txBody>
                    <a:bodyPr/>
                    <a:lstStyle/>
                    <a:p>
                      <a:pPr marL="0" algn="ctr" defTabSz="914400" rtl="0" eaLnBrk="1" fontAlgn="ctr" latinLnBrk="0" hangingPunct="1">
                        <a:spcAft>
                          <a:spcPts val="0"/>
                        </a:spcAft>
                      </a:pPr>
                      <a:r>
                        <a:rPr lang="en-US" altLang="zh-CN" sz="1700" kern="1200" dirty="0">
                          <a:solidFill>
                            <a:schemeClr val="tx1"/>
                          </a:solidFill>
                          <a:latin typeface="+mn-lt"/>
                          <a:ea typeface="+mn-ea"/>
                          <a:cs typeface="+mn-cs"/>
                        </a:rPr>
                        <a:t>Supported protocol types</a:t>
                      </a:r>
                      <a:endParaRPr lang="zh-CN" sz="17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Bluetooth</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LoT</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5G NR</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LTE TDD/FDD</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WLAN</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Bluetooth</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LoT</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5G NR</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LTE TDD/FDD</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WLAN</a:t>
                      </a:r>
                      <a:endPar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7999"/>
                  </a:ext>
                </a:extLst>
              </a:tr>
            </a:tbl>
          </a:graphicData>
        </a:graphic>
      </p:graphicFrame>
    </p:spTree>
    <p:extLst>
      <p:ext uri="{BB962C8B-B14F-4D97-AF65-F5344CB8AC3E}">
        <p14:creationId xmlns:p14="http://schemas.microsoft.com/office/powerpoint/2010/main" val="3869379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CF3BF-9A2C-9C3A-1611-E8B6615C6A4E}"/>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D330ADC9-B39B-B2A8-F2EF-D505AAD02400}"/>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 vs  R&amp;S SMBV100B</a:t>
            </a:r>
          </a:p>
        </p:txBody>
      </p:sp>
      <p:sp>
        <p:nvSpPr>
          <p:cNvPr id="5" name="Rectangle 2">
            <a:extLst>
              <a:ext uri="{FF2B5EF4-FFF2-40B4-BE49-F238E27FC236}">
                <a16:creationId xmlns:a16="http://schemas.microsoft.com/office/drawing/2014/main" id="{3C6486FE-8591-50C3-C75F-5F497135AA80}"/>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9" name="Rectangle 28">
            <a:extLst>
              <a:ext uri="{FF2B5EF4-FFF2-40B4-BE49-F238E27FC236}">
                <a16:creationId xmlns:a16="http://schemas.microsoft.com/office/drawing/2014/main" id="{D644B683-0F76-E509-50C1-1812F262704F}"/>
              </a:ext>
            </a:extLst>
          </p:cNvPr>
          <p:cNvSpPr/>
          <p:nvPr/>
        </p:nvSpPr>
        <p:spPr>
          <a:xfrm>
            <a:off x="6046372" y="1916179"/>
            <a:ext cx="1671129" cy="36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aphicFrame>
        <p:nvGraphicFramePr>
          <p:cNvPr id="3" name="表格 6">
            <a:extLst>
              <a:ext uri="{FF2B5EF4-FFF2-40B4-BE49-F238E27FC236}">
                <a16:creationId xmlns:a16="http://schemas.microsoft.com/office/drawing/2014/main" id="{3E0B1495-C006-A1F7-AC40-D8C8899CD1A4}"/>
              </a:ext>
            </a:extLst>
          </p:cNvPr>
          <p:cNvGraphicFramePr>
            <a:graphicFrameLocks noGrp="1"/>
          </p:cNvGraphicFramePr>
          <p:nvPr>
            <p:extLst>
              <p:ext uri="{D42A27DB-BD31-4B8C-83A1-F6EECF244321}">
                <p14:modId xmlns:p14="http://schemas.microsoft.com/office/powerpoint/2010/main" val="2234006395"/>
              </p:ext>
            </p:extLst>
          </p:nvPr>
        </p:nvGraphicFramePr>
        <p:xfrm>
          <a:off x="644430" y="1462492"/>
          <a:ext cx="13111351" cy="6301126"/>
        </p:xfrm>
        <a:graphic>
          <a:graphicData uri="http://schemas.openxmlformats.org/drawingml/2006/table">
            <a:tbl>
              <a:tblPr/>
              <a:tblGrid>
                <a:gridCol w="4231085">
                  <a:extLst>
                    <a:ext uri="{9D8B030D-6E8A-4147-A177-3AD203B41FA5}">
                      <a16:colId xmlns:a16="http://schemas.microsoft.com/office/drawing/2014/main" val="20000"/>
                    </a:ext>
                  </a:extLst>
                </a:gridCol>
                <a:gridCol w="4566427">
                  <a:extLst>
                    <a:ext uri="{9D8B030D-6E8A-4147-A177-3AD203B41FA5}">
                      <a16:colId xmlns:a16="http://schemas.microsoft.com/office/drawing/2014/main" val="20002"/>
                    </a:ext>
                  </a:extLst>
                </a:gridCol>
                <a:gridCol w="4313839">
                  <a:extLst>
                    <a:ext uri="{9D8B030D-6E8A-4147-A177-3AD203B41FA5}">
                      <a16:colId xmlns:a16="http://schemas.microsoft.com/office/drawing/2014/main" val="1862208140"/>
                    </a:ext>
                  </a:extLst>
                </a:gridCol>
              </a:tblGrid>
              <a:tr h="241971">
                <a:tc>
                  <a:txBody>
                    <a:bodyPr/>
                    <a:lstStyle/>
                    <a:p>
                      <a:pPr algn="ctr" fontAlgn="ctr"/>
                      <a:endParaRPr lang="zh-CN" altLang="en-US" sz="1600" b="1" i="0" u="none" strike="noStrike" dirty="0">
                        <a:solidFill>
                          <a:srgbClr val="FFFFFF"/>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n-US" altLang="zh-CN" sz="1600" b="1" i="0" u="none" strike="noStrike" kern="1200" dirty="0">
                          <a:solidFill>
                            <a:srgbClr val="FFFFFF"/>
                          </a:solidFill>
                          <a:effectLst/>
                          <a:latin typeface="+mn-lt"/>
                          <a:ea typeface="阿里巴巴普惠体 R" panose="00020600040101010101" pitchFamily="18" charset="-122"/>
                          <a:cs typeface="阿里巴巴普惠体 R" panose="00020600040101010101" pitchFamily="18" charset="-122"/>
                        </a:rPr>
                        <a:t>SSG6082A-V</a:t>
                      </a:r>
                      <a:endParaRPr lang="en-US" sz="1600" b="1" i="0" u="none" strike="noStrike" kern="1200" dirty="0">
                        <a:solidFill>
                          <a:srgbClr val="FFFFFF"/>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algn="ctr" defTabSz="914400" rtl="0" eaLnBrk="1" fontAlgn="ctr" latinLnBrk="0" hangingPunct="1"/>
                      <a:r>
                        <a:rPr lang="en-US" sz="1600" b="1" i="0" u="none" strike="noStrike" kern="1200" dirty="0">
                          <a:solidFill>
                            <a:srgbClr val="FFFFFF"/>
                          </a:solidFill>
                          <a:effectLst/>
                          <a:latin typeface="+mn-lt"/>
                          <a:ea typeface="阿里巴巴普惠体 R" panose="00020600040101010101" pitchFamily="18" charset="-122"/>
                          <a:cs typeface="阿里巴巴普惠体 R" panose="00020600040101010101" pitchFamily="18" charset="-122"/>
                        </a:rPr>
                        <a:t>R&amp;S SMBV100B</a:t>
                      </a:r>
                    </a:p>
                  </a:txBody>
                  <a:tcPr marL="11249" marR="11249" marT="112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92025">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Frequency range</a:t>
                      </a:r>
                      <a:r>
                        <a:rPr lang="zh-CN" altLang="en-US" sz="1600" kern="1200" dirty="0">
                          <a:solidFill>
                            <a:schemeClr val="tx1"/>
                          </a:solidFill>
                          <a:latin typeface="+mn-lt"/>
                          <a:ea typeface="+mn-ea"/>
                          <a:cs typeface="+mn-cs"/>
                        </a:rPr>
                        <a:t>（</a:t>
                      </a:r>
                      <a:r>
                        <a:rPr lang="en-US" altLang="zh-CN" sz="1600" kern="1200" dirty="0">
                          <a:solidFill>
                            <a:schemeClr val="tx1"/>
                          </a:solidFill>
                          <a:latin typeface="+mn-lt"/>
                          <a:ea typeface="+mn-ea"/>
                          <a:cs typeface="+mn-cs"/>
                        </a:rPr>
                        <a:t>IQ mode</a:t>
                      </a:r>
                      <a:r>
                        <a:rPr lang="zh-CN" altLang="en-US" sz="1600" kern="1200" dirty="0">
                          <a:solidFill>
                            <a:schemeClr val="tx1"/>
                          </a:solidFill>
                          <a:latin typeface="+mn-lt"/>
                          <a:ea typeface="+mn-ea"/>
                          <a:cs typeface="+mn-cs"/>
                        </a:rPr>
                        <a:t>）</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9 kHz to 8 GHz</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B103 </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8 </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kHz to 3 GHz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B103+B106: 8 kHz to 6 GHz</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773980">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Level setting range</a:t>
                      </a:r>
                      <a:endParaRPr lang="en-US" sz="16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-110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9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9 kHz to 100 kHz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-110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15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100 kHz to 1 MHz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30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 MHz to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8 </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GHz</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8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8 kHz to 100 kHz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13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100 kHz to 300 kHz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18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300 kHz to 1 MHz</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–145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to 20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 MHz to 6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GHz</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974616"/>
                  </a:ext>
                </a:extLst>
              </a:tr>
              <a:tr h="241971">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SSB phase noise</a:t>
                      </a:r>
                      <a:r>
                        <a:rPr lang="zh-CN" altLang="en-US" sz="1600" kern="1200" dirty="0">
                          <a:solidFill>
                            <a:schemeClr val="tx1"/>
                          </a:solidFill>
                          <a:latin typeface="+mn-lt"/>
                          <a:ea typeface="+mn-ea"/>
                          <a:cs typeface="+mn-cs"/>
                        </a:rPr>
                        <a:t>（</a:t>
                      </a:r>
                      <a:r>
                        <a:rPr lang="en-US" altLang="zh-CN" sz="1600" kern="1200" dirty="0">
                          <a:solidFill>
                            <a:schemeClr val="tx1"/>
                          </a:solidFill>
                          <a:latin typeface="+mn-lt"/>
                          <a:ea typeface="+mn-ea"/>
                          <a:cs typeface="+mn-cs"/>
                        </a:rPr>
                        <a:t>@1GHz 10kHz offset</a:t>
                      </a:r>
                      <a:r>
                        <a:rPr lang="zh-CN" altLang="en-US" sz="1600" kern="1200" dirty="0">
                          <a:solidFill>
                            <a:schemeClr val="tx1"/>
                          </a:solidFill>
                          <a:latin typeface="+mn-lt"/>
                          <a:ea typeface="+mn-ea"/>
                          <a:cs typeface="+mn-cs"/>
                        </a:rPr>
                        <a:t>）</a:t>
                      </a:r>
                      <a:endParaRPr lang="en-US" altLang="zh-CN" sz="16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-132dBc/Hz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-134dBc/Hz</a:t>
                      </a:r>
                      <a:endPar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20868"/>
                  </a:ext>
                </a:extLst>
              </a:tr>
              <a:tr h="241971">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harmonic</a:t>
                      </a:r>
                      <a:endParaRPr lang="en-US" sz="16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-30dBc </a:t>
                      </a:r>
                      <a:r>
                        <a:rPr lang="en-US" altLang="zh-CN"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1MHz~8 GHz</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13dBm</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-30dBc 1MHz~6GHz</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13dBm</a:t>
                      </a:r>
                      <a:endParaRPr lang="zh-CN"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02705"/>
                  </a:ext>
                </a:extLst>
              </a:tr>
              <a:tr h="241971">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Sub-harmonic</a:t>
                      </a:r>
                      <a:endParaRPr lang="en-US" sz="16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-80 </a:t>
                      </a:r>
                      <a:r>
                        <a:rPr lang="en-US" sz="1400" b="0" i="0" u="none" strike="noStrike" kern="1200" dirty="0" err="1">
                          <a:solidFill>
                            <a:srgbClr val="FF0000"/>
                          </a:solidFill>
                          <a:effectLst/>
                          <a:latin typeface="+mn-lt"/>
                          <a:ea typeface="阿里巴巴普惠体 R" panose="00020600040101010101" pitchFamily="18" charset="-122"/>
                          <a:cs typeface="阿里巴巴普惠体 R" panose="00020600040101010101" pitchFamily="18" charset="-122"/>
                        </a:rPr>
                        <a:t>dBc</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 MHz </a:t>
                      </a:r>
                      <a:r>
                        <a:rPr lang="en-US"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to 8 GHz</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≤13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-75 </a:t>
                      </a:r>
                      <a:r>
                        <a:rPr lang="en-US" sz="1400" b="0" i="0" u="none" strike="noStrike" kern="1200" dirty="0" err="1">
                          <a:solidFill>
                            <a:srgbClr val="FF0000"/>
                          </a:solidFill>
                          <a:effectLst/>
                          <a:latin typeface="+mn-lt"/>
                          <a:ea typeface="阿里巴巴普惠体 R" panose="00020600040101010101" pitchFamily="18" charset="-122"/>
                          <a:cs typeface="阿里巴巴普惠体 R" panose="00020600040101010101" pitchFamily="18" charset="-122"/>
                        </a:rPr>
                        <a:t>dBc</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3 GHz to 6 GHz, </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10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dBm</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60727"/>
                  </a:ext>
                </a:extLst>
              </a:tr>
              <a:tr h="241971">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Analog modulation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smtClean="0">
                          <a:solidFill>
                            <a:srgbClr val="FF0000"/>
                          </a:solidFill>
                          <a:effectLst/>
                          <a:latin typeface="+mn-lt"/>
                          <a:ea typeface="阿里巴巴普惠体 R" panose="00020600040101010101" pitchFamily="18" charset="-122"/>
                          <a:cs typeface="阿里巴巴普惠体 R" panose="00020600040101010101" pitchFamily="18" charset="-122"/>
                        </a:rPr>
                        <a:t>Optional </a:t>
                      </a:r>
                      <a:r>
                        <a:rPr lang="zh-CN" altLang="en-US" sz="1400" b="0" i="0" u="none" strike="noStrike" kern="120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smtClean="0">
                          <a:solidFill>
                            <a:srgbClr val="FF0000"/>
                          </a:solidFill>
                          <a:effectLst/>
                          <a:latin typeface="+mn-lt"/>
                          <a:ea typeface="阿里巴巴普惠体 R" panose="00020600040101010101" pitchFamily="18" charset="-122"/>
                          <a:cs typeface="阿里巴巴普惠体 R" panose="00020600040101010101" pitchFamily="18" charset="-122"/>
                        </a:rPr>
                        <a:t>915</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82357"/>
                  </a:ext>
                </a:extLst>
              </a:tr>
              <a:tr h="241971">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Pulse modulation</a:t>
                      </a:r>
                      <a:endParaRPr lang="en-US" sz="1600" kern="1200" dirty="0">
                        <a:solidFill>
                          <a:schemeClr val="tx1"/>
                        </a:solidFill>
                        <a:latin typeface="+mn-lt"/>
                        <a:ea typeface="+mn-ea"/>
                        <a:cs typeface="+mn-cs"/>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Optional</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2180</a:t>
                      </a:r>
                      <a:endPar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357028"/>
                  </a:ext>
                </a:extLst>
              </a:tr>
              <a:tr h="392025">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Pulse source</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external, internal</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sv-SE"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external, Std</a:t>
                      </a:r>
                      <a:br>
                        <a:rPr lang="sv-SE"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sv-SE"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external, internal, K23 option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98915"/>
                  </a:ext>
                </a:extLst>
              </a:tr>
              <a:tr h="231902">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Pulse </a:t>
                      </a:r>
                      <a:r>
                        <a:rPr lang="en-US" altLang="zh-CN" sz="1600" kern="1200" dirty="0" smtClean="0">
                          <a:solidFill>
                            <a:schemeClr val="tx1"/>
                          </a:solidFill>
                          <a:latin typeface="+mn-lt"/>
                          <a:ea typeface="+mn-ea"/>
                          <a:cs typeface="+mn-cs"/>
                        </a:rPr>
                        <a:t>train</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000000"/>
                          </a:solidFill>
                          <a:effectLst/>
                          <a:latin typeface="+mn-lt"/>
                          <a:ea typeface="阿里巴巴普惠体 R" panose="00020600040101010101" pitchFamily="18" charset="-122"/>
                          <a:cs typeface="阿里巴巴普惠体 R" panose="00020600040101010101" pitchFamily="18" charset="-122"/>
                        </a:rPr>
                        <a:t>Optional </a:t>
                      </a:r>
                      <a:endPar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 </a:t>
                      </a:r>
                      <a:r>
                        <a:rPr lang="zh-CN" altLang="en-US"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2705</a:t>
                      </a:r>
                      <a:endPar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937091"/>
                  </a:ext>
                </a:extLst>
              </a:tr>
              <a:tr h="231902">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S-parameter compensation</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smtClean="0">
                          <a:solidFill>
                            <a:srgbClr val="FF0000"/>
                          </a:solidFill>
                          <a:effectLst/>
                          <a:latin typeface="+mn-lt"/>
                          <a:ea typeface="阿里巴巴普惠体 R" panose="00020600040101010101" pitchFamily="18" charset="-122"/>
                          <a:cs typeface="阿里巴巴普惠体 R" panose="00020600040101010101" pitchFamily="18" charset="-122"/>
                        </a:rPr>
                        <a:t>Optional</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15373"/>
                  </a:ext>
                </a:extLst>
              </a:tr>
              <a:tr h="392025">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Baseband generator Sample rate</a:t>
                      </a:r>
                      <a:endParaRPr lang="zh-CN" alt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625 MHz </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Std.</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1250 MHz </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Opt.</a:t>
                      </a:r>
                      <a:endPar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150 MHz </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Std.</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400 Hz to 1200 MHz, Opt.</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928260"/>
                  </a:ext>
                </a:extLst>
              </a:tr>
              <a:tr h="392025">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RF bandwidth(I+Q)</a:t>
                      </a:r>
                      <a:endParaRPr lang="zh-CN" alt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sv-SE"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500 MHz </a:t>
                      </a: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std.</a:t>
                      </a:r>
                      <a:r>
                        <a:rPr lang="sv-SE"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
                      </a:r>
                      <a:br>
                        <a:rPr lang="sv-SE"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br>
                      <a:r>
                        <a:rPr lang="sv-SE"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1000 MHz (SSG6080AV-B1000 option)</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120 MHz </a:t>
                      </a: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std.</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 GHz, Option K523 and K524 and K525</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783861"/>
                  </a:ext>
                </a:extLst>
              </a:tr>
              <a:tr h="392025">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Arbitrary waveform memory</a:t>
                      </a:r>
                      <a:endParaRPr lang="zh-CN" alt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2GSa </a:t>
                      </a:r>
                      <a:r>
                        <a:rPr lang="en-US" altLang="zh-CN" sz="1400" b="0" i="0" u="none" strike="noStrike" kern="1200" dirty="0" err="1">
                          <a:solidFill>
                            <a:srgbClr val="FF0000"/>
                          </a:solidFill>
                          <a:effectLst/>
                          <a:latin typeface="+mn-lt"/>
                          <a:ea typeface="阿里巴巴普惠体 R" panose="00020600040101010101" pitchFamily="18" charset="-122"/>
                          <a:cs typeface="阿里巴巴普惠体 R" panose="00020600040101010101" pitchFamily="18" charset="-122"/>
                        </a:rPr>
                        <a:t>Std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64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Std</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2048 </a:t>
                      </a:r>
                      <a:r>
                        <a:rPr lang="en-US"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MSa</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a:t>
                      </a:r>
                      <a:r>
                        <a:rPr 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a:t>
                      </a: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 511 and 512 and 513</a:t>
                      </a:r>
                    </a:p>
                  </a:txBody>
                  <a:tcPr marL="11249" marR="11249" marT="11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196058"/>
                  </a:ext>
                </a:extLst>
              </a:tr>
              <a:tr h="231902">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Multi-tone</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Optional</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92635"/>
                  </a:ext>
                </a:extLst>
              </a:tr>
              <a:tr h="231902">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AWGN</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Optional</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54347"/>
                  </a:ext>
                </a:extLst>
              </a:tr>
              <a:tr h="231902">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Digital Modulation</a:t>
                      </a:r>
                      <a:endParaRPr 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Standard</a:t>
                      </a:r>
                      <a:endParaRPr 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rPr>
                        <a:t>Optional</a:t>
                      </a:r>
                      <a:endParaRPr lang="zh-CN" altLang="en-US" sz="1400" b="0" i="0" u="none" strike="noStrike" kern="1200" dirty="0">
                        <a:solidFill>
                          <a:srgbClr val="FF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50023"/>
                  </a:ext>
                </a:extLst>
              </a:tr>
              <a:tr h="496858">
                <a:tc>
                  <a:txBody>
                    <a:bodyPr/>
                    <a:lstStyle/>
                    <a:p>
                      <a:pPr marL="0" algn="ctr" defTabSz="914400" rtl="0" eaLnBrk="1" fontAlgn="ctr" latinLnBrk="0" hangingPunct="1">
                        <a:spcAft>
                          <a:spcPts val="0"/>
                        </a:spcAft>
                      </a:pPr>
                      <a:r>
                        <a:rPr lang="en-US" altLang="zh-CN" sz="1600" kern="1200" dirty="0">
                          <a:solidFill>
                            <a:schemeClr val="tx1"/>
                          </a:solidFill>
                          <a:latin typeface="+mn-lt"/>
                          <a:ea typeface="+mn-ea"/>
                          <a:cs typeface="+mn-cs"/>
                        </a:rPr>
                        <a:t>Supported protocol types</a:t>
                      </a:r>
                      <a:endParaRPr lang="zh-CN" altLang="zh-CN" sz="1600" kern="1200" dirty="0">
                        <a:solidFill>
                          <a:schemeClr val="tx1"/>
                        </a:solidFill>
                        <a:latin typeface="+mn-lt"/>
                        <a:ea typeface="+mn-ea"/>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Bluetooth</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LoT</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5G NR</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LTE TDD/FDD</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WLAN</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Bluetooth</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err="1">
                          <a:solidFill>
                            <a:srgbClr val="000000"/>
                          </a:solidFill>
                          <a:effectLst/>
                          <a:latin typeface="+mn-lt"/>
                          <a:ea typeface="阿里巴巴普惠体 R" panose="00020600040101010101" pitchFamily="18" charset="-122"/>
                          <a:cs typeface="阿里巴巴普惠体 R" panose="00020600040101010101" pitchFamily="18" charset="-122"/>
                        </a:rPr>
                        <a:t>LoT</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5G NR</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LTE TDD/FDD</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WLAN</a:t>
                      </a:r>
                      <a:endPar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7999"/>
                  </a:ext>
                </a:extLst>
              </a:tr>
            </a:tbl>
          </a:graphicData>
        </a:graphic>
      </p:graphicFrame>
    </p:spTree>
    <p:extLst>
      <p:ext uri="{BB962C8B-B14F-4D97-AF65-F5344CB8AC3E}">
        <p14:creationId xmlns:p14="http://schemas.microsoft.com/office/powerpoint/2010/main" val="15205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5425-CE1E-31B1-1939-EFCDA9F91D38}"/>
            </a:ext>
          </a:extLst>
        </p:cNvPr>
        <p:cNvGrpSpPr/>
        <p:nvPr/>
      </p:nvGrpSpPr>
      <p:grpSpPr>
        <a:xfrm>
          <a:off x="0" y="0"/>
          <a:ext cx="0" cy="0"/>
          <a:chOff x="0" y="0"/>
          <a:chExt cx="0" cy="0"/>
        </a:xfrm>
      </p:grpSpPr>
      <p:sp>
        <p:nvSpPr>
          <p:cNvPr id="2" name="文本框 2">
            <a:extLst>
              <a:ext uri="{FF2B5EF4-FFF2-40B4-BE49-F238E27FC236}">
                <a16:creationId xmlns:a16="http://schemas.microsoft.com/office/drawing/2014/main" id="{3DB2FF49-99DC-8D8B-852E-06E7BB520D8B}"/>
              </a:ext>
            </a:extLst>
          </p:cNvPr>
          <p:cNvSpPr txBox="1"/>
          <p:nvPr/>
        </p:nvSpPr>
        <p:spPr>
          <a:xfrm>
            <a:off x="540000" y="900000"/>
            <a:ext cx="10401269"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GB" altLang="zh-CN" sz="3200" dirty="0">
                <a:latin typeface="Arial" panose="020B0604020202020204" pitchFamily="34" charset="0"/>
                <a:cs typeface="Arial" panose="020B0604020202020204" pitchFamily="34" charset="0"/>
              </a:rPr>
              <a:t>Ordering  information</a:t>
            </a:r>
          </a:p>
        </p:txBody>
      </p:sp>
      <p:sp>
        <p:nvSpPr>
          <p:cNvPr id="5" name="Rectangle 2">
            <a:extLst>
              <a:ext uri="{FF2B5EF4-FFF2-40B4-BE49-F238E27FC236}">
                <a16:creationId xmlns:a16="http://schemas.microsoft.com/office/drawing/2014/main" id="{766CCA89-E099-D56D-0905-FB4221292DFE}"/>
              </a:ext>
            </a:extLst>
          </p:cNvPr>
          <p:cNvSpPr>
            <a:spLocks noChangeArrowheads="1"/>
          </p:cNvSpPr>
          <p:nvPr/>
        </p:nvSpPr>
        <p:spPr bwMode="auto">
          <a:xfrm>
            <a:off x="3002476" y="7372324"/>
            <a:ext cx="9741808" cy="43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992" tIns="53996" rIns="107992" bIns="53996" numCol="1" anchor="ctr" anchorCtr="0" compatLnSpc="1">
            <a:prstTxWarp prst="textNoShape">
              <a:avLst/>
            </a:prstTxWarp>
            <a:spAutoFit/>
          </a:bodyPr>
          <a:lstStyle/>
          <a:p>
            <a:endParaRPr lang="zh-CN" altLang="en-US" sz="2126"/>
          </a:p>
        </p:txBody>
      </p:sp>
      <p:sp>
        <p:nvSpPr>
          <p:cNvPr id="29" name="Rectangle 28">
            <a:extLst>
              <a:ext uri="{FF2B5EF4-FFF2-40B4-BE49-F238E27FC236}">
                <a16:creationId xmlns:a16="http://schemas.microsoft.com/office/drawing/2014/main" id="{B6C2D924-B729-CF36-FD2E-3E30E5225FBF}"/>
              </a:ext>
            </a:extLst>
          </p:cNvPr>
          <p:cNvSpPr/>
          <p:nvPr/>
        </p:nvSpPr>
        <p:spPr>
          <a:xfrm>
            <a:off x="6046372" y="1916179"/>
            <a:ext cx="1671129" cy="3624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aphicFrame>
        <p:nvGraphicFramePr>
          <p:cNvPr id="4" name="表格 6">
            <a:extLst>
              <a:ext uri="{FF2B5EF4-FFF2-40B4-BE49-F238E27FC236}">
                <a16:creationId xmlns:a16="http://schemas.microsoft.com/office/drawing/2014/main" id="{95352BD3-9A94-372F-5F96-CC21C91D4ED7}"/>
              </a:ext>
            </a:extLst>
          </p:cNvPr>
          <p:cNvGraphicFramePr>
            <a:graphicFrameLocks noGrp="1"/>
          </p:cNvGraphicFramePr>
          <p:nvPr>
            <p:extLst>
              <p:ext uri="{D42A27DB-BD31-4B8C-83A1-F6EECF244321}">
                <p14:modId xmlns:p14="http://schemas.microsoft.com/office/powerpoint/2010/main" val="4229359533"/>
              </p:ext>
            </p:extLst>
          </p:nvPr>
        </p:nvGraphicFramePr>
        <p:xfrm>
          <a:off x="1049569" y="1916179"/>
          <a:ext cx="12346015" cy="4601241"/>
        </p:xfrm>
        <a:graphic>
          <a:graphicData uri="http://schemas.openxmlformats.org/drawingml/2006/table">
            <a:tbl>
              <a:tblPr/>
              <a:tblGrid>
                <a:gridCol w="2118024">
                  <a:extLst>
                    <a:ext uri="{9D8B030D-6E8A-4147-A177-3AD203B41FA5}">
                      <a16:colId xmlns:a16="http://schemas.microsoft.com/office/drawing/2014/main" val="20000"/>
                    </a:ext>
                  </a:extLst>
                </a:gridCol>
                <a:gridCol w="5370597">
                  <a:extLst>
                    <a:ext uri="{9D8B030D-6E8A-4147-A177-3AD203B41FA5}">
                      <a16:colId xmlns:a16="http://schemas.microsoft.com/office/drawing/2014/main" val="20002"/>
                    </a:ext>
                  </a:extLst>
                </a:gridCol>
                <a:gridCol w="2642587">
                  <a:extLst>
                    <a:ext uri="{9D8B030D-6E8A-4147-A177-3AD203B41FA5}">
                      <a16:colId xmlns:a16="http://schemas.microsoft.com/office/drawing/2014/main" val="3937335763"/>
                    </a:ext>
                  </a:extLst>
                </a:gridCol>
                <a:gridCol w="2214807">
                  <a:extLst>
                    <a:ext uri="{9D8B030D-6E8A-4147-A177-3AD203B41FA5}">
                      <a16:colId xmlns:a16="http://schemas.microsoft.com/office/drawing/2014/main" val="2425481456"/>
                    </a:ext>
                  </a:extLst>
                </a:gridCol>
              </a:tblGrid>
              <a:tr h="411296">
                <a:tc>
                  <a:txBody>
                    <a:bodyPr/>
                    <a:lstStyle/>
                    <a:p>
                      <a:pPr marL="26670" marR="26670" algn="l">
                        <a:lnSpc>
                          <a:spcPct val="115000"/>
                        </a:lnSpc>
                        <a:spcAft>
                          <a:spcPts val="0"/>
                        </a:spcAft>
                      </a:pPr>
                      <a:endParaRPr lang="zh-CN" sz="1400" kern="100" dirty="0">
                        <a:solidFill>
                          <a:schemeClr val="bg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26670" marR="26670" algn="ctr">
                        <a:lnSpc>
                          <a:spcPct val="115000"/>
                        </a:lnSpc>
                        <a:spcAft>
                          <a:spcPts val="0"/>
                        </a:spcAft>
                      </a:pPr>
                      <a:r>
                        <a:rPr lang="en-US" sz="1400" b="1" kern="100" dirty="0">
                          <a:solidFill>
                            <a:schemeClr val="bg1"/>
                          </a:solidFill>
                          <a:effectLst/>
                          <a:latin typeface="+mn-lt"/>
                          <a:ea typeface="阿里巴巴普惠体 R" panose="00020600040101010101" pitchFamily="18" charset="-122"/>
                          <a:cs typeface="黑体" panose="02010609060101010101" pitchFamily="49" charset="-122"/>
                        </a:rPr>
                        <a:t>Product Description</a:t>
                      </a:r>
                      <a:endParaRPr lang="zh-CN" altLang="en-US" sz="1400" kern="100" dirty="0">
                        <a:solidFill>
                          <a:schemeClr val="bg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26670" marR="26670" algn="just">
                        <a:lnSpc>
                          <a:spcPct val="115000"/>
                        </a:lnSpc>
                        <a:spcAft>
                          <a:spcPts val="0"/>
                        </a:spcAft>
                      </a:pPr>
                      <a:r>
                        <a:rPr lang="en-US" sz="1400" b="1" kern="100">
                          <a:solidFill>
                            <a:schemeClr val="bg1"/>
                          </a:solidFill>
                          <a:effectLst/>
                          <a:latin typeface="+mn-lt"/>
                          <a:ea typeface="阿里巴巴普惠体 R" panose="00020600040101010101" pitchFamily="18" charset="-122"/>
                          <a:cs typeface="黑体" panose="02010609060101010101" pitchFamily="49" charset="-122"/>
                        </a:rPr>
                        <a:t>Order Number</a:t>
                      </a:r>
                      <a:endParaRPr lang="zh-CN" sz="1400" kern="100" dirty="0">
                        <a:solidFill>
                          <a:schemeClr val="bg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26670" marR="26670" algn="ctr">
                        <a:lnSpc>
                          <a:spcPct val="115000"/>
                        </a:lnSpc>
                        <a:spcAft>
                          <a:spcPts val="0"/>
                        </a:spcAft>
                      </a:pPr>
                      <a:r>
                        <a:rPr lang="en-GB" altLang="zh-CN" sz="1400" b="1" kern="100" dirty="0">
                          <a:solidFill>
                            <a:schemeClr val="bg1"/>
                          </a:solidFill>
                          <a:effectLst/>
                          <a:latin typeface="+mn-lt"/>
                          <a:ea typeface="阿里巴巴普惠体 R" panose="00020600040101010101" pitchFamily="18" charset="-122"/>
                          <a:cs typeface="黑体" panose="02010609060101010101" pitchFamily="49" charset="-122"/>
                        </a:rPr>
                        <a:t>Price </a:t>
                      </a:r>
                      <a:endParaRPr lang="zh-CN" altLang="en-US" sz="1400" b="1" kern="100" dirty="0">
                        <a:solidFill>
                          <a:schemeClr val="bg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87250">
                <a:tc>
                  <a:txBody>
                    <a:bodyPr/>
                    <a:lstStyle/>
                    <a:p>
                      <a:pPr marL="0" marR="26670" algn="ctr"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Base Model</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pP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just" defTabSz="914400" rtl="0" eaLnBrk="1" latinLnBrk="0" hangingPunct="1">
                        <a:spcAft>
                          <a:spcPts val="0"/>
                        </a:spcAf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SSG6082A-V </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27,680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411296">
                <a:tc>
                  <a:txBody>
                    <a:bodyPr/>
                    <a:lstStyle/>
                    <a:p>
                      <a:pPr marL="0" marR="26670" algn="ctr"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Standard accessories</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marR="26670" algn="ctr"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altLang="zh-CN" sz="1400" kern="100" dirty="0">
                          <a:solidFill>
                            <a:schemeClr val="tx1"/>
                          </a:solidFill>
                          <a:effectLst/>
                          <a:latin typeface="+mn-lt"/>
                          <a:ea typeface="阿里巴巴普惠体 R" panose="00020600040101010101" pitchFamily="18" charset="-122"/>
                          <a:cs typeface="黑体" panose="02010609060101010101" pitchFamily="49" charset="-122"/>
                        </a:rPr>
                        <a:t>Quick start, an USB cable, calibration certificate, power cord</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DE"/>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DE"/>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36974616"/>
                  </a:ext>
                </a:extLst>
              </a:tr>
              <a:tr h="293399">
                <a:tc>
                  <a:txBody>
                    <a:bodyPr/>
                    <a:lstStyle/>
                    <a:p>
                      <a:pPr marL="0" marR="26670" algn="ctr"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26670" algn="ctr"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GB" altLang="zh-CN" sz="1400" b="1" kern="100" dirty="0">
                          <a:solidFill>
                            <a:schemeClr val="tx1"/>
                          </a:solidFill>
                          <a:effectLst/>
                          <a:latin typeface="+mn-lt"/>
                          <a:ea typeface="阿里巴巴普惠体 R" panose="00020600040101010101" pitchFamily="18" charset="-122"/>
                          <a:cs typeface="黑体" panose="02010609060101010101" pitchFamily="49" charset="-122"/>
                        </a:rPr>
                        <a:t>Product Description</a:t>
                      </a: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GB" sz="1400" b="1" kern="100">
                          <a:solidFill>
                            <a:schemeClr val="tx1"/>
                          </a:solidFill>
                          <a:effectLst/>
                          <a:latin typeface="+mn-lt"/>
                          <a:ea typeface="阿里巴巴普惠体 R" panose="00020600040101010101" pitchFamily="18" charset="-122"/>
                        </a:rPr>
                        <a:t>Order Number</a:t>
                      </a:r>
                      <a:endParaRPr lang="en-GB" sz="1400" b="1" kern="100" dirty="0">
                        <a:solidFill>
                          <a:schemeClr val="tx1"/>
                        </a:solidFill>
                        <a:effectLst/>
                        <a:latin typeface="+mn-lt"/>
                        <a:ea typeface="阿里巴巴普惠体 R" panose="00020600040101010101" pitchFamily="18"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GB" sz="1400" b="1" kern="100" dirty="0">
                          <a:solidFill>
                            <a:schemeClr val="tx1"/>
                          </a:solidFill>
                          <a:effectLst/>
                          <a:latin typeface="+mn-lt"/>
                          <a:ea typeface="阿里巴巴普惠体 R" panose="00020600040101010101" pitchFamily="18" charset="-122"/>
                          <a:cs typeface="+mn-cs"/>
                        </a:rPr>
                        <a:t>Price</a:t>
                      </a:r>
                      <a:endParaRPr lang="en-DE" sz="1400" b="1" kern="100" dirty="0">
                        <a:solidFill>
                          <a:schemeClr val="tx1"/>
                        </a:solidFill>
                        <a:effectLst/>
                        <a:latin typeface="+mn-lt"/>
                        <a:ea typeface="阿里巴巴普惠体 R" panose="00020600040101010101" pitchFamily="18" charset="-122"/>
                        <a:cs typeface="+mn-cs"/>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466127935"/>
                  </a:ext>
                </a:extLst>
              </a:tr>
              <a:tr h="387250">
                <a:tc rowSpan="8">
                  <a:txBody>
                    <a:bodyPr/>
                    <a:lstStyle/>
                    <a:p>
                      <a:pPr marL="0" algn="ctr"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altLang="zh-CN" sz="1400" kern="100" dirty="0">
                          <a:solidFill>
                            <a:schemeClr val="tx1"/>
                          </a:solidFill>
                          <a:effectLst/>
                          <a:latin typeface="+mn-lt"/>
                          <a:ea typeface="阿里巴巴普惠体 R" panose="00020600040101010101" pitchFamily="18" charset="-122"/>
                          <a:cs typeface="黑体" panose="02010609060101010101" pitchFamily="49" charset="-122"/>
                        </a:rPr>
                        <a:t>Options</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Pulse modulation</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just" defTabSz="914400" rtl="0" eaLnBrk="1" latinLnBrk="0" hangingPunct="1">
                        <a:spcAft>
                          <a:spcPts val="0"/>
                        </a:spcAf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SSG6080AV-P</a:t>
                      </a:r>
                      <a:r>
                        <a:rPr lang="en-US" altLang="zh-CN" sz="1400" kern="100" dirty="0">
                          <a:solidFill>
                            <a:schemeClr val="tx1"/>
                          </a:solidFill>
                          <a:effectLst/>
                          <a:latin typeface="+mn-lt"/>
                          <a:ea typeface="阿里巴巴普惠体 R" panose="00020600040101010101" pitchFamily="18" charset="-122"/>
                          <a:cs typeface="黑体" panose="02010609060101010101" pitchFamily="49" charset="-122"/>
                        </a:rPr>
                        <a:t>U</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1,220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20868"/>
                  </a:ext>
                </a:extLst>
              </a:tr>
              <a:tr h="387250">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Pulse train generator</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pPr>
                      <a:r>
                        <a:rPr lang="en-US" sz="1400" kern="100">
                          <a:solidFill>
                            <a:schemeClr val="tx1"/>
                          </a:solidFill>
                          <a:effectLst/>
                          <a:latin typeface="+mn-lt"/>
                          <a:ea typeface="阿里巴巴普惠体 R" panose="00020600040101010101" pitchFamily="18" charset="-122"/>
                          <a:cs typeface="黑体" panose="02010609060101010101" pitchFamily="49" charset="-122"/>
                        </a:rPr>
                        <a:t>SSG6080AV-PT</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1,520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02705"/>
                  </a:ext>
                </a:extLst>
              </a:tr>
              <a:tr h="387250">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1G RF bandwidth</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SSG6080AV-B1000  </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7,380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60727"/>
                  </a:ext>
                </a:extLst>
              </a:tr>
              <a:tr h="387250">
                <a:tc vMerge="1">
                  <a:txBody>
                    <a:bodyPr/>
                    <a:lstStyle/>
                    <a:p>
                      <a:endParaRPr lang="zh-CN" altLang="en-US"/>
                    </a:p>
                  </a:txBody>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Rack Mount Kit</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SSG6000A-RMK</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335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630052"/>
                  </a:ext>
                </a:extLst>
              </a:tr>
              <a:tr h="387250">
                <a:tc vMerge="1">
                  <a:txBody>
                    <a:bodyPr/>
                    <a:lstStyle/>
                    <a:p>
                      <a:endParaRPr lang="zh-CN" altLang="en-US"/>
                    </a:p>
                  </a:txBody>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USB-GPIB Conversion Adapter</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USB-GPIB</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123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519813"/>
                  </a:ext>
                </a:extLst>
              </a:tr>
              <a:tr h="387250">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Bluetooth Signal Playback</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err="1">
                          <a:solidFill>
                            <a:schemeClr val="tx1"/>
                          </a:solidFill>
                          <a:effectLst/>
                          <a:latin typeface="+mn-lt"/>
                          <a:ea typeface="阿里巴巴普惠体 R" panose="00020600040101010101" pitchFamily="18" charset="-122"/>
                          <a:cs typeface="黑体" panose="02010609060101010101" pitchFamily="49" charset="-122"/>
                        </a:rPr>
                        <a:t>SigIQPro</a:t>
                      </a:r>
                      <a:r>
                        <a:rPr lang="en-US" sz="1400" kern="100" dirty="0">
                          <a:solidFill>
                            <a:schemeClr val="tx1"/>
                          </a:solidFill>
                          <a:effectLst/>
                          <a:latin typeface="+mn-lt"/>
                          <a:ea typeface="阿里巴巴普惠体 R" panose="00020600040101010101" pitchFamily="18" charset="-122"/>
                          <a:cs typeface="黑体" panose="02010609060101010101" pitchFamily="49" charset="-122"/>
                        </a:rPr>
                        <a:t>-BT</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4,910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82357"/>
                  </a:ext>
                </a:extLst>
              </a:tr>
              <a:tr h="387250">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IOT Signal Playback</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err="1">
                          <a:solidFill>
                            <a:schemeClr val="tx1"/>
                          </a:solidFill>
                          <a:effectLst/>
                          <a:latin typeface="+mn-lt"/>
                          <a:ea typeface="阿里巴巴普惠体 R" panose="00020600040101010101" pitchFamily="18" charset="-122"/>
                          <a:cs typeface="黑体" panose="02010609060101010101" pitchFamily="49" charset="-122"/>
                        </a:rPr>
                        <a:t>SigIQPro</a:t>
                      </a:r>
                      <a:r>
                        <a:rPr lang="en-US" sz="1400" kern="100" dirty="0">
                          <a:solidFill>
                            <a:schemeClr val="tx1"/>
                          </a:solidFill>
                          <a:effectLst/>
                          <a:latin typeface="+mn-lt"/>
                          <a:ea typeface="阿里巴巴普惠体 R" panose="00020600040101010101" pitchFamily="18" charset="-122"/>
                          <a:cs typeface="黑体" panose="02010609060101010101" pitchFamily="49" charset="-122"/>
                        </a:rPr>
                        <a:t>-IOT</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4,910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357028"/>
                  </a:ext>
                </a:extLst>
              </a:tr>
              <a:tr h="387250">
                <a:tc vMerge="1">
                  <a:txBody>
                    <a:bodyPr/>
                    <a:lstStyle/>
                    <a:p>
                      <a:endParaRPr lang="zh-CN"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26670" algn="just" defTabSz="914400" rtl="0" eaLnBrk="1" latinLnBrk="0" hangingPunct="1">
                        <a:lnSpc>
                          <a:spcPct val="115000"/>
                        </a:lnSpc>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dirty="0">
                          <a:solidFill>
                            <a:schemeClr val="tx1"/>
                          </a:solidFill>
                          <a:effectLst/>
                          <a:latin typeface="+mn-lt"/>
                          <a:ea typeface="阿里巴巴普惠体 R" panose="00020600040101010101" pitchFamily="18" charset="-122"/>
                          <a:cs typeface="黑体" panose="02010609060101010101" pitchFamily="49" charset="-122"/>
                        </a:rPr>
                        <a:t>General OFDM Signal Playback</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latinLnBrk="0" hangingPunct="1">
                        <a:spcAft>
                          <a:spcPts val="0"/>
                        </a:spcAft>
                        <a:tabLst>
                          <a:tab pos="533400" algn="l"/>
                          <a:tab pos="1066800" algn="l"/>
                          <a:tab pos="1600200" algn="l"/>
                          <a:tab pos="2133600" algn="l"/>
                          <a:tab pos="2667000" algn="l"/>
                          <a:tab pos="3200400" algn="l"/>
                          <a:tab pos="3733800" algn="l"/>
                          <a:tab pos="4267200" algn="l"/>
                          <a:tab pos="4800600" algn="l"/>
                          <a:tab pos="5334000" algn="l"/>
                          <a:tab pos="5867400" algn="l"/>
                          <a:tab pos="6400800" algn="l"/>
                          <a:tab pos="6934200" algn="l"/>
                          <a:tab pos="7467600" algn="l"/>
                          <a:tab pos="8001000" algn="l"/>
                          <a:tab pos="8534400" algn="l"/>
                          <a:tab pos="9067800" algn="l"/>
                          <a:tab pos="9601200" algn="l"/>
                          <a:tab pos="10134600" algn="l"/>
                          <a:tab pos="10668000" algn="l"/>
                          <a:tab pos="11201400" algn="l"/>
                          <a:tab pos="11734800" algn="l"/>
                          <a:tab pos="12268200" algn="l"/>
                          <a:tab pos="12801600" algn="l"/>
                          <a:tab pos="13335000" algn="l"/>
                          <a:tab pos="13868400" algn="l"/>
                          <a:tab pos="14935200" algn="l"/>
                          <a:tab pos="15468600" algn="l"/>
                          <a:tab pos="16002000" algn="l"/>
                          <a:tab pos="16535400" algn="l"/>
                          <a:tab pos="17068800" algn="l"/>
                        </a:tabLst>
                      </a:pPr>
                      <a:r>
                        <a:rPr lang="en-US" sz="1400" kern="100">
                          <a:solidFill>
                            <a:schemeClr val="tx1"/>
                          </a:solidFill>
                          <a:effectLst/>
                          <a:latin typeface="+mn-lt"/>
                          <a:ea typeface="阿里巴巴普惠体 R" panose="00020600040101010101" pitchFamily="18" charset="-122"/>
                          <a:cs typeface="黑体" panose="02010609060101010101" pitchFamily="49" charset="-122"/>
                        </a:rPr>
                        <a:t>SigIQPro-OFDM</a:t>
                      </a:r>
                      <a:endParaRPr lang="zh-CN" sz="1400" kern="100" dirty="0">
                        <a:solidFill>
                          <a:schemeClr val="tx1"/>
                        </a:solidFill>
                        <a:effectLst/>
                        <a:latin typeface="+mn-lt"/>
                        <a:ea typeface="阿里巴巴普惠体 R" panose="00020600040101010101" pitchFamily="18" charset="-122"/>
                        <a:cs typeface="黑体" panose="02010609060101010101" pitchFamily="49" charset="-122"/>
                      </a:endParaRPr>
                    </a:p>
                  </a:txBody>
                  <a:tcPr marL="80994" marR="80994"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effectLst/>
                          <a:latin typeface="+mn-lt"/>
                          <a:ea typeface="微软雅黑" panose="020B0503020204020204" pitchFamily="34" charset="-122"/>
                        </a:rPr>
                        <a:t>€ </a:t>
                      </a:r>
                      <a:r>
                        <a:rPr lang="en-US" altLang="zh-CN" sz="1400" b="0" i="0" u="none" strike="noStrike" dirty="0">
                          <a:effectLst/>
                          <a:latin typeface="+mn-lt"/>
                          <a:ea typeface="微软雅黑" panose="020B0503020204020204" pitchFamily="34" charset="-122"/>
                        </a:rPr>
                        <a:t>4,910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98915"/>
                  </a:ext>
                </a:extLst>
              </a:tr>
            </a:tbl>
          </a:graphicData>
        </a:graphic>
      </p:graphicFrame>
    </p:spTree>
    <p:extLst>
      <p:ext uri="{BB962C8B-B14F-4D97-AF65-F5344CB8AC3E}">
        <p14:creationId xmlns:p14="http://schemas.microsoft.com/office/powerpoint/2010/main" val="1699398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F67171-2CEA-A53A-134D-8BC0EC26009B}"/>
              </a:ext>
            </a:extLst>
          </p:cNvPr>
          <p:cNvSpPr/>
          <p:nvPr/>
        </p:nvSpPr>
        <p:spPr>
          <a:xfrm>
            <a:off x="2036899" y="3174726"/>
            <a:ext cx="10326414" cy="1749972"/>
          </a:xfrm>
          <a:prstGeom prst="rect">
            <a:avLst/>
          </a:prstGeom>
          <a:solidFill>
            <a:srgbClr val="014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200" b="1" dirty="0"/>
              <a:t>We Empower You!</a:t>
            </a:r>
            <a:endParaRPr lang="en-DE" sz="7200" b="1" dirty="0"/>
          </a:p>
        </p:txBody>
      </p:sp>
    </p:spTree>
    <p:extLst>
      <p:ext uri="{BB962C8B-B14F-4D97-AF65-F5344CB8AC3E}">
        <p14:creationId xmlns:p14="http://schemas.microsoft.com/office/powerpoint/2010/main" val="2336171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936F-61EE-C1E7-D111-48C68BD3A88B}"/>
            </a:ext>
          </a:extLst>
        </p:cNvPr>
        <p:cNvGrpSpPr/>
        <p:nvPr/>
      </p:nvGrpSpPr>
      <p:grpSpPr>
        <a:xfrm>
          <a:off x="0" y="0"/>
          <a:ext cx="0" cy="0"/>
          <a:chOff x="0" y="0"/>
          <a:chExt cx="0" cy="0"/>
        </a:xfrm>
      </p:grpSpPr>
      <p:sp>
        <p:nvSpPr>
          <p:cNvPr id="2" name="内容占位符 2">
            <a:extLst>
              <a:ext uri="{FF2B5EF4-FFF2-40B4-BE49-F238E27FC236}">
                <a16:creationId xmlns:a16="http://schemas.microsoft.com/office/drawing/2014/main" id="{4400ED78-1EC2-C522-F4C8-21DEB1BBA83C}"/>
              </a:ext>
            </a:extLst>
          </p:cNvPr>
          <p:cNvSpPr txBox="1">
            <a:spLocks/>
          </p:cNvSpPr>
          <p:nvPr/>
        </p:nvSpPr>
        <p:spPr bwMode="auto">
          <a:xfrm>
            <a:off x="8844455" y="1977217"/>
            <a:ext cx="4879493" cy="400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051" indent="-457051" algn="l" rtl="0" eaLnBrk="0" fontAlgn="base" hangingPunct="0">
              <a:spcBef>
                <a:spcPct val="20000"/>
              </a:spcBef>
              <a:spcAft>
                <a:spcPct val="0"/>
              </a:spcAft>
              <a:buBlip>
                <a:blip r:embed="rId3"/>
              </a:buBlip>
              <a:defRPr sz="1800" kern="1200">
                <a:solidFill>
                  <a:schemeClr val="tx1"/>
                </a:solidFill>
                <a:latin typeface="Source Han Sans Normal" panose="020B0400000000000000" pitchFamily="34" charset="-122"/>
                <a:ea typeface="Source Han Sans Normal" panose="020B0400000000000000" pitchFamily="34" charset="-122"/>
                <a:cs typeface="+mn-cs"/>
              </a:defRPr>
            </a:lvl1pPr>
            <a:lvl2pPr marL="990278" indent="-380876" algn="l" rtl="0" eaLnBrk="0" fontAlgn="base" hangingPunct="0">
              <a:spcBef>
                <a:spcPct val="20000"/>
              </a:spcBef>
              <a:spcAft>
                <a:spcPct val="0"/>
              </a:spcAft>
              <a:buBlip>
                <a:blip r:embed="rId3"/>
              </a:buBlip>
              <a:defRPr sz="1400" kern="1200">
                <a:solidFill>
                  <a:schemeClr val="tx1"/>
                </a:solidFill>
                <a:latin typeface="Source Han Sans Normal" panose="020B0400000000000000" pitchFamily="34" charset="-122"/>
                <a:ea typeface="Source Han Sans Normal" panose="020B0400000000000000" pitchFamily="34" charset="-122"/>
                <a:cs typeface="+mn-cs"/>
              </a:defRPr>
            </a:lvl2pPr>
            <a:lvl3pPr marL="1523505" indent="-304701" algn="l" rtl="0" eaLnBrk="0" fontAlgn="base" hangingPunct="0">
              <a:spcBef>
                <a:spcPct val="20000"/>
              </a:spcBef>
              <a:spcAft>
                <a:spcPct val="0"/>
              </a:spcAft>
              <a:buBlip>
                <a:blip r:embed="rId3"/>
              </a:buBlip>
              <a:defRPr sz="1200" kern="1200">
                <a:solidFill>
                  <a:schemeClr val="tx1"/>
                </a:solidFill>
                <a:latin typeface="Source Han Sans Normal" panose="020B0400000000000000" pitchFamily="34" charset="-122"/>
                <a:ea typeface="Source Han Sans Normal" panose="020B0400000000000000" pitchFamily="34" charset="-122"/>
                <a:cs typeface="+mn-cs"/>
              </a:defRPr>
            </a:lvl3pPr>
            <a:lvl4pPr marL="2132907" indent="-304701" algn="l" rtl="0" eaLnBrk="0" fontAlgn="base" hangingPunct="0">
              <a:spcBef>
                <a:spcPct val="20000"/>
              </a:spcBef>
              <a:spcAft>
                <a:spcPct val="0"/>
              </a:spcAft>
              <a:buBlip>
                <a:blip r:embed="rId4"/>
              </a:buBlip>
              <a:defRPr sz="1100" kern="1200">
                <a:solidFill>
                  <a:schemeClr val="tx1"/>
                </a:solidFill>
                <a:latin typeface="Source Han Sans Normal" panose="020B0400000000000000" pitchFamily="34" charset="-122"/>
                <a:ea typeface="Source Han Sans Normal" panose="020B0400000000000000" pitchFamily="34" charset="-122"/>
                <a:cs typeface="+mn-cs"/>
              </a:defRPr>
            </a:lvl4pPr>
            <a:lvl5pPr marL="2742308" indent="-304701" algn="l" rtl="0" eaLnBrk="0" fontAlgn="base" hangingPunct="0">
              <a:spcBef>
                <a:spcPct val="20000"/>
              </a:spcBef>
              <a:spcAft>
                <a:spcPct val="0"/>
              </a:spcAft>
              <a:buBlip>
                <a:blip r:embed="rId4"/>
              </a:buBlip>
              <a:defRPr sz="1000" kern="1200">
                <a:solidFill>
                  <a:schemeClr val="tx1"/>
                </a:solidFill>
                <a:latin typeface="Source Han Sans Normal" panose="020B0400000000000000" pitchFamily="34" charset="-122"/>
                <a:ea typeface="Source Han Sans Normal" panose="020B0400000000000000" pitchFamily="34" charset="-122"/>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lnSpc>
                <a:spcPct val="150000"/>
              </a:lnSpc>
              <a:buNone/>
            </a:pPr>
            <a:r>
              <a:rPr lang="en-US" altLang="zh-CN" sz="3200" b="1" dirty="0">
                <a:solidFill>
                  <a:srgbClr val="003B90"/>
                </a:solidFill>
                <a:latin typeface="+mn-lt"/>
                <a:ea typeface="Arial Unicode MS" panose="020B0604020202020204" pitchFamily="34" charset="-122"/>
                <a:cs typeface="Arial Unicode MS" panose="020B0604020202020204" pitchFamily="34" charset="-122"/>
              </a:rPr>
              <a:t>Contents</a:t>
            </a:r>
          </a:p>
          <a:p>
            <a:pPr>
              <a:lnSpc>
                <a:spcPct val="150000"/>
              </a:lnSpc>
            </a:pPr>
            <a:r>
              <a:rPr lang="en-US" altLang="zh-CN" sz="2400" b="1" dirty="0">
                <a:solidFill>
                  <a:schemeClr val="bg1">
                    <a:lumMod val="50000"/>
                  </a:schemeClr>
                </a:solidFill>
                <a:latin typeface="+mn-lt"/>
                <a:ea typeface="阿里巴巴普惠体 R" panose="00020600040101010101" pitchFamily="18" charset="-122"/>
                <a:cs typeface="阿里巴巴普惠体 R" panose="00020600040101010101" pitchFamily="18" charset="-122"/>
              </a:rPr>
              <a:t>Basic Information</a:t>
            </a:r>
          </a:p>
          <a:p>
            <a:pPr>
              <a:lnSpc>
                <a:spcPct val="150000"/>
              </a:lnSpc>
            </a:pPr>
            <a:r>
              <a:rPr lang="en-US" altLang="zh-CN" sz="2400" b="1" dirty="0">
                <a:solidFill>
                  <a:schemeClr val="bg1">
                    <a:lumMod val="50000"/>
                  </a:schemeClr>
                </a:solidFill>
                <a:latin typeface="+mn-lt"/>
                <a:ea typeface="阿里巴巴普惠体 R" panose="00020600040101010101" pitchFamily="18" charset="-122"/>
                <a:cs typeface="阿里巴巴普惠体 R" panose="00020600040101010101" pitchFamily="18" charset="-122"/>
              </a:rPr>
              <a:t>Features &amp; Strengths</a:t>
            </a:r>
          </a:p>
          <a:p>
            <a:pPr>
              <a:lnSpc>
                <a:spcPct val="150000"/>
              </a:lnSpc>
            </a:pPr>
            <a:r>
              <a:rPr lang="en-US" altLang="zh-CN" sz="2400" b="1" dirty="0">
                <a:solidFill>
                  <a:schemeClr val="bg1">
                    <a:lumMod val="50000"/>
                  </a:schemeClr>
                </a:solidFill>
                <a:latin typeface="+mn-lt"/>
                <a:ea typeface="阿里巴巴普惠体 R" panose="00020600040101010101" pitchFamily="18" charset="-122"/>
                <a:cs typeface="阿里巴巴普惠体 R" panose="00020600040101010101" pitchFamily="18" charset="-122"/>
              </a:rPr>
              <a:t>Applications</a:t>
            </a:r>
          </a:p>
          <a:p>
            <a:pPr>
              <a:lnSpc>
                <a:spcPct val="150000"/>
              </a:lnSpc>
            </a:pPr>
            <a:r>
              <a:rPr lang="en-US" altLang="zh-CN" sz="2400" b="1" dirty="0">
                <a:solidFill>
                  <a:schemeClr val="bg1">
                    <a:lumMod val="50000"/>
                  </a:schemeClr>
                </a:solidFill>
                <a:latin typeface="+mn-lt"/>
                <a:ea typeface="阿里巴巴普惠体 R" panose="00020600040101010101" pitchFamily="18" charset="-122"/>
                <a:cs typeface="阿里巴巴普惠体 R" panose="00020600040101010101" pitchFamily="18" charset="-122"/>
              </a:rPr>
              <a:t>Comparison</a:t>
            </a:r>
          </a:p>
          <a:p>
            <a:pPr>
              <a:lnSpc>
                <a:spcPct val="150000"/>
              </a:lnSpc>
            </a:pPr>
            <a:r>
              <a:rPr lang="en-US" altLang="zh-CN" sz="2400" b="1" dirty="0">
                <a:solidFill>
                  <a:schemeClr val="bg1">
                    <a:lumMod val="50000"/>
                  </a:schemeClr>
                </a:solidFill>
                <a:latin typeface="+mn-lt"/>
                <a:ea typeface="阿里巴巴普惠体 R" panose="00020600040101010101" pitchFamily="18" charset="-122"/>
                <a:cs typeface="阿里巴巴普惠体 R" panose="00020600040101010101" pitchFamily="18" charset="-122"/>
              </a:rPr>
              <a:t>Ordering Information </a:t>
            </a:r>
          </a:p>
        </p:txBody>
      </p:sp>
      <p:sp>
        <p:nvSpPr>
          <p:cNvPr id="3" name="TextBox 40">
            <a:extLst>
              <a:ext uri="{FF2B5EF4-FFF2-40B4-BE49-F238E27FC236}">
                <a16:creationId xmlns:a16="http://schemas.microsoft.com/office/drawing/2014/main" id="{90911617-97ED-9B2B-8491-38F5CF2D0BF1}"/>
              </a:ext>
            </a:extLst>
          </p:cNvPr>
          <p:cNvSpPr txBox="1"/>
          <p:nvPr/>
        </p:nvSpPr>
        <p:spPr>
          <a:xfrm>
            <a:off x="540000" y="900000"/>
            <a:ext cx="982645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rPr>
              <a:t>SSG6082A-V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rPr>
              <a:t>Vector Signal Generator</a:t>
            </a:r>
            <a:endParaRPr lang="zh-CN" altLang="en-US"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endParaRPr>
          </a:p>
        </p:txBody>
      </p:sp>
      <p:pic>
        <p:nvPicPr>
          <p:cNvPr id="4" name="图片 2">
            <a:extLst>
              <a:ext uri="{FF2B5EF4-FFF2-40B4-BE49-F238E27FC236}">
                <a16:creationId xmlns:a16="http://schemas.microsoft.com/office/drawing/2014/main" id="{4985BA90-FA4B-3A2B-44B3-AF8C2D8C4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18" y="3123826"/>
            <a:ext cx="8661837" cy="3364790"/>
          </a:xfrm>
          <a:prstGeom prst="rect">
            <a:avLst/>
          </a:prstGeom>
        </p:spPr>
      </p:pic>
    </p:spTree>
    <p:extLst>
      <p:ext uri="{BB962C8B-B14F-4D97-AF65-F5344CB8AC3E}">
        <p14:creationId xmlns:p14="http://schemas.microsoft.com/office/powerpoint/2010/main" val="342920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9DB8-9469-C4E6-F55D-FE930FF3B5BE}"/>
            </a:ext>
          </a:extLst>
        </p:cNvPr>
        <p:cNvGrpSpPr/>
        <p:nvPr/>
      </p:nvGrpSpPr>
      <p:grpSpPr>
        <a:xfrm>
          <a:off x="0" y="0"/>
          <a:ext cx="0" cy="0"/>
          <a:chOff x="0" y="0"/>
          <a:chExt cx="0" cy="0"/>
        </a:xfrm>
      </p:grpSpPr>
      <p:sp>
        <p:nvSpPr>
          <p:cNvPr id="3" name="文本框 6">
            <a:extLst>
              <a:ext uri="{FF2B5EF4-FFF2-40B4-BE49-F238E27FC236}">
                <a16:creationId xmlns:a16="http://schemas.microsoft.com/office/drawing/2014/main" id="{F52519DF-9169-4F90-6A0B-2CD466C6D9E2}"/>
              </a:ext>
            </a:extLst>
          </p:cNvPr>
          <p:cNvSpPr txBox="1"/>
          <p:nvPr/>
        </p:nvSpPr>
        <p:spPr>
          <a:xfrm>
            <a:off x="-153289" y="-1333449"/>
            <a:ext cx="5277407" cy="11079956"/>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dirty="0"/>
              <a:t>1</a:t>
            </a:r>
            <a:endParaRPr lang="zh-CN" altLang="en-US" dirty="0"/>
          </a:p>
        </p:txBody>
      </p:sp>
      <p:sp>
        <p:nvSpPr>
          <p:cNvPr id="4" name="文本框 3">
            <a:extLst>
              <a:ext uri="{FF2B5EF4-FFF2-40B4-BE49-F238E27FC236}">
                <a16:creationId xmlns:a16="http://schemas.microsoft.com/office/drawing/2014/main" id="{26A9BD2B-09B3-4D0F-3583-5120C72A18FE}"/>
              </a:ext>
            </a:extLst>
          </p:cNvPr>
          <p:cNvSpPr txBox="1"/>
          <p:nvPr/>
        </p:nvSpPr>
        <p:spPr>
          <a:xfrm>
            <a:off x="2267853" y="1810320"/>
            <a:ext cx="1287212" cy="646331"/>
          </a:xfrm>
          <a:prstGeom prst="rect">
            <a:avLst/>
          </a:prstGeom>
          <a:noFill/>
        </p:spPr>
        <p:txBody>
          <a:bodyPr wrap="none" rtlCol="0">
            <a:spAutoFit/>
          </a:bodyPr>
          <a:lstStyle>
            <a:defPPr>
              <a:defRPr lang="zh-CN"/>
            </a:defPPr>
            <a:lvl1pPr>
              <a:defRPr sz="4800" b="1">
                <a:solidFill>
                  <a:schemeClr val="bg1"/>
                </a:solidFill>
                <a:effectLst>
                  <a:outerShdw blurRad="165100" dist="88900" dir="2700000" algn="tl">
                    <a:srgbClr val="000000">
                      <a:alpha val="14000"/>
                    </a:srgbClr>
                  </a:outerShdw>
                </a:effectLst>
                <a:latin typeface="+mj-ea"/>
                <a:ea typeface="+mj-ea"/>
              </a:defRPr>
            </a:lvl1pPr>
          </a:lstStyle>
          <a:p>
            <a:r>
              <a:rPr lang="en-US" altLang="zh-CN"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rPr>
              <a:t>Part 1</a:t>
            </a:r>
            <a:endParaRPr lang="zh-CN" altLang="en-US"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endParaRPr>
          </a:p>
        </p:txBody>
      </p:sp>
      <p:sp>
        <p:nvSpPr>
          <p:cNvPr id="5" name="矩形 5">
            <a:extLst>
              <a:ext uri="{FF2B5EF4-FFF2-40B4-BE49-F238E27FC236}">
                <a16:creationId xmlns:a16="http://schemas.microsoft.com/office/drawing/2014/main" id="{68859EC6-7675-E1FF-9756-0326EA84F4D5}"/>
              </a:ext>
            </a:extLst>
          </p:cNvPr>
          <p:cNvSpPr/>
          <p:nvPr/>
        </p:nvSpPr>
        <p:spPr>
          <a:xfrm>
            <a:off x="2267853" y="2876758"/>
            <a:ext cx="5132454" cy="2018694"/>
          </a:xfrm>
          <a:prstGeom prst="rect">
            <a:avLst/>
          </a:prstGeom>
          <a:effectLst/>
        </p:spPr>
        <p:txBody>
          <a:bodyPr wrap="square">
            <a:spAutoFit/>
          </a:bodyPr>
          <a:lstStyle/>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Basic </a:t>
            </a:r>
          </a:p>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Information</a:t>
            </a:r>
          </a:p>
        </p:txBody>
      </p:sp>
      <p:pic>
        <p:nvPicPr>
          <p:cNvPr id="8" name="Picture 7">
            <a:extLst>
              <a:ext uri="{FF2B5EF4-FFF2-40B4-BE49-F238E27FC236}">
                <a16:creationId xmlns:a16="http://schemas.microsoft.com/office/drawing/2014/main" id="{59535B1A-A693-BB66-B0EA-AF8AD6738FDE}"/>
              </a:ext>
            </a:extLst>
          </p:cNvPr>
          <p:cNvPicPr>
            <a:picLocks noChangeAspect="1"/>
          </p:cNvPicPr>
          <p:nvPr/>
        </p:nvPicPr>
        <p:blipFill>
          <a:blip r:embed="rId3"/>
          <a:stretch>
            <a:fillRect/>
          </a:stretch>
        </p:blipFill>
        <p:spPr>
          <a:xfrm>
            <a:off x="7210250" y="2395095"/>
            <a:ext cx="7189964" cy="3115368"/>
          </a:xfrm>
          <a:prstGeom prst="rect">
            <a:avLst/>
          </a:prstGeom>
        </p:spPr>
      </p:pic>
    </p:spTree>
    <p:extLst>
      <p:ext uri="{BB962C8B-B14F-4D97-AF65-F5344CB8AC3E}">
        <p14:creationId xmlns:p14="http://schemas.microsoft.com/office/powerpoint/2010/main" val="389159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55CAC-73CA-1A45-62A1-CDF6C16C3E98}"/>
            </a:ext>
          </a:extLst>
        </p:cNvPr>
        <p:cNvGrpSpPr/>
        <p:nvPr/>
      </p:nvGrpSpPr>
      <p:grpSpPr>
        <a:xfrm>
          <a:off x="0" y="0"/>
          <a:ext cx="0" cy="0"/>
          <a:chOff x="0" y="0"/>
          <a:chExt cx="0" cy="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053" y="2221160"/>
            <a:ext cx="3680139" cy="1614151"/>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662" y="2101107"/>
            <a:ext cx="2847351" cy="1900297"/>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303" y="1885418"/>
            <a:ext cx="3223535" cy="2149023"/>
          </a:xfrm>
          <a:prstGeom prst="rect">
            <a:avLst/>
          </a:prstGeom>
        </p:spPr>
      </p:pic>
      <p:sp>
        <p:nvSpPr>
          <p:cNvPr id="2" name="文本框 1"/>
          <p:cNvSpPr txBox="1"/>
          <p:nvPr/>
        </p:nvSpPr>
        <p:spPr>
          <a:xfrm>
            <a:off x="540000" y="900000"/>
            <a:ext cx="8379148"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latin typeface="Arial" panose="020B0604020202020204" pitchFamily="34" charset="0"/>
                <a:cs typeface="Arial" panose="020B0604020202020204" pitchFamily="34" charset="0"/>
              </a:rPr>
              <a:t>SIGLENT Vector Signal Generator Series</a:t>
            </a:r>
            <a:endParaRPr lang="zh-CN" altLang="en-US" sz="3200" dirty="0">
              <a:latin typeface="Arial" panose="020B0604020202020204" pitchFamily="34" charset="0"/>
              <a:cs typeface="Arial" panose="020B0604020202020204" pitchFamily="34" charset="0"/>
            </a:endParaRPr>
          </a:p>
        </p:txBody>
      </p:sp>
      <p:sp>
        <p:nvSpPr>
          <p:cNvPr id="18" name="Triangle 6">
            <a:extLst>
              <a:ext uri="{FF2B5EF4-FFF2-40B4-BE49-F238E27FC236}">
                <a16:creationId xmlns:a16="http://schemas.microsoft.com/office/drawing/2014/main" id="{14CBB57E-D271-AE3E-C7F2-3CE4922AD168}"/>
              </a:ext>
            </a:extLst>
          </p:cNvPr>
          <p:cNvSpPr/>
          <p:nvPr/>
        </p:nvSpPr>
        <p:spPr>
          <a:xfrm rot="10800000">
            <a:off x="4659895" y="3858749"/>
            <a:ext cx="168443" cy="168443"/>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000" dirty="0">
              <a:cs typeface="+mn-ea"/>
              <a:sym typeface="+mn-lt"/>
            </a:endParaRPr>
          </a:p>
        </p:txBody>
      </p:sp>
      <p:sp>
        <p:nvSpPr>
          <p:cNvPr id="19" name="TextBox 20">
            <a:extLst>
              <a:ext uri="{FF2B5EF4-FFF2-40B4-BE49-F238E27FC236}">
                <a16:creationId xmlns:a16="http://schemas.microsoft.com/office/drawing/2014/main" id="{8419601B-5E6A-9E52-7D19-7A259BB9D5F7}"/>
              </a:ext>
            </a:extLst>
          </p:cNvPr>
          <p:cNvSpPr txBox="1"/>
          <p:nvPr/>
        </p:nvSpPr>
        <p:spPr>
          <a:xfrm>
            <a:off x="3920441" y="3458222"/>
            <a:ext cx="1677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tx2"/>
                </a:solidFill>
                <a:ea typeface="阿里巴巴普惠体 R" panose="00020600040101010101" pitchFamily="18" charset="-122"/>
                <a:cs typeface="阿里巴巴普惠体 R" panose="00020600040101010101" pitchFamily="18" charset="-122"/>
                <a:sym typeface="+mn-lt"/>
              </a:rPr>
              <a:t>SSG3000X-IQE</a:t>
            </a:r>
            <a:endParaRPr lang="en-US" sz="2000" dirty="0">
              <a:solidFill>
                <a:schemeClr val="tx2"/>
              </a:solidFill>
              <a:ea typeface="阿里巴巴普惠体 R" panose="00020600040101010101" pitchFamily="18" charset="-122"/>
              <a:cs typeface="阿里巴巴普惠体 R" panose="00020600040101010101" pitchFamily="18" charset="-122"/>
              <a:sym typeface="+mn-lt"/>
            </a:endParaRPr>
          </a:p>
        </p:txBody>
      </p:sp>
      <p:sp>
        <p:nvSpPr>
          <p:cNvPr id="16" name="Triangle 22">
            <a:extLst>
              <a:ext uri="{FF2B5EF4-FFF2-40B4-BE49-F238E27FC236}">
                <a16:creationId xmlns:a16="http://schemas.microsoft.com/office/drawing/2014/main" id="{D43C5170-28BC-C493-4FD1-52D5791247C7}"/>
              </a:ext>
            </a:extLst>
          </p:cNvPr>
          <p:cNvSpPr/>
          <p:nvPr/>
        </p:nvSpPr>
        <p:spPr>
          <a:xfrm rot="10800000">
            <a:off x="7691126" y="3858749"/>
            <a:ext cx="168443" cy="168443"/>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000" dirty="0">
              <a:cs typeface="+mn-ea"/>
              <a:sym typeface="+mn-lt"/>
            </a:endParaRPr>
          </a:p>
        </p:txBody>
      </p:sp>
      <p:sp>
        <p:nvSpPr>
          <p:cNvPr id="17" name="TextBox 26">
            <a:extLst>
              <a:ext uri="{FF2B5EF4-FFF2-40B4-BE49-F238E27FC236}">
                <a16:creationId xmlns:a16="http://schemas.microsoft.com/office/drawing/2014/main" id="{F107EF0D-72F6-2187-BFAD-7F50D264CC84}"/>
              </a:ext>
            </a:extLst>
          </p:cNvPr>
          <p:cNvSpPr txBox="1"/>
          <p:nvPr/>
        </p:nvSpPr>
        <p:spPr>
          <a:xfrm>
            <a:off x="7042528" y="3458222"/>
            <a:ext cx="14606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tx2"/>
                </a:solidFill>
                <a:ea typeface="阿里巴巴普惠体 R" panose="00020600040101010101" pitchFamily="18" charset="-122"/>
                <a:cs typeface="阿里巴巴普惠体 R" panose="00020600040101010101" pitchFamily="18" charset="-122"/>
                <a:sym typeface="+mn-lt"/>
              </a:rPr>
              <a:t>SSG5000X-V</a:t>
            </a:r>
            <a:endParaRPr lang="en-US" sz="2000" dirty="0">
              <a:solidFill>
                <a:schemeClr val="tx2"/>
              </a:solidFill>
              <a:ea typeface="阿里巴巴普惠体 R" panose="00020600040101010101" pitchFamily="18" charset="-122"/>
              <a:cs typeface="阿里巴巴普惠体 R" panose="00020600040101010101" pitchFamily="18" charset="-122"/>
              <a:sym typeface="+mn-lt"/>
            </a:endParaRPr>
          </a:p>
        </p:txBody>
      </p:sp>
      <p:sp>
        <p:nvSpPr>
          <p:cNvPr id="14" name="Triangle 23">
            <a:extLst>
              <a:ext uri="{FF2B5EF4-FFF2-40B4-BE49-F238E27FC236}">
                <a16:creationId xmlns:a16="http://schemas.microsoft.com/office/drawing/2014/main" id="{7FD88B53-423D-B587-C3BD-17E0C6C3CFC2}"/>
              </a:ext>
            </a:extLst>
          </p:cNvPr>
          <p:cNvSpPr/>
          <p:nvPr/>
        </p:nvSpPr>
        <p:spPr>
          <a:xfrm rot="10800000">
            <a:off x="11060123" y="3858750"/>
            <a:ext cx="168443" cy="168443"/>
          </a:xfrm>
          <a:prstGeom prst="triangle">
            <a:avLst/>
          </a:prstGeom>
          <a:solidFill>
            <a:srgbClr val="000000"/>
          </a:solidFill>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2000" dirty="0">
              <a:cs typeface="+mn-ea"/>
              <a:sym typeface="+mn-lt"/>
            </a:endParaRPr>
          </a:p>
        </p:txBody>
      </p:sp>
      <p:sp>
        <p:nvSpPr>
          <p:cNvPr id="15" name="TextBox 27">
            <a:extLst>
              <a:ext uri="{FF2B5EF4-FFF2-40B4-BE49-F238E27FC236}">
                <a16:creationId xmlns:a16="http://schemas.microsoft.com/office/drawing/2014/main" id="{FAD226A2-1667-65B0-987F-BAD992243CE0}"/>
              </a:ext>
            </a:extLst>
          </p:cNvPr>
          <p:cNvSpPr txBox="1"/>
          <p:nvPr/>
        </p:nvSpPr>
        <p:spPr>
          <a:xfrm>
            <a:off x="10401474" y="3458222"/>
            <a:ext cx="1476687"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solidFill>
                  <a:schemeClr val="tx2"/>
                </a:solidFill>
                <a:ea typeface="阿里巴巴普惠体 R" panose="00020600040101010101" pitchFamily="18" charset="-122"/>
                <a:cs typeface="阿里巴巴普惠体 R" panose="00020600040101010101" pitchFamily="18" charset="-122"/>
                <a:sym typeface="+mn-lt"/>
              </a:rPr>
              <a:t>SSG6000A-V</a:t>
            </a:r>
          </a:p>
        </p:txBody>
      </p:sp>
      <p:graphicFrame>
        <p:nvGraphicFramePr>
          <p:cNvPr id="22" name="表格 6"/>
          <p:cNvGraphicFramePr>
            <a:graphicFrameLocks noGrp="1"/>
          </p:cNvGraphicFramePr>
          <p:nvPr>
            <p:extLst>
              <p:ext uri="{D42A27DB-BD31-4B8C-83A1-F6EECF244321}">
                <p14:modId xmlns:p14="http://schemas.microsoft.com/office/powerpoint/2010/main" val="3986694295"/>
              </p:ext>
            </p:extLst>
          </p:nvPr>
        </p:nvGraphicFramePr>
        <p:xfrm>
          <a:off x="1309642" y="4238316"/>
          <a:ext cx="11409294" cy="2822438"/>
        </p:xfrm>
        <a:graphic>
          <a:graphicData uri="http://schemas.openxmlformats.org/drawingml/2006/table">
            <a:tbl>
              <a:tblPr/>
              <a:tblGrid>
                <a:gridCol w="2054588">
                  <a:extLst>
                    <a:ext uri="{9D8B030D-6E8A-4147-A177-3AD203B41FA5}">
                      <a16:colId xmlns:a16="http://schemas.microsoft.com/office/drawing/2014/main" val="20000"/>
                    </a:ext>
                  </a:extLst>
                </a:gridCol>
                <a:gridCol w="2832693">
                  <a:extLst>
                    <a:ext uri="{9D8B030D-6E8A-4147-A177-3AD203B41FA5}">
                      <a16:colId xmlns:a16="http://schemas.microsoft.com/office/drawing/2014/main" val="3694445813"/>
                    </a:ext>
                  </a:extLst>
                </a:gridCol>
                <a:gridCol w="3279343">
                  <a:extLst>
                    <a:ext uri="{9D8B030D-6E8A-4147-A177-3AD203B41FA5}">
                      <a16:colId xmlns:a16="http://schemas.microsoft.com/office/drawing/2014/main" val="20001"/>
                    </a:ext>
                  </a:extLst>
                </a:gridCol>
                <a:gridCol w="3242670">
                  <a:extLst>
                    <a:ext uri="{9D8B030D-6E8A-4147-A177-3AD203B41FA5}">
                      <a16:colId xmlns:a16="http://schemas.microsoft.com/office/drawing/2014/main" val="4064923764"/>
                    </a:ext>
                  </a:extLst>
                </a:gridCol>
              </a:tblGrid>
              <a:tr h="535280">
                <a:tc>
                  <a:txBody>
                    <a:bodyPr/>
                    <a:lstStyle/>
                    <a:p>
                      <a:pPr algn="ctr" fontAlgn="ctr"/>
                      <a:r>
                        <a:rPr lang="en-US" sz="1400" b="0" i="0" u="none" strike="noStrike" dirty="0">
                          <a:solidFill>
                            <a:srgbClr val="000000"/>
                          </a:solidFill>
                          <a:effectLst/>
                          <a:latin typeface="+mn-lt"/>
                          <a:ea typeface="微软雅黑" panose="020B0503020204020204" pitchFamily="34" charset="-122"/>
                        </a:rPr>
                        <a:t>Frequency</a:t>
                      </a:r>
                      <a:r>
                        <a:rPr lang="en-US" sz="1400" b="0" i="0" u="none" strike="noStrike" baseline="0" dirty="0">
                          <a:solidFill>
                            <a:srgbClr val="000000"/>
                          </a:solidFill>
                          <a:effectLst/>
                          <a:latin typeface="+mn-lt"/>
                          <a:ea typeface="微软雅黑" panose="020B0503020204020204" pitchFamily="34" charset="-122"/>
                        </a:rPr>
                        <a:t> range</a:t>
                      </a:r>
                      <a:endParaRPr lang="en-US" sz="1400" b="0" i="0" u="none" strike="noStrike" dirty="0">
                        <a:solidFill>
                          <a:srgbClr val="000000"/>
                        </a:solidFill>
                        <a:effectLst/>
                        <a:latin typeface="+mn-lt"/>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9kHz~3.2GHz(CW Mode)</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10MHz~3.2GHz(IQ Mode)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9 kHz - 6 GHz (CW</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 Mode)</a:t>
                      </a: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
                      </a:r>
                      <a:b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b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10 MHz - 6 GHz (IQ</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 Mode)</a:t>
                      </a:r>
                      <a:endPar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9 kHz</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 ~ </a:t>
                      </a: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8 GHz (CW</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 Mode)</a:t>
                      </a:r>
                    </a:p>
                    <a:p>
                      <a:pPr algn="ctr" fontAlgn="ctr"/>
                      <a:r>
                        <a:rPr lang="en-US" altLang="zh-CN" sz="1400" b="0" i="0" u="none" strike="noStrike" baseline="0" dirty="0" smtClean="0">
                          <a:solidFill>
                            <a:srgbClr val="000000"/>
                          </a:solidFill>
                          <a:effectLst/>
                          <a:latin typeface="+mn-lt"/>
                          <a:ea typeface="阿里巴巴普惠体 R" panose="00020600040101010101" pitchFamily="18" charset="-122"/>
                          <a:cs typeface="阿里巴巴普惠体 R" panose="00020600040101010101" pitchFamily="18" charset="-122"/>
                        </a:rPr>
                        <a:t>10MHz~8 GHz(IQ </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MODE)</a:t>
                      </a:r>
                      <a:endPar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958095"/>
                  </a:ext>
                </a:extLst>
              </a:tr>
              <a:tr h="535280">
                <a:tc>
                  <a:txBody>
                    <a:bodyPr/>
                    <a:lstStyle/>
                    <a:p>
                      <a:pPr algn="ctr" fontAlgn="ctr"/>
                      <a:r>
                        <a:rPr lang="en-US" sz="1400" b="0" i="0" u="none" strike="noStrike" dirty="0">
                          <a:solidFill>
                            <a:srgbClr val="000000"/>
                          </a:solidFill>
                          <a:effectLst/>
                          <a:latin typeface="+mn-lt"/>
                          <a:ea typeface="微软雅黑" panose="020B0503020204020204" pitchFamily="34" charset="-122"/>
                        </a:rPr>
                        <a:t>Frequency resolution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0.01Hz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0.001Hz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0.001Hz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6244070"/>
                  </a:ext>
                </a:extLst>
              </a:tr>
              <a:tr h="535280">
                <a:tc>
                  <a:txBody>
                    <a:bodyPr/>
                    <a:lstStyle/>
                    <a:p>
                      <a:pPr algn="ctr" fontAlgn="ctr"/>
                      <a:r>
                        <a:rPr lang="en-US" altLang="zh-CN" sz="1400" b="0" i="0" u="none" strike="noStrike" dirty="0">
                          <a:solidFill>
                            <a:srgbClr val="000000"/>
                          </a:solidFill>
                          <a:effectLst/>
                          <a:latin typeface="+mn-lt"/>
                          <a:ea typeface="微软雅黑" panose="020B0503020204020204" pitchFamily="34" charset="-122"/>
                        </a:rPr>
                        <a:t>Amplitude resolution</a:t>
                      </a:r>
                      <a:endParaRPr lang="en-US" sz="1400" b="0" i="0" u="none" strike="noStrike" dirty="0">
                        <a:solidFill>
                          <a:srgbClr val="000000"/>
                        </a:solidFill>
                        <a:effectLst/>
                        <a:latin typeface="+mn-lt"/>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0.01dB</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0.01dB</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0.01dB</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108">
                <a:tc>
                  <a:txBody>
                    <a:bodyPr/>
                    <a:lstStyle/>
                    <a:p>
                      <a:pPr algn="ctr" fontAlgn="ctr"/>
                      <a:r>
                        <a:rPr lang="en-US" altLang="zh-CN" sz="1400" b="0" i="0" u="none" strike="noStrike" dirty="0">
                          <a:solidFill>
                            <a:srgbClr val="000000"/>
                          </a:solidFill>
                          <a:effectLst/>
                          <a:latin typeface="+mn-lt"/>
                          <a:ea typeface="微软雅黑" panose="020B0503020204020204" pitchFamily="34" charset="-122"/>
                        </a:rPr>
                        <a:t>Amplitude</a:t>
                      </a:r>
                      <a:r>
                        <a:rPr lang="en-US" altLang="zh-CN" sz="1400" b="0" i="0" u="none" strike="noStrike" baseline="0" dirty="0">
                          <a:solidFill>
                            <a:srgbClr val="000000"/>
                          </a:solidFill>
                          <a:effectLst/>
                          <a:latin typeface="+mn-lt"/>
                          <a:ea typeface="微软雅黑" panose="020B0503020204020204" pitchFamily="34" charset="-122"/>
                        </a:rPr>
                        <a:t> accuracy(</a:t>
                      </a:r>
                      <a:r>
                        <a:rPr lang="en-US" altLang="zh-CN" sz="1400" b="0" i="0" u="none" strike="noStrike" baseline="0" dirty="0" err="1">
                          <a:solidFill>
                            <a:srgbClr val="000000"/>
                          </a:solidFill>
                          <a:effectLst/>
                          <a:latin typeface="+mn-lt"/>
                          <a:ea typeface="微软雅黑" panose="020B0503020204020204" pitchFamily="34" charset="-122"/>
                        </a:rPr>
                        <a:t>typ</a:t>
                      </a:r>
                      <a:r>
                        <a:rPr lang="en-US" altLang="zh-CN" sz="1400" b="0" i="0" u="none" strike="noStrike" baseline="0" dirty="0">
                          <a:solidFill>
                            <a:srgbClr val="000000"/>
                          </a:solidFill>
                          <a:effectLst/>
                          <a:latin typeface="+mn-lt"/>
                          <a:ea typeface="微软雅黑" panose="020B0503020204020204" pitchFamily="34" charset="-122"/>
                        </a:rPr>
                        <a:t>,)</a:t>
                      </a:r>
                      <a:endParaRPr lang="en-US" sz="1400" b="0" i="0" u="none" strike="noStrike" dirty="0">
                        <a:solidFill>
                          <a:srgbClr val="000000"/>
                        </a:solidFill>
                        <a:effectLst/>
                        <a:latin typeface="+mn-lt"/>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0.7dB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0.7dB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0.7dB</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98576">
                <a:tc>
                  <a:txBody>
                    <a:bodyPr/>
                    <a:lstStyle/>
                    <a:p>
                      <a:pPr algn="ctr" fontAlgn="ctr"/>
                      <a:r>
                        <a:rPr lang="en-US" altLang="zh-CN" sz="1400" b="0" i="0" u="none" strike="noStrike" dirty="0">
                          <a:solidFill>
                            <a:srgbClr val="000000"/>
                          </a:solidFill>
                          <a:effectLst/>
                          <a:latin typeface="+mn-lt"/>
                          <a:ea typeface="微软雅黑" panose="020B0503020204020204" pitchFamily="34" charset="-122"/>
                        </a:rPr>
                        <a:t>Phase noise(typ.)</a:t>
                      </a:r>
                    </a:p>
                    <a:p>
                      <a:pPr algn="ctr" fontAlgn="ctr"/>
                      <a:r>
                        <a:rPr lang="en-US" altLang="zh-CN" sz="1400" b="0" i="0" u="none" strike="noStrike" dirty="0">
                          <a:solidFill>
                            <a:srgbClr val="000000"/>
                          </a:solidFill>
                          <a:effectLst/>
                          <a:latin typeface="+mn-lt"/>
                          <a:ea typeface="微软雅黑" panose="020B0503020204020204" pitchFamily="34" charset="-122"/>
                        </a:rPr>
                        <a:t>@1GHz</a:t>
                      </a:r>
                      <a:endParaRPr lang="en-US" sz="1400" b="0" i="0" u="none" strike="noStrike" dirty="0">
                        <a:solidFill>
                          <a:srgbClr val="000000"/>
                        </a:solidFill>
                        <a:effectLst/>
                        <a:latin typeface="+mn-lt"/>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-110dBc/Hz</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offset 20kHz</a:t>
                      </a:r>
                      <a:endPar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-120dBc/Hz</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offset 20kHz</a:t>
                      </a:r>
                      <a:endPar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-132dBc/Hz</a:t>
                      </a:r>
                      <a:r>
                        <a:rPr lang="zh-CN" altLang="en-US"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baseline="0" dirty="0">
                          <a:solidFill>
                            <a:srgbClr val="000000"/>
                          </a:solidFill>
                          <a:effectLst/>
                          <a:latin typeface="+mn-lt"/>
                          <a:ea typeface="阿里巴巴普惠体 R" panose="00020600040101010101" pitchFamily="18" charset="-122"/>
                          <a:cs typeface="阿里巴巴普惠体 R" panose="00020600040101010101" pitchFamily="18" charset="-122"/>
                        </a:rPr>
                        <a:t>offset 10kHz</a:t>
                      </a:r>
                      <a:endParaRPr lang="zh-CN" sz="1400" b="0" i="0" u="none" strike="noStrike" kern="1200"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98576">
                <a:tc>
                  <a:txBody>
                    <a:bodyPr/>
                    <a:lstStyle/>
                    <a:p>
                      <a:pPr algn="ctr" fontAlgn="ctr"/>
                      <a:r>
                        <a:rPr lang="en-US" altLang="zh-CN" sz="1400" b="0" i="0" u="none" strike="noStrike" baseline="0" dirty="0">
                          <a:solidFill>
                            <a:srgbClr val="000000"/>
                          </a:solidFill>
                          <a:effectLst/>
                          <a:latin typeface="+mn-lt"/>
                          <a:ea typeface="微软雅黑" panose="020B0503020204020204" pitchFamily="34" charset="-122"/>
                        </a:rPr>
                        <a:t>RF bandwidth</a:t>
                      </a:r>
                      <a:endParaRPr lang="en-US" sz="1400" b="0" i="0" u="none" strike="noStrike" dirty="0">
                        <a:solidFill>
                          <a:srgbClr val="000000"/>
                        </a:solidFill>
                        <a:effectLst/>
                        <a:latin typeface="+mn-lt"/>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zh-CN" sz="1400" dirty="0">
                          <a:latin typeface="+mn-lt"/>
                          <a:ea typeface="阿里巴巴普惠体 R" panose="00020600040101010101" pitchFamily="18" charset="-122"/>
                          <a:cs typeface="阿里巴巴普惠体 R" panose="00020600040101010101" pitchFamily="18" charset="-122"/>
                        </a:rPr>
                        <a:t>200MHz</a:t>
                      </a:r>
                      <a:r>
                        <a:rPr lang="zh-CN" altLang="en-US" sz="1400" dirty="0">
                          <a:latin typeface="+mn-lt"/>
                          <a:ea typeface="阿里巴巴普惠体 R" panose="00020600040101010101" pitchFamily="18" charset="-122"/>
                          <a:cs typeface="阿里巴巴普惠体 R" panose="00020600040101010101" pitchFamily="18" charset="-122"/>
                        </a:rPr>
                        <a:t>（</a:t>
                      </a:r>
                      <a:r>
                        <a:rPr lang="en-US" altLang="zh-CN" sz="1400" dirty="0">
                          <a:latin typeface="+mn-lt"/>
                          <a:ea typeface="阿里巴巴普惠体 R" panose="00020600040101010101" pitchFamily="18" charset="-122"/>
                          <a:cs typeface="阿里巴巴普惠体 R" panose="00020600040101010101" pitchFamily="18" charset="-122"/>
                        </a:rPr>
                        <a:t>External</a:t>
                      </a:r>
                      <a:r>
                        <a:rPr lang="zh-CN" altLang="en-US" sz="1400" dirty="0">
                          <a:latin typeface="+mn-lt"/>
                          <a:ea typeface="阿里巴巴普惠体 R" panose="00020600040101010101" pitchFamily="18" charset="-122"/>
                          <a:cs typeface="阿里巴巴普惠体 R" panose="00020600040101010101" pitchFamily="18" charset="-122"/>
                        </a:rPr>
                        <a:t>）</a:t>
                      </a:r>
                      <a:endParaRPr 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zh-CN" sz="1400" dirty="0">
                          <a:latin typeface="+mn-lt"/>
                          <a:ea typeface="阿里巴巴普惠体 R" panose="00020600040101010101" pitchFamily="18" charset="-122"/>
                          <a:cs typeface="阿里巴巴普惠体 R" panose="00020600040101010101" pitchFamily="18" charset="-122"/>
                        </a:rPr>
                        <a:t>200MHz</a:t>
                      </a:r>
                      <a:r>
                        <a:rPr lang="zh-CN" altLang="en-US" sz="1400" dirty="0">
                          <a:latin typeface="+mn-lt"/>
                          <a:ea typeface="阿里巴巴普惠体 R" panose="00020600040101010101" pitchFamily="18" charset="-122"/>
                          <a:cs typeface="阿里巴巴普惠体 R" panose="00020600040101010101" pitchFamily="18" charset="-122"/>
                        </a:rPr>
                        <a:t>（</a:t>
                      </a:r>
                      <a:r>
                        <a:rPr lang="en-US" altLang="zh-CN" sz="1400" dirty="0">
                          <a:latin typeface="+mn-lt"/>
                          <a:ea typeface="阿里巴巴普惠体 R" panose="00020600040101010101" pitchFamily="18" charset="-122"/>
                          <a:cs typeface="阿里巴巴普惠体 R" panose="00020600040101010101" pitchFamily="18" charset="-122"/>
                        </a:rPr>
                        <a:t>External</a:t>
                      </a:r>
                      <a:r>
                        <a:rPr lang="zh-CN" altLang="en-US" sz="1400" dirty="0">
                          <a:latin typeface="+mn-lt"/>
                          <a:ea typeface="阿里巴巴普惠体 R" panose="00020600040101010101" pitchFamily="18" charset="-122"/>
                          <a:cs typeface="阿里巴巴普惠体 R" panose="00020600040101010101" pitchFamily="18" charset="-122"/>
                        </a:rPr>
                        <a:t>）</a:t>
                      </a:r>
                      <a:endParaRPr lang="en-US" altLang="zh-CN" sz="1400" dirty="0">
                        <a:latin typeface="+mn-lt"/>
                        <a:ea typeface="阿里巴巴普惠体 R" panose="00020600040101010101" pitchFamily="18" charset="-122"/>
                        <a:cs typeface="阿里巴巴普惠体 R" panose="00020600040101010101" pitchFamily="18" charset="-122"/>
                      </a:endParaRPr>
                    </a:p>
                    <a:p>
                      <a:pPr algn="ctr" fontAlgn="ct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150Mhz</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internal</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endPar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altLang="zh-CN" sz="1400" dirty="0">
                          <a:latin typeface="+mn-lt"/>
                          <a:ea typeface="阿里巴巴普惠体 R" panose="00020600040101010101" pitchFamily="18" charset="-122"/>
                          <a:cs typeface="阿里巴巴普惠体 R" panose="00020600040101010101" pitchFamily="18" charset="-122"/>
                        </a:rPr>
                        <a:t>1GHz</a:t>
                      </a:r>
                      <a:r>
                        <a:rPr lang="zh-CN" altLang="en-US" sz="1400" dirty="0">
                          <a:latin typeface="+mn-lt"/>
                          <a:ea typeface="阿里巴巴普惠体 R" panose="00020600040101010101" pitchFamily="18" charset="-122"/>
                          <a:cs typeface="阿里巴巴普惠体 R" panose="00020600040101010101" pitchFamily="18" charset="-122"/>
                        </a:rPr>
                        <a:t>（</a:t>
                      </a:r>
                      <a:r>
                        <a:rPr lang="en-US" altLang="zh-CN" sz="1400" dirty="0">
                          <a:latin typeface="+mn-lt"/>
                          <a:ea typeface="阿里巴巴普惠体 R" panose="00020600040101010101" pitchFamily="18" charset="-122"/>
                          <a:cs typeface="阿里巴巴普惠体 R" panose="00020600040101010101" pitchFamily="18" charset="-122"/>
                        </a:rPr>
                        <a:t>External</a:t>
                      </a:r>
                      <a:r>
                        <a:rPr lang="zh-CN" altLang="en-US" sz="1400" dirty="0">
                          <a:latin typeface="+mn-lt"/>
                          <a:ea typeface="阿里巴巴普惠体 R" panose="00020600040101010101" pitchFamily="18" charset="-122"/>
                          <a:cs typeface="阿里巴巴普惠体 R" panose="00020600040101010101" pitchFamily="18" charset="-122"/>
                        </a:rPr>
                        <a:t>）</a:t>
                      </a:r>
                      <a:endParaRPr lang="en-US" altLang="zh-CN" sz="1400" dirty="0">
                        <a:latin typeface="+mn-lt"/>
                        <a:ea typeface="阿里巴巴普惠体 R" panose="00020600040101010101" pitchFamily="18" charset="-122"/>
                        <a:cs typeface="阿里巴巴普惠体 R" panose="00020600040101010101" pitchFamily="18" charset="-122"/>
                      </a:endParaRPr>
                    </a:p>
                    <a:p>
                      <a:pPr algn="ctr" fontAlgn="ct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1GHz</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r>
                        <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internal</a:t>
                      </a:r>
                      <a:r>
                        <a:rPr lang="zh-CN" altLang="en-US"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rPr>
                        <a:t>）</a:t>
                      </a:r>
                      <a:endParaRPr lang="en-US" altLang="zh-CN" sz="1400" b="0" i="0" u="none" strike="noStrike" dirty="0">
                        <a:solidFill>
                          <a:srgbClr val="000000"/>
                        </a:solidFill>
                        <a:effectLst/>
                        <a:latin typeface="+mn-lt"/>
                        <a:ea typeface="阿里巴巴普惠体 R" panose="00020600040101010101" pitchFamily="18" charset="-122"/>
                        <a:cs typeface="阿里巴巴普惠体 R" panose="00020600040101010101" pitchFamily="18" charset="-122"/>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0763146"/>
                  </a:ext>
                </a:extLst>
              </a:tr>
            </a:tbl>
          </a:graphicData>
        </a:graphic>
      </p:graphicFrame>
      <p:cxnSp>
        <p:nvCxnSpPr>
          <p:cNvPr id="3" name="Straight Connector 2">
            <a:extLst>
              <a:ext uri="{FF2B5EF4-FFF2-40B4-BE49-F238E27FC236}">
                <a16:creationId xmlns:a16="http://schemas.microsoft.com/office/drawing/2014/main" id="{84A3ECA0-247B-DD9F-CAD4-237D220B2EB1}"/>
              </a:ext>
            </a:extLst>
          </p:cNvPr>
          <p:cNvCxnSpPr>
            <a:cxnSpLocks/>
          </p:cNvCxnSpPr>
          <p:nvPr/>
        </p:nvCxnSpPr>
        <p:spPr>
          <a:xfrm flipV="1">
            <a:off x="958404" y="4041941"/>
            <a:ext cx="12168247" cy="80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2">
            <a:extLst>
              <a:ext uri="{FF2B5EF4-FFF2-40B4-BE49-F238E27FC236}">
                <a16:creationId xmlns:a16="http://schemas.microsoft.com/office/drawing/2014/main" id="{8C0B88BA-910B-C383-F77B-CEE3677ADA68}"/>
              </a:ext>
            </a:extLst>
          </p:cNvPr>
          <p:cNvCxnSpPr>
            <a:cxnSpLocks/>
          </p:cNvCxnSpPr>
          <p:nvPr/>
        </p:nvCxnSpPr>
        <p:spPr>
          <a:xfrm flipV="1">
            <a:off x="958404" y="7165999"/>
            <a:ext cx="12168247" cy="80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E96B-8F00-4E10-D514-7367550BC567}"/>
            </a:ext>
          </a:extLst>
        </p:cNvPr>
        <p:cNvGrpSpPr/>
        <p:nvPr/>
      </p:nvGrpSpPr>
      <p:grpSpPr>
        <a:xfrm>
          <a:off x="0" y="0"/>
          <a:ext cx="0" cy="0"/>
          <a:chOff x="0" y="0"/>
          <a:chExt cx="0" cy="0"/>
        </a:xfrm>
      </p:grpSpPr>
      <p:sp>
        <p:nvSpPr>
          <p:cNvPr id="2" name="文本框 27">
            <a:extLst>
              <a:ext uri="{FF2B5EF4-FFF2-40B4-BE49-F238E27FC236}">
                <a16:creationId xmlns:a16="http://schemas.microsoft.com/office/drawing/2014/main" id="{6264E0FE-AD69-3A31-997F-3F04497C8174}"/>
              </a:ext>
            </a:extLst>
          </p:cNvPr>
          <p:cNvSpPr txBox="1"/>
          <p:nvPr/>
        </p:nvSpPr>
        <p:spPr>
          <a:xfrm>
            <a:off x="-2737110" y="-1764580"/>
            <a:ext cx="7223452" cy="11787842"/>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76000" dirty="0"/>
              <a:t>A</a:t>
            </a:r>
            <a:endParaRPr lang="zh-CN" altLang="en-US" sz="76000" dirty="0"/>
          </a:p>
        </p:txBody>
      </p:sp>
      <p:sp>
        <p:nvSpPr>
          <p:cNvPr id="3" name="文本框 7">
            <a:extLst>
              <a:ext uri="{FF2B5EF4-FFF2-40B4-BE49-F238E27FC236}">
                <a16:creationId xmlns:a16="http://schemas.microsoft.com/office/drawing/2014/main" id="{EF158D58-F4F3-4ED4-C577-B2C87757A1A9}"/>
              </a:ext>
            </a:extLst>
          </p:cNvPr>
          <p:cNvSpPr txBox="1"/>
          <p:nvPr/>
        </p:nvSpPr>
        <p:spPr>
          <a:xfrm>
            <a:off x="2022645" y="2443340"/>
            <a:ext cx="2980303" cy="923330"/>
          </a:xfrm>
          <a:prstGeom prst="rect">
            <a:avLst/>
          </a:prstGeom>
          <a:noFill/>
        </p:spPr>
        <p:txBody>
          <a:bodyPr wrap="none" rtlCol="0">
            <a:spAutoFit/>
          </a:bodyPr>
          <a:lstStyle/>
          <a:p>
            <a:pPr>
              <a:lnSpc>
                <a:spcPct val="150000"/>
              </a:lnSpc>
            </a:pPr>
            <a:r>
              <a:rPr lang="en-US" altLang="zh-CN" sz="3600" b="1" dirty="0">
                <a:gradFill>
                  <a:gsLst>
                    <a:gs pos="8000">
                      <a:schemeClr val="bg1">
                        <a:lumMod val="65000"/>
                      </a:schemeClr>
                    </a:gs>
                    <a:gs pos="79093">
                      <a:schemeClr val="tx1">
                        <a:lumMod val="85000"/>
                        <a:lumOff val="15000"/>
                      </a:schemeClr>
                    </a:gs>
                    <a:gs pos="34000">
                      <a:schemeClr val="bg1">
                        <a:lumMod val="50000"/>
                      </a:schemeClr>
                    </a:gs>
                    <a:gs pos="56000">
                      <a:schemeClr val="tx1">
                        <a:lumMod val="75000"/>
                        <a:lumOff val="25000"/>
                      </a:schemeClr>
                    </a:gs>
                    <a:gs pos="100000">
                      <a:schemeClr val="tx1">
                        <a:lumMod val="95000"/>
                        <a:lumOff val="5000"/>
                      </a:schemeClr>
                    </a:gs>
                  </a:gsLst>
                  <a:lin ang="2700000" scaled="1"/>
                </a:gradFill>
                <a:effectLst>
                  <a:outerShdw blurRad="60007" dist="200025" dir="15000000" sy="30000" kx="-1800000" algn="bl" rotWithShape="0">
                    <a:prstClr val="black">
                      <a:alpha val="32000"/>
                    </a:prstClr>
                  </a:outerShdw>
                </a:effectLst>
                <a:latin typeface="Arial" panose="020B0604020202020204" pitchFamily="34" charset="0"/>
                <a:ea typeface="阿里巴巴普惠体 L" panose="00020600040101010101" pitchFamily="18" charset="-122"/>
                <a:cs typeface="Arial" panose="020B0604020202020204" pitchFamily="34" charset="0"/>
              </a:rPr>
              <a:t>SSG6082A-V</a:t>
            </a:r>
            <a:endParaRPr lang="zh-CN" altLang="en-US" sz="3600" b="1" dirty="0">
              <a:gradFill>
                <a:gsLst>
                  <a:gs pos="8000">
                    <a:schemeClr val="bg1">
                      <a:lumMod val="65000"/>
                    </a:schemeClr>
                  </a:gs>
                  <a:gs pos="79093">
                    <a:schemeClr val="tx1">
                      <a:lumMod val="85000"/>
                      <a:lumOff val="15000"/>
                    </a:schemeClr>
                  </a:gs>
                  <a:gs pos="34000">
                    <a:schemeClr val="bg1">
                      <a:lumMod val="50000"/>
                    </a:schemeClr>
                  </a:gs>
                  <a:gs pos="56000">
                    <a:schemeClr val="tx1">
                      <a:lumMod val="75000"/>
                      <a:lumOff val="25000"/>
                    </a:schemeClr>
                  </a:gs>
                  <a:gs pos="100000">
                    <a:schemeClr val="tx1">
                      <a:lumMod val="95000"/>
                      <a:lumOff val="5000"/>
                    </a:schemeClr>
                  </a:gs>
                </a:gsLst>
                <a:lin ang="2700000" scaled="1"/>
              </a:gradFill>
              <a:effectLst>
                <a:outerShdw blurRad="60007" dist="200025" dir="15000000" sy="30000" kx="-1800000" algn="bl" rotWithShape="0">
                  <a:prstClr val="black">
                    <a:alpha val="32000"/>
                  </a:prstClr>
                </a:outerShdw>
              </a:effectLst>
              <a:latin typeface="Arial" panose="020B0604020202020204" pitchFamily="34" charset="0"/>
              <a:ea typeface="阿里巴巴普惠体 L" panose="00020600040101010101" pitchFamily="18" charset="-122"/>
              <a:cs typeface="Arial" panose="020B0604020202020204" pitchFamily="34" charset="0"/>
            </a:endParaRPr>
          </a:p>
        </p:txBody>
      </p:sp>
      <p:grpSp>
        <p:nvGrpSpPr>
          <p:cNvPr id="4" name="组合 8">
            <a:extLst>
              <a:ext uri="{FF2B5EF4-FFF2-40B4-BE49-F238E27FC236}">
                <a16:creationId xmlns:a16="http://schemas.microsoft.com/office/drawing/2014/main" id="{CB3CD52F-6E0F-FDFF-1F48-D5C9819347AD}"/>
              </a:ext>
            </a:extLst>
          </p:cNvPr>
          <p:cNvGrpSpPr/>
          <p:nvPr/>
        </p:nvGrpSpPr>
        <p:grpSpPr>
          <a:xfrm>
            <a:off x="1159787" y="3494460"/>
            <a:ext cx="5290663" cy="1810831"/>
            <a:chOff x="1244166" y="3030814"/>
            <a:chExt cx="5290663" cy="1810831"/>
          </a:xfrm>
        </p:grpSpPr>
        <p:cxnSp>
          <p:nvCxnSpPr>
            <p:cNvPr id="5" name="直接连接符 9">
              <a:extLst>
                <a:ext uri="{FF2B5EF4-FFF2-40B4-BE49-F238E27FC236}">
                  <a16:creationId xmlns:a16="http://schemas.microsoft.com/office/drawing/2014/main" id="{C2CB901D-ABD5-9023-9E4F-C37D2F94C027}"/>
                </a:ext>
              </a:extLst>
            </p:cNvPr>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10">
              <a:extLst>
                <a:ext uri="{FF2B5EF4-FFF2-40B4-BE49-F238E27FC236}">
                  <a16:creationId xmlns:a16="http://schemas.microsoft.com/office/drawing/2014/main" id="{B151E4C2-DC8A-D8C4-4055-DE4DB2983D84}"/>
                </a:ext>
              </a:extLst>
            </p:cNvPr>
            <p:cNvCxnSpPr/>
            <p:nvPr/>
          </p:nvCxnSpPr>
          <p:spPr>
            <a:xfrm>
              <a:off x="1244166" y="4841645"/>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14">
            <a:extLst>
              <a:ext uri="{FF2B5EF4-FFF2-40B4-BE49-F238E27FC236}">
                <a16:creationId xmlns:a16="http://schemas.microsoft.com/office/drawing/2014/main" id="{A4BA0A6C-F4D1-0F7E-3CF8-9AD72E74ECD0}"/>
              </a:ext>
            </a:extLst>
          </p:cNvPr>
          <p:cNvSpPr txBox="1"/>
          <p:nvPr/>
        </p:nvSpPr>
        <p:spPr>
          <a:xfrm>
            <a:off x="1221508" y="3730145"/>
            <a:ext cx="1370888" cy="584775"/>
          </a:xfrm>
          <a:prstGeom prst="rect">
            <a:avLst/>
          </a:prstGeom>
          <a:noFill/>
        </p:spPr>
        <p:txBody>
          <a:bodyPr wrap="none" rtlCol="0">
            <a:spAutoFit/>
          </a:bodyPr>
          <a:lstStyle/>
          <a:p>
            <a:r>
              <a:rPr lang="en-US" altLang="zh-CN" sz="3200" dirty="0">
                <a:solidFill>
                  <a:schemeClr val="tx1">
                    <a:lumMod val="50000"/>
                    <a:lumOff val="50000"/>
                  </a:schemeClr>
                </a:solidFill>
                <a:latin typeface="Arial" panose="020B0604020202020204" pitchFamily="34" charset="0"/>
                <a:ea typeface="阿里巴巴普惠体 L" panose="00020600040101010101" pitchFamily="18" charset="-122"/>
                <a:cs typeface="Arial" panose="020B0604020202020204" pitchFamily="34" charset="0"/>
                <a:sym typeface="+mn-ea"/>
              </a:rPr>
              <a:t>8 GHz</a:t>
            </a:r>
            <a:endParaRPr lang="zh-CN" altLang="en-US" sz="2800" dirty="0">
              <a:solidFill>
                <a:schemeClr val="tx1">
                  <a:lumMod val="50000"/>
                  <a:lumOff val="50000"/>
                </a:schemeClr>
              </a:solidFill>
              <a:latin typeface="Arial" panose="020B0604020202020204" pitchFamily="34" charset="0"/>
              <a:ea typeface="阿里巴巴普惠体 L" panose="00020600040101010101" pitchFamily="18" charset="-122"/>
              <a:cs typeface="Arial" panose="020B0604020202020204" pitchFamily="34" charset="0"/>
            </a:endParaRPr>
          </a:p>
        </p:txBody>
      </p:sp>
      <p:sp>
        <p:nvSpPr>
          <p:cNvPr id="8" name="文本框 15">
            <a:extLst>
              <a:ext uri="{FF2B5EF4-FFF2-40B4-BE49-F238E27FC236}">
                <a16:creationId xmlns:a16="http://schemas.microsoft.com/office/drawing/2014/main" id="{F7B6DBAD-45B9-1433-799D-F527BAA57CE8}"/>
              </a:ext>
            </a:extLst>
          </p:cNvPr>
          <p:cNvSpPr txBox="1"/>
          <p:nvPr/>
        </p:nvSpPr>
        <p:spPr>
          <a:xfrm>
            <a:off x="2495642" y="3738207"/>
            <a:ext cx="1244493" cy="584775"/>
          </a:xfrm>
          <a:prstGeom prst="rect">
            <a:avLst/>
          </a:prstGeom>
          <a:noFill/>
        </p:spPr>
        <p:txBody>
          <a:bodyPr wrap="square" rtlCol="0">
            <a:spAutoFit/>
          </a:bodyPr>
          <a:lstStyle>
            <a:defPPr>
              <a:defRPr lang="zh-CN"/>
            </a:defPPr>
            <a:lvl1pPr>
              <a:defRPr sz="16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a:latin typeface="Arial" panose="020B0604020202020204" pitchFamily="34" charset="0"/>
                <a:cs typeface="Arial" panose="020B0604020202020204" pitchFamily="34" charset="0"/>
              </a:rPr>
              <a:t>Highest</a:t>
            </a:r>
          </a:p>
          <a:p>
            <a:r>
              <a:rPr lang="en-US" altLang="zh-CN" dirty="0">
                <a:latin typeface="Arial" panose="020B0604020202020204" pitchFamily="34" charset="0"/>
                <a:cs typeface="Arial" panose="020B0604020202020204" pitchFamily="34" charset="0"/>
              </a:rPr>
              <a:t>Frequency</a:t>
            </a:r>
            <a:endParaRPr lang="zh-CN" altLang="en-US" dirty="0">
              <a:latin typeface="Arial" panose="020B0604020202020204" pitchFamily="34" charset="0"/>
              <a:cs typeface="Arial" panose="020B0604020202020204" pitchFamily="34" charset="0"/>
            </a:endParaRPr>
          </a:p>
        </p:txBody>
      </p:sp>
      <p:sp>
        <p:nvSpPr>
          <p:cNvPr id="9" name="文本框 17">
            <a:extLst>
              <a:ext uri="{FF2B5EF4-FFF2-40B4-BE49-F238E27FC236}">
                <a16:creationId xmlns:a16="http://schemas.microsoft.com/office/drawing/2014/main" id="{71E08C3E-2EB0-B1B1-C0DD-6659EFB6EBFB}"/>
              </a:ext>
            </a:extLst>
          </p:cNvPr>
          <p:cNvSpPr txBox="1"/>
          <p:nvPr/>
        </p:nvSpPr>
        <p:spPr>
          <a:xfrm>
            <a:off x="2495642" y="4513687"/>
            <a:ext cx="1416441" cy="584775"/>
          </a:xfrm>
          <a:prstGeom prst="rect">
            <a:avLst/>
          </a:prstGeom>
          <a:noFill/>
        </p:spPr>
        <p:txBody>
          <a:bodyPr wrap="square" rtlCol="0">
            <a:spAutoFit/>
          </a:bodyPr>
          <a:lstStyle>
            <a:defPPr>
              <a:defRPr lang="zh-CN"/>
            </a:defPPr>
            <a:lvl1pPr>
              <a:defRPr sz="160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err="1">
                <a:latin typeface="Arial" panose="020B0604020202020204" pitchFamily="34" charset="0"/>
                <a:cs typeface="Arial" panose="020B0604020202020204" pitchFamily="34" charset="0"/>
              </a:rPr>
              <a:t>dBc</a:t>
            </a:r>
            <a:r>
              <a:rPr lang="en-US" altLang="zh-CN" dirty="0">
                <a:latin typeface="Arial" panose="020B0604020202020204" pitchFamily="34" charset="0"/>
                <a:cs typeface="Arial" panose="020B0604020202020204" pitchFamily="34" charset="0"/>
              </a:rPr>
              <a:t>/Hz</a:t>
            </a:r>
          </a:p>
          <a:p>
            <a:r>
              <a:rPr lang="en-US" altLang="zh-CN" dirty="0">
                <a:latin typeface="Arial" panose="020B0604020202020204" pitchFamily="34" charset="0"/>
                <a:cs typeface="Arial" panose="020B0604020202020204" pitchFamily="34" charset="0"/>
              </a:rPr>
              <a:t>Phase noise</a:t>
            </a:r>
            <a:endParaRPr lang="zh-CN" altLang="en-US" dirty="0">
              <a:latin typeface="Arial" panose="020B0604020202020204" pitchFamily="34" charset="0"/>
              <a:cs typeface="Arial" panose="020B0604020202020204" pitchFamily="34" charset="0"/>
            </a:endParaRPr>
          </a:p>
        </p:txBody>
      </p:sp>
      <p:sp>
        <p:nvSpPr>
          <p:cNvPr id="10" name="文本框 18">
            <a:extLst>
              <a:ext uri="{FF2B5EF4-FFF2-40B4-BE49-F238E27FC236}">
                <a16:creationId xmlns:a16="http://schemas.microsoft.com/office/drawing/2014/main" id="{F9FBF18D-0CAD-06D2-5FCE-D9AB84B73279}"/>
              </a:ext>
            </a:extLst>
          </p:cNvPr>
          <p:cNvSpPr txBox="1"/>
          <p:nvPr/>
        </p:nvSpPr>
        <p:spPr>
          <a:xfrm>
            <a:off x="3898092" y="3738207"/>
            <a:ext cx="1249060" cy="584775"/>
          </a:xfrm>
          <a:prstGeom prst="rect">
            <a:avLst/>
          </a:prstGeom>
          <a:noFill/>
        </p:spPr>
        <p:txBody>
          <a:bodyPr wrap="none" rtlCol="0">
            <a:spAutoFit/>
          </a:bodyPr>
          <a:lstStyle>
            <a:defPPr>
              <a:defRPr lang="zh-CN"/>
            </a:defPPr>
            <a:lvl1pPr>
              <a:defRPr sz="40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en-US" altLang="zh-CN" sz="3200" dirty="0">
                <a:latin typeface="Arial" panose="020B0604020202020204" pitchFamily="34" charset="0"/>
                <a:cs typeface="Arial" panose="020B0604020202020204" pitchFamily="34" charset="0"/>
              </a:rPr>
              <a:t>1GHz</a:t>
            </a:r>
            <a:endParaRPr lang="zh-CN" altLang="en-US" sz="3200" dirty="0">
              <a:latin typeface="Arial" panose="020B0604020202020204" pitchFamily="34" charset="0"/>
              <a:cs typeface="Arial" panose="020B0604020202020204" pitchFamily="34" charset="0"/>
            </a:endParaRPr>
          </a:p>
        </p:txBody>
      </p:sp>
      <p:sp>
        <p:nvSpPr>
          <p:cNvPr id="11" name="文本框 19">
            <a:extLst>
              <a:ext uri="{FF2B5EF4-FFF2-40B4-BE49-F238E27FC236}">
                <a16:creationId xmlns:a16="http://schemas.microsoft.com/office/drawing/2014/main" id="{D0F2FF77-4385-2970-A99B-21F7A72AFEE4}"/>
              </a:ext>
            </a:extLst>
          </p:cNvPr>
          <p:cNvSpPr txBox="1"/>
          <p:nvPr/>
        </p:nvSpPr>
        <p:spPr>
          <a:xfrm>
            <a:off x="5301810" y="3738207"/>
            <a:ext cx="1413504" cy="584775"/>
          </a:xfrm>
          <a:prstGeom prst="rect">
            <a:avLst/>
          </a:prstGeom>
          <a:noFill/>
        </p:spPr>
        <p:txBody>
          <a:bodyPr wrap="square" rtlCol="0">
            <a:spAutoFit/>
          </a:bodyPr>
          <a:lstStyle/>
          <a:p>
            <a:r>
              <a:rPr lang="en-US" altLang="zh-CN" sz="1600" dirty="0">
                <a:solidFill>
                  <a:schemeClr val="tx1">
                    <a:lumMod val="50000"/>
                    <a:lumOff val="50000"/>
                  </a:schemeClr>
                </a:solidFill>
                <a:latin typeface="Arial" panose="020B0604020202020204" pitchFamily="34" charset="0"/>
                <a:ea typeface="阿里巴巴普惠体 R" panose="00020600040101010101" pitchFamily="18" charset="-122"/>
                <a:cs typeface="Arial" panose="020B0604020202020204" pitchFamily="34" charset="0"/>
              </a:rPr>
              <a:t>RF bandwidth</a:t>
            </a:r>
            <a:endParaRPr lang="zh-CN" altLang="en-US" sz="1600" dirty="0">
              <a:solidFill>
                <a:schemeClr val="tx1">
                  <a:lumMod val="50000"/>
                  <a:lumOff val="50000"/>
                </a:schemeClr>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12" name="文本框 20">
            <a:extLst>
              <a:ext uri="{FF2B5EF4-FFF2-40B4-BE49-F238E27FC236}">
                <a16:creationId xmlns:a16="http://schemas.microsoft.com/office/drawing/2014/main" id="{342BCE3A-0F0B-9A44-BB06-E95873ADBAED}"/>
              </a:ext>
            </a:extLst>
          </p:cNvPr>
          <p:cNvSpPr txBox="1"/>
          <p:nvPr/>
        </p:nvSpPr>
        <p:spPr>
          <a:xfrm>
            <a:off x="3805118" y="4521749"/>
            <a:ext cx="1435008" cy="584775"/>
          </a:xfrm>
          <a:prstGeom prst="rect">
            <a:avLst/>
          </a:prstGeom>
          <a:noFill/>
        </p:spPr>
        <p:txBody>
          <a:bodyPr wrap="none" rtlCol="0">
            <a:spAutoFit/>
          </a:bodyPr>
          <a:lstStyle/>
          <a:p>
            <a:r>
              <a:rPr lang="en-US" altLang="zh-CN" sz="2400" dirty="0">
                <a:solidFill>
                  <a:schemeClr val="tx1">
                    <a:lumMod val="50000"/>
                    <a:lumOff val="50000"/>
                  </a:schemeClr>
                </a:solidFill>
                <a:latin typeface="Arial" panose="020B0604020202020204" pitchFamily="34" charset="0"/>
                <a:ea typeface="阿里巴巴普惠体 L" panose="00020600040101010101" pitchFamily="18" charset="-122"/>
                <a:cs typeface="Arial" panose="020B0604020202020204" pitchFamily="34" charset="0"/>
              </a:rPr>
              <a:t>&lt;</a:t>
            </a:r>
            <a:r>
              <a:rPr lang="en-US" altLang="zh-CN" sz="3200" dirty="0">
                <a:solidFill>
                  <a:schemeClr val="tx1">
                    <a:lumMod val="50000"/>
                    <a:lumOff val="50000"/>
                  </a:schemeClr>
                </a:solidFill>
                <a:latin typeface="Arial" panose="020B0604020202020204" pitchFamily="34" charset="0"/>
                <a:ea typeface="阿里巴巴普惠体 L" panose="00020600040101010101" pitchFamily="18" charset="-122"/>
                <a:cs typeface="Arial" panose="020B0604020202020204" pitchFamily="34" charset="0"/>
              </a:rPr>
              <a:t>0.7dB</a:t>
            </a:r>
            <a:endParaRPr lang="zh-CN" altLang="en-US" sz="3200" dirty="0">
              <a:solidFill>
                <a:schemeClr val="tx1">
                  <a:lumMod val="50000"/>
                  <a:lumOff val="50000"/>
                </a:schemeClr>
              </a:solidFill>
              <a:latin typeface="Arial" panose="020B0604020202020204" pitchFamily="34" charset="0"/>
              <a:ea typeface="阿里巴巴普惠体 L" panose="00020600040101010101" pitchFamily="18" charset="-122"/>
              <a:cs typeface="Arial" panose="020B0604020202020204" pitchFamily="34" charset="0"/>
            </a:endParaRPr>
          </a:p>
        </p:txBody>
      </p:sp>
      <p:sp>
        <p:nvSpPr>
          <p:cNvPr id="13" name="文本框 21">
            <a:extLst>
              <a:ext uri="{FF2B5EF4-FFF2-40B4-BE49-F238E27FC236}">
                <a16:creationId xmlns:a16="http://schemas.microsoft.com/office/drawing/2014/main" id="{4CE64C15-14F8-EB47-DFDD-B8B08AADEEFB}"/>
              </a:ext>
            </a:extLst>
          </p:cNvPr>
          <p:cNvSpPr txBox="1"/>
          <p:nvPr/>
        </p:nvSpPr>
        <p:spPr>
          <a:xfrm>
            <a:off x="5295996" y="4519624"/>
            <a:ext cx="1218244" cy="584775"/>
          </a:xfrm>
          <a:prstGeom prst="rect">
            <a:avLst/>
          </a:prstGeom>
          <a:noFill/>
        </p:spPr>
        <p:txBody>
          <a:bodyPr wrap="square" rtlCol="0">
            <a:spAutoFit/>
          </a:bodyPr>
          <a:lstStyle/>
          <a:p>
            <a:r>
              <a:rPr lang="en-US" altLang="zh-CN" sz="1600" dirty="0">
                <a:solidFill>
                  <a:schemeClr val="tx1">
                    <a:lumMod val="50000"/>
                    <a:lumOff val="50000"/>
                  </a:schemeClr>
                </a:solidFill>
                <a:latin typeface="Arial" panose="020B0604020202020204" pitchFamily="34" charset="0"/>
                <a:ea typeface="阿里巴巴普惠体 R" panose="00020600040101010101" pitchFamily="18" charset="-122"/>
                <a:cs typeface="Arial" panose="020B0604020202020204" pitchFamily="34" charset="0"/>
              </a:rPr>
              <a:t>amplitude accuracy</a:t>
            </a:r>
            <a:endParaRPr lang="zh-CN" altLang="en-US" sz="1600" dirty="0">
              <a:solidFill>
                <a:schemeClr val="tx1">
                  <a:lumMod val="50000"/>
                  <a:lumOff val="50000"/>
                </a:schemeClr>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14" name="文本框 25">
            <a:extLst>
              <a:ext uri="{FF2B5EF4-FFF2-40B4-BE49-F238E27FC236}">
                <a16:creationId xmlns:a16="http://schemas.microsoft.com/office/drawing/2014/main" id="{B624E49A-3938-6D93-9387-2A102ECB63AD}"/>
              </a:ext>
            </a:extLst>
          </p:cNvPr>
          <p:cNvSpPr txBox="1"/>
          <p:nvPr/>
        </p:nvSpPr>
        <p:spPr>
          <a:xfrm>
            <a:off x="1159787" y="5418770"/>
            <a:ext cx="2561920" cy="307777"/>
          </a:xfrm>
          <a:prstGeom prst="rect">
            <a:avLst/>
          </a:prstGeom>
          <a:noFill/>
        </p:spPr>
        <p:txBody>
          <a:bodyPr wrap="none" rtlCol="0">
            <a:spAutoFit/>
          </a:bodyPr>
          <a:lstStyle/>
          <a:p>
            <a:r>
              <a:rPr lang="en-US" altLang="zh-CN" sz="1400" dirty="0">
                <a:solidFill>
                  <a:srgbClr val="616161"/>
                </a:solidFill>
                <a:latin typeface="Arial" panose="020B0604020202020204" pitchFamily="34" charset="0"/>
                <a:ea typeface="阿里巴巴普惠体 R" panose="00020600040101010101" pitchFamily="18" charset="-122"/>
                <a:cs typeface="Arial" panose="020B0604020202020204" pitchFamily="34" charset="0"/>
              </a:rPr>
              <a:t>0.001Hz  frequency resolution</a:t>
            </a:r>
            <a:endParaRPr lang="zh-CN" altLang="en-US" sz="1400" dirty="0">
              <a:solidFill>
                <a:srgbClr val="61616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15" name="文本框 26">
            <a:extLst>
              <a:ext uri="{FF2B5EF4-FFF2-40B4-BE49-F238E27FC236}">
                <a16:creationId xmlns:a16="http://schemas.microsoft.com/office/drawing/2014/main" id="{FC81B604-BEFB-0E44-0656-64EBA4D456D7}"/>
              </a:ext>
            </a:extLst>
          </p:cNvPr>
          <p:cNvSpPr txBox="1"/>
          <p:nvPr/>
        </p:nvSpPr>
        <p:spPr>
          <a:xfrm>
            <a:off x="4105972" y="5418770"/>
            <a:ext cx="2463880" cy="307777"/>
          </a:xfrm>
          <a:prstGeom prst="rect">
            <a:avLst/>
          </a:prstGeom>
          <a:noFill/>
        </p:spPr>
        <p:txBody>
          <a:bodyPr wrap="none" rtlCol="0">
            <a:spAutoFit/>
          </a:bodyPr>
          <a:lstStyle/>
          <a:p>
            <a:r>
              <a:rPr lang="en-US" altLang="zh-CN" sz="1400" dirty="0">
                <a:solidFill>
                  <a:srgbClr val="616161"/>
                </a:solidFill>
                <a:latin typeface="Arial" panose="020B0604020202020204" pitchFamily="34" charset="0"/>
                <a:ea typeface="阿里巴巴普惠体 R" panose="00020600040101010101" pitchFamily="18" charset="-122"/>
                <a:cs typeface="Arial" panose="020B0604020202020204" pitchFamily="34" charset="0"/>
              </a:rPr>
              <a:t>0.01dB  Amplitude resolution</a:t>
            </a:r>
            <a:endParaRPr lang="zh-CN" altLang="en-US" sz="1400" dirty="0">
              <a:solidFill>
                <a:srgbClr val="616161"/>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17" name="文本框 16">
            <a:extLst>
              <a:ext uri="{FF2B5EF4-FFF2-40B4-BE49-F238E27FC236}">
                <a16:creationId xmlns:a16="http://schemas.microsoft.com/office/drawing/2014/main" id="{CF73501F-4625-C8BC-AC4A-DA33081BFB0E}"/>
              </a:ext>
            </a:extLst>
          </p:cNvPr>
          <p:cNvSpPr txBox="1"/>
          <p:nvPr/>
        </p:nvSpPr>
        <p:spPr>
          <a:xfrm>
            <a:off x="1405051" y="4521748"/>
            <a:ext cx="1003801" cy="584775"/>
          </a:xfrm>
          <a:prstGeom prst="rect">
            <a:avLst/>
          </a:prstGeom>
          <a:noFill/>
        </p:spPr>
        <p:txBody>
          <a:bodyPr wrap="none" rtlCol="0">
            <a:spAutoFit/>
          </a:bodyPr>
          <a:lstStyle>
            <a:defPPr>
              <a:defRPr lang="zh-CN"/>
            </a:defPPr>
            <a:lvl1pPr>
              <a:defRPr sz="4000">
                <a:solidFill>
                  <a:schemeClr val="tx1">
                    <a:lumMod val="50000"/>
                    <a:lumOff val="50000"/>
                  </a:schemeClr>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defRPr>
            </a:lvl1pPr>
          </a:lstStyle>
          <a:p>
            <a:r>
              <a:rPr lang="en-US" altLang="zh-CN" sz="3200" dirty="0">
                <a:latin typeface="Arial" panose="020B0604020202020204" pitchFamily="34" charset="0"/>
                <a:cs typeface="Arial" panose="020B0604020202020204" pitchFamily="34" charset="0"/>
              </a:rPr>
              <a:t>-133</a:t>
            </a:r>
            <a:endParaRPr lang="zh-CN" altLang="en-US" sz="14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5B22900-C916-B121-6F57-CBA62A3C50B7}"/>
              </a:ext>
            </a:extLst>
          </p:cNvPr>
          <p:cNvPicPr>
            <a:picLocks noChangeAspect="1"/>
          </p:cNvPicPr>
          <p:nvPr/>
        </p:nvPicPr>
        <p:blipFill>
          <a:blip r:embed="rId3"/>
          <a:stretch>
            <a:fillRect/>
          </a:stretch>
        </p:blipFill>
        <p:spPr>
          <a:xfrm>
            <a:off x="7068208" y="2196818"/>
            <a:ext cx="7239627" cy="4252328"/>
          </a:xfrm>
          <a:prstGeom prst="rect">
            <a:avLst/>
          </a:prstGeom>
        </p:spPr>
      </p:pic>
      <p:sp>
        <p:nvSpPr>
          <p:cNvPr id="20" name="文本框 1">
            <a:extLst>
              <a:ext uri="{FF2B5EF4-FFF2-40B4-BE49-F238E27FC236}">
                <a16:creationId xmlns:a16="http://schemas.microsoft.com/office/drawing/2014/main" id="{70CFF61F-F93F-8E7C-1F76-588E18DFF0A2}"/>
              </a:ext>
            </a:extLst>
          </p:cNvPr>
          <p:cNvSpPr txBox="1"/>
          <p:nvPr/>
        </p:nvSpPr>
        <p:spPr>
          <a:xfrm>
            <a:off x="540000" y="900000"/>
            <a:ext cx="7805406"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50000"/>
                    <a:lumOff val="50000"/>
                  </a:prst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3200" dirty="0">
                <a:latin typeface="Arial" panose="020B0604020202020204" pitchFamily="34" charset="0"/>
                <a:cs typeface="Arial" panose="020B0604020202020204" pitchFamily="34" charset="0"/>
              </a:rPr>
              <a:t>At a Glance</a:t>
            </a:r>
            <a:endParaRPr lang="zh-CN"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201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BF364-C7A0-CBAD-4D3A-A024800D66D8}"/>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74A6D1EC-A198-815F-88B0-D0CDA4A99497}"/>
              </a:ext>
            </a:extLst>
          </p:cNvPr>
          <p:cNvPicPr>
            <a:picLocks noChangeAspect="1"/>
          </p:cNvPicPr>
          <p:nvPr/>
        </p:nvPicPr>
        <p:blipFill>
          <a:blip r:embed="rId3"/>
          <a:stretch>
            <a:fillRect/>
          </a:stretch>
        </p:blipFill>
        <p:spPr>
          <a:xfrm>
            <a:off x="1827826" y="2892439"/>
            <a:ext cx="11158070" cy="2433255"/>
          </a:xfrm>
          <a:prstGeom prst="rect">
            <a:avLst/>
          </a:prstGeom>
        </p:spPr>
      </p:pic>
      <p:sp>
        <p:nvSpPr>
          <p:cNvPr id="20" name="文本框 1">
            <a:extLst>
              <a:ext uri="{FF2B5EF4-FFF2-40B4-BE49-F238E27FC236}">
                <a16:creationId xmlns:a16="http://schemas.microsoft.com/office/drawing/2014/main" id="{779F928E-FBDB-2DC7-C273-8964DB389AE9}"/>
              </a:ext>
            </a:extLst>
          </p:cNvPr>
          <p:cNvSpPr txBox="1"/>
          <p:nvPr/>
        </p:nvSpPr>
        <p:spPr>
          <a:xfrm>
            <a:off x="4744556" y="5474378"/>
            <a:ext cx="9655657" cy="2831544"/>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7800" dirty="0"/>
              <a:t>VECTOR</a:t>
            </a:r>
            <a:endParaRPr lang="zh-CN" altLang="en-US" sz="76000" dirty="0"/>
          </a:p>
        </p:txBody>
      </p:sp>
      <p:sp>
        <p:nvSpPr>
          <p:cNvPr id="21" name="文本框 2">
            <a:extLst>
              <a:ext uri="{FF2B5EF4-FFF2-40B4-BE49-F238E27FC236}">
                <a16:creationId xmlns:a16="http://schemas.microsoft.com/office/drawing/2014/main" id="{BFD11F5C-E11C-AE39-5C20-F354A2765D61}"/>
              </a:ext>
            </a:extLst>
          </p:cNvPr>
          <p:cNvSpPr txBox="1"/>
          <p:nvPr/>
        </p:nvSpPr>
        <p:spPr>
          <a:xfrm>
            <a:off x="540000" y="900000"/>
            <a:ext cx="6265888" cy="584775"/>
          </a:xfrm>
          <a:prstGeom prst="rect">
            <a:avLst/>
          </a:prstGeom>
          <a:noFill/>
        </p:spPr>
        <p:txBody>
          <a:bodyPr wrap="square" rtlCol="0">
            <a:spAutoFit/>
          </a:bodyPr>
          <a:lstStyle/>
          <a:p>
            <a:r>
              <a:rPr lang="en-US" altLang="zh-CN"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rPr>
              <a:t>Front Panel Introduction</a:t>
            </a:r>
            <a:endParaRPr lang="zh-CN" altLang="en-US"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endParaRPr>
          </a:p>
        </p:txBody>
      </p:sp>
      <p:cxnSp>
        <p:nvCxnSpPr>
          <p:cNvPr id="22" name="直接连接符 6">
            <a:extLst>
              <a:ext uri="{FF2B5EF4-FFF2-40B4-BE49-F238E27FC236}">
                <a16:creationId xmlns:a16="http://schemas.microsoft.com/office/drawing/2014/main" id="{688933D1-B3AB-E93F-281E-E8B1962A5B0E}"/>
              </a:ext>
            </a:extLst>
          </p:cNvPr>
          <p:cNvCxnSpPr>
            <a:cxnSpLocks/>
          </p:cNvCxnSpPr>
          <p:nvPr/>
        </p:nvCxnSpPr>
        <p:spPr>
          <a:xfrm flipH="1" flipV="1">
            <a:off x="1507958" y="2999874"/>
            <a:ext cx="1562398" cy="580678"/>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11">
            <a:extLst>
              <a:ext uri="{FF2B5EF4-FFF2-40B4-BE49-F238E27FC236}">
                <a16:creationId xmlns:a16="http://schemas.microsoft.com/office/drawing/2014/main" id="{DFA7BA65-6ADF-411A-4E95-461F5702F0D7}"/>
              </a:ext>
            </a:extLst>
          </p:cNvPr>
          <p:cNvSpPr txBox="1"/>
          <p:nvPr/>
        </p:nvSpPr>
        <p:spPr>
          <a:xfrm>
            <a:off x="1131533" y="2720485"/>
            <a:ext cx="713080"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cs typeface="Arial" panose="020B0604020202020204" pitchFamily="34" charset="0"/>
              </a:rPr>
              <a:t>Preset</a:t>
            </a:r>
            <a:endParaRPr lang="zh-CN" altLang="en-US" sz="1600" dirty="0">
              <a:latin typeface="+mn-lt"/>
              <a:cs typeface="Arial" panose="020B0604020202020204" pitchFamily="34" charset="0"/>
            </a:endParaRPr>
          </a:p>
        </p:txBody>
      </p:sp>
      <p:cxnSp>
        <p:nvCxnSpPr>
          <p:cNvPr id="24" name="直接连接符 13">
            <a:extLst>
              <a:ext uri="{FF2B5EF4-FFF2-40B4-BE49-F238E27FC236}">
                <a16:creationId xmlns:a16="http://schemas.microsoft.com/office/drawing/2014/main" id="{671E2902-AD0C-31EE-24A1-AE0AA8E1BD7A}"/>
              </a:ext>
            </a:extLst>
          </p:cNvPr>
          <p:cNvCxnSpPr>
            <a:cxnSpLocks/>
          </p:cNvCxnSpPr>
          <p:nvPr/>
        </p:nvCxnSpPr>
        <p:spPr>
          <a:xfrm flipH="1">
            <a:off x="1427936" y="4698932"/>
            <a:ext cx="1720251" cy="758301"/>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14">
            <a:extLst>
              <a:ext uri="{FF2B5EF4-FFF2-40B4-BE49-F238E27FC236}">
                <a16:creationId xmlns:a16="http://schemas.microsoft.com/office/drawing/2014/main" id="{E59353D9-40DC-AFAC-C88C-2EBEA5392475}"/>
              </a:ext>
            </a:extLst>
          </p:cNvPr>
          <p:cNvSpPr txBox="1"/>
          <p:nvPr/>
        </p:nvSpPr>
        <p:spPr>
          <a:xfrm>
            <a:off x="809474" y="5400036"/>
            <a:ext cx="714939"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cs typeface="Arial" panose="020B0604020202020204" pitchFamily="34" charset="0"/>
              </a:rPr>
              <a:t>Power</a:t>
            </a:r>
            <a:endParaRPr lang="zh-CN" altLang="en-US" sz="1600" dirty="0">
              <a:latin typeface="+mn-lt"/>
              <a:cs typeface="Arial" panose="020B0604020202020204" pitchFamily="34" charset="0"/>
            </a:endParaRPr>
          </a:p>
        </p:txBody>
      </p:sp>
      <p:sp>
        <p:nvSpPr>
          <p:cNvPr id="26" name="圆角矩形 15">
            <a:extLst>
              <a:ext uri="{FF2B5EF4-FFF2-40B4-BE49-F238E27FC236}">
                <a16:creationId xmlns:a16="http://schemas.microsoft.com/office/drawing/2014/main" id="{0C0989C9-4E3F-B8C5-0536-23759930EB4D}"/>
              </a:ext>
            </a:extLst>
          </p:cNvPr>
          <p:cNvSpPr/>
          <p:nvPr/>
        </p:nvSpPr>
        <p:spPr>
          <a:xfrm>
            <a:off x="3766649" y="3193098"/>
            <a:ext cx="2457688" cy="15058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17">
            <a:extLst>
              <a:ext uri="{FF2B5EF4-FFF2-40B4-BE49-F238E27FC236}">
                <a16:creationId xmlns:a16="http://schemas.microsoft.com/office/drawing/2014/main" id="{F20C0F16-181F-E2A9-9DD7-A616D7729FAC}"/>
              </a:ext>
            </a:extLst>
          </p:cNvPr>
          <p:cNvCxnSpPr/>
          <p:nvPr/>
        </p:nvCxnSpPr>
        <p:spPr>
          <a:xfrm flipV="1">
            <a:off x="4934952" y="2773998"/>
            <a:ext cx="0" cy="4191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文本框 18">
            <a:extLst>
              <a:ext uri="{FF2B5EF4-FFF2-40B4-BE49-F238E27FC236}">
                <a16:creationId xmlns:a16="http://schemas.microsoft.com/office/drawing/2014/main" id="{C8FD3953-5DE5-7643-3392-5A7D0B957F70}"/>
              </a:ext>
            </a:extLst>
          </p:cNvPr>
          <p:cNvSpPr txBox="1"/>
          <p:nvPr/>
        </p:nvSpPr>
        <p:spPr>
          <a:xfrm>
            <a:off x="3930021" y="2232286"/>
            <a:ext cx="2009862" cy="584775"/>
          </a:xfrm>
          <a:prstGeom prst="rect">
            <a:avLst/>
          </a:prstGeom>
          <a:noFill/>
        </p:spPr>
        <p:txBody>
          <a:bodyPr wrap="square" rtlCol="0">
            <a:spAutoFit/>
          </a:bodyPr>
          <a:lstStyle/>
          <a:p>
            <a:pPr algn="ctr"/>
            <a:r>
              <a:rPr lang="en-US" altLang="zh-CN" sz="1600" dirty="0">
                <a:ea typeface="阿里巴巴普惠体 R" panose="00020600040101010101" pitchFamily="18" charset="-122"/>
                <a:cs typeface="Arial" panose="020B0604020202020204" pitchFamily="34" charset="0"/>
              </a:rPr>
              <a:t>5”Capacitive Touch </a:t>
            </a:r>
          </a:p>
          <a:p>
            <a:pPr algn="ctr"/>
            <a:r>
              <a:rPr lang="en-US" altLang="zh-CN" sz="1600" dirty="0">
                <a:ea typeface="阿里巴巴普惠体 R" panose="00020600040101010101" pitchFamily="18" charset="-122"/>
                <a:cs typeface="Arial" panose="020B0604020202020204" pitchFamily="34" charset="0"/>
              </a:rPr>
              <a:t>Screen 800*480 (RGB)</a:t>
            </a:r>
            <a:endParaRPr lang="zh-CN" altLang="en-US" sz="1600" dirty="0">
              <a:ea typeface="阿里巴巴普惠体 R" panose="00020600040101010101" pitchFamily="18" charset="-122"/>
              <a:cs typeface="Arial" panose="020B0604020202020204" pitchFamily="34" charset="0"/>
            </a:endParaRPr>
          </a:p>
        </p:txBody>
      </p:sp>
      <p:sp>
        <p:nvSpPr>
          <p:cNvPr id="29" name="圆角矩形 19">
            <a:extLst>
              <a:ext uri="{FF2B5EF4-FFF2-40B4-BE49-F238E27FC236}">
                <a16:creationId xmlns:a16="http://schemas.microsoft.com/office/drawing/2014/main" id="{650CF15A-817E-B0AC-B892-E8DEB0C9D577}"/>
              </a:ext>
            </a:extLst>
          </p:cNvPr>
          <p:cNvSpPr/>
          <p:nvPr/>
        </p:nvSpPr>
        <p:spPr>
          <a:xfrm>
            <a:off x="6365716" y="3450845"/>
            <a:ext cx="2048770" cy="1313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0">
            <a:extLst>
              <a:ext uri="{FF2B5EF4-FFF2-40B4-BE49-F238E27FC236}">
                <a16:creationId xmlns:a16="http://schemas.microsoft.com/office/drawing/2014/main" id="{CA1FB095-C7B0-6B6F-77CA-29BB55780D53}"/>
              </a:ext>
            </a:extLst>
          </p:cNvPr>
          <p:cNvCxnSpPr>
            <a:cxnSpLocks/>
          </p:cNvCxnSpPr>
          <p:nvPr/>
        </p:nvCxnSpPr>
        <p:spPr>
          <a:xfrm flipH="1" flipV="1">
            <a:off x="7200106" y="2598821"/>
            <a:ext cx="206755" cy="852024"/>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22">
            <a:extLst>
              <a:ext uri="{FF2B5EF4-FFF2-40B4-BE49-F238E27FC236}">
                <a16:creationId xmlns:a16="http://schemas.microsoft.com/office/drawing/2014/main" id="{DC8A5C8E-43C9-DF42-2E11-67B7BC4BC11A}"/>
              </a:ext>
            </a:extLst>
          </p:cNvPr>
          <p:cNvSpPr txBox="1"/>
          <p:nvPr/>
        </p:nvSpPr>
        <p:spPr>
          <a:xfrm>
            <a:off x="6462748" y="2331247"/>
            <a:ext cx="1463542"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cs typeface="Arial" panose="020B0604020202020204" pitchFamily="34" charset="0"/>
              </a:rPr>
              <a:t>Softkey Control</a:t>
            </a:r>
            <a:endParaRPr lang="zh-CN" altLang="en-US" sz="1600" dirty="0">
              <a:latin typeface="+mn-lt"/>
              <a:cs typeface="Arial" panose="020B0604020202020204" pitchFamily="34" charset="0"/>
            </a:endParaRPr>
          </a:p>
        </p:txBody>
      </p:sp>
      <p:cxnSp>
        <p:nvCxnSpPr>
          <p:cNvPr id="32" name="直接连接符 24">
            <a:extLst>
              <a:ext uri="{FF2B5EF4-FFF2-40B4-BE49-F238E27FC236}">
                <a16:creationId xmlns:a16="http://schemas.microsoft.com/office/drawing/2014/main" id="{227E7EA2-9A7F-EFF0-B75C-D9DD9B2900B8}"/>
              </a:ext>
            </a:extLst>
          </p:cNvPr>
          <p:cNvCxnSpPr/>
          <p:nvPr/>
        </p:nvCxnSpPr>
        <p:spPr>
          <a:xfrm flipV="1">
            <a:off x="9327281" y="2773998"/>
            <a:ext cx="0" cy="695904"/>
          </a:xfrm>
          <a:prstGeom prst="line">
            <a:avLst/>
          </a:prstGeom>
        </p:spPr>
        <p:style>
          <a:lnRef idx="1">
            <a:schemeClr val="accent1"/>
          </a:lnRef>
          <a:fillRef idx="0">
            <a:schemeClr val="accent1"/>
          </a:fillRef>
          <a:effectRef idx="0">
            <a:schemeClr val="accent1"/>
          </a:effectRef>
          <a:fontRef idx="minor">
            <a:schemeClr val="tx1"/>
          </a:fontRef>
        </p:style>
      </p:cxnSp>
      <p:sp>
        <p:nvSpPr>
          <p:cNvPr id="33" name="文本框 25">
            <a:extLst>
              <a:ext uri="{FF2B5EF4-FFF2-40B4-BE49-F238E27FC236}">
                <a16:creationId xmlns:a16="http://schemas.microsoft.com/office/drawing/2014/main" id="{14345AF1-6293-6ABF-5E1B-71808C5FB2AE}"/>
              </a:ext>
            </a:extLst>
          </p:cNvPr>
          <p:cNvSpPr txBox="1"/>
          <p:nvPr/>
        </p:nvSpPr>
        <p:spPr>
          <a:xfrm>
            <a:off x="8521675" y="2388621"/>
            <a:ext cx="1611211"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en-US" altLang="zh-CN" sz="1600" dirty="0">
                <a:latin typeface="+mn-lt"/>
                <a:cs typeface="Arial" panose="020B0604020202020204" pitchFamily="34" charset="0"/>
              </a:rPr>
              <a:t>Mechanical Knob</a:t>
            </a:r>
            <a:endParaRPr lang="zh-CN" altLang="en-US" sz="1600" dirty="0">
              <a:latin typeface="+mn-lt"/>
              <a:cs typeface="Arial" panose="020B0604020202020204" pitchFamily="34" charset="0"/>
            </a:endParaRPr>
          </a:p>
        </p:txBody>
      </p:sp>
      <p:cxnSp>
        <p:nvCxnSpPr>
          <p:cNvPr id="34" name="直接连接符 27">
            <a:extLst>
              <a:ext uri="{FF2B5EF4-FFF2-40B4-BE49-F238E27FC236}">
                <a16:creationId xmlns:a16="http://schemas.microsoft.com/office/drawing/2014/main" id="{19B6663A-C880-15F9-F93C-2ABD25D8B488}"/>
              </a:ext>
            </a:extLst>
          </p:cNvPr>
          <p:cNvCxnSpPr>
            <a:cxnSpLocks/>
          </p:cNvCxnSpPr>
          <p:nvPr/>
        </p:nvCxnSpPr>
        <p:spPr>
          <a:xfrm>
            <a:off x="11278418" y="4580077"/>
            <a:ext cx="1293969" cy="512182"/>
          </a:xfrm>
          <a:prstGeom prst="line">
            <a:avLst/>
          </a:prstGeom>
        </p:spPr>
        <p:style>
          <a:lnRef idx="1">
            <a:schemeClr val="accent1"/>
          </a:lnRef>
          <a:fillRef idx="0">
            <a:schemeClr val="accent1"/>
          </a:fillRef>
          <a:effectRef idx="0">
            <a:schemeClr val="accent1"/>
          </a:effectRef>
          <a:fontRef idx="minor">
            <a:schemeClr val="tx1"/>
          </a:fontRef>
        </p:style>
      </p:cxnSp>
      <p:sp>
        <p:nvSpPr>
          <p:cNvPr id="35" name="文本框 29">
            <a:extLst>
              <a:ext uri="{FF2B5EF4-FFF2-40B4-BE49-F238E27FC236}">
                <a16:creationId xmlns:a16="http://schemas.microsoft.com/office/drawing/2014/main" id="{D078CB62-2011-9168-ECAD-10624F5FF937}"/>
              </a:ext>
            </a:extLst>
          </p:cNvPr>
          <p:cNvSpPr txBox="1"/>
          <p:nvPr/>
        </p:nvSpPr>
        <p:spPr>
          <a:xfrm>
            <a:off x="11954112" y="5092259"/>
            <a:ext cx="1673792"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rPr>
              <a:t>N Type Connector</a:t>
            </a:r>
            <a:endParaRPr lang="zh-CN" altLang="en-US" sz="1600" dirty="0">
              <a:latin typeface="+mn-lt"/>
            </a:endParaRPr>
          </a:p>
        </p:txBody>
      </p:sp>
    </p:spTree>
    <p:extLst>
      <p:ext uri="{BB962C8B-B14F-4D97-AF65-F5344CB8AC3E}">
        <p14:creationId xmlns:p14="http://schemas.microsoft.com/office/powerpoint/2010/main" val="398831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F335C-7F2D-1C4C-6201-6B32AC059E55}"/>
            </a:ext>
          </a:extLst>
        </p:cNvPr>
        <p:cNvGrpSpPr/>
        <p:nvPr/>
      </p:nvGrpSpPr>
      <p:grpSpPr>
        <a:xfrm>
          <a:off x="0" y="0"/>
          <a:ext cx="0" cy="0"/>
          <a:chOff x="0" y="0"/>
          <a:chExt cx="0" cy="0"/>
        </a:xfrm>
      </p:grpSpPr>
      <p:sp>
        <p:nvSpPr>
          <p:cNvPr id="20" name="文本框 1">
            <a:extLst>
              <a:ext uri="{FF2B5EF4-FFF2-40B4-BE49-F238E27FC236}">
                <a16:creationId xmlns:a16="http://schemas.microsoft.com/office/drawing/2014/main" id="{B9A4CD95-1E62-6D9C-EAF8-4B0E46AC39A6}"/>
              </a:ext>
            </a:extLst>
          </p:cNvPr>
          <p:cNvSpPr txBox="1"/>
          <p:nvPr/>
        </p:nvSpPr>
        <p:spPr>
          <a:xfrm>
            <a:off x="4744556" y="5474378"/>
            <a:ext cx="9655657" cy="2831544"/>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sz="17800" dirty="0"/>
              <a:t>VECTOR</a:t>
            </a:r>
            <a:endParaRPr lang="zh-CN" altLang="en-US" sz="76000" dirty="0"/>
          </a:p>
        </p:txBody>
      </p:sp>
      <p:sp>
        <p:nvSpPr>
          <p:cNvPr id="21" name="文本框 2">
            <a:extLst>
              <a:ext uri="{FF2B5EF4-FFF2-40B4-BE49-F238E27FC236}">
                <a16:creationId xmlns:a16="http://schemas.microsoft.com/office/drawing/2014/main" id="{246E83E6-26A6-76A0-B017-058B862D5888}"/>
              </a:ext>
            </a:extLst>
          </p:cNvPr>
          <p:cNvSpPr txBox="1"/>
          <p:nvPr/>
        </p:nvSpPr>
        <p:spPr>
          <a:xfrm>
            <a:off x="540000" y="900000"/>
            <a:ext cx="6265888" cy="584775"/>
          </a:xfrm>
          <a:prstGeom prst="rect">
            <a:avLst/>
          </a:prstGeom>
          <a:noFill/>
        </p:spPr>
        <p:txBody>
          <a:bodyPr wrap="square" rtlCol="0">
            <a:spAutoFit/>
          </a:bodyPr>
          <a:lstStyle/>
          <a:p>
            <a:r>
              <a:rPr lang="en-US" altLang="zh-CN"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rPr>
              <a:t>Rear Panel Introduction</a:t>
            </a:r>
            <a:endParaRPr lang="zh-CN" altLang="en-US" sz="3200" b="1" dirty="0">
              <a:solidFill>
                <a:prstClr val="black">
                  <a:lumMod val="50000"/>
                  <a:lumOff val="50000"/>
                </a:prstClr>
              </a:solidFill>
              <a:latin typeface="Arial" panose="020B0604020202020204" pitchFamily="34" charset="0"/>
              <a:ea typeface="阿里巴巴普惠体 R" panose="00020600040101010101" pitchFamily="18" charset="-122"/>
              <a:cs typeface="Arial" panose="020B0604020202020204" pitchFamily="34" charset="0"/>
            </a:endParaRPr>
          </a:p>
        </p:txBody>
      </p:sp>
      <p:pic>
        <p:nvPicPr>
          <p:cNvPr id="44" name="Picture 43">
            <a:extLst>
              <a:ext uri="{FF2B5EF4-FFF2-40B4-BE49-F238E27FC236}">
                <a16:creationId xmlns:a16="http://schemas.microsoft.com/office/drawing/2014/main" id="{FBB840A3-66DF-8CF6-E015-5FB80B6D2582}"/>
              </a:ext>
            </a:extLst>
          </p:cNvPr>
          <p:cNvPicPr>
            <a:picLocks noChangeAspect="1"/>
          </p:cNvPicPr>
          <p:nvPr/>
        </p:nvPicPr>
        <p:blipFill>
          <a:blip r:embed="rId3"/>
          <a:stretch>
            <a:fillRect/>
          </a:stretch>
        </p:blipFill>
        <p:spPr>
          <a:xfrm>
            <a:off x="1789066" y="2548877"/>
            <a:ext cx="11158070" cy="3421321"/>
          </a:xfrm>
          <a:prstGeom prst="rect">
            <a:avLst/>
          </a:prstGeom>
        </p:spPr>
      </p:pic>
      <p:cxnSp>
        <p:nvCxnSpPr>
          <p:cNvPr id="3" name="直接连接符 3">
            <a:extLst>
              <a:ext uri="{FF2B5EF4-FFF2-40B4-BE49-F238E27FC236}">
                <a16:creationId xmlns:a16="http://schemas.microsoft.com/office/drawing/2014/main" id="{A5C549A2-5D90-0AEF-7348-1B5E532F4214}"/>
              </a:ext>
            </a:extLst>
          </p:cNvPr>
          <p:cNvCxnSpPr/>
          <p:nvPr/>
        </p:nvCxnSpPr>
        <p:spPr>
          <a:xfrm flipH="1" flipV="1">
            <a:off x="6770576" y="2108514"/>
            <a:ext cx="1142" cy="1061178"/>
          </a:xfrm>
          <a:prstGeom prst="line">
            <a:avLst/>
          </a:prstGeom>
        </p:spPr>
        <p:style>
          <a:lnRef idx="1">
            <a:schemeClr val="accent1"/>
          </a:lnRef>
          <a:fillRef idx="0">
            <a:schemeClr val="accent1"/>
          </a:fillRef>
          <a:effectRef idx="0">
            <a:schemeClr val="accent1"/>
          </a:effectRef>
          <a:fontRef idx="minor">
            <a:schemeClr val="tx1"/>
          </a:fontRef>
        </p:style>
      </p:cxnSp>
      <p:sp>
        <p:nvSpPr>
          <p:cNvPr id="4" name="圆角矩形 6">
            <a:extLst>
              <a:ext uri="{FF2B5EF4-FFF2-40B4-BE49-F238E27FC236}">
                <a16:creationId xmlns:a16="http://schemas.microsoft.com/office/drawing/2014/main" id="{5D618B52-1266-3016-9DE8-B909A34EB024}"/>
              </a:ext>
            </a:extLst>
          </p:cNvPr>
          <p:cNvSpPr/>
          <p:nvPr/>
        </p:nvSpPr>
        <p:spPr>
          <a:xfrm>
            <a:off x="5790935" y="3169692"/>
            <a:ext cx="2037611" cy="6518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7">
            <a:extLst>
              <a:ext uri="{FF2B5EF4-FFF2-40B4-BE49-F238E27FC236}">
                <a16:creationId xmlns:a16="http://schemas.microsoft.com/office/drawing/2014/main" id="{ECBBEFFB-F289-8BB2-E9E3-3AD8B91E00DD}"/>
              </a:ext>
            </a:extLst>
          </p:cNvPr>
          <p:cNvSpPr/>
          <p:nvPr/>
        </p:nvSpPr>
        <p:spPr>
          <a:xfrm>
            <a:off x="4723523" y="3169692"/>
            <a:ext cx="1012378" cy="6518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9">
            <a:extLst>
              <a:ext uri="{FF2B5EF4-FFF2-40B4-BE49-F238E27FC236}">
                <a16:creationId xmlns:a16="http://schemas.microsoft.com/office/drawing/2014/main" id="{0A7A7D64-6E01-5EA7-6BED-574707C4DD0C}"/>
              </a:ext>
            </a:extLst>
          </p:cNvPr>
          <p:cNvSpPr txBox="1"/>
          <p:nvPr/>
        </p:nvSpPr>
        <p:spPr>
          <a:xfrm>
            <a:off x="5778958" y="1860496"/>
            <a:ext cx="1966692"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rPr>
              <a:t>Differential IQ output</a:t>
            </a:r>
          </a:p>
        </p:txBody>
      </p:sp>
      <p:cxnSp>
        <p:nvCxnSpPr>
          <p:cNvPr id="7" name="直接连接符 10">
            <a:extLst>
              <a:ext uri="{FF2B5EF4-FFF2-40B4-BE49-F238E27FC236}">
                <a16:creationId xmlns:a16="http://schemas.microsoft.com/office/drawing/2014/main" id="{DF0E4A63-CE9A-EC96-D6E7-1394C9D62EE0}"/>
              </a:ext>
            </a:extLst>
          </p:cNvPr>
          <p:cNvCxnSpPr/>
          <p:nvPr/>
        </p:nvCxnSpPr>
        <p:spPr>
          <a:xfrm flipH="1" flipV="1">
            <a:off x="5239073" y="2099201"/>
            <a:ext cx="1142" cy="1061178"/>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11">
            <a:extLst>
              <a:ext uri="{FF2B5EF4-FFF2-40B4-BE49-F238E27FC236}">
                <a16:creationId xmlns:a16="http://schemas.microsoft.com/office/drawing/2014/main" id="{29E98BA1-4917-4160-8EE3-1F9CEFBD70BC}"/>
              </a:ext>
            </a:extLst>
          </p:cNvPr>
          <p:cNvSpPr txBox="1"/>
          <p:nvPr/>
        </p:nvSpPr>
        <p:spPr>
          <a:xfrm>
            <a:off x="4911917" y="1834203"/>
            <a:ext cx="683200"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rPr>
              <a:t>I/Q IN</a:t>
            </a:r>
            <a:endParaRPr lang="zh-CN" altLang="en-US" sz="1600" dirty="0">
              <a:latin typeface="+mn-lt"/>
            </a:endParaRPr>
          </a:p>
        </p:txBody>
      </p:sp>
      <p:sp>
        <p:nvSpPr>
          <p:cNvPr id="9" name="矩形 12">
            <a:extLst>
              <a:ext uri="{FF2B5EF4-FFF2-40B4-BE49-F238E27FC236}">
                <a16:creationId xmlns:a16="http://schemas.microsoft.com/office/drawing/2014/main" id="{F5157FFB-1C4E-480E-5AC6-95BD2076AC93}"/>
              </a:ext>
            </a:extLst>
          </p:cNvPr>
          <p:cNvSpPr/>
          <p:nvPr/>
        </p:nvSpPr>
        <p:spPr>
          <a:xfrm>
            <a:off x="8931112" y="5203800"/>
            <a:ext cx="1579278" cy="830997"/>
          </a:xfrm>
          <a:prstGeom prst="rect">
            <a:avLst/>
          </a:prstGeom>
          <a:noFill/>
        </p:spPr>
        <p:txBody>
          <a:bodyPr wrap="none" rtlCol="0">
            <a:spAutoFit/>
          </a:bodyPr>
          <a:lstStyle/>
          <a:p>
            <a:pPr algn="ctr"/>
            <a:r>
              <a:rPr lang="en-US" altLang="zh-CN" sz="1600" dirty="0">
                <a:ea typeface="阿里巴巴普惠体 R" panose="00020600040101010101" pitchFamily="18" charset="-122"/>
                <a:cs typeface="阿里巴巴普惠体 R" panose="00020600040101010101" pitchFamily="18" charset="-122"/>
              </a:rPr>
              <a:t>High Stability</a:t>
            </a:r>
          </a:p>
          <a:p>
            <a:pPr algn="ctr"/>
            <a:r>
              <a:rPr lang="en-US" altLang="zh-CN" sz="1600" dirty="0">
                <a:ea typeface="阿里巴巴普惠体 R" panose="00020600040101010101" pitchFamily="18" charset="-122"/>
                <a:cs typeface="阿里巴巴普惠体 R" panose="00020600040101010101" pitchFamily="18" charset="-122"/>
              </a:rPr>
              <a:t>Oven </a:t>
            </a:r>
            <a:r>
              <a:rPr lang="en-US" altLang="zh-CN" sz="1600" dirty="0" smtClean="0">
                <a:ea typeface="阿里巴巴普惠体 R" panose="00020600040101010101" pitchFamily="18" charset="-122"/>
                <a:cs typeface="阿里巴巴普惠体 R" panose="00020600040101010101" pitchFamily="18" charset="-122"/>
              </a:rPr>
              <a:t>Controlled</a:t>
            </a:r>
          </a:p>
          <a:p>
            <a:pPr algn="ctr"/>
            <a:r>
              <a:rPr lang="en-US" altLang="zh-CN" sz="1600" dirty="0" smtClean="0">
                <a:ea typeface="阿里巴巴普惠体 R" panose="00020600040101010101" pitchFamily="18" charset="-122"/>
                <a:cs typeface="阿里巴巴普惠体 R" panose="00020600040101010101" pitchFamily="18" charset="-122"/>
              </a:rPr>
              <a:t>Crystal </a:t>
            </a:r>
            <a:r>
              <a:rPr lang="en-US" altLang="zh-CN" sz="1600" dirty="0">
                <a:ea typeface="阿里巴巴普惠体 R" panose="00020600040101010101" pitchFamily="18" charset="-122"/>
                <a:cs typeface="阿里巴巴普惠体 R" panose="00020600040101010101" pitchFamily="18" charset="-122"/>
              </a:rPr>
              <a:t>Oscillator</a:t>
            </a:r>
          </a:p>
        </p:txBody>
      </p:sp>
      <p:sp>
        <p:nvSpPr>
          <p:cNvPr id="10" name="圆角矩形 13">
            <a:extLst>
              <a:ext uri="{FF2B5EF4-FFF2-40B4-BE49-F238E27FC236}">
                <a16:creationId xmlns:a16="http://schemas.microsoft.com/office/drawing/2014/main" id="{6150725F-BF4C-5D1E-ED4D-B6FD5F283249}"/>
              </a:ext>
            </a:extLst>
          </p:cNvPr>
          <p:cNvSpPr/>
          <p:nvPr/>
        </p:nvSpPr>
        <p:spPr>
          <a:xfrm>
            <a:off x="9100085" y="4104829"/>
            <a:ext cx="1287165" cy="6518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4">
            <a:extLst>
              <a:ext uri="{FF2B5EF4-FFF2-40B4-BE49-F238E27FC236}">
                <a16:creationId xmlns:a16="http://schemas.microsoft.com/office/drawing/2014/main" id="{DAE332A1-AAE7-A4F5-B129-B6B89B7EC630}"/>
              </a:ext>
            </a:extLst>
          </p:cNvPr>
          <p:cNvCxnSpPr>
            <a:cxnSpLocks/>
            <a:endCxn id="10" idx="2"/>
          </p:cNvCxnSpPr>
          <p:nvPr/>
        </p:nvCxnSpPr>
        <p:spPr>
          <a:xfrm flipV="1">
            <a:off x="9743668" y="4756678"/>
            <a:ext cx="0" cy="453439"/>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8">
            <a:extLst>
              <a:ext uri="{FF2B5EF4-FFF2-40B4-BE49-F238E27FC236}">
                <a16:creationId xmlns:a16="http://schemas.microsoft.com/office/drawing/2014/main" id="{68CA67BA-1E95-6FC9-CF7E-429158933713}"/>
              </a:ext>
            </a:extLst>
          </p:cNvPr>
          <p:cNvSpPr/>
          <p:nvPr/>
        </p:nvSpPr>
        <p:spPr>
          <a:xfrm>
            <a:off x="1789066" y="5411825"/>
            <a:ext cx="1523622" cy="338554"/>
          </a:xfrm>
          <a:prstGeom prst="rect">
            <a:avLst/>
          </a:prstGeom>
          <a:noFill/>
        </p:spPr>
        <p:txBody>
          <a:bodyPr wrap="none" rtlCol="0">
            <a:spAutoFit/>
          </a:bodyPr>
          <a:lstStyle/>
          <a:p>
            <a:r>
              <a:rPr lang="en-US" altLang="zh-CN" sz="1600" dirty="0">
                <a:ea typeface="阿里巴巴普惠体 R" panose="00020600040101010101" pitchFamily="18" charset="-122"/>
                <a:cs typeface="阿里巴巴普惠体 R" panose="00020600040101010101" pitchFamily="18" charset="-122"/>
              </a:rPr>
              <a:t>LAN Web server</a:t>
            </a:r>
          </a:p>
        </p:txBody>
      </p:sp>
      <p:cxnSp>
        <p:nvCxnSpPr>
          <p:cNvPr id="13" name="直接连接符 19">
            <a:extLst>
              <a:ext uri="{FF2B5EF4-FFF2-40B4-BE49-F238E27FC236}">
                <a16:creationId xmlns:a16="http://schemas.microsoft.com/office/drawing/2014/main" id="{F2006F80-4BF7-6040-BB34-7816203A0DC7}"/>
              </a:ext>
            </a:extLst>
          </p:cNvPr>
          <p:cNvCxnSpPr>
            <a:cxnSpLocks/>
          </p:cNvCxnSpPr>
          <p:nvPr/>
        </p:nvCxnSpPr>
        <p:spPr>
          <a:xfrm flipV="1">
            <a:off x="2958604" y="4304860"/>
            <a:ext cx="953952" cy="10320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圆角矩形 21">
            <a:extLst>
              <a:ext uri="{FF2B5EF4-FFF2-40B4-BE49-F238E27FC236}">
                <a16:creationId xmlns:a16="http://schemas.microsoft.com/office/drawing/2014/main" id="{05837D40-5E39-C7AD-A3D5-804D013D3F1A}"/>
              </a:ext>
            </a:extLst>
          </p:cNvPr>
          <p:cNvSpPr/>
          <p:nvPr/>
        </p:nvSpPr>
        <p:spPr>
          <a:xfrm>
            <a:off x="3692449" y="3747878"/>
            <a:ext cx="442498" cy="549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2">
            <a:extLst>
              <a:ext uri="{FF2B5EF4-FFF2-40B4-BE49-F238E27FC236}">
                <a16:creationId xmlns:a16="http://schemas.microsoft.com/office/drawing/2014/main" id="{77E27767-6610-C87B-204B-4D70DB2FC32F}"/>
              </a:ext>
            </a:extLst>
          </p:cNvPr>
          <p:cNvSpPr/>
          <p:nvPr/>
        </p:nvSpPr>
        <p:spPr>
          <a:xfrm>
            <a:off x="3020446" y="3226218"/>
            <a:ext cx="442498" cy="549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23">
            <a:extLst>
              <a:ext uri="{FF2B5EF4-FFF2-40B4-BE49-F238E27FC236}">
                <a16:creationId xmlns:a16="http://schemas.microsoft.com/office/drawing/2014/main" id="{8D7A26E8-DD37-9737-F9BE-DD2A272E485A}"/>
              </a:ext>
            </a:extLst>
          </p:cNvPr>
          <p:cNvCxnSpPr>
            <a:cxnSpLocks/>
          </p:cNvCxnSpPr>
          <p:nvPr/>
        </p:nvCxnSpPr>
        <p:spPr>
          <a:xfrm flipV="1">
            <a:off x="3241695" y="2548877"/>
            <a:ext cx="0" cy="67734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24">
            <a:extLst>
              <a:ext uri="{FF2B5EF4-FFF2-40B4-BE49-F238E27FC236}">
                <a16:creationId xmlns:a16="http://schemas.microsoft.com/office/drawing/2014/main" id="{7BDC7EDE-2C98-A057-FB6D-40FBA0669711}"/>
              </a:ext>
            </a:extLst>
          </p:cNvPr>
          <p:cNvSpPr txBox="1"/>
          <p:nvPr/>
        </p:nvSpPr>
        <p:spPr>
          <a:xfrm>
            <a:off x="2958604" y="2274365"/>
            <a:ext cx="574196"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rPr>
              <a:t>GND</a:t>
            </a:r>
            <a:endParaRPr lang="zh-CN" altLang="en-US" sz="1600" dirty="0">
              <a:latin typeface="+mn-lt"/>
            </a:endParaRPr>
          </a:p>
        </p:txBody>
      </p:sp>
      <p:sp>
        <p:nvSpPr>
          <p:cNvPr id="18" name="圆角矩形 20">
            <a:extLst>
              <a:ext uri="{FF2B5EF4-FFF2-40B4-BE49-F238E27FC236}">
                <a16:creationId xmlns:a16="http://schemas.microsoft.com/office/drawing/2014/main" id="{F2E56F1F-53E1-934D-544E-DB237DDF34E2}"/>
              </a:ext>
            </a:extLst>
          </p:cNvPr>
          <p:cNvSpPr/>
          <p:nvPr/>
        </p:nvSpPr>
        <p:spPr>
          <a:xfrm>
            <a:off x="4230878" y="3747877"/>
            <a:ext cx="386078" cy="549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25">
            <a:extLst>
              <a:ext uri="{FF2B5EF4-FFF2-40B4-BE49-F238E27FC236}">
                <a16:creationId xmlns:a16="http://schemas.microsoft.com/office/drawing/2014/main" id="{051C9C59-BDE0-E027-1A6E-1ABBE95AE8ED}"/>
              </a:ext>
            </a:extLst>
          </p:cNvPr>
          <p:cNvSpPr/>
          <p:nvPr/>
        </p:nvSpPr>
        <p:spPr>
          <a:xfrm>
            <a:off x="4697221" y="3878067"/>
            <a:ext cx="439283" cy="4114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26">
            <a:extLst>
              <a:ext uri="{FF2B5EF4-FFF2-40B4-BE49-F238E27FC236}">
                <a16:creationId xmlns:a16="http://schemas.microsoft.com/office/drawing/2014/main" id="{8A1B5A95-9239-5D67-89F1-01D2FD0FF8D0}"/>
              </a:ext>
            </a:extLst>
          </p:cNvPr>
          <p:cNvCxnSpPr/>
          <p:nvPr/>
        </p:nvCxnSpPr>
        <p:spPr>
          <a:xfrm flipV="1">
            <a:off x="4418929" y="4304860"/>
            <a:ext cx="0" cy="1061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27">
            <a:extLst>
              <a:ext uri="{FF2B5EF4-FFF2-40B4-BE49-F238E27FC236}">
                <a16:creationId xmlns:a16="http://schemas.microsoft.com/office/drawing/2014/main" id="{BE755DCB-6FF4-F353-B25C-6976578EEE50}"/>
              </a:ext>
            </a:extLst>
          </p:cNvPr>
          <p:cNvCxnSpPr/>
          <p:nvPr/>
        </p:nvCxnSpPr>
        <p:spPr>
          <a:xfrm flipV="1">
            <a:off x="4911917" y="4289546"/>
            <a:ext cx="0" cy="1061327"/>
          </a:xfrm>
          <a:prstGeom prst="line">
            <a:avLst/>
          </a:prstGeom>
        </p:spPr>
        <p:style>
          <a:lnRef idx="1">
            <a:schemeClr val="accent1"/>
          </a:lnRef>
          <a:fillRef idx="0">
            <a:schemeClr val="accent1"/>
          </a:fillRef>
          <a:effectRef idx="0">
            <a:schemeClr val="accent1"/>
          </a:effectRef>
          <a:fontRef idx="minor">
            <a:schemeClr val="tx1"/>
          </a:fontRef>
        </p:style>
      </p:cxnSp>
      <p:sp>
        <p:nvSpPr>
          <p:cNvPr id="39" name="矩形 28">
            <a:extLst>
              <a:ext uri="{FF2B5EF4-FFF2-40B4-BE49-F238E27FC236}">
                <a16:creationId xmlns:a16="http://schemas.microsoft.com/office/drawing/2014/main" id="{563DDD6E-265D-B5DD-91A7-518376EACB48}"/>
              </a:ext>
            </a:extLst>
          </p:cNvPr>
          <p:cNvSpPr/>
          <p:nvPr/>
        </p:nvSpPr>
        <p:spPr>
          <a:xfrm>
            <a:off x="3853188" y="5407399"/>
            <a:ext cx="1579600" cy="338554"/>
          </a:xfrm>
          <a:prstGeom prst="rect">
            <a:avLst/>
          </a:prstGeom>
          <a:noFill/>
        </p:spPr>
        <p:txBody>
          <a:bodyPr wrap="none" rtlCol="0">
            <a:spAutoFit/>
          </a:bodyPr>
          <a:lstStyle/>
          <a:p>
            <a:r>
              <a:rPr lang="en-US" altLang="zh-CN" sz="1600" dirty="0">
                <a:ea typeface="阿里巴巴普惠体 R" panose="00020600040101010101" pitchFamily="18" charset="-122"/>
                <a:cs typeface="阿里巴巴普惠体 R" panose="00020600040101010101" pitchFamily="18" charset="-122"/>
              </a:rPr>
              <a:t>USB</a:t>
            </a:r>
            <a:r>
              <a:rPr lang="zh-CN" altLang="en-US" sz="1600" dirty="0">
                <a:ea typeface="阿里巴巴普惠体 R" panose="00020600040101010101" pitchFamily="18" charset="-122"/>
                <a:cs typeface="阿里巴巴普惠体 R" panose="00020600040101010101" pitchFamily="18" charset="-122"/>
              </a:rPr>
              <a:t> </a:t>
            </a:r>
            <a:r>
              <a:rPr lang="en-US" altLang="zh-CN" sz="1600" dirty="0">
                <a:ea typeface="阿里巴巴普惠体 R" panose="00020600040101010101" pitchFamily="18" charset="-122"/>
                <a:cs typeface="阿里巴巴普惠体 R" panose="00020600040101010101" pitchFamily="18" charset="-122"/>
              </a:rPr>
              <a:t>host &amp; slave</a:t>
            </a:r>
          </a:p>
        </p:txBody>
      </p:sp>
      <p:sp>
        <p:nvSpPr>
          <p:cNvPr id="40" name="圆角矩形 29">
            <a:extLst>
              <a:ext uri="{FF2B5EF4-FFF2-40B4-BE49-F238E27FC236}">
                <a16:creationId xmlns:a16="http://schemas.microsoft.com/office/drawing/2014/main" id="{02F8B148-3C2D-FC77-EA84-FFBCC6446DD5}"/>
              </a:ext>
            </a:extLst>
          </p:cNvPr>
          <p:cNvSpPr/>
          <p:nvPr/>
        </p:nvSpPr>
        <p:spPr>
          <a:xfrm>
            <a:off x="5238414" y="4068155"/>
            <a:ext cx="3160137" cy="6518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30">
            <a:extLst>
              <a:ext uri="{FF2B5EF4-FFF2-40B4-BE49-F238E27FC236}">
                <a16:creationId xmlns:a16="http://schemas.microsoft.com/office/drawing/2014/main" id="{76C883CF-A9FD-F2B0-9CD0-C370572D3E37}"/>
              </a:ext>
            </a:extLst>
          </p:cNvPr>
          <p:cNvCxnSpPr>
            <a:cxnSpLocks/>
          </p:cNvCxnSpPr>
          <p:nvPr/>
        </p:nvCxnSpPr>
        <p:spPr>
          <a:xfrm flipV="1">
            <a:off x="6866668" y="4720004"/>
            <a:ext cx="2714" cy="677341"/>
          </a:xfrm>
          <a:prstGeom prst="line">
            <a:avLst/>
          </a:prstGeom>
        </p:spPr>
        <p:style>
          <a:lnRef idx="1">
            <a:schemeClr val="accent1"/>
          </a:lnRef>
          <a:fillRef idx="0">
            <a:schemeClr val="accent1"/>
          </a:fillRef>
          <a:effectRef idx="0">
            <a:schemeClr val="accent1"/>
          </a:effectRef>
          <a:fontRef idx="minor">
            <a:schemeClr val="tx1"/>
          </a:fontRef>
        </p:style>
      </p:cxnSp>
      <p:sp>
        <p:nvSpPr>
          <p:cNvPr id="42" name="文本框 16">
            <a:extLst>
              <a:ext uri="{FF2B5EF4-FFF2-40B4-BE49-F238E27FC236}">
                <a16:creationId xmlns:a16="http://schemas.microsoft.com/office/drawing/2014/main" id="{135A7E3F-AA1C-7022-EF7B-083E5FF1BC38}"/>
              </a:ext>
            </a:extLst>
          </p:cNvPr>
          <p:cNvSpPr txBox="1"/>
          <p:nvPr/>
        </p:nvSpPr>
        <p:spPr>
          <a:xfrm>
            <a:off x="6019321" y="5414597"/>
            <a:ext cx="1666867" cy="338554"/>
          </a:xfrm>
          <a:prstGeom prst="rect">
            <a:avLst/>
          </a:prstGeom>
          <a:noFill/>
        </p:spPr>
        <p:txBody>
          <a:bodyPr wrap="none" rtlCol="0">
            <a:spAutoFit/>
          </a:bodyPr>
          <a:lstStyle>
            <a:defPPr>
              <a:defRPr lang="zh-CN"/>
            </a:defPPr>
            <a:lvl1pPr>
              <a:defRPr sz="140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sz="1600" dirty="0">
                <a:latin typeface="+mn-lt"/>
              </a:rPr>
              <a:t>Control interfaces</a:t>
            </a:r>
            <a:endParaRPr lang="zh-CN" altLang="en-US" sz="1600" dirty="0">
              <a:latin typeface="+mn-lt"/>
            </a:endParaRPr>
          </a:p>
        </p:txBody>
      </p:sp>
    </p:spTree>
    <p:extLst>
      <p:ext uri="{BB962C8B-B14F-4D97-AF65-F5344CB8AC3E}">
        <p14:creationId xmlns:p14="http://schemas.microsoft.com/office/powerpoint/2010/main" val="1045358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D3C6-0DFA-2A29-F4EF-18DD92242086}"/>
            </a:ext>
          </a:extLst>
        </p:cNvPr>
        <p:cNvGrpSpPr/>
        <p:nvPr/>
      </p:nvGrpSpPr>
      <p:grpSpPr>
        <a:xfrm>
          <a:off x="0" y="0"/>
          <a:ext cx="0" cy="0"/>
          <a:chOff x="0" y="0"/>
          <a:chExt cx="0" cy="0"/>
        </a:xfrm>
      </p:grpSpPr>
      <p:sp>
        <p:nvSpPr>
          <p:cNvPr id="14" name="文本框 6">
            <a:extLst>
              <a:ext uri="{FF2B5EF4-FFF2-40B4-BE49-F238E27FC236}">
                <a16:creationId xmlns:a16="http://schemas.microsoft.com/office/drawing/2014/main" id="{144513AB-BBD0-AD82-5CBA-6D9730557D96}"/>
              </a:ext>
            </a:extLst>
          </p:cNvPr>
          <p:cNvSpPr txBox="1"/>
          <p:nvPr/>
        </p:nvSpPr>
        <p:spPr>
          <a:xfrm>
            <a:off x="8478475" y="-1347952"/>
            <a:ext cx="8494633" cy="11079956"/>
          </a:xfrm>
          <a:prstGeom prst="rect">
            <a:avLst/>
          </a:prstGeom>
          <a:noFill/>
        </p:spPr>
        <p:txBody>
          <a:bodyPr wrap="none" rtlCol="0">
            <a:spAutoFit/>
          </a:bodyPr>
          <a:lstStyle>
            <a:defPPr>
              <a:defRPr lang="zh-CN"/>
            </a:defPPr>
            <a:lvl1pPr>
              <a:defRPr sz="71400" b="1">
                <a:solidFill>
                  <a:schemeClr val="tx1">
                    <a:lumMod val="75000"/>
                    <a:lumOff val="25000"/>
                    <a:alpha val="10000"/>
                  </a:schemeClr>
                </a:solidFill>
                <a:latin typeface="Arial" panose="020B0604020202020204" pitchFamily="34" charset="0"/>
                <a:cs typeface="Arial" panose="020B0604020202020204" pitchFamily="34" charset="0"/>
              </a:defRPr>
            </a:lvl1pPr>
          </a:lstStyle>
          <a:p>
            <a:r>
              <a:rPr lang="en-US" altLang="zh-CN" dirty="0"/>
              <a:t>2				</a:t>
            </a:r>
            <a:endParaRPr lang="zh-CN" altLang="en-US" dirty="0"/>
          </a:p>
        </p:txBody>
      </p:sp>
      <p:sp>
        <p:nvSpPr>
          <p:cNvPr id="10" name="文本框 3">
            <a:extLst>
              <a:ext uri="{FF2B5EF4-FFF2-40B4-BE49-F238E27FC236}">
                <a16:creationId xmlns:a16="http://schemas.microsoft.com/office/drawing/2014/main" id="{A4116441-E042-9C98-AA3F-F5D01752D7A8}"/>
              </a:ext>
            </a:extLst>
          </p:cNvPr>
          <p:cNvSpPr txBox="1"/>
          <p:nvPr/>
        </p:nvSpPr>
        <p:spPr>
          <a:xfrm>
            <a:off x="9575032" y="1950762"/>
            <a:ext cx="1287212" cy="646331"/>
          </a:xfrm>
          <a:prstGeom prst="rect">
            <a:avLst/>
          </a:prstGeom>
          <a:noFill/>
        </p:spPr>
        <p:txBody>
          <a:bodyPr wrap="none" rtlCol="0">
            <a:spAutoFit/>
          </a:bodyPr>
          <a:lstStyle>
            <a:defPPr>
              <a:defRPr lang="zh-CN"/>
            </a:defPPr>
            <a:lvl1pPr>
              <a:defRPr sz="4800" b="1">
                <a:solidFill>
                  <a:schemeClr val="bg1"/>
                </a:solidFill>
                <a:effectLst>
                  <a:outerShdw blurRad="165100" dist="88900" dir="2700000" algn="tl">
                    <a:srgbClr val="000000">
                      <a:alpha val="14000"/>
                    </a:srgbClr>
                  </a:outerShdw>
                </a:effectLst>
                <a:latin typeface="+mj-ea"/>
                <a:ea typeface="+mj-ea"/>
              </a:defRPr>
            </a:lvl1pPr>
          </a:lstStyle>
          <a:p>
            <a:r>
              <a:rPr lang="en-US" altLang="zh-CN"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rPr>
              <a:t>Part 2</a:t>
            </a:r>
            <a:endParaRPr lang="zh-CN" altLang="en-US" sz="3600" b="0" dirty="0">
              <a:solidFill>
                <a:schemeClr val="bg1">
                  <a:lumMod val="50000"/>
                </a:schemeClr>
              </a:solidFill>
              <a:latin typeface="+mn-lt"/>
              <a:ea typeface="阿里巴巴普惠体 R" panose="00020600040101010101" pitchFamily="18" charset="-122"/>
              <a:cs typeface="阿里巴巴普惠体 R" panose="00020600040101010101" pitchFamily="18" charset="-122"/>
            </a:endParaRPr>
          </a:p>
        </p:txBody>
      </p:sp>
      <p:sp>
        <p:nvSpPr>
          <p:cNvPr id="11" name="矩形 5">
            <a:extLst>
              <a:ext uri="{FF2B5EF4-FFF2-40B4-BE49-F238E27FC236}">
                <a16:creationId xmlns:a16="http://schemas.microsoft.com/office/drawing/2014/main" id="{68BDCBA8-B25C-0CBE-5A06-7198F0236F9F}"/>
              </a:ext>
            </a:extLst>
          </p:cNvPr>
          <p:cNvSpPr/>
          <p:nvPr/>
        </p:nvSpPr>
        <p:spPr>
          <a:xfrm>
            <a:off x="9575032" y="3309834"/>
            <a:ext cx="2889684" cy="2018694"/>
          </a:xfrm>
          <a:prstGeom prst="rect">
            <a:avLst/>
          </a:prstGeom>
          <a:effectLst/>
        </p:spPr>
        <p:txBody>
          <a:bodyPr wrap="square">
            <a:spAutoFit/>
          </a:bodyPr>
          <a:lstStyle/>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Features &amp; </a:t>
            </a:r>
          </a:p>
          <a:p>
            <a:pPr>
              <a:lnSpc>
                <a:spcPct val="150000"/>
              </a:lnSpc>
            </a:pPr>
            <a:r>
              <a:rPr lang="en-US" altLang="zh-CN" sz="4400" b="1" dirty="0">
                <a:solidFill>
                  <a:schemeClr val="bg1">
                    <a:lumMod val="50000"/>
                  </a:schemeClr>
                </a:solidFill>
                <a:ea typeface="阿里巴巴普惠体 R" panose="00020600040101010101" pitchFamily="18" charset="-122"/>
                <a:cs typeface="阿里巴巴普惠体 R" panose="00020600040101010101" pitchFamily="18" charset="-122"/>
              </a:rPr>
              <a:t>Strengths</a:t>
            </a:r>
          </a:p>
        </p:txBody>
      </p:sp>
      <p:pic>
        <p:nvPicPr>
          <p:cNvPr id="13" name="Picture 12">
            <a:extLst>
              <a:ext uri="{FF2B5EF4-FFF2-40B4-BE49-F238E27FC236}">
                <a16:creationId xmlns:a16="http://schemas.microsoft.com/office/drawing/2014/main" id="{3C2F819E-3DAD-ACDD-F76F-063B39A9B96D}"/>
              </a:ext>
            </a:extLst>
          </p:cNvPr>
          <p:cNvPicPr>
            <a:picLocks noChangeAspect="1"/>
          </p:cNvPicPr>
          <p:nvPr/>
        </p:nvPicPr>
        <p:blipFill>
          <a:blip r:embed="rId3"/>
          <a:stretch>
            <a:fillRect/>
          </a:stretch>
        </p:blipFill>
        <p:spPr>
          <a:xfrm>
            <a:off x="0" y="3216443"/>
            <a:ext cx="9201487" cy="2984025"/>
          </a:xfrm>
          <a:prstGeom prst="rect">
            <a:avLst/>
          </a:prstGeom>
        </p:spPr>
      </p:pic>
    </p:spTree>
    <p:extLst>
      <p:ext uri="{BB962C8B-B14F-4D97-AF65-F5344CB8AC3E}">
        <p14:creationId xmlns:p14="http://schemas.microsoft.com/office/powerpoint/2010/main" val="41028851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IzM2QxYzQyM2M1NzFmMmVkZGU3NzEwMThiYTgzNWU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2411</Words>
  <Application>Microsoft Office PowerPoint</Application>
  <PresentationFormat>自定义</PresentationFormat>
  <Paragraphs>457</Paragraphs>
  <Slides>29</Slides>
  <Notes>27</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6" baseType="lpstr">
      <vt:lpstr>Arial Unicode MS</vt:lpstr>
      <vt:lpstr>HONOR Sans</vt:lpstr>
      <vt:lpstr>HONOR Sans CN</vt:lpstr>
      <vt:lpstr>HONOR Sans CN DemiBold</vt:lpstr>
      <vt:lpstr>HONOR Sans CN Light</vt:lpstr>
      <vt:lpstr>HONOR Sans CN Medium</vt:lpstr>
      <vt:lpstr>阿里巴巴普惠体 L</vt:lpstr>
      <vt:lpstr>阿里巴巴普惠体 R</vt:lpstr>
      <vt:lpstr>等线</vt:lpstr>
      <vt:lpstr>黑体</vt:lpstr>
      <vt:lpstr>微软雅黑</vt:lpstr>
      <vt:lpstr>Arial</vt:lpstr>
      <vt:lpstr>Calibri</vt:lpstr>
      <vt:lpstr>Times New Roman</vt:lpstr>
      <vt:lpstr>Wingdings</vt:lpstr>
      <vt:lpstr>WPS</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Markets-张贺阳</cp:lastModifiedBy>
  <cp:revision>444</cp:revision>
  <dcterms:created xsi:type="dcterms:W3CDTF">2023-08-09T12:44:00Z</dcterms:created>
  <dcterms:modified xsi:type="dcterms:W3CDTF">2025-02-20T07:12:00Z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2052-12.1.0.18608</vt:lpwstr>
  </property>
</Properties>
</file>