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2" r:id="rId4"/>
    <p:sldId id="305" r:id="rId5"/>
    <p:sldId id="302" r:id="rId6"/>
    <p:sldId id="308" r:id="rId7"/>
    <p:sldId id="309" r:id="rId8"/>
    <p:sldId id="297" r:id="rId9"/>
    <p:sldId id="263" r:id="rId10"/>
    <p:sldId id="337" r:id="rId11"/>
    <p:sldId id="338" r:id="rId12"/>
    <p:sldId id="339" r:id="rId13"/>
    <p:sldId id="341" r:id="rId14"/>
    <p:sldId id="310" r:id="rId15"/>
    <p:sldId id="313" r:id="rId16"/>
    <p:sldId id="312" r:id="rId17"/>
    <p:sldId id="311" r:id="rId18"/>
    <p:sldId id="315" r:id="rId19"/>
    <p:sldId id="324" r:id="rId20"/>
    <p:sldId id="323" r:id="rId21"/>
    <p:sldId id="322" r:id="rId22"/>
    <p:sldId id="316" r:id="rId23"/>
    <p:sldId id="317" r:id="rId24"/>
    <p:sldId id="321" r:id="rId25"/>
    <p:sldId id="320" r:id="rId26"/>
    <p:sldId id="314" r:id="rId27"/>
    <p:sldId id="264" r:id="rId28"/>
    <p:sldId id="340" r:id="rId29"/>
    <p:sldId id="328" r:id="rId30"/>
    <p:sldId id="265" r:id="rId31"/>
    <p:sldId id="336" r:id="rId32"/>
    <p:sldId id="327" r:id="rId33"/>
    <p:sldId id="329" r:id="rId34"/>
    <p:sldId id="330" r:id="rId35"/>
    <p:sldId id="260" r:id="rId36"/>
  </p:sldIdLst>
  <p:sldSz cx="14400213" cy="8099425"/>
  <p:notesSz cx="6858000" cy="9144000"/>
  <p:embeddedFontLst>
    <p:embeddedFont>
      <p:font typeface="HONOR Sans CN" panose="02000500000000000000" pitchFamily="2" charset="-122"/>
      <p:regular r:id="rId38"/>
      <p:bold r:id="rId39"/>
    </p:embeddedFont>
    <p:embeddedFont>
      <p:font typeface="HONOR Sans CN DemiBold" panose="02000700000000000000" pitchFamily="2" charset="-122"/>
      <p:bold r:id="rId40"/>
    </p:embeddedFont>
    <p:embeddedFont>
      <p:font typeface="HONOR Sans CN Light" panose="02000400000000000000" pitchFamily="2" charset="-122"/>
      <p:regular r:id="rId41"/>
    </p:embeddedFont>
    <p:embeddedFont>
      <p:font typeface="HONOR Sans CN Medium" panose="02000600000000000000" pitchFamily="2" charset="-122"/>
      <p:regular r:id="rId42"/>
    </p:embeddedFont>
    <p:embeddedFont>
      <p:font typeface="Wingdings 3" panose="05040102010807070707" pitchFamily="18" charset="2"/>
      <p:regular r:id="rId43"/>
    </p:embeddedFont>
    <p:embeddedFont>
      <p:font typeface="等线" panose="02010600030101010101" pitchFamily="2" charset="-122"/>
      <p:regular r:id="rId44"/>
      <p:bold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ets-古敏" initials="M古" lastIdx="1" clrIdx="0">
    <p:extLst>
      <p:ext uri="{19B8F6BF-5375-455C-9EA6-DF929625EA0E}">
        <p15:presenceInfo xmlns:p15="http://schemas.microsoft.com/office/powerpoint/2012/main" userId="S-1-5-21-1311520706-2441795889-1750776126-44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0"/>
    <a:srgbClr val="014099"/>
    <a:srgbClr val="404040"/>
    <a:srgbClr val="6C6C6C"/>
    <a:srgbClr val="1F4E79"/>
    <a:srgbClr val="EDEDED"/>
    <a:srgbClr val="FFA000"/>
    <a:srgbClr val="F39800"/>
    <a:srgbClr val="93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0" autoAdjust="0"/>
    <p:restoredTop sz="94283" autoAdjust="0"/>
  </p:normalViewPr>
  <p:slideViewPr>
    <p:cSldViewPr snapToGrid="0">
      <p:cViewPr varScale="1">
        <p:scale>
          <a:sx n="75" d="100"/>
          <a:sy n="75" d="100"/>
        </p:scale>
        <p:origin x="69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114E9-8600-47E1-B796-A050A6205D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C7CF-5EB5-42DA-A231-57990FC3F8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54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EC7CF-5EB5-42DA-A231-57990FC3F8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EC7CF-5EB5-42DA-A231-57990FC3F86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6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EC7CF-5EB5-42DA-A231-57990FC3F86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893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拆分_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4396085" cy="809942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-9525" y="6485255"/>
            <a:ext cx="14418945" cy="18542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6B9EAF-E6AA-A9DE-1B16-B9F26D67C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75" y="458067"/>
            <a:ext cx="2355735" cy="44978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8" userDrawn="1">
          <p15:clr>
            <a:srgbClr val="FBAE40"/>
          </p15:clr>
        </p15:guide>
        <p15:guide id="2" pos="70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拆分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4396085" cy="8099425"/>
          </a:xfrm>
          <a:prstGeom prst="rect">
            <a:avLst/>
          </a:prstGeom>
        </p:spPr>
      </p:pic>
      <p:sp>
        <p:nvSpPr>
          <p:cNvPr id="16" name="文本占位符 7"/>
          <p:cNvSpPr>
            <a:spLocks noGrp="1"/>
          </p:cNvSpPr>
          <p:nvPr userDrawn="1"/>
        </p:nvSpPr>
        <p:spPr>
          <a:xfrm>
            <a:off x="710565" y="969645"/>
            <a:ext cx="6508115" cy="15563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7200">
                <a:solidFill>
                  <a:schemeClr val="bg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CONTENT.</a:t>
            </a:r>
            <a:endParaRPr lang="zh-CN" sz="7200">
              <a:solidFill>
                <a:schemeClr val="bg1"/>
              </a:solidFill>
              <a:latin typeface="HONOR Sans CN DemiBold" panose="02000700000000000000" charset="-122"/>
              <a:ea typeface="HONOR Sans CN DemiBold" panose="02000700000000000000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741680" y="7533005"/>
            <a:ext cx="72000" cy="72000"/>
          </a:xfrm>
          <a:prstGeom prst="ellipse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7"/>
          <p:cNvSpPr>
            <a:spLocks noGrp="1"/>
          </p:cNvSpPr>
          <p:nvPr userDrawn="1"/>
        </p:nvSpPr>
        <p:spPr>
          <a:xfrm>
            <a:off x="889635" y="7456170"/>
            <a:ext cx="5061585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1000">
                <a:solidFill>
                  <a:srgbClr val="939494"/>
                </a:solidFill>
                <a:latin typeface="HONOR Sans CN Light" panose="02000400000000000000" charset="-122"/>
                <a:ea typeface="HONOR Sans CN Light" panose="02000400000000000000" charset="-122"/>
              </a:rPr>
              <a:t>EVERY BENCH. EVERY ENGINEER. EVERY DAY.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分隔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 userDrawn="1"/>
        </p:nvCxnSpPr>
        <p:spPr>
          <a:xfrm flipH="1">
            <a:off x="-10795" y="723900"/>
            <a:ext cx="1442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7984490"/>
            <a:ext cx="14418310" cy="11557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 flipH="1">
            <a:off x="-10795" y="723900"/>
            <a:ext cx="14427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椭圆 14"/>
          <p:cNvSpPr/>
          <p:nvPr userDrawn="1"/>
        </p:nvSpPr>
        <p:spPr>
          <a:xfrm>
            <a:off x="360680" y="375920"/>
            <a:ext cx="72000" cy="72000"/>
          </a:xfrm>
          <a:prstGeom prst="ellipse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7"/>
          <p:cNvSpPr>
            <a:spLocks noGrp="1"/>
          </p:cNvSpPr>
          <p:nvPr userDrawn="1"/>
        </p:nvSpPr>
        <p:spPr>
          <a:xfrm>
            <a:off x="508635" y="299085"/>
            <a:ext cx="5061585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HONOR Sans CN" panose="02000500000000000000" charset="-122"/>
                <a:ea typeface="HONOR Sans CN" panose="02000500000000000000" charset="-122"/>
              </a:rPr>
              <a:t>EVERY BENCH. EVERY ENGINEER. EVERY DAY.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0" y="7984490"/>
            <a:ext cx="14418310" cy="11557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A83496-EE86-1700-4318-8ED9BD9D5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88" y="272021"/>
            <a:ext cx="1414132" cy="270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0" userDrawn="1">
          <p15:clr>
            <a:srgbClr val="FBAE40"/>
          </p15:clr>
        </p15:guide>
        <p15:guide id="2" pos="45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拆分-0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" y="0"/>
            <a:ext cx="14396085" cy="809942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-9525" y="3005455"/>
            <a:ext cx="14418945" cy="230632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7"/>
          <p:cNvSpPr>
            <a:spLocks noGrp="1"/>
          </p:cNvSpPr>
          <p:nvPr userDrawn="1"/>
        </p:nvSpPr>
        <p:spPr>
          <a:xfrm>
            <a:off x="4733290" y="3475990"/>
            <a:ext cx="5020945" cy="153987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lang="en-US" sz="9600"/>
              <a:t>THANKS</a:t>
            </a:r>
          </a:p>
        </p:txBody>
      </p:sp>
      <p:sp>
        <p:nvSpPr>
          <p:cNvPr id="18" name="文本占位符 7"/>
          <p:cNvSpPr>
            <a:spLocks noGrp="1"/>
          </p:cNvSpPr>
          <p:nvPr userDrawn="1"/>
        </p:nvSpPr>
        <p:spPr>
          <a:xfrm>
            <a:off x="9386570" y="7402195"/>
            <a:ext cx="975360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sz="1200">
                <a:solidFill>
                  <a:schemeClr val="bg1">
                    <a:lumMod val="50000"/>
                  </a:schemeClr>
                </a:solidFill>
                <a:latin typeface="HONOR Sans CN" panose="02000500000000000000" charset="-122"/>
                <a:ea typeface="HONOR Sans CN" panose="02000500000000000000" charset="-122"/>
              </a:rPr>
              <a:t>LinkedIn</a:t>
            </a:r>
          </a:p>
        </p:txBody>
      </p:sp>
      <p:sp>
        <p:nvSpPr>
          <p:cNvPr id="19" name="文本占位符 7"/>
          <p:cNvSpPr>
            <a:spLocks noGrp="1"/>
          </p:cNvSpPr>
          <p:nvPr userDrawn="1"/>
        </p:nvSpPr>
        <p:spPr>
          <a:xfrm>
            <a:off x="10602595" y="7389495"/>
            <a:ext cx="878840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sz="1200">
                <a:solidFill>
                  <a:schemeClr val="bg1">
                    <a:lumMod val="50000"/>
                  </a:schemeClr>
                </a:solidFill>
                <a:latin typeface="HONOR Sans CN" panose="02000500000000000000" charset="-122"/>
                <a:ea typeface="HONOR Sans CN" panose="02000500000000000000" charset="-122"/>
              </a:rPr>
              <a:t>Twitter</a:t>
            </a:r>
          </a:p>
        </p:txBody>
      </p:sp>
      <p:pic>
        <p:nvPicPr>
          <p:cNvPr id="5" name="图片 4" descr="PPT拆分-19"/>
          <p:cNvPicPr>
            <a:picLocks noChangeAspect="1"/>
          </p:cNvPicPr>
          <p:nvPr userDrawn="1"/>
        </p:nvPicPr>
        <p:blipFill>
          <a:blip r:embed="rId3"/>
          <a:srcRect l="61687" t="73571" b="8765"/>
          <a:stretch>
            <a:fillRect/>
          </a:stretch>
        </p:blipFill>
        <p:spPr>
          <a:xfrm>
            <a:off x="8882380" y="5958840"/>
            <a:ext cx="5516245" cy="1430655"/>
          </a:xfrm>
          <a:prstGeom prst="rect">
            <a:avLst/>
          </a:prstGeom>
        </p:spPr>
      </p:pic>
      <p:sp>
        <p:nvSpPr>
          <p:cNvPr id="6" name="文本占位符 7"/>
          <p:cNvSpPr>
            <a:spLocks noGrp="1"/>
          </p:cNvSpPr>
          <p:nvPr userDrawn="1"/>
        </p:nvSpPr>
        <p:spPr>
          <a:xfrm>
            <a:off x="11722100" y="7402195"/>
            <a:ext cx="975360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sz="1200">
                <a:solidFill>
                  <a:schemeClr val="bg1">
                    <a:lumMod val="50000"/>
                  </a:schemeClr>
                </a:solidFill>
                <a:latin typeface="HONOR Sans CN" panose="02000500000000000000" charset="-122"/>
                <a:ea typeface="HONOR Sans CN" panose="02000500000000000000" charset="-122"/>
              </a:rPr>
              <a:t>YouTube</a:t>
            </a:r>
          </a:p>
        </p:txBody>
      </p:sp>
      <p:sp>
        <p:nvSpPr>
          <p:cNvPr id="7" name="文本占位符 7"/>
          <p:cNvSpPr>
            <a:spLocks noGrp="1"/>
          </p:cNvSpPr>
          <p:nvPr userDrawn="1"/>
        </p:nvSpPr>
        <p:spPr>
          <a:xfrm>
            <a:off x="12824460" y="7389495"/>
            <a:ext cx="975360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/>
            <a:r>
              <a:rPr sz="1200">
                <a:solidFill>
                  <a:schemeClr val="bg1">
                    <a:lumMod val="50000"/>
                  </a:schemeClr>
                </a:solidFill>
                <a:latin typeface="HONOR Sans CN" panose="02000500000000000000" charset="-122"/>
                <a:ea typeface="HONOR Sans CN" panose="02000500000000000000" charset="-122"/>
              </a:rPr>
              <a:t>Facebook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7B189B-D2AD-1634-5133-E20501130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75" y="458067"/>
            <a:ext cx="2355735" cy="44978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1" userDrawn="1">
          <p15:clr>
            <a:srgbClr val="FBAE40"/>
          </p15:clr>
        </p15:guide>
        <p15:guide id="2" pos="453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90000" y="431250"/>
            <a:ext cx="12420000" cy="156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90000" y="2156250"/>
            <a:ext cx="12420000" cy="513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90000" y="7507500"/>
            <a:ext cx="3240000" cy="431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770000" y="7507500"/>
            <a:ext cx="4860000" cy="431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170000" y="7507500"/>
            <a:ext cx="3240000" cy="431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1080135" rtl="0" eaLnBrk="1" latinLnBrk="0" hangingPunct="1">
        <a:lnSpc>
          <a:spcPct val="90000"/>
        </a:lnSpc>
        <a:spcBef>
          <a:spcPct val="0"/>
        </a:spcBef>
        <a:buNone/>
        <a:defRPr sz="51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1080135" rtl="0" eaLnBrk="1" latinLnBrk="0" hangingPunct="1">
        <a:lnSpc>
          <a:spcPct val="90000"/>
        </a:lnSpc>
        <a:spcBef>
          <a:spcPts val="1180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1pPr>
      <a:lvl2pPr marL="81026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5001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8976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4pPr>
      <a:lvl5pPr marL="2430145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5pPr>
      <a:lvl6pPr marL="2969895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6pPr>
      <a:lvl7pPr marL="351028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7pPr>
      <a:lvl8pPr marL="405003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8pPr>
      <a:lvl9pPr marL="4589780" indent="-269875" algn="l" defTabSz="108013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61988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5pPr>
      <a:lvl6pPr marL="270002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6pPr>
      <a:lvl7pPr marL="3239770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7pPr>
      <a:lvl8pPr marL="378015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8pPr>
      <a:lvl9pPr marL="4319905" algn="l" defTabSz="1080135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503680" y="2815590"/>
            <a:ext cx="135255" cy="1365885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7"/>
          <p:cNvSpPr>
            <a:spLocks noGrp="1"/>
          </p:cNvSpPr>
          <p:nvPr userDrawn="1"/>
        </p:nvSpPr>
        <p:spPr>
          <a:xfrm>
            <a:off x="12151360" y="7411085"/>
            <a:ext cx="1656715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1400" dirty="0">
                <a:solidFill>
                  <a:schemeClr val="tx1"/>
                </a:solidFill>
              </a:rPr>
              <a:t>www.siglent.com</a:t>
            </a:r>
          </a:p>
        </p:txBody>
      </p:sp>
      <p:sp>
        <p:nvSpPr>
          <p:cNvPr id="15" name="椭圆 14"/>
          <p:cNvSpPr/>
          <p:nvPr userDrawn="1"/>
        </p:nvSpPr>
        <p:spPr>
          <a:xfrm>
            <a:off x="741680" y="7478395"/>
            <a:ext cx="136525" cy="136525"/>
          </a:xfrm>
          <a:prstGeom prst="ellipse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7"/>
          <p:cNvSpPr>
            <a:spLocks noGrp="1"/>
          </p:cNvSpPr>
          <p:nvPr userDrawn="1"/>
        </p:nvSpPr>
        <p:spPr>
          <a:xfrm>
            <a:off x="927735" y="7411085"/>
            <a:ext cx="6054725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1400" dirty="0">
                <a:solidFill>
                  <a:schemeClr val="tx1"/>
                </a:solidFill>
                <a:latin typeface="HONOR Sans CN" panose="02000500000000000000" charset="-122"/>
                <a:ea typeface="HONOR Sans CN" panose="02000500000000000000" charset="-122"/>
              </a:rPr>
              <a:t>EVERY BENCH. EVERY ENGINEER. EVERY DAY.</a:t>
            </a:r>
          </a:p>
        </p:txBody>
      </p:sp>
      <p:sp>
        <p:nvSpPr>
          <p:cNvPr id="2" name="文本占位符 7">
            <a:extLst>
              <a:ext uri="{FF2B5EF4-FFF2-40B4-BE49-F238E27FC236}">
                <a16:creationId xmlns:a16="http://schemas.microsoft.com/office/drawing/2014/main" id="{BE82C763-6437-BE1E-4746-A0FB9095B765}"/>
              </a:ext>
            </a:extLst>
          </p:cNvPr>
          <p:cNvSpPr txBox="1">
            <a:spLocks/>
          </p:cNvSpPr>
          <p:nvPr/>
        </p:nvSpPr>
        <p:spPr>
          <a:xfrm>
            <a:off x="2102156" y="2755451"/>
            <a:ext cx="11374358" cy="1726565"/>
          </a:xfrm>
        </p:spPr>
        <p:txBody>
          <a:bodyPr>
            <a:normAutofit lnSpcReduction="10000"/>
          </a:bodyPr>
          <a:lstStyle>
            <a:lvl1pPr marL="0" indent="0" algn="l" defTabSz="1080135" rtl="0" eaLnBrk="1" latinLnBrk="0" hangingPunct="1">
              <a:lnSpc>
                <a:spcPct val="90000"/>
              </a:lnSpc>
              <a:spcBef>
                <a:spcPts val="1180"/>
              </a:spcBef>
              <a:buFont typeface="Arial" panose="020B0604020202020204" pitchFamily="34" charset="0"/>
              <a:buNone/>
              <a:defRPr sz="5800" kern="12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None/>
              <a:defRPr sz="283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50010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36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89760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0145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969895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0280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50030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780" indent="-269875" algn="l" defTabSz="1080135" rtl="0" eaLnBrk="1" latinLnBrk="0" hangingPunct="1">
              <a:lnSpc>
                <a:spcPct val="90000"/>
              </a:lnSpc>
              <a:spcBef>
                <a:spcPts val="590"/>
              </a:spcBef>
              <a:buFont typeface="Arial" panose="020B0604020202020204" pitchFamily="34" charset="0"/>
              <a:buChar char="•"/>
              <a:defRPr sz="2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SHA860A</a:t>
            </a:r>
          </a:p>
          <a:p>
            <a:r>
              <a:rPr lang="en-US" altLang="zh-CN" dirty="0"/>
              <a:t>Handheld Signal Analyzer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4FA60E-E617-540C-44E1-C02B7183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953" y="2190956"/>
            <a:ext cx="6185175" cy="462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402206F-A6F4-ABB4-6E65-1290ADE1B1AF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9A7BD9-7D03-2DD2-1DAB-86F6E52ECC32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Intuitive Control Experience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B6DE4A2-5F5C-49E1-30C5-06123FE7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" y="2323626"/>
            <a:ext cx="6478539" cy="449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63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Large touchscreen + physical knobs, buttons, and keypad for flexible operation.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Glove-friendly oversized buttons and horizontal screen layout.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Logical functional zoning with dedicated panel keys for quick access.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Compact &amp; Lightweight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Saves space while maintaining testing accuracy.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Dual USB Ports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Connect storage devices, peripherals, or external controllers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Smart Operation Features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⏸️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Measurement Control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  <a:r>
              <a:rPr lang="en-US" altLang="zh-CN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 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Hold/Pause/Resume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measurements with one-touch action.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🔒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Lock Function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 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Disable touchscreen/keypad to prevent accidental inputs during critical tests.</a:t>
            </a:r>
          </a:p>
        </p:txBody>
      </p:sp>
    </p:spTree>
    <p:extLst>
      <p:ext uri="{BB962C8B-B14F-4D97-AF65-F5344CB8AC3E}">
        <p14:creationId xmlns:p14="http://schemas.microsoft.com/office/powerpoint/2010/main" val="206873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9BA1BA1-D04D-5BA4-04AB-CCE603C42806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D4DDE8-F6DF-11B1-4A4B-CAA2EBFD9A21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Ultra-Low Noise Performance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5F83BF-C220-7E56-C60C-75557718F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106" y="2687054"/>
            <a:ext cx="6192622" cy="468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CACDEF2-CC98-C35C-F079-0FA595ADF627}"/>
              </a:ext>
            </a:extLst>
          </p:cNvPr>
          <p:cNvSpPr txBox="1"/>
          <p:nvPr/>
        </p:nvSpPr>
        <p:spPr>
          <a:xfrm>
            <a:off x="537723" y="1897592"/>
            <a:ext cx="6990837" cy="1101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Low DANL: -165 dBm/Hz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Low-Noise Architecture: Minimizes internal noise for precise measurements.</a:t>
            </a:r>
            <a:endParaRPr lang="en-US" altLang="zh-CN" sz="15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High Sensitivity: Enhanced monitoring of low-level RF signals.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BF6351-BE7A-AB3E-7A4F-34708115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3190121"/>
            <a:ext cx="5379720" cy="41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1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5441ED4-FED0-0EAD-8E37-D54D0846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06" y="2250971"/>
            <a:ext cx="6218583" cy="466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B221FAB-0463-195D-3037-2D0D128EDE77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16EC85-9A4A-200A-4CBF-218E6C95843F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Low SSB Phase Noise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C9BDD51-5F28-D82C-1E4D-06468288A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56487"/>
              </p:ext>
            </p:extLst>
          </p:nvPr>
        </p:nvGraphicFramePr>
        <p:xfrm>
          <a:off x="537723" y="4590541"/>
          <a:ext cx="6102562" cy="23272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892656">
                  <a:extLst>
                    <a:ext uri="{9D8B030D-6E8A-4147-A177-3AD203B41FA5}">
                      <a16:colId xmlns:a16="http://schemas.microsoft.com/office/drawing/2014/main" val="2768917072"/>
                    </a:ext>
                  </a:extLst>
                </a:gridCol>
                <a:gridCol w="2104953">
                  <a:extLst>
                    <a:ext uri="{9D8B030D-6E8A-4147-A177-3AD203B41FA5}">
                      <a16:colId xmlns:a16="http://schemas.microsoft.com/office/drawing/2014/main" val="576915397"/>
                    </a:ext>
                  </a:extLst>
                </a:gridCol>
                <a:gridCol w="2104953">
                  <a:extLst>
                    <a:ext uri="{9D8B030D-6E8A-4147-A177-3AD203B41FA5}">
                      <a16:colId xmlns:a16="http://schemas.microsoft.com/office/drawing/2014/main" val="271147143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Model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SSA5000A</a:t>
                      </a:r>
                      <a:endParaRPr lang="en-US" sz="1400" b="1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SSA3000X-R</a:t>
                      </a:r>
                      <a:endParaRPr lang="en-US" sz="1400" b="1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29154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Phase Noise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1 GHz, offset 10 kHz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&lt; -105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dBc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/Hz (typ.)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&lt; -99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dBc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/Hz (typ.)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3487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235132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Model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SVA1000X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SSA3000X P</a:t>
                      </a:r>
                      <a:r>
                        <a:rPr lang="en-US" altLang="zh-CN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lus</a:t>
                      </a:r>
                      <a:endParaRPr lang="en-US" sz="1400" b="1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SHA860A</a:t>
                      </a:r>
                      <a:endParaRPr lang="en-US" sz="1400" b="1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85747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Phase Noise</a:t>
                      </a:r>
                    </a:p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1 GHz, offset 10 kHz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&lt; -98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dBc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/Hz (typ.)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&lt; -104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dBc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/Hz (typ.)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2962023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F08DA1E7-BE6B-FDB9-B39E-C07254EBA495}"/>
              </a:ext>
            </a:extLst>
          </p:cNvPr>
          <p:cNvSpPr txBox="1"/>
          <p:nvPr/>
        </p:nvSpPr>
        <p:spPr>
          <a:xfrm>
            <a:off x="537724" y="2354147"/>
            <a:ext cx="6102562" cy="1524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i="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-104 </a:t>
            </a:r>
            <a:r>
              <a:rPr lang="en-US" altLang="zh-CN" sz="1500" i="0" dirty="0" err="1"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dBc</a:t>
            </a:r>
            <a:r>
              <a:rPr lang="en-US" altLang="zh-CN" sz="1500" i="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/Hz at 10 kHz offset (fc = 1 GHz).</a:t>
            </a:r>
          </a:p>
          <a:p>
            <a:pPr marL="285750" indent="-285750" algn="l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i="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Critical metric for evaluating oscillator stability and spectral purity.</a:t>
            </a:r>
          </a:p>
          <a:p>
            <a:pPr marL="285750" indent="-285750" algn="l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i="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Excellent phase noise is an important index for evaluating spectrum analyzer.</a:t>
            </a:r>
          </a:p>
        </p:txBody>
      </p:sp>
    </p:spTree>
    <p:extLst>
      <p:ext uri="{BB962C8B-B14F-4D97-AF65-F5344CB8AC3E}">
        <p14:creationId xmlns:p14="http://schemas.microsoft.com/office/powerpoint/2010/main" val="390870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A4BF433-46AA-52B9-3D5B-028932DFA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9291"/>
              </p:ext>
            </p:extLst>
          </p:nvPr>
        </p:nvGraphicFramePr>
        <p:xfrm>
          <a:off x="684661" y="1881123"/>
          <a:ext cx="13030890" cy="578329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786101">
                  <a:extLst>
                    <a:ext uri="{9D8B030D-6E8A-4147-A177-3AD203B41FA5}">
                      <a16:colId xmlns:a16="http://schemas.microsoft.com/office/drawing/2014/main" val="3216358644"/>
                    </a:ext>
                  </a:extLst>
                </a:gridCol>
                <a:gridCol w="2512504">
                  <a:extLst>
                    <a:ext uri="{9D8B030D-6E8A-4147-A177-3AD203B41FA5}">
                      <a16:colId xmlns:a16="http://schemas.microsoft.com/office/drawing/2014/main" val="1067572468"/>
                    </a:ext>
                  </a:extLst>
                </a:gridCol>
                <a:gridCol w="2512504">
                  <a:extLst>
                    <a:ext uri="{9D8B030D-6E8A-4147-A177-3AD203B41FA5}">
                      <a16:colId xmlns:a16="http://schemas.microsoft.com/office/drawing/2014/main" val="1028266228"/>
                    </a:ext>
                  </a:extLst>
                </a:gridCol>
                <a:gridCol w="2512504">
                  <a:extLst>
                    <a:ext uri="{9D8B030D-6E8A-4147-A177-3AD203B41FA5}">
                      <a16:colId xmlns:a16="http://schemas.microsoft.com/office/drawing/2014/main" val="287292719"/>
                    </a:ext>
                  </a:extLst>
                </a:gridCol>
                <a:gridCol w="3707277">
                  <a:extLst>
                    <a:ext uri="{9D8B030D-6E8A-4147-A177-3AD203B41FA5}">
                      <a16:colId xmlns:a16="http://schemas.microsoft.com/office/drawing/2014/main" val="2249787356"/>
                    </a:ext>
                  </a:extLst>
                </a:gridCol>
              </a:tblGrid>
              <a:tr h="22748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Parameter Setting</a:t>
                      </a: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Specifications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400" b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Instrument State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400" b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Impact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sz="1400" b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Tips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510915"/>
                  </a:ext>
                </a:extLst>
              </a:tr>
              <a:tr h="111446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RBW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 Hz ~ 10 MHz, in 1-3-10 sequence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3dB bandwidth of the IF filter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1. Frequency resolution</a:t>
                      </a:r>
                      <a:b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</a:b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2. Instrument noise floor</a:t>
                      </a:r>
                      <a:b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</a:b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3. Sweep speed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1. Trade-off between test speed and accuracy</a:t>
                      </a:r>
                      <a:b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</a:b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2. </a:t>
                      </a:r>
                      <a:r>
                        <a:rPr lang="en-US" sz="1400" b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Use Marker to measure </a:t>
                      </a: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signal power within the current RBW range.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67860"/>
                  </a:ext>
                </a:extLst>
              </a:tr>
              <a:tr h="75967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VBW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 Hz ~ 10 MHz, in 1-3-10 sequence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Low-pass filter bandwidth for post-detection voltage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1. Smoothing of displayed noise</a:t>
                      </a:r>
                      <a:b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</a:b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2. Sweep speed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  <a:t>1. Using VBW for noise smoothing may introduce errors in average power measurements.</a:t>
                      </a:r>
                      <a:b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</a:b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  <a:t>2. Easy to extract CW signal under noise background.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488373"/>
                  </a:ext>
                </a:extLst>
              </a:tr>
              <a:tr h="75967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Reference Level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-200 dBm to +23 dBm, 1 dB steps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Gain of the IF amplifier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Vertical shift of displayed traces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Set the reference level so the measured signal is close to it for optimal visibility.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29836"/>
                  </a:ext>
                </a:extLst>
              </a:tr>
              <a:tr h="75967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Attenuator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0 to 50 dB, in 1 dB steps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Input attenuation linked to IF amplifier gain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  <a:t>1. Instrument noise floor</a:t>
                      </a:r>
                      <a:b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</a:b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  <a:t>2. Instrument internal distortion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Adjust attenuation to verify the authenticity of displayed signals (e.g., check for compression).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6099"/>
                  </a:ext>
                </a:extLst>
              </a:tr>
              <a:tr h="82468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Sweep Time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 </a:t>
                      </a:r>
                      <a:r>
                        <a:rPr lang="en-US" sz="14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ms</a:t>
                      </a: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 to 4000 s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Speed of LO (local oscillator) and display sweep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Test speed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In auto mode, sweep time is set to the fastest possible under current conditions.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07687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1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Detector Mode</a:t>
                      </a:r>
                      <a:endParaRPr lang="en-US" sz="14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50088" marR="50088" marT="25044" marB="2504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Positive-peak, Negative-peak, Sample, Normal, Average (Voltage/RMS/Video)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Method for extracting frequency/amplitude data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Accuracy for different signal types (e.g., noise vs. CW)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400" b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Use RMS detector for noise-like signals to ensure accurate power measurements.</a:t>
                      </a:r>
                    </a:p>
                  </a:txBody>
                  <a:tcPr marL="50088" marR="50088" marT="25044" marB="25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9181682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3E53B04E-20CA-E685-D055-796A4C5E72B4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1505B8-B9E9-2939-F120-F0E0DE3A6F61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Test </a:t>
            </a:r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asic </a:t>
            </a:r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ettings</a:t>
            </a:r>
          </a:p>
        </p:txBody>
      </p:sp>
    </p:spTree>
    <p:extLst>
      <p:ext uri="{BB962C8B-B14F-4D97-AF65-F5344CB8AC3E}">
        <p14:creationId xmlns:p14="http://schemas.microsoft.com/office/powerpoint/2010/main" val="381889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D5F851-4096-EEC7-4BC5-033D5FA69B20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A9C69E-F9E6-91ED-8C64-930CB946F2D0}"/>
              </a:ext>
            </a:extLst>
          </p:cNvPr>
          <p:cNvSpPr txBox="1"/>
          <p:nvPr/>
        </p:nvSpPr>
        <p:spPr>
          <a:xfrm>
            <a:off x="537723" y="1045557"/>
            <a:ext cx="72196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Measurement Function</a:t>
            </a:r>
          </a:p>
          <a:p>
            <a:r>
              <a:rPr lang="en-US" altLang="zh-CN" sz="1600" kern="100" dirty="0">
                <a:solidFill>
                  <a:schemeClr val="bg1">
                    <a:lumMod val="50000"/>
                  </a:schemeClr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Efficiently Meet User's Field Test Requirements</a:t>
            </a:r>
            <a:endParaRPr lang="zh-CN" altLang="zh-CN" sz="1600" kern="100" dirty="0">
              <a:solidFill>
                <a:schemeClr val="bg1">
                  <a:lumMod val="50000"/>
                </a:schemeClr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1B17E68-EB92-15CD-29D7-423954511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11" y="2329767"/>
            <a:ext cx="2622238" cy="196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423193-EA06-7E73-B492-7F48D61CE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417" y="2329767"/>
            <a:ext cx="2622238" cy="196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5B2498F-AC84-95DC-62CB-7C17EEEE8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" y="2329766"/>
            <a:ext cx="2622236" cy="196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0D33D5-ADAE-A482-048B-62FDA8C32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329767"/>
            <a:ext cx="2622238" cy="196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A67AA4B-FFA7-2664-D2A3-983072A46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26" y="2329764"/>
            <a:ext cx="2622236" cy="1966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A00BF49-8175-18C2-58B9-82BE8137F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" y="5024981"/>
            <a:ext cx="2622242" cy="196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208699-550A-3925-D72F-812DCE77DD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07" y="5024982"/>
            <a:ext cx="2622236" cy="197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04B2542-A82F-E662-BF26-89220BB58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16" y="5024981"/>
            <a:ext cx="2622236" cy="196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75FFADB-AE02-F403-1B1D-9E9BDEF32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10" y="5024981"/>
            <a:ext cx="2622236" cy="196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AAB18AEB-CC8E-C1F8-30D0-B8D8B3D0F4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468" y="5024982"/>
            <a:ext cx="2622237" cy="196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46B06FFA-4A2C-31C8-A42F-1235A7FAB041}"/>
              </a:ext>
            </a:extLst>
          </p:cNvPr>
          <p:cNvSpPr txBox="1"/>
          <p:nvPr/>
        </p:nvSpPr>
        <p:spPr>
          <a:xfrm>
            <a:off x="220617" y="4446494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5G NR OTA Measurement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FF62AD3-3A04-7ACE-6953-BC35B317A1AB}"/>
              </a:ext>
            </a:extLst>
          </p:cNvPr>
          <p:cNvSpPr txBox="1"/>
          <p:nvPr/>
        </p:nvSpPr>
        <p:spPr>
          <a:xfrm>
            <a:off x="3055616" y="4446494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LTE OTA Measurement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2CA9A6E-AEDF-91FB-36BC-CD85076739F5}"/>
              </a:ext>
            </a:extLst>
          </p:cNvPr>
          <p:cNvSpPr txBox="1"/>
          <p:nvPr/>
        </p:nvSpPr>
        <p:spPr>
          <a:xfrm>
            <a:off x="5908407" y="4446493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IQ Data Acquisition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48F10A0-C4ED-2FF1-2166-862BF9656129}"/>
              </a:ext>
            </a:extLst>
          </p:cNvPr>
          <p:cNvSpPr txBox="1"/>
          <p:nvPr/>
        </p:nvSpPr>
        <p:spPr>
          <a:xfrm>
            <a:off x="8743410" y="4446493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Vector Network Analysis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3E0FFA3-0504-F7B7-8509-E4B26C6E2113}"/>
              </a:ext>
            </a:extLst>
          </p:cNvPr>
          <p:cNvSpPr txBox="1"/>
          <p:nvPr/>
        </p:nvSpPr>
        <p:spPr>
          <a:xfrm>
            <a:off x="11596201" y="4446492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Cable and Antenna Test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B857182-508B-AB93-6E42-60CFAE2099A2}"/>
              </a:ext>
            </a:extLst>
          </p:cNvPr>
          <p:cNvSpPr txBox="1"/>
          <p:nvPr/>
        </p:nvSpPr>
        <p:spPr>
          <a:xfrm>
            <a:off x="256176" y="7208863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Real-Time Spectrum Analysis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DA8DFBD-C50A-FBFE-8A6B-1D55EF338BC2}"/>
              </a:ext>
            </a:extLst>
          </p:cNvPr>
          <p:cNvSpPr txBox="1"/>
          <p:nvPr/>
        </p:nvSpPr>
        <p:spPr>
          <a:xfrm>
            <a:off x="3091175" y="7208863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Advanced Measurement Kit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A3E638C-9509-10D6-1F19-B6EDD39B6AE0}"/>
              </a:ext>
            </a:extLst>
          </p:cNvPr>
          <p:cNvSpPr txBox="1"/>
          <p:nvPr/>
        </p:nvSpPr>
        <p:spPr>
          <a:xfrm>
            <a:off x="5943966" y="7208862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Pulse Profile Measurements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E297C92-059B-3CD8-7A52-3B3CBE240C36}"/>
              </a:ext>
            </a:extLst>
          </p:cNvPr>
          <p:cNvSpPr txBox="1"/>
          <p:nvPr/>
        </p:nvSpPr>
        <p:spPr>
          <a:xfrm>
            <a:off x="8778969" y="7208862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Analog and Digital Modulation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1C00D54-6B22-AC9A-5D43-5C06EA8067D0}"/>
              </a:ext>
            </a:extLst>
          </p:cNvPr>
          <p:cNvSpPr txBox="1"/>
          <p:nvPr/>
        </p:nvSpPr>
        <p:spPr>
          <a:xfrm>
            <a:off x="11631760" y="7208861"/>
            <a:ext cx="26222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Indoor and Outdoor Map</a:t>
            </a:r>
            <a:endParaRPr lang="zh-CN" altLang="en-US" sz="13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13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A5F7F-E7DA-C826-4B21-89E5E570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B760793-C33B-217E-5DA2-BF7BD6FAD306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E60C2B-D80F-0A16-8642-D79E5F7DBB32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5G NR OTA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NR Option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C70D3F-7B9B-271A-4DA5-0D8B9D3D3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73" y="942078"/>
            <a:ext cx="4438995" cy="332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229DBC-D6D1-7E24-C7AD-10DE74F0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71" y="4432993"/>
            <a:ext cx="4438997" cy="332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ABEC4EB-D511-F7C3-962A-35BE214D2B4B}"/>
              </a:ext>
            </a:extLst>
          </p:cNvPr>
          <p:cNvSpPr txBox="1"/>
          <p:nvPr/>
        </p:nvSpPr>
        <p:spPr>
          <a:xfrm>
            <a:off x="537723" y="2088099"/>
            <a:ext cx="6802416" cy="5372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Core Features for 5G Deployment</a:t>
            </a:r>
          </a:p>
          <a:p>
            <a:pPr marL="285750" indent="-285750" algn="l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Network &amp; Beam Validation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Measures </a:t>
            </a: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channel power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 </a:t>
            </a: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SSB Index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 </a:t>
            </a: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frequency error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 and beam performance.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Multi-cell OTA testing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Detects PCI, beam ID, GSCN, SS-RSRP/RSRQ/SINR, and RSSI.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Metrics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RSRP, RSRQ, RSSI, and cell count (LTE + 5G NSA mode support).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SSB EVM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with constellation display for signal quality.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Automatic SSB detection for beam-specific analysis.</a:t>
            </a:r>
          </a:p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Advanced Tools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GNSS Sync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1PPS-triggered Gate Scan for stable spectrum analysis (uplink interference, channel power).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Frame Timing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Precise 4G/5G frame latency measurement.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RAT Interworking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Validates 5G NR + LTE FDD handover.</a:t>
            </a:r>
          </a:p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Applications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5G base station deployment and optimization.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Beamforming performance validation.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Coverage mapping (5G vs. LTE).</a:t>
            </a:r>
          </a:p>
        </p:txBody>
      </p:sp>
    </p:spTree>
    <p:extLst>
      <p:ext uri="{BB962C8B-B14F-4D97-AF65-F5344CB8AC3E}">
        <p14:creationId xmlns:p14="http://schemas.microsoft.com/office/powerpoint/2010/main" val="181722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B8A2A-90C0-1B73-13B8-45E338F2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9A00D22-ABC5-FD8F-A26D-95A5C93DE87C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201D495-AE78-A6C4-B9CC-B5C299181D66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LTE TDD/FDD OTA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LTE Option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6CB8B7-9B6D-D919-CBE1-3CF2BD736B03}"/>
              </a:ext>
            </a:extLst>
          </p:cNvPr>
          <p:cNvSpPr txBox="1"/>
          <p:nvPr/>
        </p:nvSpPr>
        <p:spPr>
          <a:xfrm>
            <a:off x="537723" y="2290126"/>
            <a:ext cx="7219602" cy="4979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Core Features for LTE Networks</a:t>
            </a:r>
          </a:p>
          <a:p>
            <a:pPr marL="285750" indent="-285750" algn="l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Critical Metrics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PCI, sector ID, cell group, frequency/time offset.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Power &amp; EVM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PSS/SSS/CRS/PBCH power levels and error analysis.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Avg/peak EVM with constellation visualization.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Synchronization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Sync status and timing alignment for network stability.</a:t>
            </a:r>
          </a:p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Advanced Analysis</a:t>
            </a:r>
          </a:p>
          <a:p>
            <a:pPr marL="285750" indent="-285750" algn="l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OTA Testing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Measures CRS/PBCH signal quality and interference.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Identifies coverage gaps and handover issues.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Multi-Cell Monitoring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lvl="1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Detects nearby LTE cells and frequency conflicts.</a:t>
            </a:r>
          </a:p>
          <a:p>
            <a:pPr algn="l">
              <a:lnSpc>
                <a:spcPct val="11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Applications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LTE network optimization and troubleshooting.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Pre-5G NSA mode readiness validation.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Interference hunting and site acceptance testing.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2307F33-362F-526F-B165-D579F3984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70" y="4432991"/>
            <a:ext cx="4450319" cy="333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9A5ACA-1B4A-10FC-F118-017C6684E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95" y="942078"/>
            <a:ext cx="4438995" cy="332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31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194E74-DAC4-ABB7-AB2C-8074C44BD9F8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45FFBAE-F408-0D91-CE9C-446A0F318805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Real-Time Spectrum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RTSA 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Option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E7ACEF-331D-F7F5-82BF-CDA72340B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97" y="2483740"/>
            <a:ext cx="5884318" cy="441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2722E9E8-6F36-76F5-C7DC-C61E9DCD4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" y="2150694"/>
            <a:ext cx="6450805" cy="491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Interference </a:t>
            </a:r>
            <a:endParaRPr kumimoji="0" lang="en-US" altLang="zh-CN" sz="1500" b="1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Uplink noise floor rise (no heavy traffic)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Connection failures / High SNR anomalies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Traditional Analyzer Limitations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Long Dead Time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Miss transient signals 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Blind Spots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Unpredictable gaps during scanning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Only effective for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Constant signals or max-hold intermittent signals</a:t>
            </a:r>
            <a:endParaRPr lang="en-US" altLang="zh-CN" sz="1500" dirty="0">
              <a:solidFill>
                <a:srgbClr val="404040"/>
              </a:solidFill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SHA860 RTSA </a:t>
            </a:r>
            <a:r>
              <a:rPr lang="en-US" altLang="zh-CN" sz="1500" b="1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A</a:t>
            </a:r>
            <a:r>
              <a:rPr kumimoji="0" lang="en-US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dvantages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300,000 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FFT/s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Real-time capture (zero dead time).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Persistence Display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Catch sporadic signals (infinite mode).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Spectrogram + 125k-frame playback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Time-frequency analysis.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Frequency Mask Trigger (FMT)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Trigger &amp; capture IQ data for events.</a:t>
            </a:r>
            <a:endParaRPr lang="en-US" altLang="zh-CN" sz="1500" dirty="0">
              <a:solidFill>
                <a:srgbClr val="404040"/>
              </a:solidFill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Applications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5G/IoT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Dynamic signal environments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Industrial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Burst interference analysis</a:t>
            </a:r>
          </a:p>
        </p:txBody>
      </p:sp>
    </p:spTree>
    <p:extLst>
      <p:ext uri="{BB962C8B-B14F-4D97-AF65-F5344CB8AC3E}">
        <p14:creationId xmlns:p14="http://schemas.microsoft.com/office/powerpoint/2010/main" val="428999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1A7F4-A0C6-32DC-6A26-A554F3BCB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2A69407-34F9-DF2F-041D-8E0960D6AD13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AF1CFD5-E19B-C937-ACB6-8D8CAB799795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Cable and Antenna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CAT Option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B2DB7AB-F7B3-DC4B-AA2D-6F04B3AC4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" y="2178468"/>
            <a:ext cx="7141699" cy="535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063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Impact of Component Failures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⚠️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Degraded Performance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Reduced signal strength ➔ Coverage shrinkage.</a:t>
            </a:r>
          </a:p>
          <a:p>
            <a:pPr marL="742950" marR="0" lvl="1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Call drops &amp; low data rates at cell edges.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⚠️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Revenue Loss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Poor customer experience ➔ Operator churn.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⚠️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Hardware Risks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Antenna mismatch/cable damage ➔ Transmitter failure.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SHA860 Measurement Capabilities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Quick &amp; Accurate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Single-port tests: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Cable loss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VSWR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Distance-to-Fault (DTF)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 return loss.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Instant results for antenna systems &amp; transmission lines.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Critical for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Base station deployment, maintenance, and troubleshooting.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Preventing costly downtime and hardware damage.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Benefits</a:t>
            </a:r>
            <a:endParaRPr kumimoji="0" lang="zh-CN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Efficiency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 Streamlines field installation &amp; repairs.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Precision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 Identifies faults (e.g., cable breaks, connector issues).</a:t>
            </a:r>
          </a:p>
          <a:p>
            <a:pPr marL="457200" marR="0" lvl="1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Reliability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 Ensures optimal RF performance for 4G/5G networks.</a:t>
            </a:r>
            <a:endParaRPr kumimoji="0" lang="zh-CN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pic>
        <p:nvPicPr>
          <p:cNvPr id="17" name="图片 16" hidden="1">
            <a:extLst>
              <a:ext uri="{FF2B5EF4-FFF2-40B4-BE49-F238E27FC236}">
                <a16:creationId xmlns:a16="http://schemas.microsoft.com/office/drawing/2014/main" id="{D3C64449-BDB3-720F-4DBF-55662D245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67" y="898535"/>
            <a:ext cx="4438994" cy="332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7FFBF59E-AD39-833E-5E6E-A724491DE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67" y="4389448"/>
            <a:ext cx="4450319" cy="333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1D70972-E6A9-7447-9AF4-A1C5C53CD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98" y="1045557"/>
            <a:ext cx="6337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B5644D5-ED42-E763-B761-F00709C4BF3C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77AB09-7075-0F43-3527-4ADAABEC885A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IQ Data Acquisition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IQA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 Option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2ABF2B-A449-2FCF-F1DD-E6FF58507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2259981"/>
            <a:ext cx="7293775" cy="50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63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Core Functionality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IQ Data Capture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Spectrum Analyzer Mode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Capture raw IQ data with 300 M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Hz </a:t>
            </a:r>
            <a:r>
              <a:rPr kumimoji="0" lang="zh-CN" altLang="zh-CN" sz="150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sampling rate and</a:t>
            </a:r>
            <a:r>
              <a:rPr lang="en-US" altLang="zh-CN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 </a:t>
            </a:r>
            <a:r>
              <a:rPr kumimoji="0" lang="zh-CN" altLang="zh-CN" sz="150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110 MHz bandwidth</a:t>
            </a:r>
            <a:r>
              <a:rPr lang="en-US" altLang="zh-CN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.</a:t>
            </a:r>
            <a:endParaRPr kumimoji="0" lang="en-US" altLang="zh-CN" sz="150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Storage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Save to internal memory or external USB.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Signal Reproduction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Replay captured signals in the lab using vector signal generators.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Technical Specifications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Hardware Power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1 GB RAM, 300 MHz sample rate, 110 MHz bandwidth</a:t>
            </a:r>
            <a:r>
              <a:rPr lang="en-US" altLang="zh-CN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,</a:t>
            </a:r>
            <a:r>
              <a:rPr lang="zh-CN" altLang="en-US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 </a:t>
            </a:r>
            <a:r>
              <a:rPr lang="en-US" altLang="zh-CN" sz="1500" dirty="0">
                <a:solidFill>
                  <a:srgbClr val="404040"/>
                </a:solidFill>
                <a:latin typeface="HONOR Sans CN" panose="02000500000000000000" pitchFamily="2" charset="-122"/>
                <a:ea typeface="HONOR Sans CN" panose="02000500000000000000" pitchFamily="2" charset="-122"/>
              </a:rPr>
              <a:t>16-bit resolution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Data Transfer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Export IQ data via</a:t>
            </a:r>
            <a:r>
              <a:rPr kumimoji="0" lang="zh-CN" altLang="zh-CN" sz="150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USB or LAN for offline 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analysis.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Applications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Field Troubleshooting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Capture abnormal RF signals for lab-based root-cause analysis.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Signal Visualization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Reconstruct and analyze signals with high clarity (time/frequency domains).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R&amp;D Validation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Validate device performance under real-world electromagnetic conditions.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D050630-A22B-31C2-38EC-96A576FC0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18" y="2551611"/>
            <a:ext cx="5697162" cy="431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57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3469640" y="4420235"/>
            <a:ext cx="1276985" cy="969010"/>
          </a:xfrm>
        </p:spPr>
        <p:txBody>
          <a:bodyPr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5400" dirty="0">
                <a:solidFill>
                  <a:srgbClr val="01409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01</a:t>
            </a:r>
          </a:p>
        </p:txBody>
      </p:sp>
      <p:sp>
        <p:nvSpPr>
          <p:cNvPr id="3" name="文本占位符 1"/>
          <p:cNvSpPr>
            <a:spLocks noGrp="1"/>
          </p:cNvSpPr>
          <p:nvPr/>
        </p:nvSpPr>
        <p:spPr>
          <a:xfrm>
            <a:off x="3488690" y="5297805"/>
            <a:ext cx="1501775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dirty="0">
                <a:solidFill>
                  <a:schemeClr val="tx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Basic Info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133090" y="4522470"/>
            <a:ext cx="0" cy="10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占位符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154420" y="4420235"/>
            <a:ext cx="1276985" cy="969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5400">
                <a:solidFill>
                  <a:srgbClr val="F39800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02</a:t>
            </a:r>
          </a:p>
        </p:txBody>
      </p:sp>
      <p:sp>
        <p:nvSpPr>
          <p:cNvPr id="6" name="文本占位符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173470" y="5297805"/>
            <a:ext cx="187198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dirty="0">
                <a:solidFill>
                  <a:schemeClr val="tx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Features</a:t>
            </a:r>
            <a:endParaRPr lang="en-US" sz="2000" dirty="0">
              <a:solidFill>
                <a:schemeClr val="tx1"/>
              </a:solidFill>
              <a:latin typeface="HONOR Sans CN DemiBold" panose="02000700000000000000" charset="-122"/>
              <a:ea typeface="HONOR Sans CN DemiBold" panose="02000700000000000000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5817870" y="4522470"/>
            <a:ext cx="0" cy="10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占位符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848725" y="4420235"/>
            <a:ext cx="1276985" cy="969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5400">
                <a:solidFill>
                  <a:srgbClr val="01409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03</a:t>
            </a:r>
          </a:p>
        </p:txBody>
      </p:sp>
      <p:sp>
        <p:nvSpPr>
          <p:cNvPr id="10" name="文本占位符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867775" y="5297805"/>
            <a:ext cx="1867535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dirty="0">
                <a:solidFill>
                  <a:schemeClr val="tx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Application</a:t>
            </a:r>
            <a:r>
              <a:rPr lang="en-US" altLang="zh-CN" sz="1600" dirty="0">
                <a:solidFill>
                  <a:schemeClr val="tx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s</a:t>
            </a:r>
            <a:endParaRPr lang="en-US" sz="2000" dirty="0">
              <a:solidFill>
                <a:schemeClr val="tx1"/>
              </a:solidFill>
              <a:latin typeface="HONOR Sans CN DemiBold" panose="02000700000000000000" charset="-122"/>
              <a:ea typeface="HONOR Sans CN DemiBold" panose="02000700000000000000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8512175" y="4522470"/>
            <a:ext cx="0" cy="10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占位符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533505" y="4420235"/>
            <a:ext cx="1276985" cy="969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5400">
                <a:solidFill>
                  <a:srgbClr val="939494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04</a:t>
            </a:r>
          </a:p>
        </p:txBody>
      </p:sp>
      <p:sp>
        <p:nvSpPr>
          <p:cNvPr id="13" name="文本占位符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1552555" y="5297805"/>
            <a:ext cx="187198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600" dirty="0">
                <a:solidFill>
                  <a:schemeClr val="tx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Comparison</a:t>
            </a:r>
            <a:endParaRPr lang="en-US" sz="2000" dirty="0">
              <a:solidFill>
                <a:schemeClr val="tx1"/>
              </a:solidFill>
              <a:latin typeface="HONOR Sans CN DemiBold" panose="02000700000000000000" charset="-122"/>
              <a:ea typeface="HONOR Sans CN DemiBold" panose="02000700000000000000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9"/>
            </p:custDataLst>
          </p:nvPr>
        </p:nvCxnSpPr>
        <p:spPr>
          <a:xfrm>
            <a:off x="11196955" y="4522470"/>
            <a:ext cx="0" cy="10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2D18027-5151-E1BC-4C5C-B07A79D6EDF1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4F6B0A-B057-72C6-7659-02A2780E187A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Pulse Profile Measurements</a:t>
            </a:r>
          </a:p>
          <a:p>
            <a:pPr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PU Option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3D9D501-603A-E395-7A38-C429A0FF1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" y="2556964"/>
            <a:ext cx="6604693" cy="390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063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Core Functionality</a:t>
            </a:r>
            <a:endParaRPr kumimoji="0" lang="en-US" altLang="zh-CN" sz="1500" b="1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10,001 measurement points</a:t>
            </a:r>
            <a:endParaRPr kumimoji="0" lang="en-US" altLang="zh-CN" sz="1500" b="1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Analyzes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power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 </a:t>
            </a: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pulse transitions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, and dynamic signal characteristics.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Positive/Negative Peak, Sample, Average, and Conventional detection.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Applications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RF Device Validation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Test performance under real-world conditions (e.g.,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 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burst signals).</a:t>
            </a:r>
          </a:p>
          <a:p>
            <a:pPr marL="742950" marR="0" lvl="1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Validate pulse integrity and transient response.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Signal Characterization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Capture rise/fall times, overshoot, and pulse stability.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Benefits</a:t>
            </a:r>
            <a:endParaRPr lang="en-US" altLang="zh-CN" sz="1500" b="1" dirty="0">
              <a:solidFill>
                <a:srgbClr val="404040"/>
              </a:solidFill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Ensure compliance with stringent RF standards.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Ideal for R&amp;D, production testing, and field troubleshooting</a:t>
            </a:r>
            <a:r>
              <a:rPr kumimoji="0" lang="en-US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.</a:t>
            </a:r>
            <a:endParaRPr kumimoji="0" lang="zh-CN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BB5B997-7A76-A928-AB53-2B926FB5EE0C}"/>
              </a:ext>
            </a:extLst>
          </p:cNvPr>
          <p:cNvGrpSpPr>
            <a:grpSpLocks noChangeAspect="1"/>
          </p:cNvGrpSpPr>
          <p:nvPr/>
        </p:nvGrpSpPr>
        <p:grpSpPr>
          <a:xfrm>
            <a:off x="7466804" y="2342607"/>
            <a:ext cx="5595524" cy="4206822"/>
            <a:chOff x="7336176" y="2243999"/>
            <a:chExt cx="5726682" cy="43054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935450E-EC2B-91F6-7ACF-6D9357E75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176" y="2243999"/>
              <a:ext cx="5726682" cy="4305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41C598A-71BC-ED52-CC86-A08B27B4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8180" y="6065156"/>
              <a:ext cx="964678" cy="484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825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2EB4D9-A12D-6B48-6DB7-EB7D168AB9C7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AE965D2-0426-8A79-3544-D069C6B991BF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Indoor and Outdoor Map</a:t>
            </a:r>
          </a:p>
          <a:p>
            <a:pPr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GPS 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and</a:t>
            </a:r>
            <a:r>
              <a:rPr lang="zh-CN" altLang="en-US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MAP Option, Antennas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731848-59F5-36E1-36D8-33CD92459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7" y="2483133"/>
            <a:ext cx="6094314" cy="457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035DB06-4AFA-192E-8BDC-EEC9A7CC0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23" y="2346310"/>
            <a:ext cx="5730073" cy="471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63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Core Capabilities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Geotagging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GPS coordinates for all measurements.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GPS Status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Satellite lock indicator &amp; real-time positioning.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Dynamic Mapping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Outdoor maps (zoom levels 1-19) + indoor/outdoor 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Track PCI, sector/group IDs, signal power per location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Network Optimization Tools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Coverage Analysis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Locate base stations, antenna orientation/height.</a:t>
            </a:r>
          </a:p>
          <a:p>
            <a:pPr marL="457200" marR="0" lvl="1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Identify weak coverage zones or interference hotspots.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Data Logging &amp; Playback</a:t>
            </a: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Record and replay field measurements with ±0.01 ppm accuracy (post-GPS lock).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500" b="1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Key Applications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5G/LTE indoor/outdoor coverage mapping.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Site surveys for network expansion or densification.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5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Troubleshooting signal gaps in urban/rural environments.</a:t>
            </a:r>
          </a:p>
        </p:txBody>
      </p:sp>
    </p:spTree>
    <p:extLst>
      <p:ext uri="{BB962C8B-B14F-4D97-AF65-F5344CB8AC3E}">
        <p14:creationId xmlns:p14="http://schemas.microsoft.com/office/powerpoint/2010/main" val="221980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3528-CE64-83F9-69B4-5A992822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9101B2-9CD1-70EB-BA19-317E075E14C5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F0B712-557E-7686-CD62-61FE0317B845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Analog Modulation Analysis</a:t>
            </a:r>
          </a:p>
          <a:p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AMA Option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479F569-D7A9-BFC5-EE82-C9BC50A3B1EF}"/>
              </a:ext>
            </a:extLst>
          </p:cNvPr>
          <p:cNvGrpSpPr/>
          <p:nvPr/>
        </p:nvGrpSpPr>
        <p:grpSpPr>
          <a:xfrm>
            <a:off x="353420" y="2819401"/>
            <a:ext cx="13693371" cy="3779046"/>
            <a:chOff x="353420" y="2819401"/>
            <a:chExt cx="13693371" cy="377904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D1C93B-FD85-0663-97BC-7E361434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21" y="2819401"/>
              <a:ext cx="4352345" cy="3264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81CAA5C-76B0-2143-1BA3-21B23EDD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934" y="2819401"/>
              <a:ext cx="4352345" cy="3264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D5580AF-DC84-15DA-7745-4B9A895F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446" y="2819401"/>
              <a:ext cx="4352345" cy="3264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17CA76E-EBD9-28C0-649F-FA109A232006}"/>
                </a:ext>
              </a:extLst>
            </p:cNvPr>
            <p:cNvSpPr txBox="1"/>
            <p:nvPr/>
          </p:nvSpPr>
          <p:spPr>
            <a:xfrm>
              <a:off x="353420" y="6290670"/>
              <a:ext cx="4352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AM</a:t>
              </a:r>
              <a:endPara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0E7D081-08AC-D2A3-1449-4017AFE04006}"/>
                </a:ext>
              </a:extLst>
            </p:cNvPr>
            <p:cNvSpPr txBox="1"/>
            <p:nvPr/>
          </p:nvSpPr>
          <p:spPr>
            <a:xfrm>
              <a:off x="5023934" y="6290669"/>
              <a:ext cx="4352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FM</a:t>
              </a:r>
              <a:endPara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2A97F9F-54A9-F462-7B73-63694ED43B0E}"/>
                </a:ext>
              </a:extLst>
            </p:cNvPr>
            <p:cNvSpPr txBox="1"/>
            <p:nvPr/>
          </p:nvSpPr>
          <p:spPr>
            <a:xfrm>
              <a:off x="9694446" y="6290669"/>
              <a:ext cx="4352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PM</a:t>
              </a:r>
              <a:endPara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3E456C5-3245-54A1-54E3-235D8A43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4" t="1720" b="1267"/>
            <a:stretch/>
          </p:blipFill>
          <p:spPr>
            <a:xfrm>
              <a:off x="3955315" y="2819401"/>
              <a:ext cx="735264" cy="322217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CE7013F-6C7C-83F0-00E8-310A3844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40" t="331" b="1423"/>
            <a:stretch/>
          </p:blipFill>
          <p:spPr>
            <a:xfrm>
              <a:off x="8647294" y="2819401"/>
              <a:ext cx="728986" cy="318035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FB8001C-29B3-E961-3DEE-80F37A262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07" t="697" b="2606"/>
            <a:stretch/>
          </p:blipFill>
          <p:spPr>
            <a:xfrm>
              <a:off x="13316680" y="2841172"/>
              <a:ext cx="730111" cy="3178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01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53A14-C768-579C-58B2-69CADB2E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9220332-1402-EEC3-A7D2-6F2CE690EADD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BC86F2-5119-98C6-7535-CC0C89273F2B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Digital Modulation Analysis</a:t>
            </a:r>
          </a:p>
          <a:p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DMA Option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B584CE-4AB1-5276-C773-4F90210E26CB}"/>
              </a:ext>
            </a:extLst>
          </p:cNvPr>
          <p:cNvSpPr txBox="1"/>
          <p:nvPr/>
        </p:nvSpPr>
        <p:spPr>
          <a:xfrm>
            <a:off x="537723" y="2903157"/>
            <a:ext cx="5835105" cy="3075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EVM (</a:t>
            </a:r>
            <a:r>
              <a:rPr lang="en-US" altLang="zh-CN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E</a:t>
            </a: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rror </a:t>
            </a:r>
            <a:r>
              <a:rPr lang="en-US" altLang="zh-CN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V</a:t>
            </a: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ector </a:t>
            </a:r>
            <a:r>
              <a:rPr lang="en-US" altLang="zh-CN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A</a:t>
            </a: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mplitude) calculation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Transmission quality factors, visualization mode including eye diagram and constellation, extend troubleshooting to complex signals and systems.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ASK（2ASK）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FSK：2FSK，4FSK，8FSK，16FSK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MSK（GMSK）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PSK：BPSK，QPSK，OQPSK，8PSK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DPSK：DBPSK，DQPSK，D8PSK，π/4-DQPSK π/8-D8PSK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QAM：16，32，64，128，256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23F450-8DFA-6BA5-8A03-E98BC31DA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96" y="2152644"/>
            <a:ext cx="6101805" cy="457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951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BD6D5-54A7-E335-8BAA-E6DED12C749B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0DFC62-D0D9-2AE1-3EA7-342B5295CED7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pectrum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tandard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kern="100" dirty="0">
                <a:solidFill>
                  <a:prstClr val="white">
                    <a:lumMod val="50000"/>
                  </a:prstClr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Requires AMK (Advanced Measurement Kit) Option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F6386E-BF46-C11E-3B84-BB5FE473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" r="15741"/>
          <a:stretch/>
        </p:blipFill>
        <p:spPr>
          <a:xfrm>
            <a:off x="537723" y="3491396"/>
            <a:ext cx="5486027" cy="26169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7994AD-5DF8-CF4F-7C5C-E9E470C4C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3243" y="4799874"/>
            <a:ext cx="3510665" cy="263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D08F52-419F-70F1-62C8-B56EC0D2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2569" y="1995709"/>
            <a:ext cx="3510665" cy="263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22C9B2-3FAE-9807-B8A9-B78137ED4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3243" y="1995708"/>
            <a:ext cx="3481681" cy="263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A677CC-BBE1-0C43-F35F-9C196A788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2569" y="4799874"/>
            <a:ext cx="3510665" cy="263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634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DE35DF-C94C-5079-C3B8-8F6935BB1DE7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C54864-EE31-C513-F28F-56BE0593A9D8}"/>
              </a:ext>
            </a:extLst>
          </p:cNvPr>
          <p:cNvSpPr txBox="1"/>
          <p:nvPr/>
        </p:nvSpPr>
        <p:spPr>
          <a:xfrm>
            <a:off x="537723" y="1045557"/>
            <a:ext cx="7219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Vector Network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*Requires VNA Option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A06967-FF7D-C9A7-9513-A8DC3F31B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76" y="2207415"/>
            <a:ext cx="6101805" cy="457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F02283A-4650-EEBE-2F08-B8CE8AA52BC6}"/>
              </a:ext>
            </a:extLst>
          </p:cNvPr>
          <p:cNvSpPr txBox="1"/>
          <p:nvPr/>
        </p:nvSpPr>
        <p:spPr>
          <a:xfrm>
            <a:off x="537723" y="2532441"/>
            <a:ext cx="5723740" cy="3492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4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S11 &amp; S21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(magnitude/phase) with </a:t>
            </a: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Smith Chart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impedance visualization.</a:t>
            </a:r>
          </a:p>
          <a:p>
            <a:pPr marL="285750" indent="-285750" algn="l">
              <a:lnSpc>
                <a:spcPct val="14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114dB dynamic range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 for high-precision characterization.</a:t>
            </a:r>
          </a:p>
          <a:p>
            <a:pPr marL="285750" indent="-285750" algn="l">
              <a:lnSpc>
                <a:spcPct val="14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Up to </a:t>
            </a: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10,001 measurement points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.</a:t>
            </a:r>
            <a:endParaRPr lang="en-US" altLang="zh-CN" sz="1500" dirty="0">
              <a:solidFill>
                <a:srgbClr val="404040"/>
              </a:solidFill>
              <a:latin typeface="HONOR Sans CN" panose="02000500000000000000" pitchFamily="2" charset="-122"/>
              <a:ea typeface="HONOR Sans CN" panose="02000500000000000000" pitchFamily="2" charset="-122"/>
            </a:endParaRPr>
          </a:p>
          <a:p>
            <a:pPr marL="285750" indent="-285750">
              <a:lnSpc>
                <a:spcPct val="14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50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VSWR, out-of-band 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rejection, insertion loss, return loss…</a:t>
            </a:r>
          </a:p>
          <a:p>
            <a:pPr marL="285750" indent="-285750" algn="l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Port Extension</a:t>
            </a: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: Eliminates test fixture errors by extending reference planes.</a:t>
            </a:r>
          </a:p>
          <a:p>
            <a:pPr algn="l">
              <a:lnSpc>
                <a:spcPct val="140000"/>
              </a:lnSpc>
            </a:pPr>
            <a:r>
              <a:rPr lang="en-US" altLang="zh-CN" sz="1500" b="1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Calibration &amp; Accuracy</a:t>
            </a: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Mechanical (open/short/load) and electronic calibration kits.</a:t>
            </a: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1500" b="0" i="0" dirty="0">
                <a:solidFill>
                  <a:srgbClr val="404040"/>
                </a:solidFill>
                <a:effectLst/>
                <a:latin typeface="HONOR Sans CN" panose="02000500000000000000" pitchFamily="2" charset="-122"/>
                <a:ea typeface="HONOR Sans CN" panose="02000500000000000000" pitchFamily="2" charset="-122"/>
              </a:rPr>
              <a:t>Ensures traceable results for R&amp;D and production testing.</a:t>
            </a:r>
          </a:p>
        </p:txBody>
      </p:sp>
    </p:spTree>
    <p:extLst>
      <p:ext uri="{BB962C8B-B14F-4D97-AF65-F5344CB8AC3E}">
        <p14:creationId xmlns:p14="http://schemas.microsoft.com/office/powerpoint/2010/main" val="415152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E806C78-B891-4D64-2256-D30A3FC30AA5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DD7244-4EB9-45E8-428C-1D7E97C4EF0F}"/>
              </a:ext>
            </a:extLst>
          </p:cNvPr>
          <p:cNvSpPr txBox="1"/>
          <p:nvPr/>
        </p:nvSpPr>
        <p:spPr>
          <a:xfrm>
            <a:off x="537723" y="1045557"/>
            <a:ext cx="12455466" cy="1403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Advanced Calibration Tools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Calibrating network analyzers is critical for high accuracy measurements and can be particularly challenging in non-coaxial environments. The SHA family supports a broad range of mechanical and electronic calibration kits and offers advanced calibration methods to enhance ease-of-use while providing best-in-class accuracy. 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9109D-22C3-03AF-E01D-2E53D087C5E3}"/>
              </a:ext>
            </a:extLst>
          </p:cNvPr>
          <p:cNvGrpSpPr/>
          <p:nvPr/>
        </p:nvGrpSpPr>
        <p:grpSpPr>
          <a:xfrm>
            <a:off x="980902" y="3042449"/>
            <a:ext cx="11941761" cy="4453788"/>
            <a:chOff x="1028175" y="2879163"/>
            <a:chExt cx="11941761" cy="445378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C2624E2-FD36-8599-8346-517B2BE5D7A3}"/>
                </a:ext>
              </a:extLst>
            </p:cNvPr>
            <p:cNvGrpSpPr/>
            <p:nvPr/>
          </p:nvGrpSpPr>
          <p:grpSpPr>
            <a:xfrm>
              <a:off x="7129409" y="2879163"/>
              <a:ext cx="5840527" cy="4196330"/>
              <a:chOff x="479418" y="553854"/>
              <a:chExt cx="5840527" cy="4196330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07412ED6-FBC6-DEED-6211-543F7E721133}"/>
                  </a:ext>
                </a:extLst>
              </p:cNvPr>
              <p:cNvGrpSpPr/>
              <p:nvPr/>
            </p:nvGrpSpPr>
            <p:grpSpPr>
              <a:xfrm>
                <a:off x="479418" y="553854"/>
                <a:ext cx="5840527" cy="3997879"/>
                <a:chOff x="5983402" y="1828738"/>
                <a:chExt cx="5840527" cy="3997879"/>
              </a:xfrm>
            </p:grpSpPr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A8C545CE-9352-1EC0-3F8E-F0B6E3E47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8597" y="2235713"/>
                  <a:ext cx="2035529" cy="1413328"/>
                </a:xfrm>
                <a:prstGeom prst="rect">
                  <a:avLst/>
                </a:prstGeom>
              </p:spPr>
            </p:pic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1A278E72-8BCC-891B-C033-2FC6672816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3402" y="4244559"/>
                  <a:ext cx="2260724" cy="1582058"/>
                </a:xfrm>
                <a:prstGeom prst="rect">
                  <a:avLst/>
                </a:prstGeom>
              </p:spPr>
            </p:pic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87603D70-8F29-581F-E238-92B1F0C471BA}"/>
                    </a:ext>
                  </a:extLst>
                </p:cNvPr>
                <p:cNvSpPr txBox="1"/>
                <p:nvPr/>
              </p:nvSpPr>
              <p:spPr>
                <a:xfrm>
                  <a:off x="6079114" y="1828738"/>
                  <a:ext cx="235946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dirty="0">
                      <a:latin typeface="HONOR Sans CN" panose="02000500000000000000" pitchFamily="2" charset="-122"/>
                      <a:ea typeface="HONOR Sans CN" panose="02000500000000000000" pitchFamily="2" charset="-122"/>
                      <a:cs typeface="Arial" panose="020B0604020202020204" pitchFamily="34" charset="0"/>
                    </a:rPr>
                    <a:t>Electronic Calibration Kit</a:t>
                  </a:r>
                  <a:endParaRPr lang="zh-CN" altLang="en-US" sz="1400" dirty="0">
                    <a:latin typeface="HONOR Sans CN" panose="02000500000000000000" pitchFamily="2" charset="-122"/>
                    <a:ea typeface="HONOR Sans CN" panose="02000500000000000000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F4C34D6-D41D-FD04-50DF-081B1CBE13FB}"/>
                    </a:ext>
                  </a:extLst>
                </p:cNvPr>
                <p:cNvSpPr txBox="1"/>
                <p:nvPr/>
              </p:nvSpPr>
              <p:spPr>
                <a:xfrm>
                  <a:off x="6079114" y="3764084"/>
                  <a:ext cx="242016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dirty="0">
                      <a:latin typeface="HONOR Sans CN" panose="02000500000000000000" pitchFamily="2" charset="-122"/>
                      <a:ea typeface="HONOR Sans CN" panose="02000500000000000000" pitchFamily="2" charset="-122"/>
                      <a:cs typeface="Arial" panose="020B0604020202020204" pitchFamily="34" charset="0"/>
                    </a:rPr>
                    <a:t>One-piece Calibration Kit</a:t>
                  </a:r>
                  <a:endParaRPr lang="zh-CN" altLang="en-US" sz="1400" dirty="0">
                    <a:latin typeface="HONOR Sans CN" panose="02000500000000000000" pitchFamily="2" charset="-122"/>
                    <a:ea typeface="HONOR Sans CN" panose="02000500000000000000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17E1F67-9D1A-2A0F-40E0-08E267E1276E}"/>
                    </a:ext>
                  </a:extLst>
                </p:cNvPr>
                <p:cNvSpPr txBox="1"/>
                <p:nvPr/>
              </p:nvSpPr>
              <p:spPr>
                <a:xfrm>
                  <a:off x="8895275" y="1828738"/>
                  <a:ext cx="29286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dirty="0">
                      <a:latin typeface="HONOR Sans CN" panose="02000500000000000000" pitchFamily="2" charset="-122"/>
                      <a:ea typeface="HONOR Sans CN" panose="02000500000000000000" pitchFamily="2" charset="-122"/>
                      <a:cs typeface="Arial" panose="020B0604020202020204" pitchFamily="34" charset="0"/>
                    </a:rPr>
                    <a:t>Mechanical Calibration Kit</a:t>
                  </a:r>
                  <a:endParaRPr lang="zh-CN" altLang="en-US" sz="1400" dirty="0">
                    <a:latin typeface="HONOR Sans CN" panose="02000500000000000000" pitchFamily="2" charset="-122"/>
                    <a:ea typeface="HONOR Sans CN" panose="02000500000000000000" pitchFamily="2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AAD9709-F921-B2EE-31EA-74684033D02D}"/>
                  </a:ext>
                </a:extLst>
              </p:cNvPr>
              <p:cNvSpPr txBox="1"/>
              <p:nvPr/>
            </p:nvSpPr>
            <p:spPr>
              <a:xfrm>
                <a:off x="3391290" y="2489200"/>
                <a:ext cx="24201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HONOR Sans CN" panose="02000500000000000000" pitchFamily="2" charset="-122"/>
                    <a:ea typeface="HONOR Sans CN" panose="02000500000000000000" pitchFamily="2" charset="-122"/>
                    <a:cs typeface="Arial" panose="020B0604020202020204" pitchFamily="34" charset="0"/>
                  </a:rPr>
                  <a:t>Waveguide Calibration Kit</a:t>
                </a:r>
                <a:endPara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B2D7B44-E9C5-DACA-9AA5-F9B81DD4C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1290" y="3136740"/>
                <a:ext cx="2420166" cy="1613444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AF535C4-DBED-5875-3AB9-388BC2D8B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8606" y="797366"/>
                <a:ext cx="2610379" cy="1740253"/>
              </a:xfrm>
              <a:prstGeom prst="rect">
                <a:avLst/>
              </a:prstGeom>
            </p:spPr>
          </p:pic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68C81D2-0497-14CF-08E2-0E989256E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909" r="10182" b="30924"/>
            <a:stretch/>
          </p:blipFill>
          <p:spPr>
            <a:xfrm>
              <a:off x="1028175" y="3286138"/>
              <a:ext cx="5192806" cy="3333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C61764C-AA44-15A7-3141-0E118BD473A6}"/>
                </a:ext>
              </a:extLst>
            </p:cNvPr>
            <p:cNvSpPr txBox="1"/>
            <p:nvPr/>
          </p:nvSpPr>
          <p:spPr>
            <a:xfrm>
              <a:off x="1028175" y="2879163"/>
              <a:ext cx="51928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Compatible with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Various C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alibration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P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ieces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4345106-457B-5D31-8FEB-E457BE9EECF3}"/>
                </a:ext>
              </a:extLst>
            </p:cNvPr>
            <p:cNvSpPr txBox="1"/>
            <p:nvPr/>
          </p:nvSpPr>
          <p:spPr>
            <a:xfrm>
              <a:off x="1028175" y="6774785"/>
              <a:ext cx="5347687" cy="558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SIGLENT protects your investment by supporting the import of calibration kits from other manufacturers and customer-defined calibration kits.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675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974A-7F8B-3199-B32B-29E0FCE4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拆分-03">
            <a:extLst>
              <a:ext uri="{FF2B5EF4-FFF2-40B4-BE49-F238E27FC236}">
                <a16:creationId xmlns:a16="http://schemas.microsoft.com/office/drawing/2014/main" id="{98F55B2E-99CE-BBB7-BABE-CD9B6B2E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" y="0"/>
            <a:ext cx="14397990" cy="8099425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BE48AA68-C80A-4CD4-486D-1000C65E52AE}"/>
              </a:ext>
            </a:extLst>
          </p:cNvPr>
          <p:cNvSpPr>
            <a:spLocks noGrp="1"/>
          </p:cNvSpPr>
          <p:nvPr/>
        </p:nvSpPr>
        <p:spPr>
          <a:xfrm>
            <a:off x="5706586" y="4304030"/>
            <a:ext cx="298704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APPLICATIONS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7749A6-3C13-7D8C-4FE0-DCB3297D5CB0}"/>
              </a:ext>
            </a:extLst>
          </p:cNvPr>
          <p:cNvSpPr>
            <a:spLocks noGrp="1"/>
          </p:cNvSpPr>
          <p:nvPr>
            <p:ph type="body" idx="4294967295" hasCustomPrompt="1"/>
          </p:nvPr>
        </p:nvSpPr>
        <p:spPr>
          <a:xfrm>
            <a:off x="5883910" y="2816860"/>
            <a:ext cx="2127885" cy="1487170"/>
          </a:xfrm>
        </p:spPr>
        <p:txBody>
          <a:bodyPr>
            <a:no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r"/>
            <a:r>
              <a:rPr lang="en-US" sz="10000" dirty="0">
                <a:solidFill>
                  <a:srgbClr val="00A0E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58932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C6CD1D2-6C11-1535-A7EF-4C7CA1485F03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96323E-DF6F-DE6C-6C57-187D6EBAA6E6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SHA860A Field Application Scenarios</a:t>
            </a:r>
            <a:endParaRPr lang="en-US" altLang="zh-CN" sz="3200" dirty="0">
              <a:effectLst/>
              <a:latin typeface="HONOR Sans CN Medium" panose="02000600000000000000" pitchFamily="2" charset="-122"/>
              <a:ea typeface="HONOR Sans CN Medium" panose="020006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5A17410-2EA7-477F-D64D-EE888CAE41C0}"/>
              </a:ext>
            </a:extLst>
          </p:cNvPr>
          <p:cNvGrpSpPr/>
          <p:nvPr/>
        </p:nvGrpSpPr>
        <p:grpSpPr>
          <a:xfrm>
            <a:off x="5040258" y="1873987"/>
            <a:ext cx="4058437" cy="5764132"/>
            <a:chOff x="5040258" y="1873987"/>
            <a:chExt cx="4058437" cy="57641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81FCBA3-8F80-D64E-9BE7-E831C36C7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194" r="24457"/>
            <a:stretch/>
          </p:blipFill>
          <p:spPr>
            <a:xfrm>
              <a:off x="5040260" y="1873987"/>
              <a:ext cx="4058435" cy="5764132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99E97D8-ADC1-9960-0890-BC4F5EA65CA6}"/>
                </a:ext>
              </a:extLst>
            </p:cNvPr>
            <p:cNvSpPr/>
            <p:nvPr/>
          </p:nvSpPr>
          <p:spPr>
            <a:xfrm>
              <a:off x="5040258" y="1875726"/>
              <a:ext cx="4058435" cy="5760652"/>
            </a:xfrm>
            <a:prstGeom prst="rect">
              <a:avLst/>
            </a:prstGeom>
            <a:solidFill>
              <a:sysClr val="windowText" lastClr="000000">
                <a:lumMod val="65000"/>
                <a:alpha val="4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6F5D58-24AA-1CB4-C061-6A6D0E88DFCC}"/>
                </a:ext>
              </a:extLst>
            </p:cNvPr>
            <p:cNvSpPr txBox="1"/>
            <p:nvPr/>
          </p:nvSpPr>
          <p:spPr>
            <a:xfrm>
              <a:off x="5048023" y="2444169"/>
              <a:ext cx="4045003" cy="4623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RF Device &amp; Component Testing</a:t>
              </a:r>
            </a:p>
            <a:p>
              <a:pPr>
                <a:lnSpc>
                  <a:spcPct val="15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🔧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Device Characterization</a:t>
              </a:r>
              <a:r>
                <a:rPr lang="en-US" altLang="zh-CN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:</a:t>
              </a:r>
            </a:p>
            <a:p>
              <a:pPr marL="742950" lvl="1" indent="-285750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Amplifiers, filters, mixers: </a:t>
              </a:r>
              <a:endParaRPr lang="en-US" altLang="zh-CN" sz="1500" dirty="0">
                <a:solidFill>
                  <a:schemeClr val="bg1"/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  <a:p>
              <a:pPr marL="741600" lvl="1">
                <a:lnSpc>
                  <a:spcPct val="150000"/>
                </a:lnSpc>
                <a:spcBef>
                  <a:spcPts val="300"/>
                </a:spcBef>
              </a:pPr>
              <a:r>
                <a:rPr lang="en-US" altLang="zh-CN" sz="150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bandwidth, linearity,  intermodulation distortion.</a:t>
              </a:r>
            </a:p>
            <a:p>
              <a:pPr marL="742950" lvl="1" indent="-285750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Passive components: resistors, capacitors, cables, connectors (VSWR, insertion loss).</a:t>
              </a:r>
            </a:p>
            <a:p>
              <a:pPr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📊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Performance Validation</a:t>
              </a:r>
              <a:r>
                <a:rPr lang="en-US" altLang="zh-CN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:</a:t>
              </a:r>
            </a:p>
            <a:p>
              <a:pPr marL="742950" lvl="1" indent="-285750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RF subsystems (antennas, attenuators) and active/passive component compliance.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B0277665-EB5B-330C-F1D3-0EA123FD8F0A}"/>
              </a:ext>
            </a:extLst>
          </p:cNvPr>
          <p:cNvGrpSpPr/>
          <p:nvPr/>
        </p:nvGrpSpPr>
        <p:grpSpPr>
          <a:xfrm>
            <a:off x="644635" y="1866809"/>
            <a:ext cx="4066201" cy="5764132"/>
            <a:chOff x="644635" y="1866809"/>
            <a:chExt cx="4066201" cy="576413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8E0DAC-D3DC-2E88-6D5D-7F60FFE7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635" y="1866809"/>
              <a:ext cx="4058435" cy="5764132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BA1006C-889E-7138-7A38-F6E650BF6680}"/>
                </a:ext>
              </a:extLst>
            </p:cNvPr>
            <p:cNvSpPr txBox="1"/>
            <p:nvPr/>
          </p:nvSpPr>
          <p:spPr>
            <a:xfrm>
              <a:off x="652401" y="2444169"/>
              <a:ext cx="4058435" cy="3802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Network Deployment &amp; Optimization</a:t>
              </a:r>
            </a:p>
            <a:p>
              <a:pPr algn="l">
                <a:lnSpc>
                  <a:spcPct val="15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📶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Signal Management: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Comparative signal power measurement, interference hunting, field strength mapping.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Telecom drive testing (coverage analysis, handover validation).</a:t>
              </a:r>
            </a:p>
            <a:p>
              <a:pPr algn="l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📡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Installation &amp; Maintenance</a:t>
              </a:r>
              <a:r>
                <a:rPr lang="en-US" altLang="zh-CN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: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Base station setup, antenna/cable testing, DTF analysis.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BE815B2-C104-A5C0-DF88-A930114F349D}"/>
              </a:ext>
            </a:extLst>
          </p:cNvPr>
          <p:cNvGrpSpPr/>
          <p:nvPr/>
        </p:nvGrpSpPr>
        <p:grpSpPr>
          <a:xfrm>
            <a:off x="9428116" y="1866809"/>
            <a:ext cx="4081734" cy="5771310"/>
            <a:chOff x="9428116" y="1866809"/>
            <a:chExt cx="4081734" cy="57713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2B00F51-01BE-3883-63B4-611ED41C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5882" y="1866809"/>
              <a:ext cx="4058435" cy="5771310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5B372D6-96EF-628C-F4EE-5BD614974398}"/>
                </a:ext>
              </a:extLst>
            </p:cNvPr>
            <p:cNvSpPr/>
            <p:nvPr/>
          </p:nvSpPr>
          <p:spPr>
            <a:xfrm>
              <a:off x="9428116" y="1875726"/>
              <a:ext cx="4081734" cy="5760652"/>
            </a:xfrm>
            <a:prstGeom prst="rect">
              <a:avLst/>
            </a:prstGeom>
            <a:solidFill>
              <a:sysClr val="windowText" lastClr="000000">
                <a:lumMod val="65000"/>
                <a:alpha val="4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4BC0E2C-E8D4-DF6B-48DB-1A226BCB277D}"/>
                </a:ext>
              </a:extLst>
            </p:cNvPr>
            <p:cNvSpPr txBox="1"/>
            <p:nvPr/>
          </p:nvSpPr>
          <p:spPr>
            <a:xfrm>
              <a:off x="9501584" y="2444169"/>
              <a:ext cx="4008266" cy="4518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Site Engineering &amp; Troubleshooting</a:t>
              </a:r>
            </a:p>
            <a:p>
              <a:pPr algn="l">
                <a:lnSpc>
                  <a:spcPct val="15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🏗️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Site Operations</a:t>
              </a:r>
              <a:r>
                <a:rPr lang="en-US" altLang="zh-CN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: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Radio link installation, site surveys, acceptance testing.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Fault diagnosis (design flaws, assembly errors, signal integrity).</a:t>
              </a:r>
            </a:p>
            <a:p>
              <a:pPr algn="l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🔍 </a:t>
              </a:r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Critical Scenarios</a:t>
              </a:r>
              <a:r>
                <a:rPr lang="en-US" altLang="zh-CN" sz="16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:</a:t>
              </a:r>
            </a:p>
            <a:p>
              <a:pPr marL="742950" lvl="1" indent="-285750" algn="l">
                <a:lnSpc>
                  <a:spcPct val="15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0" i="0" dirty="0">
                  <a:solidFill>
                    <a:schemeClr val="bg1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Real-time spectrum analysis for interference, signal drops, or hardware failures.</a:t>
              </a:r>
            </a:p>
            <a:p>
              <a:pPr>
                <a:lnSpc>
                  <a:spcPct val="150000"/>
                </a:lnSpc>
              </a:pPr>
              <a:br>
                <a:rPr lang="en-US" altLang="zh-CN" sz="1500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</a:br>
              <a:endParaRPr lang="zh-CN" altLang="en-US" sz="1500" dirty="0">
                <a:solidFill>
                  <a:schemeClr val="bg1"/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621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8535144F-4CE9-8792-D150-2FEDDFAAF9C2}"/>
              </a:ext>
            </a:extLst>
          </p:cNvPr>
          <p:cNvGrpSpPr/>
          <p:nvPr/>
        </p:nvGrpSpPr>
        <p:grpSpPr>
          <a:xfrm>
            <a:off x="134596" y="75362"/>
            <a:ext cx="14131020" cy="7948699"/>
            <a:chOff x="134596" y="75362"/>
            <a:chExt cx="14131020" cy="79486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675C189-B332-0A6B-A219-9B6EDAFF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96" y="75362"/>
              <a:ext cx="14131020" cy="7948699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146A8C-7D8C-6D8C-AA9E-99B62005B3D3}"/>
                </a:ext>
              </a:extLst>
            </p:cNvPr>
            <p:cNvSpPr txBox="1"/>
            <p:nvPr/>
          </p:nvSpPr>
          <p:spPr>
            <a:xfrm>
              <a:off x="622762" y="4760911"/>
              <a:ext cx="16854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witching </a:t>
              </a:r>
              <a:r>
                <a:rPr lang="en-US" altLang="zh-CN" sz="1400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C</a:t>
              </a:r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entre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E0FAC92-937C-A9AC-0AF2-AD71051EC9D3}"/>
                </a:ext>
              </a:extLst>
            </p:cNvPr>
            <p:cNvSpPr txBox="1"/>
            <p:nvPr/>
          </p:nvSpPr>
          <p:spPr>
            <a:xfrm>
              <a:off x="5650345" y="4760911"/>
              <a:ext cx="22744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B</a:t>
              </a:r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ase </a:t>
              </a:r>
              <a:r>
                <a:rPr lang="en-US" altLang="zh-CN" sz="1400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tation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507B053-2B1A-9F5A-04C2-C32CF43E23B9}"/>
                </a:ext>
              </a:extLst>
            </p:cNvPr>
            <p:cNvSpPr txBox="1"/>
            <p:nvPr/>
          </p:nvSpPr>
          <p:spPr>
            <a:xfrm>
              <a:off x="5650345" y="6728650"/>
              <a:ext cx="19369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R</a:t>
              </a:r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eceive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882ED70-A145-BD73-AD71-CB0C81810492}"/>
                </a:ext>
              </a:extLst>
            </p:cNvPr>
            <p:cNvSpPr txBox="1"/>
            <p:nvPr/>
          </p:nvSpPr>
          <p:spPr>
            <a:xfrm>
              <a:off x="5650345" y="6289860"/>
              <a:ext cx="19369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 Transmit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2FCAAB5-5D46-62E5-5C1D-2CFADA6FFBCE}"/>
                </a:ext>
              </a:extLst>
            </p:cNvPr>
            <p:cNvSpPr txBox="1"/>
            <p:nvPr/>
          </p:nvSpPr>
          <p:spPr>
            <a:xfrm>
              <a:off x="5581071" y="5433240"/>
              <a:ext cx="22744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0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Transmission Side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DB11441-4023-071B-52A9-C5EACF62D8E0}"/>
                </a:ext>
              </a:extLst>
            </p:cNvPr>
            <p:cNvSpPr txBox="1"/>
            <p:nvPr/>
          </p:nvSpPr>
          <p:spPr>
            <a:xfrm>
              <a:off x="11914962" y="7453348"/>
              <a:ext cx="22744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333333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zh-CN" sz="1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ntenna Tower</a:t>
              </a:r>
              <a:endParaRPr lang="zh-CN" altLang="en-US" sz="16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990D684-D994-8149-E2DF-8E97CE6810B9}"/>
              </a:ext>
            </a:extLst>
          </p:cNvPr>
          <p:cNvSpPr txBox="1"/>
          <p:nvPr/>
        </p:nvSpPr>
        <p:spPr>
          <a:xfrm>
            <a:off x="240609" y="3983567"/>
            <a:ext cx="637823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1.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Network management found base station traffic problems.</a:t>
            </a:r>
          </a:p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2.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The user complaint center found that users complained in some areas.</a:t>
            </a:r>
          </a:p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3.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Road test found signal coverage problems in some areas.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CB96B92-E316-4638-1A91-F6B571FF2F70}"/>
              </a:ext>
            </a:extLst>
          </p:cNvPr>
          <p:cNvSpPr txBox="1"/>
          <p:nvPr/>
        </p:nvSpPr>
        <p:spPr>
          <a:xfrm>
            <a:off x="8845730" y="830179"/>
            <a:ext cx="38339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5.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Spectrum detection and interference analysis through air signal measurement</a:t>
            </a:r>
          </a:p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6.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Use directional antenna to find the position / direction of interference source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34C26FC-D24F-F32D-E060-DD0DA821C84D}"/>
              </a:ext>
            </a:extLst>
          </p:cNvPr>
          <p:cNvSpPr txBox="1"/>
          <p:nvPr/>
        </p:nvSpPr>
        <p:spPr>
          <a:xfrm>
            <a:off x="7924798" y="7130182"/>
            <a:ext cx="37708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4. </a:t>
            </a:r>
            <a:r>
              <a:rPr lang="zh-CN" altLang="en-US" sz="13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Measuring the characteristics of interference signal through base station antenna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EFC4D88-C9DE-ADA0-2223-0E951A4C2FA4}"/>
              </a:ext>
            </a:extLst>
          </p:cNvPr>
          <p:cNvGrpSpPr/>
          <p:nvPr/>
        </p:nvGrpSpPr>
        <p:grpSpPr>
          <a:xfrm>
            <a:off x="5738362" y="2046869"/>
            <a:ext cx="7600343" cy="3291669"/>
            <a:chOff x="5659985" y="2046869"/>
            <a:chExt cx="7600343" cy="3291669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7B4F674-A800-A914-6B5E-4084CE5073EF}"/>
                </a:ext>
              </a:extLst>
            </p:cNvPr>
            <p:cNvSpPr txBox="1"/>
            <p:nvPr/>
          </p:nvSpPr>
          <p:spPr>
            <a:xfrm>
              <a:off x="5659985" y="2046869"/>
              <a:ext cx="7219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Installation and </a:t>
              </a:r>
              <a:r>
                <a:rPr lang="en-US" altLang="zh-CN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M</a:t>
              </a:r>
              <a:r>
                <a:rPr lang="zh-CN" altLang="en-US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aintenance of </a:t>
              </a:r>
              <a:r>
                <a:rPr lang="en-US" altLang="zh-CN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B</a:t>
              </a:r>
              <a:r>
                <a:rPr lang="zh-CN" altLang="en-US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ase </a:t>
              </a:r>
              <a:r>
                <a:rPr lang="en-US" altLang="zh-CN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S</a:t>
              </a:r>
              <a:r>
                <a:rPr lang="zh-CN" altLang="en-US" dirty="0">
                  <a:latin typeface="HONOR Sans CN Medium" panose="02000600000000000000" pitchFamily="2" charset="-122"/>
                  <a:ea typeface="HONOR Sans CN Medium" panose="02000600000000000000" pitchFamily="2" charset="-122"/>
                </a:rPr>
                <a:t>tation</a:t>
              </a:r>
              <a:endParaRPr lang="en-US" altLang="zh-CN" dirty="0">
                <a:latin typeface="HONOR Sans CN Medium" panose="02000600000000000000" pitchFamily="2" charset="-122"/>
                <a:ea typeface="HONOR Sans CN Medium" panose="02000600000000000000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6D01102-02D7-2BDE-C30F-208004A4D3D5}"/>
                </a:ext>
              </a:extLst>
            </p:cNvPr>
            <p:cNvSpPr txBox="1"/>
            <p:nvPr/>
          </p:nvSpPr>
          <p:spPr>
            <a:xfrm>
              <a:off x="5659985" y="2477867"/>
              <a:ext cx="3107273" cy="2149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b="1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T</a:t>
              </a:r>
              <a:r>
                <a:rPr lang="en-US" altLang="zh-CN" sz="1400" b="1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ransmission </a:t>
              </a:r>
              <a:r>
                <a:rPr lang="en-US" altLang="zh-CN" sz="1400" b="1" dirty="0">
                  <a:solidFill>
                    <a:srgbClr val="333333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en-US" altLang="zh-CN" sz="1400" b="1" i="0" dirty="0">
                  <a:solidFill>
                    <a:srgbClr val="333333"/>
                  </a:solidFill>
                  <a:effectLst/>
                  <a:latin typeface="HONOR Sans CN" panose="02000500000000000000" pitchFamily="2" charset="-122"/>
                  <a:ea typeface="HONOR Sans CN" panose="02000500000000000000" pitchFamily="2" charset="-122"/>
                </a:rPr>
                <a:t>ignal A</a:t>
              </a:r>
              <a:r>
                <a:rPr lang="zh-CN" altLang="en-US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nalysis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Spectrum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nalysis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P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ower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Antenna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G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ain/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solation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Amplifier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G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ain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Occupy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B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andwidth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M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odulation</a:t>
              </a:r>
              <a:endParaRPr lang="en-US" altLang="zh-CN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…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FF9381C-44C8-C483-211F-551F03F93DBA}"/>
                </a:ext>
              </a:extLst>
            </p:cNvPr>
            <p:cNvSpPr txBox="1"/>
            <p:nvPr/>
          </p:nvSpPr>
          <p:spPr>
            <a:xfrm>
              <a:off x="8405300" y="3964764"/>
              <a:ext cx="4855028" cy="1373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Received </a:t>
              </a:r>
              <a:r>
                <a:rPr lang="en-US" altLang="zh-CN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zh-CN" altLang="en-US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ignal </a:t>
              </a:r>
              <a:r>
                <a:rPr lang="en-US" altLang="zh-CN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A</a:t>
              </a:r>
              <a:r>
                <a:rPr lang="zh-CN" altLang="en-US" sz="1400" b="1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nalysis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Out-of-band and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n-band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purious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ignals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Unattended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T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ransmission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ignal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Signal </a:t>
              </a: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I</a:t>
              </a:r>
              <a:r>
                <a:rPr lang="zh-CN" altLang="en-US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nterference</a:t>
              </a:r>
              <a:endParaRPr lang="en-US" altLang="zh-CN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HONOR Sans CN" panose="02000500000000000000" pitchFamily="2" charset="-122"/>
                  <a:ea typeface="HONOR Sans CN" panose="02000500000000000000" pitchFamily="2" charset="-122"/>
                </a:rPr>
                <a:t>…</a:t>
              </a:r>
              <a:endPara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57E4C705-9DBD-173C-99BF-30ABEDE15EFA}"/>
              </a:ext>
            </a:extLst>
          </p:cNvPr>
          <p:cNvSpPr txBox="1"/>
          <p:nvPr/>
        </p:nvSpPr>
        <p:spPr>
          <a:xfrm>
            <a:off x="240609" y="924687"/>
            <a:ext cx="721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Performance, </a:t>
            </a:r>
            <a:r>
              <a:rPr lang="en-US" altLang="zh-CN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P</a:t>
            </a:r>
            <a:r>
              <a:rPr lang="zh-CN" altLang="en-US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ortability and </a:t>
            </a:r>
            <a:r>
              <a:rPr lang="en-US" altLang="zh-CN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E</a:t>
            </a:r>
            <a:r>
              <a:rPr lang="zh-CN" altLang="en-US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ase of </a:t>
            </a:r>
            <a:r>
              <a:rPr lang="en-US" altLang="zh-CN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U</a:t>
            </a:r>
            <a:r>
              <a:rPr lang="zh-CN" altLang="en-US" sz="1800" dirty="0">
                <a:latin typeface="HONOR Sans CN Medium" panose="02000600000000000000" pitchFamily="2" charset="-122"/>
                <a:ea typeface="HONOR Sans CN Medium" panose="02000600000000000000" pitchFamily="2" charset="-122"/>
              </a:rPr>
              <a:t>se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5CAAC9F-6CA6-E1CA-3D12-E446074391CF}"/>
              </a:ext>
            </a:extLst>
          </p:cNvPr>
          <p:cNvSpPr txBox="1"/>
          <p:nvPr/>
        </p:nvSpPr>
        <p:spPr>
          <a:xfrm>
            <a:off x="791993" y="2477867"/>
            <a:ext cx="4288972" cy="1115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latin typeface="HONOR Sans CN" panose="02000500000000000000" pitchFamily="2" charset="-122"/>
                <a:ea typeface="HONOR Sans CN" panose="02000500000000000000" pitchFamily="2" charset="-122"/>
              </a:rPr>
              <a:t>Signal </a:t>
            </a:r>
            <a:r>
              <a:rPr lang="en-US" altLang="zh-CN" sz="1400" b="1" dirty="0">
                <a:latin typeface="HONOR Sans CN" panose="02000500000000000000" pitchFamily="2" charset="-122"/>
                <a:ea typeface="HONOR Sans CN" panose="02000500000000000000" pitchFamily="2" charset="-122"/>
              </a:rPr>
              <a:t>I</a:t>
            </a:r>
            <a:r>
              <a:rPr lang="zh-CN" altLang="en-US" sz="1400" b="1" dirty="0">
                <a:latin typeface="HONOR Sans CN" panose="02000500000000000000" pitchFamily="2" charset="-122"/>
                <a:ea typeface="HONOR Sans CN" panose="02000500000000000000" pitchFamily="2" charset="-122"/>
              </a:rPr>
              <a:t>ntensity </a:t>
            </a:r>
            <a:r>
              <a:rPr lang="en-US" altLang="zh-CN" sz="1400" b="1" dirty="0">
                <a:latin typeface="HONOR Sans CN" panose="02000500000000000000" pitchFamily="2" charset="-122"/>
                <a:ea typeface="HONOR Sans CN" panose="02000500000000000000" pitchFamily="2" charset="-122"/>
              </a:rPr>
              <a:t>D</a:t>
            </a:r>
            <a:r>
              <a:rPr lang="zh-CN" altLang="en-US" sz="1400" b="1" dirty="0">
                <a:latin typeface="HONOR Sans CN" panose="02000500000000000000" pitchFamily="2" charset="-122"/>
                <a:ea typeface="HONOR Sans CN" panose="02000500000000000000" pitchFamily="2" charset="-122"/>
              </a:rPr>
              <a:t>istribution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Set the best position of antenna, base station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Optimal coverage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HONOR Sans CN" panose="02000500000000000000" pitchFamily="2" charset="-122"/>
                <a:ea typeface="HONOR Sans CN" panose="02000500000000000000" pitchFamily="2" charset="-122"/>
              </a:rPr>
              <a:t>…</a:t>
            </a:r>
            <a:endParaRPr lang="zh-CN" altLang="en-US" sz="1400" dirty="0">
              <a:latin typeface="HONOR Sans CN" panose="02000500000000000000" pitchFamily="2" charset="-122"/>
              <a:ea typeface="HONOR Sans CN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56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拆分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4397990" cy="8099425"/>
          </a:xfrm>
          <a:prstGeom prst="rect">
            <a:avLst/>
          </a:prstGeom>
        </p:spPr>
      </p:pic>
      <p:sp>
        <p:nvSpPr>
          <p:cNvPr id="4" name="文本占位符 1"/>
          <p:cNvSpPr>
            <a:spLocks noGrp="1"/>
          </p:cNvSpPr>
          <p:nvPr/>
        </p:nvSpPr>
        <p:spPr>
          <a:xfrm>
            <a:off x="5706110" y="4304030"/>
            <a:ext cx="298704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BASIC INFO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 hasCustomPrompt="1"/>
          </p:nvPr>
        </p:nvSpPr>
        <p:spPr>
          <a:xfrm>
            <a:off x="5883910" y="2816860"/>
            <a:ext cx="2127885" cy="1487170"/>
          </a:xfrm>
        </p:spPr>
        <p:txBody>
          <a:bodyPr>
            <a:no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r"/>
            <a:r>
              <a:rPr lang="en-US" sz="10000">
                <a:solidFill>
                  <a:srgbClr val="00A0E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78E6C-1246-C586-F6E2-B08737F1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拆分-03">
            <a:extLst>
              <a:ext uri="{FF2B5EF4-FFF2-40B4-BE49-F238E27FC236}">
                <a16:creationId xmlns:a16="http://schemas.microsoft.com/office/drawing/2014/main" id="{0B62BC9C-7313-0671-F0ED-1995121F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" y="0"/>
            <a:ext cx="14397990" cy="8099425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5A07588-39AA-3BE2-3945-0BC9A21CDC29}"/>
              </a:ext>
            </a:extLst>
          </p:cNvPr>
          <p:cNvSpPr>
            <a:spLocks noGrp="1"/>
          </p:cNvSpPr>
          <p:nvPr/>
        </p:nvSpPr>
        <p:spPr>
          <a:xfrm>
            <a:off x="5706586" y="4304030"/>
            <a:ext cx="298704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COMPARISON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013C9F-13BA-7CE2-2280-1A24B37C58AD}"/>
              </a:ext>
            </a:extLst>
          </p:cNvPr>
          <p:cNvSpPr>
            <a:spLocks noGrp="1"/>
          </p:cNvSpPr>
          <p:nvPr>
            <p:ph type="body" idx="4294967295" hasCustomPrompt="1"/>
          </p:nvPr>
        </p:nvSpPr>
        <p:spPr>
          <a:xfrm>
            <a:off x="5883910" y="2816860"/>
            <a:ext cx="2127885" cy="1487170"/>
          </a:xfrm>
        </p:spPr>
        <p:txBody>
          <a:bodyPr>
            <a:no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r"/>
            <a:r>
              <a:rPr lang="en-US" sz="10000" dirty="0">
                <a:solidFill>
                  <a:srgbClr val="00A0E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056543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36CAA7C-6688-468F-D852-CBC2AC54B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48085"/>
              </p:ext>
            </p:extLst>
          </p:nvPr>
        </p:nvGraphicFramePr>
        <p:xfrm>
          <a:off x="-1" y="0"/>
          <a:ext cx="14400214" cy="7808208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50857">
                  <a:extLst>
                    <a:ext uri="{9D8B030D-6E8A-4147-A177-3AD203B41FA5}">
                      <a16:colId xmlns:a16="http://schemas.microsoft.com/office/drawing/2014/main" val="2847371665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1453436555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3012071763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3893954684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61077566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2496367585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808045106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2774135385"/>
                    </a:ext>
                  </a:extLst>
                </a:gridCol>
                <a:gridCol w="1145350">
                  <a:extLst>
                    <a:ext uri="{9D8B030D-6E8A-4147-A177-3AD203B41FA5}">
                      <a16:colId xmlns:a16="http://schemas.microsoft.com/office/drawing/2014/main" val="102627954"/>
                    </a:ext>
                  </a:extLst>
                </a:gridCol>
                <a:gridCol w="1145349">
                  <a:extLst>
                    <a:ext uri="{9D8B030D-6E8A-4147-A177-3AD203B41FA5}">
                      <a16:colId xmlns:a16="http://schemas.microsoft.com/office/drawing/2014/main" val="1316230423"/>
                    </a:ext>
                  </a:extLst>
                </a:gridCol>
                <a:gridCol w="1145350">
                  <a:extLst>
                    <a:ext uri="{9D8B030D-6E8A-4147-A177-3AD203B41FA5}">
                      <a16:colId xmlns:a16="http://schemas.microsoft.com/office/drawing/2014/main" val="753542400"/>
                    </a:ext>
                  </a:extLst>
                </a:gridCol>
                <a:gridCol w="1095865">
                  <a:extLst>
                    <a:ext uri="{9D8B030D-6E8A-4147-A177-3AD203B41FA5}">
                      <a16:colId xmlns:a16="http://schemas.microsoft.com/office/drawing/2014/main" val="3536834980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1200" b="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SHA861A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SHA862A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N9913B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N9914B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N9915B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FSH4.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.04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FSH4.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.14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FSH8.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.08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FSH8.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.18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FSH4.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.24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FSH8.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 .28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36871" marR="36871" marT="0" marB="0" anchor="ctr">
                    <a:solidFill>
                      <a:srgbClr val="014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0898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SA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9 kHz – 3.6/7.5 GHz</a:t>
                      </a:r>
                    </a:p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 (usable to 5 kHz)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9 kHz - 4/6.5/9 GHz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 (usable to 5 kHz)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9 kHz – 3.6/8 </a:t>
                      </a: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GHz 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100 kHz – 3.6/8 </a:t>
                      </a:r>
                      <a:r>
                        <a:rPr lang="de-DE" altLang="zh-CN" sz="14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GHz </a:t>
                      </a:r>
                      <a:endParaRPr lang="zh-CN" altLang="zh-CN" sz="14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100 kHz – 3.6/8 </a:t>
                      </a: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GHz 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65085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VNA / CAT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100 kHz – 3.6/7.5 GHz</a:t>
                      </a:r>
                    </a:p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 (usable to 30 kHz)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30 kHz - 4/6.5/9 GHz 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300 kHz – 3.6/8 </a:t>
                      </a:r>
                      <a:r>
                        <a:rPr lang="de-DE" altLang="zh-CN" sz="14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GHz </a:t>
                      </a:r>
                      <a:endParaRPr lang="zh-CN" altLang="zh-CN" sz="14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300 kHz – 3.6/8 </a:t>
                      </a:r>
                      <a:r>
                        <a:rPr lang="de-DE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GHz 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1578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DANL (typ.)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-165 dBm/Hz </a:t>
                      </a:r>
                      <a:endParaRPr lang="zh-CN" sz="12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-163 dBm/Hz 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-165 dBm/Hz 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8525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Phase Noise (typ.)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fc = 1 GHz, offset 10 kHz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-104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dBc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/Hz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fc = 1 GHz, offset 10 kHz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-117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dBc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/Hz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fc = 500 MHz, offset 30 kHz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-105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dBc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/Hz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843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RBW (-3 dB)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10 MHz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in 1-3-10 sequence</a:t>
                      </a:r>
                      <a:endParaRPr lang="zh-CN" sz="12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 Hz to 5 MHz, 1, 3, 10 sequence, Zero span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5 MHz, Non-zero span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5 MHz in 1/3 sequence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 MHz, 20 MHz additionally, zero span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51164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VBW (-3 dB)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10 MHz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in 1-3-10 sequence</a:t>
                      </a:r>
                      <a:endParaRPr lang="zh-CN" altLang="zh-CN" sz="12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5 MHz, 1, 1.5, 2, 3, 5, 7.5, 10 sequence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 Hz to 3 MHz in 1/3 sequence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 MHz additionally, zero span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677218"/>
                  </a:ext>
                </a:extLst>
              </a:tr>
              <a:tr h="1024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Attenuation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0 to 50 dB, in 1 dB steps</a:t>
                      </a:r>
                      <a:endParaRPr lang="zh-CN" sz="12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0 to 40 dB, in 5 dB steps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0 dB to 40 dB, in 5 dB steps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74549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Preamplifier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25 dB, nominal</a:t>
                      </a:r>
                      <a:endParaRPr lang="zh-CN" sz="12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pl-PL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20 dB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N/A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69528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Weight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nl-NL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Net: 3.20 kg (7.0 lb)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3.34 kg or 7.35 lb. including battery (approx.)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3 kg (6.6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lb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)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626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Battery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10.8 V, 74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Wh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, Lithium 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2.5 hours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10.8 V, 6.4 A-h, 70 </a:t>
                      </a:r>
                      <a:r>
                        <a:rPr lang="en-US" altLang="zh-CN" sz="1200" b="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Wh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, Lithium 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4 hours (typical), mode dependent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nom. 7.2 V, Lithium 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HA-Z204 (standard): 4.2 Ah, 3 h;  HA-Z206 (option): 6.3 Ah, 4.5 h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54975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Spectrum Analysis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8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kumimoji="0" lang="en-US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67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Vector Network Analysis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8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+mn-cs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74063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Cable and Antenna Test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kumimoji="0" lang="en-US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90336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EMI Measurement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000" b="0" kern="100" dirty="0"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lang="zh-CN" altLang="en-US" sz="1000" b="0" kern="100" dirty="0">
                        <a:effectLst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546865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Tracking Generator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kern="100" dirty="0"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lang="zh-CN" altLang="en-US" sz="1200" b="0" kern="100" dirty="0">
                        <a:effectLst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941747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Preamplifier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kumimoji="0" lang="en-US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700" kern="100" dirty="0">
                          <a:effectLst/>
                        </a:rPr>
                        <a:t>√</a:t>
                      </a:r>
                      <a:endParaRPr lang="zh-CN" altLang="zh-CN" sz="700" kern="100" dirty="0"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700" kern="100" dirty="0">
                          <a:effectLst/>
                        </a:rPr>
                        <a:t>√</a:t>
                      </a:r>
                      <a:endParaRPr lang="zh-CN" altLang="zh-CN" sz="700" kern="100" dirty="0"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800" kern="100" dirty="0">
                          <a:effectLst/>
                        </a:rPr>
                        <a:t>√</a:t>
                      </a:r>
                      <a:endParaRPr lang="zh-CN" altLang="zh-CN" sz="800" kern="100" dirty="0"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800" kern="100" dirty="0">
                          <a:effectLst/>
                        </a:rPr>
                        <a:t>√</a:t>
                      </a:r>
                      <a:endParaRPr lang="zh-CN" altLang="zh-CN" sz="800" kern="100" dirty="0"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800" kern="100" dirty="0">
                          <a:effectLst/>
                        </a:rPr>
                        <a:t>√</a:t>
                      </a:r>
                      <a:endParaRPr lang="zh-CN" altLang="zh-CN" sz="800" kern="100" dirty="0">
                        <a:effectLst/>
                        <a:latin typeface="Calibri" panose="020F0502020204030204" pitchFamily="34" charset="0"/>
                        <a:ea typeface="黑体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755375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Source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阿里巴巴普惠体 R" panose="00020600040101010101" pitchFamily="18" charset="-122"/>
                        </a:rPr>
                        <a:t>N/A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38326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Bias Out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961988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Analog Modulation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429242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Digital Modulation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kern="100" dirty="0"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lang="zh-CN" altLang="en-US" sz="1200" b="0" kern="100" dirty="0">
                        <a:effectLst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77282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</a:t>
                      </a: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Q Data Acquisition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933634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Analysis Bandwidth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en-US" alt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MHz</a:t>
                      </a: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      </a:t>
                      </a: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110 </a:t>
                      </a:r>
                      <a:r>
                        <a:rPr lang="en-US" alt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MHz</a:t>
                      </a: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10 MHz </a:t>
                      </a:r>
                      <a:r>
                        <a:rPr lang="zh-CN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√ </a:t>
                      </a: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    40 MHz</a:t>
                      </a: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  100/120 MHz</a:t>
                      </a: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933190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LTE OTA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846882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5G NR OTA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45048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Pulse Profile Analysis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893271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GPS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Calibri" panose="020F0502020204030204" pitchFamily="34" charset="0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510753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Outdoor/Indoor Map</a:t>
                      </a: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43429"/>
                  </a:ext>
                </a:extLst>
              </a:tr>
              <a:tr h="216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Frequency Upgrade</a:t>
                      </a:r>
                      <a:endParaRPr lang="zh-CN" alt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8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●</a:t>
                      </a:r>
                      <a:endParaRPr kumimoji="0" lang="zh-CN" altLang="en-US" sz="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43549" marR="4354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—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910519"/>
                  </a:ext>
                </a:extLst>
              </a:tr>
              <a:tr h="252000"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Price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549" marR="4354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$8,880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$12,980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$18,310</a:t>
                      </a: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$20,418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$22,381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b="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$11,415</a:t>
                      </a:r>
                      <a:endParaRPr lang="zh-CN" sz="1200" b="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$13,905</a:t>
                      </a:r>
                      <a:endParaRPr kumimoji="0" lang="zh-CN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$14,850</a:t>
                      </a:r>
                      <a:endParaRPr kumimoji="0" lang="zh-CN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$16,900</a:t>
                      </a:r>
                      <a:endParaRPr kumimoji="0" lang="zh-CN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$17,230</a:t>
                      </a:r>
                      <a:endParaRPr kumimoji="0" lang="zh-CN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53975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108013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61988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21602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70002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3239770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78015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4319905" algn="l" defTabSz="1080135" rtl="0" eaLnBrk="1" latinLnBrk="0" hangingPunct="1">
                        <a:defRPr sz="2125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1439997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$23,420</a:t>
                      </a:r>
                      <a:endParaRPr kumimoji="0" lang="zh-CN" altLang="zh-CN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marL="36871" marR="368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418022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03F24A44-CAA3-BA17-5F57-2537B8157BED}"/>
              </a:ext>
            </a:extLst>
          </p:cNvPr>
          <p:cNvSpPr txBox="1"/>
          <p:nvPr/>
        </p:nvSpPr>
        <p:spPr>
          <a:xfrm>
            <a:off x="11502998" y="7845398"/>
            <a:ext cx="2838391" cy="25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4222"/>
            <a:r>
              <a:rPr lang="en-US" altLang="zh-CN" sz="105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05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tandard </a:t>
            </a:r>
            <a:r>
              <a:rPr lang="en-US" altLang="zh-CN" sz="1050" b="1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√</a:t>
            </a:r>
            <a:r>
              <a:rPr lang="en-US" altLang="zh-CN" sz="1050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   Option </a:t>
            </a:r>
            <a:r>
              <a:rPr lang="zh-CN" altLang="en-US" sz="1050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●</a:t>
            </a:r>
            <a:r>
              <a:rPr lang="zh-CN" altLang="zh-CN" sz="1050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    None </a:t>
            </a:r>
            <a:r>
              <a:rPr lang="en-US" altLang="zh-CN" sz="1050" b="1" kern="100" dirty="0">
                <a:solidFill>
                  <a:prstClr val="black"/>
                </a:solidFill>
                <a:latin typeface="Arial" panose="020B0604020202020204" pitchFamily="34" charset="0"/>
                <a:ea typeface="HONOR Sans CN" panose="02000500000000000000" pitchFamily="2" charset="-122"/>
                <a:cs typeface="Arial" panose="020B0604020202020204" pitchFamily="34" charset="0"/>
              </a:rPr>
              <a:t>—</a:t>
            </a:r>
            <a:endParaRPr lang="zh-CN" altLang="zh-CN" sz="1050" b="1" kern="100" dirty="0">
              <a:solidFill>
                <a:prstClr val="black"/>
              </a:solidFill>
              <a:latin typeface="Arial" panose="020B0604020202020204" pitchFamily="34" charset="0"/>
              <a:ea typeface="HONOR Sans CN" panose="02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75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50F0C9-0DC9-779B-82CD-AF394E740838}"/>
              </a:ext>
            </a:extLst>
          </p:cNvPr>
          <p:cNvSpPr/>
          <p:nvPr/>
        </p:nvSpPr>
        <p:spPr>
          <a:xfrm>
            <a:off x="374650" y="1102995"/>
            <a:ext cx="88900" cy="469900"/>
          </a:xfrm>
          <a:prstGeom prst="rect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976B9D-4375-EDA9-4FC5-5EBC2C9CF034}"/>
              </a:ext>
            </a:extLst>
          </p:cNvPr>
          <p:cNvSpPr txBox="1"/>
          <p:nvPr/>
        </p:nvSpPr>
        <p:spPr>
          <a:xfrm>
            <a:off x="537723" y="1045557"/>
            <a:ext cx="7219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effectLst/>
                <a:latin typeface="HONOR Sans CN Medium" panose="02000600000000000000" pitchFamily="2" charset="-122"/>
                <a:ea typeface="HONOR Sans CN Medium" panose="02000600000000000000" pitchFamily="2" charset="-122"/>
                <a:cs typeface="Times New Roman" panose="02020603050405020304" pitchFamily="18" charset="0"/>
              </a:rPr>
              <a:t>ANT-DA1 Directional Antenna Set</a:t>
            </a:r>
          </a:p>
        </p:txBody>
      </p:sp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870B2DEA-266D-00C5-26AD-7120D90C4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89896"/>
              </p:ext>
            </p:extLst>
          </p:nvPr>
        </p:nvGraphicFramePr>
        <p:xfrm>
          <a:off x="537723" y="1775698"/>
          <a:ext cx="9498676" cy="6070611"/>
        </p:xfrm>
        <a:graphic>
          <a:graphicData uri="http://schemas.openxmlformats.org/drawingml/2006/table">
            <a:tbl>
              <a:tblPr/>
              <a:tblGrid>
                <a:gridCol w="1889482">
                  <a:extLst>
                    <a:ext uri="{9D8B030D-6E8A-4147-A177-3AD203B41FA5}">
                      <a16:colId xmlns:a16="http://schemas.microsoft.com/office/drawing/2014/main" val="1982258297"/>
                    </a:ext>
                  </a:extLst>
                </a:gridCol>
                <a:gridCol w="2536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6398">
                  <a:extLst>
                    <a:ext uri="{9D8B030D-6E8A-4147-A177-3AD203B41FA5}">
                      <a16:colId xmlns:a16="http://schemas.microsoft.com/office/drawing/2014/main" val="459997588"/>
                    </a:ext>
                  </a:extLst>
                </a:gridCol>
                <a:gridCol w="2536398">
                  <a:extLst>
                    <a:ext uri="{9D8B030D-6E8A-4147-A177-3AD203B41FA5}">
                      <a16:colId xmlns:a16="http://schemas.microsoft.com/office/drawing/2014/main" val="4182369875"/>
                    </a:ext>
                  </a:extLst>
                </a:gridCol>
              </a:tblGrid>
              <a:tr h="46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ANT-DA13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(S5001-LP)</a:t>
                      </a:r>
                      <a:endParaRPr kumimoji="0" lang="en-US" altLang="zh-CN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ANT-DA12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(S5001-UHF)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ANT-DA11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(S5001-VHF)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Frequency Range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500 MHz-8 GHz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200 MHz-500 MHz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10 MHz-200 MHz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Calibri" panose="020F0502020204030204" pitchFamily="34" charset="0"/>
                        </a:rPr>
                        <a:t>Appearance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439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Antenna Gain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10 dB (typ.)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SWR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＜</a:t>
                      </a: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1:1.9 </a:t>
                      </a: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(typ.)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300" b="0" i="0" kern="12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Direction Of Polarization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horizontal, vertical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RF Interface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50Ω/N type,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Handle Radio Frequency Wire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1.5m /N type, male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Handle Amplifier Gain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12dB @1GHz, more than 50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Dimensions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470 x 400 x 240mm</a:t>
                      </a:r>
                      <a:endParaRPr lang="zh-CN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Rough Weight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Net Weight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0.45kg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(including handle 0.96kg)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0.32kg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(including handle 0.83kg)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0.50kg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libaba Sans" panose="020B0503020203040204" pitchFamily="34" charset="0"/>
                        </a:rPr>
                        <a:t>(including handle 1.01kg)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libaba Sans" panose="020B0503020203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424957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8FD93975-649C-0AA2-8554-4CAE9524F52C}"/>
              </a:ext>
            </a:extLst>
          </p:cNvPr>
          <p:cNvGrpSpPr>
            <a:grpSpLocks noChangeAspect="1"/>
          </p:cNvGrpSpPr>
          <p:nvPr/>
        </p:nvGrpSpPr>
        <p:grpSpPr>
          <a:xfrm>
            <a:off x="3229472" y="2481242"/>
            <a:ext cx="6171037" cy="1622045"/>
            <a:chOff x="3650386" y="1878858"/>
            <a:chExt cx="9200550" cy="241834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6EACC30-D1F3-E6CD-01F2-E859FFDFD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31" y="1924644"/>
              <a:ext cx="1819505" cy="21611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FEA879-546E-C81F-065A-6DBFBF8CD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386" y="1920969"/>
              <a:ext cx="1505694" cy="233412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051E7D7-9137-E9DC-C085-22B3A7E95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973" y="1878858"/>
              <a:ext cx="1739673" cy="2418347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7819D6C-C940-90FD-C1C3-7D2FB80085CE}"/>
              </a:ext>
            </a:extLst>
          </p:cNvPr>
          <p:cNvGrpSpPr>
            <a:grpSpLocks noChangeAspect="1"/>
          </p:cNvGrpSpPr>
          <p:nvPr/>
        </p:nvGrpSpPr>
        <p:grpSpPr>
          <a:xfrm>
            <a:off x="10185359" y="1222738"/>
            <a:ext cx="4040301" cy="6797715"/>
            <a:chOff x="7860711" y="1344702"/>
            <a:chExt cx="3210905" cy="55736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14CEEB6-6D2F-1257-CC92-1970DD94269E}"/>
                </a:ext>
              </a:extLst>
            </p:cNvPr>
            <p:cNvGrpSpPr/>
            <p:nvPr/>
          </p:nvGrpSpPr>
          <p:grpSpPr>
            <a:xfrm>
              <a:off x="7860711" y="1344702"/>
              <a:ext cx="3195334" cy="1954733"/>
              <a:chOff x="7952707" y="1156626"/>
              <a:chExt cx="4136181" cy="2439484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C579B35D-F081-D772-1B2F-D8EDB3470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707" y="1544151"/>
                <a:ext cx="2073354" cy="1453567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AEB03A2-8A0E-B944-6DB5-EC0A29C53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5881" y="2147130"/>
                <a:ext cx="2173007" cy="1448980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4D57B4F8-DFF0-A6D9-53B9-ABDBAD522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9029" y="1156626"/>
                <a:ext cx="2199198" cy="1258812"/>
              </a:xfrm>
              <a:prstGeom prst="rect">
                <a:avLst/>
              </a:prstGeom>
            </p:spPr>
          </p:pic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B0496CD-9AA1-6992-5631-1E118F6F342C}"/>
                </a:ext>
              </a:extLst>
            </p:cNvPr>
            <p:cNvGrpSpPr/>
            <p:nvPr/>
          </p:nvGrpSpPr>
          <p:grpSpPr>
            <a:xfrm>
              <a:off x="7902556" y="3125753"/>
              <a:ext cx="3143024" cy="2036709"/>
              <a:chOff x="8006872" y="1128465"/>
              <a:chExt cx="4068468" cy="254179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5E50969-D3C0-2B84-CE71-BEC223BCC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06872" y="1493402"/>
                <a:ext cx="1937922" cy="145356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A7C5792-A3F1-DAEE-36AA-25BDF5915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49684" y="2221277"/>
                <a:ext cx="2625656" cy="1448978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6956AF2B-075C-5693-2950-6737E9768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9021" y="1128465"/>
                <a:ext cx="2625658" cy="1448979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56C747D-3A3A-55E1-52EF-AAFA5A445759}"/>
                </a:ext>
              </a:extLst>
            </p:cNvPr>
            <p:cNvGrpSpPr/>
            <p:nvPr/>
          </p:nvGrpSpPr>
          <p:grpSpPr>
            <a:xfrm>
              <a:off x="7925466" y="5081754"/>
              <a:ext cx="3146150" cy="1836553"/>
              <a:chOff x="8036530" y="1506490"/>
              <a:chExt cx="4072515" cy="2291996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6CFC2B8F-B6BD-0BAC-EEB1-9420FD05B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36530" y="1871425"/>
                <a:ext cx="1937922" cy="1459667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D748948-B49F-D67A-5126-22FBCC0D4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36039" y="2599305"/>
                <a:ext cx="2173006" cy="1199181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BC415B9-ED8E-19A4-730A-5A2F1EF7D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49187" y="1506490"/>
                <a:ext cx="2199198" cy="12136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62020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E77A6C13-88BA-F8E8-4417-9192164F3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0929"/>
              </p:ext>
            </p:extLst>
          </p:nvPr>
        </p:nvGraphicFramePr>
        <p:xfrm>
          <a:off x="365531" y="762651"/>
          <a:ext cx="10224000" cy="7236000"/>
        </p:xfrm>
        <a:graphic>
          <a:graphicData uri="http://schemas.openxmlformats.org/drawingml/2006/table">
            <a:tbl>
              <a:tblPr/>
              <a:tblGrid>
                <a:gridCol w="18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396151694"/>
                    </a:ext>
                  </a:extLst>
                </a:gridCol>
                <a:gridCol w="41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97533702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46195669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Model Name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Price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Availability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Product Code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SHA861A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Spectrum Analyzer 9 kHz~3.6 GHz, BW 40MHz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$8,880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SHA862A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Spectrum Analyzer 9 kHz~7.5 GHz, BW 40MHz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$12,980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Standard Accessories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Quick Start, USB type-C Cable, Power Cord, AC-DC Adapter, Rechargeable Lithium Battery, Portable Bag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116632"/>
                  </a:ext>
                </a:extLst>
              </a:tr>
              <a:tr h="324000">
                <a:tc rowSpan="1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Options</a:t>
                      </a:r>
                      <a:endParaRPr lang="zh-CN" altLang="en-US" sz="13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SHA860-F2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SHA861A to SHA862A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$5,180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SHA860-B1A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Analysis Bandwidth 110 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$4,580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SHA860-AMK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Advanced Measurement Kit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$580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SHA860-EMI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EMI Measurement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$780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SHA860-NR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5G NR OTA Measurement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$4,280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300" b="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SHA860-LTE</a:t>
                      </a:r>
                      <a:endParaRPr lang="zh-CN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LTE TDD/FDD OTA Measurement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$2,680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SHA860-RTA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Real-Time Spectrum Analysis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$3,780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41738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SHA860-IQA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IQ Data Acquisition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$3,780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SHA860-PU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Pulse Profile Analysis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$1,180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6533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 dirty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SHA860-DMA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Digital Modulation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$850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24916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SHA860-AMA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Analog Modulation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$480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84973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SHA860-SOR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Source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$420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15158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SHA860-CAT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Cable and Antenna Test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$1,280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790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SHA860-VNA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Vector Network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$1,580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1861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SHA860-BIAS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Bias Out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$200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55579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SHA860-GPS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GPS Receiver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$280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8639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SHA860-MAP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Outdoor/Indoor Map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$980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9673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EasyMap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Outdoor/Indoor Map Tile Download PC Software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$580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585941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517F2DE5-F58F-19C2-F076-49AC3ACD2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68" y="758449"/>
            <a:ext cx="2011119" cy="18476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C2721-CE65-B136-CE5B-475307B2F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709" y="728627"/>
            <a:ext cx="999671" cy="1847632"/>
          </a:xfrm>
          <a:prstGeom prst="rect">
            <a:avLst/>
          </a:prstGeom>
        </p:spPr>
      </p:pic>
      <p:pic>
        <p:nvPicPr>
          <p:cNvPr id="7" name="图片 6" hidden="1">
            <a:extLst>
              <a:ext uri="{FF2B5EF4-FFF2-40B4-BE49-F238E27FC236}">
                <a16:creationId xmlns:a16="http://schemas.microsoft.com/office/drawing/2014/main" id="{9B5AB886-87C5-7223-D3B2-C8787E6C7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16" y="4198756"/>
            <a:ext cx="3100558" cy="1847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F2BD34-A438-2FB8-68D8-79B43F1C4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3"/>
          <a:stretch/>
        </p:blipFill>
        <p:spPr>
          <a:xfrm>
            <a:off x="10668894" y="4049712"/>
            <a:ext cx="3651955" cy="39489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C478FA-8DB4-CB2E-9527-9E6DD8FF4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87" y="2576259"/>
            <a:ext cx="2749568" cy="17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5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B0E4-8182-F34E-5AA6-5916FA831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12D02C83-EE37-6800-DFBB-961985AD8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646784"/>
              </p:ext>
            </p:extLst>
          </p:nvPr>
        </p:nvGraphicFramePr>
        <p:xfrm>
          <a:off x="365531" y="762651"/>
          <a:ext cx="10224000" cy="7236000"/>
        </p:xfrm>
        <a:graphic>
          <a:graphicData uri="http://schemas.openxmlformats.org/drawingml/2006/table">
            <a:tbl>
              <a:tblPr/>
              <a:tblGrid>
                <a:gridCol w="18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396151694"/>
                    </a:ext>
                  </a:extLst>
                </a:gridCol>
                <a:gridCol w="41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97533702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46195669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Model Name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Price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Availability</a:t>
                      </a:r>
                    </a:p>
                  </a:txBody>
                  <a:tcPr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Product Code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SHA861A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Spectrum Analyzer 9 kHz~3.6 GHz, BW 40MHz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8,520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SHA862A</a:t>
                      </a:r>
                      <a:endParaRPr lang="en-US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Spectrum Analyzer 9 kHz~7.5 GHz, BW 40MHz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12,460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Standard Accessories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Quick Start, USB type-C Cable, Power Cord, AC-DC Adapter, Rechargeable Lithium Battery, Portable Bag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116632"/>
                  </a:ext>
                </a:extLst>
              </a:tr>
              <a:tr h="324000">
                <a:tc rowSpan="1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Options</a:t>
                      </a:r>
                      <a:endParaRPr lang="zh-CN" altLang="en-US" sz="13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SHA860-F2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SHA861A to SHA862A</a:t>
                      </a:r>
                      <a:endParaRPr 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4,980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SHA860-B1A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Analysis Bandwidth 110 MHz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4,380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SHA860-AMK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Advanced Measurement Kit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550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SHA860-EMI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i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EMI Measurement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750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SHA860-NR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5G NR OTA Measurement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4,100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300" b="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SHA860-LTE</a:t>
                      </a:r>
                      <a:endParaRPr lang="zh-CN" altLang="zh-CN" sz="13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LTE TDD/FDD OTA Measurement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2,580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SHA860-RTA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Real-Time Spectrum Analysis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3,630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41738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SHA860-IQA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IQ Data Acquisition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3,630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SHA860-PU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Pulse Profile Analysis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1,130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6533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r>
                        <a:rPr lang="zh-CN" altLang="en-US" sz="1100" b="0" i="0" dirty="0">
                          <a:solidFill>
                            <a:srgbClr val="0000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测量选件</a:t>
                      </a:r>
                      <a:endParaRPr lang="zh-CN" alt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SHA860-DMA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Digital Modulation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820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24916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SHA860-AMA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Analog Modulation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460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849732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SHA860-SOR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Source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400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15158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SHA860-CAT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Cable and Antenna Test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1,230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790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SHA860-VNA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Vector Network Analysis 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1,520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1861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SHA860-BIAS</a:t>
                      </a:r>
                      <a:endParaRPr kumimoji="0" lang="zh-CN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Bias Out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190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555798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SHA860-GPS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GPS Receiver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270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8639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SHA860-MAP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Outdoor/Indoor Map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940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9673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1100" b="0" i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EasyMap</a:t>
                      </a:r>
                      <a:endParaRPr kumimoji="0" lang="en-US" altLang="zh-CN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300" b="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Outdoor/Indoor Map Tile Download PC Software</a:t>
                      </a:r>
                      <a:endParaRPr lang="zh-CN" altLang="en-US" sz="1300" b="0" dirty="0">
                        <a:solidFill>
                          <a:schemeClr val="tx1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€ </a:t>
                      </a:r>
                      <a:r>
                        <a:rPr lang="en-US" altLang="zh-CN" sz="1300" b="0" i="0" u="none" strike="noStrike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550 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01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ONOR Sans CN" panose="02000500000000000000" pitchFamily="2" charset="-122"/>
                          <a:ea typeface="HONOR Sans CN" panose="02000500000000000000" pitchFamily="2" charset="-122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585941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0E9C7C2E-664A-6987-1066-335A817A5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68" y="758449"/>
            <a:ext cx="2011119" cy="18476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22AAC5-393E-E84C-0539-788EC7393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709" y="728627"/>
            <a:ext cx="999671" cy="1847632"/>
          </a:xfrm>
          <a:prstGeom prst="rect">
            <a:avLst/>
          </a:prstGeom>
        </p:spPr>
      </p:pic>
      <p:pic>
        <p:nvPicPr>
          <p:cNvPr id="7" name="图片 6" hidden="1">
            <a:extLst>
              <a:ext uri="{FF2B5EF4-FFF2-40B4-BE49-F238E27FC236}">
                <a16:creationId xmlns:a16="http://schemas.microsoft.com/office/drawing/2014/main" id="{BD128876-37BC-6689-1C09-88C7E4013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916" y="4198756"/>
            <a:ext cx="3100558" cy="1847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E178B9-3734-C38A-8C19-A658153A9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3"/>
          <a:stretch/>
        </p:blipFill>
        <p:spPr>
          <a:xfrm>
            <a:off x="10668894" y="4049712"/>
            <a:ext cx="3651955" cy="39489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F652FA-5BB6-AB06-2E18-EC7BC7F33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87" y="2576259"/>
            <a:ext cx="2749568" cy="17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2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 userDrawn="1"/>
        </p:nvSpPr>
        <p:spPr>
          <a:xfrm>
            <a:off x="741680" y="7274560"/>
            <a:ext cx="136525" cy="136525"/>
          </a:xfrm>
          <a:prstGeom prst="ellipse">
            <a:avLst/>
          </a:prstGeom>
          <a:solidFill>
            <a:srgbClr val="01409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7"/>
          <p:cNvSpPr>
            <a:spLocks noGrp="1"/>
          </p:cNvSpPr>
          <p:nvPr userDrawn="1"/>
        </p:nvSpPr>
        <p:spPr>
          <a:xfrm>
            <a:off x="927735" y="7207250"/>
            <a:ext cx="6054725" cy="283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sz="1400">
                <a:solidFill>
                  <a:schemeClr val="bg1"/>
                </a:solidFill>
                <a:latin typeface="HONOR Sans CN" panose="02000500000000000000" charset="-122"/>
                <a:ea typeface="HONOR Sans CN" panose="02000500000000000000" charset="-122"/>
              </a:rPr>
              <a:t>EVERY BENCH. EVERY ENGINEER. EVERY 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DDDB0-767A-86E1-B3B4-892E2C32F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400213" cy="81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7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4B30B62-961A-D036-ED3D-A4740C7206DF}"/>
              </a:ext>
            </a:extLst>
          </p:cNvPr>
          <p:cNvGrpSpPr/>
          <p:nvPr/>
        </p:nvGrpSpPr>
        <p:grpSpPr>
          <a:xfrm>
            <a:off x="6284424" y="1207317"/>
            <a:ext cx="8013335" cy="6558474"/>
            <a:chOff x="6096000" y="476613"/>
            <a:chExt cx="6012130" cy="655847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5CFA078-B396-7597-BA50-2705B71EDF53}"/>
                </a:ext>
              </a:extLst>
            </p:cNvPr>
            <p:cNvSpPr txBox="1"/>
            <p:nvPr/>
          </p:nvSpPr>
          <p:spPr>
            <a:xfrm>
              <a:off x="6096000" y="476613"/>
              <a:ext cx="401718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1F4E79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SHA860A Handheld Signal Analyzer</a:t>
              </a:r>
            </a:p>
            <a:p>
              <a:endParaRPr lang="en-US" altLang="zh-CN" b="1" dirty="0">
                <a:solidFill>
                  <a:srgbClr val="014099"/>
                </a:solidFill>
                <a:latin typeface="HONOR Sans CN" panose="02000500000000000000" pitchFamily="2" charset="-122"/>
                <a:ea typeface="HONOR Sans CN" panose="02000500000000000000" pitchFamily="2" charset="-122"/>
                <a:cs typeface="阿里巴巴普惠体 M" panose="00020600040101010101" pitchFamily="18" charset="-122"/>
              </a:endParaRPr>
            </a:p>
            <a:p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Key Characteristics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F3AFCCC-E97F-C97C-E1F1-074E87A9BCD9}"/>
                </a:ext>
              </a:extLst>
            </p:cNvPr>
            <p:cNvSpPr txBox="1"/>
            <p:nvPr/>
          </p:nvSpPr>
          <p:spPr>
            <a:xfrm>
              <a:off x="6096000" y="1566731"/>
              <a:ext cx="6012130" cy="5468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Frequency Range 9 kHz~3.6/7.5 GHz, 5 kHz usable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DANL up to -165 dBm/Hz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Phase Noise -104 </a:t>
              </a:r>
              <a:r>
                <a:rPr lang="en-US" altLang="zh-CN" sz="1300" dirty="0" err="1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dBc</a:t>
              </a: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/Hz at 1 GHz, 10 kHz offset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Analysis Bandwidth 40/110 MHz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5G NR OTA Measurement, multi-PCI and multi-beam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LTE FDD and TDD OTA Measurement, multi-PCI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Channel Power, Occupied Bandwidth, SHI and TOI etc.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IQ Data Acquisition in 110 MHz Band Width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Real-Time Spectrum Analysis, 100% POI time 3.51 µs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Pulse Profile Measurements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Indoor and outdoor map for Coverage Mapping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Trace Recording/Playback with GNSS location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AM/FM/PM Analog Modulation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ASK/FSK/PSK/MSK/QAM Digital Modulation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1-Path 2-Ports S11 and S21 Network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Cable and Antenna Test, Distance To Fault and Time Domain Analysis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TTA test, bias out 12V to 32V DC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Chargeable Battery working time 2.5 hours, 3.2 kg net weight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43382F8-FE59-EB78-8DE2-2FC08ED4A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11533" r="12519" b="14052"/>
          <a:stretch/>
        </p:blipFill>
        <p:spPr>
          <a:xfrm>
            <a:off x="672726" y="808314"/>
            <a:ext cx="4878462" cy="31002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4C578F1-3BA8-9AE2-BFEA-7800D4908CF2}"/>
              </a:ext>
            </a:extLst>
          </p:cNvPr>
          <p:cNvSpPr txBox="1"/>
          <p:nvPr/>
        </p:nvSpPr>
        <p:spPr>
          <a:xfrm>
            <a:off x="813907" y="3908565"/>
            <a:ext cx="4737281" cy="399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b="1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Technical Highlights</a:t>
            </a:r>
            <a:endParaRPr lang="zh-CN" altLang="zh-CN" sz="1400" kern="100" dirty="0"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400" b="1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Portability</a:t>
            </a:r>
            <a:r>
              <a:rPr lang="en-US" altLang="zh-CN" sz="1400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: Compact design for on-site mobility.</a:t>
            </a:r>
            <a:endParaRPr lang="zh-CN" altLang="zh-CN" sz="1400" kern="100" dirty="0"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400" b="1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Versatility</a:t>
            </a:r>
            <a:r>
              <a:rPr lang="en-US" altLang="zh-CN" sz="1400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: Combines multiple critical measurement modes in one device.</a:t>
            </a:r>
            <a:endParaRPr lang="zh-CN" altLang="zh-CN" sz="1400" kern="100" dirty="0"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400" b="1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  Precision</a:t>
            </a:r>
            <a:r>
              <a:rPr lang="en-US" altLang="zh-CN" sz="1400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: High dynamic range and GPS enhanced timing for reliable field results.</a:t>
            </a:r>
          </a:p>
          <a:p>
            <a:pPr marL="342900" lvl="0" indent="-342900" algn="just">
              <a:lnSpc>
                <a:spcPct val="13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zh-CN" altLang="zh-CN" sz="1400" kern="100" dirty="0"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400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SHA860A redefines field testing efficiency, empowering engineers to tackle 5G/LTE deployment challenges with cutting-edge tools in a handheld form factor. </a:t>
            </a:r>
          </a:p>
          <a:p>
            <a:pPr algn="just">
              <a:lnSpc>
                <a:spcPct val="130000"/>
              </a:lnSpc>
            </a:pPr>
            <a:r>
              <a:rPr lang="en-US" altLang="zh-CN" sz="1400" kern="100" dirty="0">
                <a:effectLst/>
                <a:latin typeface="HONOR Sans CN" panose="02000500000000000000" pitchFamily="2" charset="-122"/>
                <a:ea typeface="HONOR Sans CN" panose="02000500000000000000" pitchFamily="2" charset="-122"/>
                <a:cs typeface="Times New Roman" panose="02020603050405020304" pitchFamily="18" charset="0"/>
              </a:rPr>
              <a:t>Whether installing the RF system, conducting on-site maintenance and fault diagnosis, monitoring spectrum or finding interference, SHA860A can provide you with the best performance.</a:t>
            </a:r>
            <a:endParaRPr lang="zh-CN" altLang="zh-CN" sz="1400" kern="100" dirty="0">
              <a:effectLst/>
              <a:latin typeface="HONOR Sans CN" panose="02000500000000000000" pitchFamily="2" charset="-122"/>
              <a:ea typeface="HONOR Sans CN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43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E2A7188-8EC6-D003-474B-88CF5E716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060288"/>
              </p:ext>
            </p:extLst>
          </p:nvPr>
        </p:nvGraphicFramePr>
        <p:xfrm>
          <a:off x="1161043" y="737134"/>
          <a:ext cx="12194503" cy="721355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64423">
                  <a:extLst>
                    <a:ext uri="{9D8B030D-6E8A-4147-A177-3AD203B41FA5}">
                      <a16:colId xmlns:a16="http://schemas.microsoft.com/office/drawing/2014/main" val="2847371665"/>
                    </a:ext>
                  </a:extLst>
                </a:gridCol>
                <a:gridCol w="4915040">
                  <a:extLst>
                    <a:ext uri="{9D8B030D-6E8A-4147-A177-3AD203B41FA5}">
                      <a16:colId xmlns:a16="http://schemas.microsoft.com/office/drawing/2014/main" val="1453436555"/>
                    </a:ext>
                  </a:extLst>
                </a:gridCol>
                <a:gridCol w="4915040">
                  <a:extLst>
                    <a:ext uri="{9D8B030D-6E8A-4147-A177-3AD203B41FA5}">
                      <a16:colId xmlns:a16="http://schemas.microsoft.com/office/drawing/2014/main" val="301207176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Model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SHA860A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SHA850A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014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0898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Frequency Range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9 kHz to 3.6/7.5 GHz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9 kHz to 3.6/7.5 GHz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6508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RBW (-3 dB)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sz="1300" b="0" kern="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 Hz to 10 MHz, in 1-3-10 sequence</a:t>
                      </a:r>
                      <a:endParaRPr lang="zh-CN" sz="13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 Hz to 3 MHz, in 1-3-10 sequence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9105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Measurement Range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sz="1300" b="0" kern="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DANL to +23 dBm, 1 MHz to 7.5 GHz, Preamp off</a:t>
                      </a:r>
                      <a:endParaRPr lang="zh-CN" sz="13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DANL to +20 dBm, 1 MHz to 7.5 GHz, Preamp off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5952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Input Attenuation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b="0" kern="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0 to 50 dB, in 1 dB steps</a:t>
                      </a:r>
                      <a:endParaRPr lang="zh-CN" sz="1300" b="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0 to 50 dB, in 2 dB steps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41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Preamplifier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25 dB, nominal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25 dB, nominal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239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Number of Traces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6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6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9429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sz="1300" kern="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Analysis Bandwidth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kern="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40 MHz / 110 MHz (Option SHA860-B1A)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-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71269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Frequency Upgrade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SHA860-F2: SHA861A to SHA862A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SHA850-F2: SHA851A to SHA852A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8209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Battery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10.8 V, 74 </a:t>
                      </a:r>
                      <a:r>
                        <a:rPr lang="en-US" altLang="zh-CN" sz="130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Wh</a:t>
                      </a: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, Lithium ion, 2.5 hours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60"/>
                        </a:spcAft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10.8 V, 74 </a:t>
                      </a:r>
                      <a:r>
                        <a:rPr lang="en-US" altLang="zh-CN" sz="1300" kern="100" dirty="0" err="1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Wh</a:t>
                      </a: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, Lithium ion, 4 hours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267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Analysis Function</a:t>
                      </a:r>
                      <a:endParaRPr 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  <a:cs typeface="阿里巴巴普惠体 R" panose="00020600040101010101" pitchFamily="18" charset="-122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Spectrum Analysis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Vector Network Analysis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Cable and Antenna Test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IQ Data Acquisition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Advanced Measurement Kit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Analog Modulation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Digital Modulation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Source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Bias Out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GPS Receiver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Outdoor/Indoor Map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EMI Measurement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5G NR OTA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LTE TDD/FDD OTA </a:t>
                      </a:r>
                    </a:p>
                    <a:p>
                      <a:pPr marL="0" marR="0" lvl="0" indent="0" algn="just" defTabSz="108013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Pulse Profile Analysis</a:t>
                      </a:r>
                    </a:p>
                    <a:p>
                      <a:pPr marL="0" marR="0" lvl="0" indent="0" algn="just" defTabSz="108013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>
                          <a:solidFill>
                            <a:srgbClr val="FF0000"/>
                          </a:solidFill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Real-Time Spectrum Analysis</a:t>
                      </a:r>
                      <a:endParaRPr lang="en-US" altLang="zh-CN" sz="1300" kern="100" dirty="0">
                        <a:solidFill>
                          <a:srgbClr val="FF0000"/>
                        </a:solidFill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Spectrum Analysis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Vector Network Analysis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Cable and Antenna Test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IQ Data Acquisition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Advanced Measurement Kit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Analog Modulation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Digital Modulation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Source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Bias Out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GPS Receiver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300" kern="100" dirty="0"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Outdoor/Indoor Map</a:t>
                      </a:r>
                    </a:p>
                    <a:p>
                      <a:pPr marL="0" marR="0" lvl="0" indent="0" algn="just" defTabSz="1080135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HONOR Sans CN" panose="02000500000000000000" pitchFamily="2" charset="-122"/>
                          <a:ea typeface="HONOR Sans CN" panose="02000500000000000000" pitchFamily="2" charset="-122"/>
                        </a:rPr>
                        <a:t>EMI Measurement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300" kern="100" dirty="0">
                        <a:effectLst/>
                        <a:latin typeface="HONOR Sans CN" panose="02000500000000000000" pitchFamily="2" charset="-122"/>
                        <a:ea typeface="HONOR Sans CN" panose="02000500000000000000" pitchFamily="2" charset="-122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06458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1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37B23-DD9D-CE22-7C81-8FE5F6827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7BCD5C-47AA-D73C-B8D0-F1B93332B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2717" r="22593" b="9680"/>
          <a:stretch/>
        </p:blipFill>
        <p:spPr>
          <a:xfrm>
            <a:off x="74814" y="1324520"/>
            <a:ext cx="8321811" cy="6774905"/>
          </a:xfrm>
          <a:prstGeom prst="rect">
            <a:avLst/>
          </a:prstGeom>
        </p:spPr>
      </p:pic>
      <p:sp>
        <p:nvSpPr>
          <p:cNvPr id="30" name="文本框 29" hidden="1">
            <a:extLst>
              <a:ext uri="{FF2B5EF4-FFF2-40B4-BE49-F238E27FC236}">
                <a16:creationId xmlns:a16="http://schemas.microsoft.com/office/drawing/2014/main" id="{FE45FC15-7F1C-AD2C-1215-B36E862984FE}"/>
              </a:ext>
            </a:extLst>
          </p:cNvPr>
          <p:cNvSpPr txBox="1"/>
          <p:nvPr/>
        </p:nvSpPr>
        <p:spPr>
          <a:xfrm>
            <a:off x="8195239" y="3271350"/>
            <a:ext cx="233186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ONOR Sans CN" panose="02000500000000000000" pitchFamily="2" charset="-122"/>
                <a:ea typeface="HONOR Sans CN" panose="02000500000000000000" pitchFamily="2" charset="-122"/>
                <a:cs typeface="+mn-cs"/>
              </a:rPr>
              <a:t>Shortcut Screenshot</a:t>
            </a:r>
          </a:p>
        </p:txBody>
      </p:sp>
      <p:cxnSp>
        <p:nvCxnSpPr>
          <p:cNvPr id="31" name="直接连接符 30" hidden="1">
            <a:extLst>
              <a:ext uri="{FF2B5EF4-FFF2-40B4-BE49-F238E27FC236}">
                <a16:creationId xmlns:a16="http://schemas.microsoft.com/office/drawing/2014/main" id="{8BE5081B-F26F-C3F8-CD2C-3346FE0473F9}"/>
              </a:ext>
            </a:extLst>
          </p:cNvPr>
          <p:cNvCxnSpPr>
            <a:cxnSpLocks/>
          </p:cNvCxnSpPr>
          <p:nvPr/>
        </p:nvCxnSpPr>
        <p:spPr>
          <a:xfrm flipH="1">
            <a:off x="6495004" y="3464342"/>
            <a:ext cx="1700235" cy="0"/>
          </a:xfrm>
          <a:prstGeom prst="line">
            <a:avLst/>
          </a:prstGeom>
          <a:noFill/>
          <a:ln w="19050" cap="flat" cmpd="sng" algn="ctr">
            <a:solidFill>
              <a:srgbClr val="F18101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C4EB83C-D783-6429-A0D4-EA09A4081D43}"/>
              </a:ext>
            </a:extLst>
          </p:cNvPr>
          <p:cNvGrpSpPr/>
          <p:nvPr/>
        </p:nvGrpSpPr>
        <p:grpSpPr>
          <a:xfrm>
            <a:off x="594950" y="1324520"/>
            <a:ext cx="12887176" cy="5862554"/>
            <a:chOff x="520135" y="1223039"/>
            <a:chExt cx="12887176" cy="5862554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70BBC107-7BDA-1A27-ADCF-E44EBFBFB26A}"/>
                </a:ext>
              </a:extLst>
            </p:cNvPr>
            <p:cNvGrpSpPr/>
            <p:nvPr/>
          </p:nvGrpSpPr>
          <p:grpSpPr>
            <a:xfrm>
              <a:off x="520135" y="1406016"/>
              <a:ext cx="10256353" cy="5275422"/>
              <a:chOff x="1932528" y="1488075"/>
              <a:chExt cx="10256353" cy="5275422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C927270-6D01-2E49-4E49-C1F4211ECA48}"/>
                  </a:ext>
                </a:extLst>
              </p:cNvPr>
              <p:cNvSpPr txBox="1"/>
              <p:nvPr/>
            </p:nvSpPr>
            <p:spPr>
              <a:xfrm>
                <a:off x="4350578" y="1488075"/>
                <a:ext cx="246093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8.4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 inches TFT-LCD (800 * 600)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8800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Touch Screen </a:t>
                </a:r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9FBB9D4-38D9-3AC7-90CE-A7AEB8943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7765" y="1949740"/>
                <a:ext cx="0" cy="1136367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0121E43-9190-D6D5-78DF-A4ADC58AF9FA}"/>
                  </a:ext>
                </a:extLst>
              </p:cNvPr>
              <p:cNvSpPr txBox="1"/>
              <p:nvPr/>
            </p:nvSpPr>
            <p:spPr>
              <a:xfrm>
                <a:off x="9857014" y="3868182"/>
                <a:ext cx="2331866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Pause or Resume the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C</a:t>
                </a: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urrent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 Test Process</a:t>
                </a:r>
              </a:p>
            </p:txBody>
          </p: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E3052D3B-3AE6-27DB-A03D-62C63A75D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56779" y="4011332"/>
                <a:ext cx="170023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B3ED9A9-A3D2-AE58-0701-F9B175C75316}"/>
                  </a:ext>
                </a:extLst>
              </p:cNvPr>
              <p:cNvSpPr txBox="1"/>
              <p:nvPr/>
            </p:nvSpPr>
            <p:spPr>
              <a:xfrm>
                <a:off x="9857015" y="4551938"/>
                <a:ext cx="2331866" cy="2769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T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ouch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S</a:t>
                </a: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creen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 Lock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C</a:t>
                </a: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ontrol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 </a:t>
                </a:r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D837CA13-5B2E-170E-DFC9-7A094D4271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56781" y="4714643"/>
                <a:ext cx="170023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9780AF0-25CA-69F9-7155-16B8B0C4CD1C}"/>
                  </a:ext>
                </a:extLst>
              </p:cNvPr>
              <p:cNvSpPr txBox="1"/>
              <p:nvPr/>
            </p:nvSpPr>
            <p:spPr>
              <a:xfrm>
                <a:off x="9857014" y="6301832"/>
                <a:ext cx="2331867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8800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Multiplexed Keys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for Menu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S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election and Numeric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E</a:t>
                </a: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ntry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ONOR Sans CN" panose="02000500000000000000" pitchFamily="2" charset="-122"/>
                  <a:ea typeface="HONOR Sans CN" panose="02000500000000000000" pitchFamily="2" charset="-122"/>
                  <a:cs typeface="+mn-cs"/>
                </a:endParaRPr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61F01568-DA8E-B722-D7A0-2AAA16466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40991" y="6563442"/>
                <a:ext cx="71602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7360CB6-7861-15E5-A5F9-5D332599A119}"/>
                  </a:ext>
                </a:extLst>
              </p:cNvPr>
              <p:cNvSpPr txBox="1"/>
              <p:nvPr/>
            </p:nvSpPr>
            <p:spPr>
              <a:xfrm>
                <a:off x="1932528" y="1488075"/>
                <a:ext cx="1886454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Indicate the Current Operating Mode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8800"/>
                  </a:solidFill>
                  <a:effectLst/>
                  <a:uLnTx/>
                  <a:uFillTx/>
                  <a:latin typeface="HONOR Sans CN" panose="02000500000000000000" pitchFamily="2" charset="-122"/>
                  <a:ea typeface="HONOR Sans CN" panose="02000500000000000000" pitchFamily="2" charset="-122"/>
                  <a:cs typeface="+mn-cs"/>
                </a:endParaRPr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A51073C2-858F-0DD9-F0BD-D2C5CDEE88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7136" y="1949740"/>
                <a:ext cx="0" cy="1270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0FC2C6E-7241-9230-77F1-065B2CEE0E2B}"/>
                  </a:ext>
                </a:extLst>
              </p:cNvPr>
              <p:cNvSpPr txBox="1"/>
              <p:nvPr/>
            </p:nvSpPr>
            <p:spPr>
              <a:xfrm>
                <a:off x="9857015" y="4993417"/>
                <a:ext cx="2331866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Selection of Operating Mode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(SA/VNA/CAT/5G/LTE,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etc.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ONOR Sans CN" panose="02000500000000000000" pitchFamily="2" charset="-122"/>
                    <a:ea typeface="HONOR Sans CN" panose="02000500000000000000" pitchFamily="2" charset="-122"/>
                    <a:cs typeface="+mn-cs"/>
                  </a:rPr>
                  <a:t>)</a:t>
                </a:r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6D97AD5B-2B52-5079-59E1-98BF8EA9C9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56779" y="5097927"/>
                <a:ext cx="170023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oval" w="med" len="med"/>
              </a:ln>
              <a:effectLst/>
            </p:spPr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9B86CD53-5669-7E22-2AD2-5F8246E00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9407" y="5371499"/>
                <a:ext cx="0" cy="48937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none" w="med" len="med"/>
              </a:ln>
              <a:effectLst/>
            </p:spPr>
          </p:cxn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4F9159E-D34E-8E4D-8EB0-483C687897CF}"/>
                  </a:ext>
                </a:extLst>
              </p:cNvPr>
              <p:cNvSpPr txBox="1"/>
              <p:nvPr/>
            </p:nvSpPr>
            <p:spPr>
              <a:xfrm>
                <a:off x="9857014" y="5643938"/>
                <a:ext cx="2331867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HONOR Sans CN" panose="02000500000000000000" pitchFamily="2" charset="-122"/>
                    <a:ea typeface="HONOR Sans CN" panose="02000500000000000000" pitchFamily="2" charset="-122"/>
                  </a:rPr>
                  <a:t>Selection of Measurement Function</a:t>
                </a:r>
              </a:p>
            </p:txBody>
          </p: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A70E0C6B-8FE7-F098-2DCD-0A952F4D84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9766" y="5862828"/>
                <a:ext cx="141724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18101"/>
                </a:solidFill>
                <a:prstDash val="solid"/>
                <a:miter lim="800000"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E958B85-7BD1-1282-A0D2-27C4141AC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704"/>
            <a:stretch/>
          </p:blipFill>
          <p:spPr>
            <a:xfrm>
              <a:off x="11063152" y="1223039"/>
              <a:ext cx="2344159" cy="2327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AEDDB88-7099-7C1E-5329-1C2C77F0D176}"/>
                </a:ext>
              </a:extLst>
            </p:cNvPr>
            <p:cNvSpPr txBox="1"/>
            <p:nvPr/>
          </p:nvSpPr>
          <p:spPr>
            <a:xfrm>
              <a:off x="11063152" y="3717812"/>
              <a:ext cx="2344159" cy="3367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300" b="1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Keypad Hard Keys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“1” / Frequency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“2” / Bandwidth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“3” / Marker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“4” / Amplitude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“5” / Sweep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“6” / Peak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“7” / Trace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“8” / Limit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“9” / Calibration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300" dirty="0">
                  <a:solidFill>
                    <a:prstClr val="black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  <a:cs typeface="阿里巴巴普惠体 M" panose="00020600040101010101" pitchFamily="18" charset="-122"/>
                </a:rPr>
                <a:t>“0” /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2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3A51F4F-C819-F4FF-15B3-9CC9616AF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-3226" r="-1" b="11841"/>
          <a:stretch/>
        </p:blipFill>
        <p:spPr>
          <a:xfrm>
            <a:off x="681377" y="1886001"/>
            <a:ext cx="12532507" cy="539654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F272344C-137A-3F74-DCD9-5B85DF5D5F08}"/>
              </a:ext>
            </a:extLst>
          </p:cNvPr>
          <p:cNvGrpSpPr/>
          <p:nvPr/>
        </p:nvGrpSpPr>
        <p:grpSpPr>
          <a:xfrm>
            <a:off x="2334196" y="1230032"/>
            <a:ext cx="10905666" cy="6293723"/>
            <a:chOff x="2491019" y="1055860"/>
            <a:chExt cx="10905666" cy="629372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48218CA-4E5D-9A17-7F79-F85D5C36F796}"/>
                </a:ext>
              </a:extLst>
            </p:cNvPr>
            <p:cNvSpPr txBox="1"/>
            <p:nvPr/>
          </p:nvSpPr>
          <p:spPr>
            <a:xfrm>
              <a:off x="7426976" y="5595257"/>
              <a:ext cx="1615224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USB Device/Host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8A00976D-5C7F-697C-BDB8-B63C2ABA831C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V="1">
              <a:off x="8234588" y="4963886"/>
              <a:ext cx="0" cy="631371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5F59646-5F95-CC4C-8276-D26727E59CC8}"/>
                </a:ext>
              </a:extLst>
            </p:cNvPr>
            <p:cNvSpPr txBox="1"/>
            <p:nvPr/>
          </p:nvSpPr>
          <p:spPr>
            <a:xfrm>
              <a:off x="8411301" y="6237512"/>
              <a:ext cx="148035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Ear Phone Jack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3.5 mm 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72519DA-14CD-1B54-D60C-753297201B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89281" y="4963886"/>
              <a:ext cx="12097" cy="1272921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5D25F11-FFF1-26A9-25B2-D38F4F29682D}"/>
                </a:ext>
              </a:extLst>
            </p:cNvPr>
            <p:cNvSpPr txBox="1"/>
            <p:nvPr/>
          </p:nvSpPr>
          <p:spPr>
            <a:xfrm>
              <a:off x="9449263" y="5595257"/>
              <a:ext cx="584812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LAN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69B2A97-EC19-8568-25DF-A84A00B0ED60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9741669" y="4963886"/>
              <a:ext cx="0" cy="631371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CB4612C-E264-C10F-56AC-47157C28EAC6}"/>
                </a:ext>
              </a:extLst>
            </p:cNvPr>
            <p:cNvSpPr txBox="1"/>
            <p:nvPr/>
          </p:nvSpPr>
          <p:spPr>
            <a:xfrm>
              <a:off x="10045812" y="6237512"/>
              <a:ext cx="159203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External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Power Supply</a:t>
              </a: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18F5370-4B9F-2C5B-092A-11369D04A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1960" y="4963886"/>
              <a:ext cx="0" cy="1262742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7BF2F10-8477-54CD-AA26-1B436B836AD2}"/>
                </a:ext>
              </a:extLst>
            </p:cNvPr>
            <p:cNvSpPr txBox="1"/>
            <p:nvPr/>
          </p:nvSpPr>
          <p:spPr>
            <a:xfrm>
              <a:off x="6776790" y="6236807"/>
              <a:ext cx="1480358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Bias Out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SMB Female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12V-32V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0.1V step</a:t>
              </a:r>
            </a:p>
            <a:p>
              <a:pPr algn="ctr"/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SHA860-BIAS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CC56AF9-ABE2-C427-A624-D476B9C56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9894" y="4963886"/>
              <a:ext cx="0" cy="1272921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18A82BE-0D20-9899-E8C3-5BFD6DDDCC4C}"/>
                </a:ext>
              </a:extLst>
            </p:cNvPr>
            <p:cNvSpPr txBox="1"/>
            <p:nvPr/>
          </p:nvSpPr>
          <p:spPr>
            <a:xfrm>
              <a:off x="4325264" y="5595257"/>
              <a:ext cx="2356952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GPS Antenna Port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SMA Female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 Location, Sync, Timing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SHA860-GPS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SHA860-MAP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200" b="1" dirty="0" err="1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EasyMap</a:t>
              </a:r>
              <a:endParaRPr lang="en-US" altLang="zh-CN" sz="1200" b="1" dirty="0">
                <a:solidFill>
                  <a:srgbClr val="FA8800"/>
                </a:solidFill>
                <a:latin typeface="HONOR Sans CN" panose="02000500000000000000" pitchFamily="2" charset="-122"/>
                <a:ea typeface="HONOR Sans CN" panose="02000500000000000000" pitchFamily="2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Directional Antenna: ANT-DA1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GPS Antenna: ANT-GPS1</a:t>
              </a: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9CA999C-191B-DE0B-FD7A-876DBA890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9364" y="4971794"/>
              <a:ext cx="0" cy="623463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0642A56-0089-CFE6-F240-39F40A1E94F3}"/>
                </a:ext>
              </a:extLst>
            </p:cNvPr>
            <p:cNvSpPr txBox="1"/>
            <p:nvPr/>
          </p:nvSpPr>
          <p:spPr>
            <a:xfrm>
              <a:off x="6832319" y="1055860"/>
              <a:ext cx="2419385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10MHz Ref Clock Input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BNC Female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 Establish Clock Sync Between Multiple Instruments</a:t>
              </a: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2278282-910D-4BEF-329C-9CF4A5D670F8}"/>
                </a:ext>
              </a:extLst>
            </p:cNvPr>
            <p:cNvSpPr txBox="1"/>
            <p:nvPr/>
          </p:nvSpPr>
          <p:spPr>
            <a:xfrm>
              <a:off x="5386617" y="2007197"/>
              <a:ext cx="1492289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Trigger Input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BNC Female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 Establish Event 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Synchronization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68EE6FC-DFBD-6ECB-7D17-0A7A82BBC5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4590" y="2838194"/>
              <a:ext cx="0" cy="623463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497E682-DDD7-AF8E-D02C-B6E642F13D88}"/>
                </a:ext>
              </a:extLst>
            </p:cNvPr>
            <p:cNvSpPr txBox="1"/>
            <p:nvPr/>
          </p:nvSpPr>
          <p:spPr>
            <a:xfrm>
              <a:off x="2491019" y="1415555"/>
              <a:ext cx="289559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Signal Input: 50Ω N Female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Maximum Input ±50 VDC, + 30 dBm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579D8A8-4384-8D7E-B6A8-2595DCFE9E2C}"/>
                </a:ext>
              </a:extLst>
            </p:cNvPr>
            <p:cNvSpPr txBox="1"/>
            <p:nvPr/>
          </p:nvSpPr>
          <p:spPr>
            <a:xfrm>
              <a:off x="8069530" y="2007197"/>
              <a:ext cx="5327155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Signal Output and Input</a:t>
              </a:r>
            </a:p>
            <a:p>
              <a:pPr algn="ctr"/>
              <a:r>
                <a:rPr lang="el-GR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50Ω </a:t>
              </a:r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N Female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SA: Signal Output as an Independent Signal Source (</a:t>
              </a: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SHA860-SOR</a:t>
              </a:r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chemeClr val="bg1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VNA: Built-in Coupler to Achieve a Single Port VNA Function </a:t>
              </a:r>
              <a:r>
                <a:rPr lang="en-US" altLang="zh-CN" sz="1200" b="1" dirty="0">
                  <a:solidFill>
                    <a:srgbClr val="FA8800"/>
                  </a:solidFill>
                  <a:latin typeface="HONOR Sans CN" panose="02000500000000000000" pitchFamily="2" charset="-122"/>
                  <a:ea typeface="HONOR Sans CN" panose="02000500000000000000" pitchFamily="2" charset="-122"/>
                </a:rPr>
                <a:t>S21/S11</a:t>
              </a: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B38368E6-E033-2226-E11E-412429ABF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8561" y="2838194"/>
              <a:ext cx="0" cy="488480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58FEDF63-9E0A-3651-4E0E-6C892B6B5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305" y="1886857"/>
              <a:ext cx="0" cy="1439817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4A21130-24DA-0D10-53DB-8450CB740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4386" y="1886857"/>
              <a:ext cx="0" cy="1574800"/>
            </a:xfrm>
            <a:prstGeom prst="line">
              <a:avLst/>
            </a:prstGeom>
            <a:ln w="28575">
              <a:solidFill>
                <a:srgbClr val="F1810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36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39984-5EC6-CFE6-962C-C8C98C422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拆分-03">
            <a:extLst>
              <a:ext uri="{FF2B5EF4-FFF2-40B4-BE49-F238E27FC236}">
                <a16:creationId xmlns:a16="http://schemas.microsoft.com/office/drawing/2014/main" id="{613961AD-6048-37AA-9ADA-B7FD1DD2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4397990" cy="8099425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5CDDA076-FF13-5F9B-D5F0-0C96B9AA8BE0}"/>
              </a:ext>
            </a:extLst>
          </p:cNvPr>
          <p:cNvSpPr>
            <a:spLocks noGrp="1"/>
          </p:cNvSpPr>
          <p:nvPr/>
        </p:nvSpPr>
        <p:spPr>
          <a:xfrm>
            <a:off x="5706110" y="4304030"/>
            <a:ext cx="2987040" cy="6762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FEATURES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8E7018-35D3-60D9-921D-0D62FDF94044}"/>
              </a:ext>
            </a:extLst>
          </p:cNvPr>
          <p:cNvSpPr>
            <a:spLocks noGrp="1"/>
          </p:cNvSpPr>
          <p:nvPr>
            <p:ph type="body" idx="4294967295" hasCustomPrompt="1"/>
          </p:nvPr>
        </p:nvSpPr>
        <p:spPr>
          <a:xfrm>
            <a:off x="5883910" y="2816860"/>
            <a:ext cx="2127885" cy="1487170"/>
          </a:xfrm>
        </p:spPr>
        <p:txBody>
          <a:bodyPr>
            <a:noAutofit/>
          </a:bodyPr>
          <a:lstStyle>
            <a:lvl1pPr marL="0" indent="0">
              <a:buNone/>
              <a:defRPr sz="5800">
                <a:solidFill>
                  <a:schemeClr val="bg1"/>
                </a:solidFill>
                <a:latin typeface="HONOR Sans CN Medium" panose="02000600000000000000" charset="-122"/>
                <a:ea typeface="HONOR Sans CN Medium" panose="02000600000000000000" charset="-122"/>
                <a:cs typeface="HONOR Sans" panose="00000200000000000000" charset="-122"/>
              </a:defRPr>
            </a:lvl1pPr>
            <a:lvl2pPr marL="540385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algn="r"/>
            <a:r>
              <a:rPr lang="en-US" sz="10000" dirty="0">
                <a:solidFill>
                  <a:srgbClr val="00A0E9"/>
                </a:solidFill>
                <a:latin typeface="HONOR Sans CN DemiBold" panose="02000700000000000000" charset="-122"/>
                <a:ea typeface="HONOR Sans CN DemiBold" panose="02000700000000000000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06162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IzM2QxYzQyM2M1NzFmMmVkZGU3NzEwMThiYTgzNW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2.35,&quot;left&quot;:458.1,&quot;top&quot;:348.05,&quot;width&quot;:598.9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3889</Words>
  <Application>Microsoft Office PowerPoint</Application>
  <PresentationFormat>自定义</PresentationFormat>
  <Paragraphs>847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HONOR Sans CN Medium</vt:lpstr>
      <vt:lpstr>HONOR Sans CN DemiBold</vt:lpstr>
      <vt:lpstr>等线</vt:lpstr>
      <vt:lpstr>Symbol</vt:lpstr>
      <vt:lpstr>Arial</vt:lpstr>
      <vt:lpstr>HONOR Sans CN</vt:lpstr>
      <vt:lpstr>Wingdings 3</vt:lpstr>
      <vt:lpstr>Calibri</vt:lpstr>
      <vt:lpstr>HONOR Sans CN Light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Markets-古敏</cp:lastModifiedBy>
  <cp:revision>505</cp:revision>
  <dcterms:created xsi:type="dcterms:W3CDTF">2023-08-09T12:44:00Z</dcterms:created>
  <dcterms:modified xsi:type="dcterms:W3CDTF">2025-03-25T01:40:08Z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2052-12.1.0.19302</vt:lpwstr>
  </property>
</Properties>
</file>