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media/image37.jpg" ContentType="image/png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42"/>
  </p:notesMasterIdLst>
  <p:sldIdLst>
    <p:sldId id="256" r:id="rId3"/>
    <p:sldId id="1327" r:id="rId4"/>
    <p:sldId id="556" r:id="rId5"/>
    <p:sldId id="353" r:id="rId6"/>
    <p:sldId id="547" r:id="rId7"/>
    <p:sldId id="1319" r:id="rId8"/>
    <p:sldId id="1312" r:id="rId9"/>
    <p:sldId id="1318" r:id="rId10"/>
    <p:sldId id="345" r:id="rId11"/>
    <p:sldId id="296" r:id="rId12"/>
    <p:sldId id="295" r:id="rId13"/>
    <p:sldId id="447" r:id="rId14"/>
    <p:sldId id="415" r:id="rId15"/>
    <p:sldId id="446" r:id="rId16"/>
    <p:sldId id="1320" r:id="rId17"/>
    <p:sldId id="1321" r:id="rId18"/>
    <p:sldId id="1324" r:id="rId19"/>
    <p:sldId id="442" r:id="rId20"/>
    <p:sldId id="449" r:id="rId21"/>
    <p:sldId id="450" r:id="rId22"/>
    <p:sldId id="284" r:id="rId23"/>
    <p:sldId id="306" r:id="rId24"/>
    <p:sldId id="341" r:id="rId25"/>
    <p:sldId id="451" r:id="rId26"/>
    <p:sldId id="342" r:id="rId27"/>
    <p:sldId id="418" r:id="rId28"/>
    <p:sldId id="1316" r:id="rId29"/>
    <p:sldId id="413" r:id="rId30"/>
    <p:sldId id="423" r:id="rId31"/>
    <p:sldId id="428" r:id="rId32"/>
    <p:sldId id="429" r:id="rId33"/>
    <p:sldId id="430" r:id="rId34"/>
    <p:sldId id="554" r:id="rId35"/>
    <p:sldId id="542" r:id="rId36"/>
    <p:sldId id="346" r:id="rId37"/>
    <p:sldId id="325" r:id="rId38"/>
    <p:sldId id="452" r:id="rId39"/>
    <p:sldId id="318" r:id="rId40"/>
    <p:sldId id="12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nds, William (INT)" initials="KW(" lastIdx="1" clrIdx="0">
    <p:extLst>
      <p:ext uri="{19B8F6BF-5375-455C-9EA6-DF929625EA0E}">
        <p15:presenceInfo xmlns:p15="http://schemas.microsoft.com/office/powerpoint/2012/main" userId="S::William.Kaunds@Teledyne.com::0bd8366a-aaae-45aa-986a-ec7f051604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73C167"/>
    <a:srgbClr val="4566A5"/>
    <a:srgbClr val="6097A8"/>
    <a:srgbClr val="CEF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85538" autoAdjust="0"/>
  </p:normalViewPr>
  <p:slideViewPr>
    <p:cSldViewPr>
      <p:cViewPr varScale="1">
        <p:scale>
          <a:sx n="85" d="100"/>
          <a:sy n="85" d="100"/>
        </p:scale>
        <p:origin x="5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openxmlformats.org/officeDocument/2006/relationships/customXml" Target="../customXml/item1.xml"/><Relationship Id="rId8" Type="http://schemas.openxmlformats.org/officeDocument/2006/relationships/slide" Target="slides/slide6.xml"/><Relationship Id="rId51" Type="http://schemas.openxmlformats.org/officeDocument/2006/relationships/customXml" Target="../customXml/item4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5400838053137"/>
          <c:y val="0.19521604938271606"/>
          <c:w val="0.58930308053598568"/>
          <c:h val="0.622042140565762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 Percent Sales Breakdown</c:v>
                </c:pt>
              </c:strCache>
            </c:strRef>
          </c:tx>
          <c:spPr>
            <a:solidFill>
              <a:srgbClr val="0070C0"/>
            </a:solidFill>
          </c:spPr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87F3-4EFD-A2F7-CB9CC72BC4DB}"/>
              </c:ext>
            </c:extLst>
          </c:dPt>
          <c:dLbls>
            <c:dLbl>
              <c:idx val="0"/>
              <c:layout>
                <c:manualLayout>
                  <c:x val="-8.5961542837977536E-2"/>
                  <c:y val="-0.2127420291725829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aseline="0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7499036935665"/>
                      <c:h val="0.17878787878787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C42-453C-9330-E6B2EAE4E1AF}"/>
                </c:ext>
              </c:extLst>
            </c:dLbl>
            <c:dLbl>
              <c:idx val="1"/>
              <c:layout>
                <c:manualLayout>
                  <c:x val="1.3857040790139552E-7"/>
                  <c:y val="-3.787878787878794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46983959643859"/>
                      <c:h val="0.22462121212121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F3-4EFD-A2F7-CB9CC72BC4DB}"/>
                </c:ext>
              </c:extLst>
            </c:dLbl>
            <c:dLbl>
              <c:idx val="2"/>
              <c:layout>
                <c:manualLayout>
                  <c:x val="1.5432098765432098E-3"/>
                  <c:y val="1.04167881792553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F3-4EFD-A2F7-CB9CC72BC4DB}"/>
                </c:ext>
              </c:extLst>
            </c:dLbl>
            <c:dLbl>
              <c:idx val="4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F3-4EFD-A2F7-CB9CC72BC4D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8-bit</c:v>
                </c:pt>
                <c:pt idx="1">
                  <c:v>10 &amp; 12-bit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F3-4EFD-A2F7-CB9CC72BC4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14"/>
      </c:pieChart>
    </c:plotArea>
    <c:plotVisOnly val="1"/>
    <c:dispBlanksAs val="zero"/>
    <c:showDLblsOverMax val="0"/>
  </c:chart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5400838053137"/>
          <c:y val="0.19521604938271606"/>
          <c:w val="0.58930308053598568"/>
          <c:h val="0.622042140565762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 Percent Sales Breakdown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7D6F-4982-94DD-BDE40DDED0C7}"/>
              </c:ext>
            </c:extLst>
          </c:dPt>
          <c:dLbls>
            <c:dLbl>
              <c:idx val="0"/>
              <c:layout>
                <c:manualLayout>
                  <c:x val="-1.8109024833434375E-2"/>
                  <c:y val="-9.60877571755143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6F-4982-94DD-BDE40DDED0C7}"/>
                </c:ext>
              </c:extLst>
            </c:dLbl>
            <c:dLbl>
              <c:idx val="1"/>
              <c:layout>
                <c:manualLayout>
                  <c:x val="-1.3888956188168787E-2"/>
                  <c:y val="-0.146991575649817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C3-491A-8C7C-5B44535E5596}"/>
                </c:ext>
              </c:extLst>
            </c:dLbl>
            <c:dLbl>
              <c:idx val="2"/>
              <c:layout>
                <c:manualLayout>
                  <c:x val="1.5432098765432098E-3"/>
                  <c:y val="1.04167881792553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6F-4982-94DD-BDE40DDED0C7}"/>
                </c:ext>
              </c:extLst>
            </c:dLbl>
            <c:dLbl>
              <c:idx val="4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6F-4982-94DD-BDE40DDED0C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8-bit</c:v>
                </c:pt>
                <c:pt idx="1">
                  <c:v>10 &amp; 12-bit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6F-4982-94DD-BDE40DDED0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14"/>
      </c:pieChart>
    </c:plotArea>
    <c:plotVisOnly val="1"/>
    <c:dispBlanksAs val="zero"/>
    <c:showDLblsOverMax val="0"/>
  </c:chart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C447C-9459-4187-B34C-7C6261634854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44E93-C4C8-4D46-A50A-0EF75388A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NPI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7D2B5-F681-4A83-A2EA-1E4C5916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168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Highlighting the unbeatable price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8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Datasheet has the 3 key messages. However, always remember that the story is Unrivaled Performance, Unbeatable Value. Everything else is there to check the boxes.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8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Unbeatable value extends to multi-instrument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0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ProBus</a:t>
            </a:r>
            <a:r>
              <a:rPr lang="en-US" dirty="0"/>
              <a:t> – unchanged over 20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WPHD industrial design now incorporated across product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06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21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WS4KHD will be added to this offering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06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takeaway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11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 = Distributor stocks filtered. There is a Need for a HD4096 technology oscilloscope in the Premium Econ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7D2B5-F681-4A83-A2EA-1E4C5916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65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areas for the WaveSurfer 4000HD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2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94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3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3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91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7D2B5-F681-4A83-A2EA-1E4C5916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09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people not familiar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70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Systems approach? Our recipe to achieve best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Evolution… no match even today. Even the imitations from competitors are poor.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D2B5-F681-4A83-A2EA-1E4C591678B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94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 = Distributor stocks filtered. There is a Need for a HD4096 technology oscilloscope in the Premium Econ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7D2B5-F681-4A83-A2EA-1E4C5916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8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7D2B5-F681-4A83-A2EA-1E4C59167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55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bit has more quant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bits all the time and 30% cheaper than current entry-level 12-bit product</a:t>
            </a:r>
          </a:p>
          <a:p>
            <a:r>
              <a:rPr lang="en-US" dirty="0" err="1"/>
              <a:t>ProBus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story you want to tell customers. This is the compelling and obvious differentiation.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Systems approach? Our recipe to achieve best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1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the Story… not on the overlap stuff. Those are the checkbox items.</a:t>
            </a:r>
          </a:p>
          <a:p>
            <a:r>
              <a:rPr lang="en-US" dirty="0"/>
              <a:t>Reason why customer should like WS4KHD should be the story. That’s the differentiation. Everyone has the capability.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31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the Story… not on the overlap stuff. Those are the checkbox items.</a:t>
            </a:r>
          </a:p>
          <a:p>
            <a:r>
              <a:rPr lang="en-US" dirty="0"/>
              <a:t>Reason why customer should like WS4KHD should be the story. That’s the differentiation. Everyone has the capability.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5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HD4096 technology means lowest noise for us.</a:t>
            </a:r>
          </a:p>
          <a:p>
            <a:r>
              <a:rPr lang="en-US" dirty="0"/>
              <a:t>Competitors’ baseline noise makes NO sense. Why is R&amp;S 10-bit ADC worse than Keysight 8 bits?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44E93-C4C8-4D46-A50A-0EF75388AA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2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1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954209"/>
            <a:ext cx="6420027" cy="1828799"/>
          </a:xfrm>
        </p:spPr>
        <p:txBody>
          <a:bodyPr anchor="b">
            <a:normAutofit/>
          </a:bodyPr>
          <a:lstStyle>
            <a:lvl1pPr>
              <a:defRPr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73" y="2819400"/>
            <a:ext cx="7639227" cy="13208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Lec-C-1_100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73" y="4343400"/>
            <a:ext cx="4621424" cy="7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57420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838201"/>
            <a:ext cx="5486400" cy="5287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486400" cy="5287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LC_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LC_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7" name="LC_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56495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LC_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LC_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LC_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06400" y="990600"/>
            <a:ext cx="10972800" cy="5029200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04770022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LC_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LC_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LC_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06400" y="990600"/>
            <a:ext cx="11074400" cy="24384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7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406400" y="3581400"/>
            <a:ext cx="11074400" cy="24384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27350148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E888-D713-4073-8E0B-C58809C6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6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1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954207"/>
            <a:ext cx="9765243" cy="1828799"/>
          </a:xfrm>
        </p:spPr>
        <p:txBody>
          <a:bodyPr anchor="b">
            <a:normAutofit/>
          </a:bodyPr>
          <a:lstStyle>
            <a:lvl1pPr>
              <a:defRPr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73" y="2819400"/>
            <a:ext cx="9765243" cy="13208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Lec-C-1_100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73" y="4343400"/>
            <a:ext cx="4621424" cy="7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99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4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1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906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3CD6-E234-4486-9DA8-A39ECCDE87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66266" y="1168400"/>
            <a:ext cx="6754813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39700" y="1168400"/>
            <a:ext cx="2235200" cy="130636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2pPr marL="609585" indent="0" algn="r">
              <a:buNone/>
              <a:defRPr sz="1400"/>
            </a:lvl2pPr>
            <a:lvl3pPr marL="1219170" indent="0" algn="r">
              <a:buNone/>
              <a:defRPr sz="1400"/>
            </a:lvl3pPr>
            <a:lvl4pPr marL="1828755" indent="0" algn="r">
              <a:buNone/>
              <a:defRPr sz="1200"/>
            </a:lvl4pPr>
            <a:lvl5pPr marL="2438339" indent="0" algn="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139700" y="2518641"/>
            <a:ext cx="2235200" cy="130636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2pPr marL="609585" indent="0" algn="r">
              <a:buNone/>
              <a:defRPr sz="1400"/>
            </a:lvl2pPr>
            <a:lvl3pPr marL="1219170" indent="0" algn="r">
              <a:buNone/>
              <a:defRPr sz="1400"/>
            </a:lvl3pPr>
            <a:lvl4pPr marL="1828755" indent="0" algn="r">
              <a:buNone/>
              <a:defRPr sz="1200"/>
            </a:lvl4pPr>
            <a:lvl5pPr marL="2438339" indent="0" algn="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139700" y="3868883"/>
            <a:ext cx="2235200" cy="1306367"/>
          </a:xfrm>
        </p:spPr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2pPr marL="609585" indent="0" algn="r">
              <a:buNone/>
              <a:defRPr sz="1400"/>
            </a:lvl2pPr>
            <a:lvl3pPr marL="1219170" indent="0" algn="r">
              <a:buNone/>
              <a:defRPr sz="1400"/>
            </a:lvl3pPr>
            <a:lvl4pPr marL="1828755" indent="0" algn="r">
              <a:buNone/>
              <a:defRPr sz="1200"/>
            </a:lvl4pPr>
            <a:lvl5pPr marL="2438339" indent="0" algn="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7"/>
          </p:nvPr>
        </p:nvSpPr>
        <p:spPr>
          <a:xfrm>
            <a:off x="9512445" y="1168400"/>
            <a:ext cx="2235200" cy="1306367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400"/>
            </a:lvl2pPr>
            <a:lvl3pPr marL="1219170" indent="0">
              <a:buNone/>
              <a:defRPr sz="1400"/>
            </a:lvl3pPr>
            <a:lvl4pPr marL="1828755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9512445" y="2518641"/>
            <a:ext cx="2235200" cy="1306367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400"/>
            </a:lvl2pPr>
            <a:lvl3pPr marL="1219170" indent="0">
              <a:buNone/>
              <a:defRPr sz="1400"/>
            </a:lvl3pPr>
            <a:lvl4pPr marL="1828755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9"/>
          </p:nvPr>
        </p:nvSpPr>
        <p:spPr>
          <a:xfrm>
            <a:off x="9512445" y="3868883"/>
            <a:ext cx="2235200" cy="1306367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400"/>
            </a:lvl2pPr>
            <a:lvl3pPr marL="1219170" indent="0">
              <a:buNone/>
              <a:defRPr sz="1400"/>
            </a:lvl3pPr>
            <a:lvl4pPr marL="1828755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0"/>
          </p:nvPr>
        </p:nvSpPr>
        <p:spPr>
          <a:xfrm>
            <a:off x="2566266" y="5297484"/>
            <a:ext cx="6754813" cy="110172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  <a:lvl2pPr marL="609585" indent="0" algn="ctr">
              <a:buNone/>
              <a:defRPr sz="1400"/>
            </a:lvl2pPr>
            <a:lvl3pPr marL="1219170" indent="0" algn="ctr">
              <a:buNone/>
              <a:defRPr sz="1400"/>
            </a:lvl3pPr>
            <a:lvl4pPr marL="1828755" indent="0" algn="ctr">
              <a:buNone/>
              <a:defRPr sz="1200"/>
            </a:lvl4pPr>
            <a:lvl5pPr marL="2438339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21"/>
          </p:nvPr>
        </p:nvSpPr>
        <p:spPr>
          <a:xfrm>
            <a:off x="139700" y="5297484"/>
            <a:ext cx="2235200" cy="1101725"/>
          </a:xfrm>
        </p:spPr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2pPr marL="609585" indent="0" algn="r">
              <a:buNone/>
              <a:defRPr sz="1400"/>
            </a:lvl2pPr>
            <a:lvl3pPr marL="1219170" indent="0" algn="r">
              <a:buNone/>
              <a:defRPr sz="1400"/>
            </a:lvl3pPr>
            <a:lvl4pPr marL="1828755" indent="0" algn="r">
              <a:buNone/>
              <a:defRPr sz="1200"/>
            </a:lvl4pPr>
            <a:lvl5pPr marL="2438339" indent="0" algn="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22"/>
          </p:nvPr>
        </p:nvSpPr>
        <p:spPr>
          <a:xfrm>
            <a:off x="9512445" y="5297484"/>
            <a:ext cx="2235200" cy="1101725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400"/>
            </a:lvl2pPr>
            <a:lvl3pPr marL="1219170" indent="0">
              <a:buNone/>
              <a:defRPr sz="1400"/>
            </a:lvl3pPr>
            <a:lvl4pPr marL="1828755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727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00725"/>
            <a:ext cx="264160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154680" y="900725"/>
            <a:ext cx="873252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07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84646"/>
      </p:ext>
    </p:extLst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5600" y="900725"/>
            <a:ext cx="264160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06400" y="900725"/>
            <a:ext cx="873252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72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 Lef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1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06400" y="3614003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691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 Righ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1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99200" y="3614003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84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with Bottom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2"/>
            <a:ext cx="5689600" cy="304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06400" y="4038600"/>
            <a:ext cx="11480800" cy="223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7600" y="889000"/>
            <a:ext cx="56896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4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114808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06400" y="3632200"/>
            <a:ext cx="114808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40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06400" y="36322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299200" y="36322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28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365760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43400" y="889001"/>
            <a:ext cx="365760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29600" y="889001"/>
            <a:ext cx="3657600" cy="5237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635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with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3657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43400" y="914400"/>
            <a:ext cx="3657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229600" y="914400"/>
            <a:ext cx="36576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05939" y="4267200"/>
            <a:ext cx="11484864" cy="21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759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LC_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LC_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LC_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06400" y="990600"/>
            <a:ext cx="10972800" cy="5029200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25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LC_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5" name="LC_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LC_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06400" y="990600"/>
            <a:ext cx="11074400" cy="24384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406400" y="3581400"/>
            <a:ext cx="11074400" cy="24384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8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86271"/>
      </p:ext>
    </p:extLst>
  </p:cSld>
  <p:clrMapOvr>
    <a:masterClrMapping/>
  </p:clrMapOvr>
  <p:transition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Product Intro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400" y="914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3581400"/>
            <a:ext cx="11176000" cy="25146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10000"/>
              <a:buFont typeface="Arial" pitchFamily="34" charset="0"/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Product Introduction (Long)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838200"/>
            <a:ext cx="5486400" cy="4572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US" sz="2200" b="1" kern="1200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Product Series Name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06400" y="1371600"/>
            <a:ext cx="5486400" cy="21336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aseline="0"/>
            </a:lvl1pPr>
          </a:lstStyle>
          <a:p>
            <a:pPr lvl="0"/>
            <a:r>
              <a:rPr lang="en-US" dirty="0"/>
              <a:t>Product Introduction (Short)</a:t>
            </a:r>
          </a:p>
        </p:txBody>
      </p:sp>
      <p:sp>
        <p:nvSpPr>
          <p:cNvPr id="15" name="LC_Footer Placeholder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972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Company Confidential</a:t>
            </a:r>
          </a:p>
        </p:txBody>
      </p:sp>
      <p:sp>
        <p:nvSpPr>
          <p:cNvPr id="16" name="LC_Date Placeholder"/>
          <p:cNvSpPr>
            <a:spLocks noGrp="1"/>
          </p:cNvSpPr>
          <p:nvPr>
            <p:ph type="dt" sz="half" idx="2"/>
          </p:nvPr>
        </p:nvSpPr>
        <p:spPr>
          <a:xfrm>
            <a:off x="9550400" y="6553200"/>
            <a:ext cx="2032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18" name="LC_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11582400" y="65532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096000" y="838200"/>
            <a:ext cx="5486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86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Feature / Section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400" y="914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3581400"/>
            <a:ext cx="11176000" cy="3810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10000"/>
              <a:buFont typeface="Arial" pitchFamily="34" charset="0"/>
              <a:buNone/>
              <a:defRPr lang="en-US" sz="2000" b="1" kern="1200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Feature Headline (Long)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838200"/>
            <a:ext cx="5486400" cy="914400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10000"/>
              <a:buFont typeface="Wingdings" pitchFamily="2" charset="2"/>
              <a:buNone/>
            </a:pPr>
            <a:r>
              <a:rPr lang="en-US" dirty="0"/>
              <a:t>Feature Bullet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06400" y="1828800"/>
            <a:ext cx="5486400" cy="3810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Feature Headline (Web)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5994400" y="838200"/>
            <a:ext cx="5588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06400" y="2209800"/>
            <a:ext cx="5486400" cy="12954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Feature Description (Web)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406400" y="3962400"/>
            <a:ext cx="11176000" cy="2133600"/>
          </a:xfr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10000"/>
              <a:buFont typeface="Arial" pitchFamily="34" charset="0"/>
              <a:buNone/>
              <a:def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Feature Description (Long)</a:t>
            </a:r>
          </a:p>
        </p:txBody>
      </p:sp>
      <p:sp>
        <p:nvSpPr>
          <p:cNvPr id="22" name="LC_Footer Placeholder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972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Company Confidential</a:t>
            </a:r>
          </a:p>
        </p:txBody>
      </p:sp>
      <p:sp>
        <p:nvSpPr>
          <p:cNvPr id="23" name="LC_Date Placeholder"/>
          <p:cNvSpPr>
            <a:spLocks noGrp="1"/>
          </p:cNvSpPr>
          <p:nvPr>
            <p:ph type="dt" sz="half" idx="2"/>
          </p:nvPr>
        </p:nvSpPr>
        <p:spPr>
          <a:xfrm>
            <a:off x="9550400" y="6553200"/>
            <a:ext cx="2032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24" name="LC_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11582400" y="65532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6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2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2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533467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 Lef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1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2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06400" y="3614003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1663923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de-by-Side Content Righ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2"/>
            <a:ext cx="5588000" cy="5237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1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99200" y="3614003"/>
            <a:ext cx="5588000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119951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with Bottom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3"/>
            <a:ext cx="5689600" cy="304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06400" y="4038600"/>
            <a:ext cx="11480800" cy="223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7600" y="889000"/>
            <a:ext cx="56896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69911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114808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06400" y="3632200"/>
            <a:ext cx="114808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78044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99200" y="8890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06400" y="36322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299200" y="3632200"/>
            <a:ext cx="5588000" cy="264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38786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889002"/>
            <a:ext cx="11480800" cy="523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87211" y="6521443"/>
            <a:ext cx="1422400" cy="327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521443"/>
            <a:ext cx="3954816" cy="323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203" y="6521444"/>
            <a:ext cx="609600" cy="308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874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" y="6522567"/>
            <a:ext cx="1937289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4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push dir="u"/>
  </p:transition>
  <p:hf hdr="0" ftr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889001"/>
            <a:ext cx="11480800" cy="523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87211" y="6521442"/>
            <a:ext cx="1422400" cy="327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521443"/>
            <a:ext cx="3954816" cy="323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203" y="6521443"/>
            <a:ext cx="609600" cy="308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874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" y="6522567"/>
            <a:ext cx="1937289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954207"/>
            <a:ext cx="9765243" cy="1636593"/>
          </a:xfrm>
        </p:spPr>
        <p:txBody>
          <a:bodyPr>
            <a:normAutofit/>
          </a:bodyPr>
          <a:lstStyle/>
          <a:p>
            <a:r>
              <a:rPr lang="en-US" dirty="0"/>
              <a:t>WaveSurfer 4000HD Oscilloscopes</a:t>
            </a:r>
            <a:br>
              <a:rPr lang="en-US" dirty="0"/>
            </a:br>
            <a:r>
              <a:rPr lang="en-US" sz="3200" dirty="0"/>
              <a:t>Public Release – November 5, 2019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32ADB-E041-4999-AC01-D97B59BA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08DBB-9877-439D-AAC5-41788356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2E268DD9-25AA-4CB1-A99A-4EF767263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8382018" cy="55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9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WaveSurfer 4000HD: Unrivaled Performance, Unbeatable Value</a:t>
            </a:r>
            <a:br>
              <a:rPr lang="en-US" dirty="0"/>
            </a:br>
            <a:r>
              <a:rPr lang="en-US" sz="2400" b="1" dirty="0"/>
              <a:t>Same price as competitors charge for 8-bit performance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386"/>
              </p:ext>
            </p:extLst>
          </p:nvPr>
        </p:nvGraphicFramePr>
        <p:xfrm>
          <a:off x="167641" y="1566835"/>
          <a:ext cx="11856719" cy="3995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1549652809"/>
                    </a:ext>
                  </a:extLst>
                </a:gridCol>
                <a:gridCol w="2278380">
                  <a:extLst>
                    <a:ext uri="{9D8B030D-6E8A-4147-A177-3AD203B41FA5}">
                      <a16:colId xmlns:a16="http://schemas.microsoft.com/office/drawing/2014/main" val="3719241711"/>
                    </a:ext>
                  </a:extLst>
                </a:gridCol>
                <a:gridCol w="2278380">
                  <a:extLst>
                    <a:ext uri="{9D8B030D-6E8A-4147-A177-3AD203B41FA5}">
                      <a16:colId xmlns:a16="http://schemas.microsoft.com/office/drawing/2014/main" val="1236825611"/>
                    </a:ext>
                  </a:extLst>
                </a:gridCol>
                <a:gridCol w="2278380">
                  <a:extLst>
                    <a:ext uri="{9D8B030D-6E8A-4147-A177-3AD203B41FA5}">
                      <a16:colId xmlns:a16="http://schemas.microsoft.com/office/drawing/2014/main" val="3568485716"/>
                    </a:ext>
                  </a:extLst>
                </a:gridCol>
                <a:gridCol w="2278380">
                  <a:extLst>
                    <a:ext uri="{9D8B030D-6E8A-4147-A177-3AD203B41FA5}">
                      <a16:colId xmlns:a16="http://schemas.microsoft.com/office/drawing/2014/main" val="2954929925"/>
                    </a:ext>
                  </a:extLst>
                </a:gridCol>
              </a:tblGrid>
              <a:tr h="5920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Teledyne</a:t>
                      </a:r>
                    </a:p>
                    <a:p>
                      <a:pPr algn="ctr"/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LeCroy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Tektronix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MSO44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Keysight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pPr algn="ctr"/>
                      <a:r>
                        <a:rPr lang="en-US" sz="2000" baseline="0" dirty="0"/>
                        <a:t>4000X</a:t>
                      </a:r>
                      <a:endParaRPr lang="en-US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R&amp;S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RTA4000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30199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Vertical</a:t>
                      </a:r>
                      <a:r>
                        <a:rPr lang="en-US" sz="1600" baseline="0" dirty="0"/>
                        <a:t> Resolution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12 bits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 bits: 6.25 GS/s</a:t>
                      </a:r>
                      <a:endParaRPr lang="en-US" sz="1200" baseline="-2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 bits: 3.125 GS/s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8 bits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2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10 bits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9999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Baseline Noise</a:t>
                      </a:r>
                      <a:r>
                        <a:rPr lang="en-US" sz="1600" baseline="0" dirty="0"/>
                        <a:t>, 5</a:t>
                      </a:r>
                      <a:r>
                        <a:rPr lang="en-US" sz="1600" dirty="0"/>
                        <a:t> mV/div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130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305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/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301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270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536523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Baseline Noise, 50 mV/div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324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µV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/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1370 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 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10758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Baseline Noise, 100 mV/div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567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1620 µV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/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 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4600 µV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38105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Baseline Noise,</a:t>
                      </a:r>
                      <a:r>
                        <a:rPr lang="en-US" sz="1600" baseline="0" dirty="0"/>
                        <a:t> 1 V/div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5.69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13.00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sz="16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/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22.35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31.40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en-US" sz="16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64579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r>
                        <a:rPr lang="en-US" sz="1600" dirty="0"/>
                        <a:t>DC Vertical Gain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±0.5% F.S.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±2.5% ≤1mV/div</a:t>
                      </a:r>
                    </a:p>
                    <a:p>
                      <a:pPr algn="ctr"/>
                      <a:r>
                        <a:rPr lang="en-US" sz="1400" dirty="0"/>
                        <a:t>±1% &gt;1 mV/div</a:t>
                      </a:r>
                    </a:p>
                    <a:p>
                      <a:pPr algn="ctr"/>
                      <a:r>
                        <a:rPr lang="en-US" sz="1400" dirty="0" err="1"/>
                        <a:t>derated</a:t>
                      </a:r>
                      <a:r>
                        <a:rPr lang="en-US" sz="1400" dirty="0"/>
                        <a:t> at 0.1%/°C above 30°C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±2% F.S.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±2.5% F.S. (&lt;1 mV/div),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±1.5% F.S. (1-5 mV/div),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±1% F.S. (&gt;5 mV/div)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60177"/>
                  </a:ext>
                </a:extLst>
              </a:tr>
              <a:tr h="35414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Price (1 GHz model)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$17,490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$19,100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$17,982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$17,800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78964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518720"/>
            <a:ext cx="1181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WaveSurfer 4000HD provides 12-bit performance for the same price as competitors charge for 8-bit performance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57C2-2A88-4C3A-9FC4-E4D4271E1D6C}" type="slidenum">
              <a:rPr lang="en-US" smtClean="0"/>
              <a:t>10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0DEEE7-83E7-4CD7-9C0F-45A8D7239E73}"/>
              </a:ext>
            </a:extLst>
          </p:cNvPr>
          <p:cNvSpPr/>
          <p:nvPr/>
        </p:nvSpPr>
        <p:spPr>
          <a:xfrm>
            <a:off x="143164" y="5218720"/>
            <a:ext cx="11887200" cy="3048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A3AAF4-37DD-48A9-9EAE-1DE2B10DD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28072"/>
            <a:ext cx="1699050" cy="1131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ECA3F-5DD0-452C-88A4-DC374B911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4400"/>
            <a:ext cx="876167" cy="620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956FCC-90C4-4800-9950-1C2F8CFD4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28" y="893616"/>
            <a:ext cx="1149172" cy="646460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B3B2EEF1-0D28-48F8-8581-050E0E9B9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58" y="609600"/>
            <a:ext cx="1017442" cy="10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84A441-8D40-435A-BE65-8C06E00D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WaveSurfer 4000HD - Unrivaled Performance, Unbeatable Value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FB9CF-A0C3-498A-A90B-7C2A8199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AA2FC-EC98-4A04-AFAD-F52943ACD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849560"/>
            <a:ext cx="8686800" cy="54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6BE1478-1F13-413B-A29F-C46285BA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WaveSurfer 4000HD has more capability than you imagined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2"/>
            <a:ext cx="4775200" cy="52371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Multi-instrument capability</a:t>
            </a:r>
          </a:p>
          <a:p>
            <a:pPr lvl="1"/>
            <a:r>
              <a:rPr lang="en-US" dirty="0"/>
              <a:t>MSO</a:t>
            </a:r>
          </a:p>
          <a:p>
            <a:pPr lvl="1"/>
            <a:r>
              <a:rPr lang="en-US" dirty="0"/>
              <a:t>DVM/Frequency Counter</a:t>
            </a:r>
          </a:p>
          <a:p>
            <a:pPr lvl="1"/>
            <a:r>
              <a:rPr lang="en-US" dirty="0"/>
              <a:t>Spectrum Analyzer</a:t>
            </a:r>
          </a:p>
          <a:p>
            <a:pPr lvl="1"/>
            <a:r>
              <a:rPr lang="en-US" dirty="0"/>
              <a:t>Arbitrary Waveform Generator</a:t>
            </a:r>
          </a:p>
          <a:p>
            <a:pPr lvl="1"/>
            <a:r>
              <a:rPr lang="en-US" dirty="0"/>
              <a:t>Protocol Analyzer</a:t>
            </a:r>
          </a:p>
          <a:p>
            <a:pPr lvl="1"/>
            <a:endParaRPr lang="en-US" dirty="0"/>
          </a:p>
          <a:p>
            <a:r>
              <a:rPr lang="en-US" dirty="0"/>
              <a:t>However, don’t lose sight of the most compelling and obvious differentiation</a:t>
            </a:r>
          </a:p>
          <a:p>
            <a:pPr lvl="1"/>
            <a:r>
              <a:rPr lang="en-US" dirty="0"/>
              <a:t>12 bits all the time</a:t>
            </a:r>
          </a:p>
          <a:p>
            <a:pPr lvl="1"/>
            <a:r>
              <a:rPr lang="en-US" dirty="0"/>
              <a:t>12 bits for the price of 8 bits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0BF4E1D-A49A-4E31-95D5-B5E8035E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pic>
        <p:nvPicPr>
          <p:cNvPr id="14" name="Content Placeholder 13" descr="A close up of a newspaper&#10;&#10;Description automatically generated">
            <a:extLst>
              <a:ext uri="{FF2B5EF4-FFF2-40B4-BE49-F238E27FC236}">
                <a16:creationId xmlns:a16="http://schemas.microsoft.com/office/drawing/2014/main" id="{079BB9D6-1529-439D-A69E-FCD23873B4A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780534"/>
            <a:ext cx="6146800" cy="5680122"/>
          </a:xfrm>
        </p:spPr>
      </p:pic>
    </p:spTree>
    <p:extLst>
      <p:ext uri="{BB962C8B-B14F-4D97-AF65-F5344CB8AC3E}">
        <p14:creationId xmlns:p14="http://schemas.microsoft.com/office/powerpoint/2010/main" val="40149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interface over 20 years</a:t>
            </a:r>
          </a:p>
          <a:p>
            <a:pPr lvl="1"/>
            <a:r>
              <a:rPr lang="en-US" dirty="0"/>
              <a:t>Teledyne </a:t>
            </a:r>
            <a:r>
              <a:rPr lang="en-US" dirty="0" err="1"/>
              <a:t>LeCroy</a:t>
            </a:r>
            <a:r>
              <a:rPr lang="en-US" dirty="0"/>
              <a:t> probes with </a:t>
            </a:r>
            <a:r>
              <a:rPr lang="en-US" dirty="0" err="1"/>
              <a:t>ProBus</a:t>
            </a:r>
            <a:r>
              <a:rPr lang="en-US" dirty="0"/>
              <a:t> interface are supported</a:t>
            </a:r>
          </a:p>
          <a:p>
            <a:endParaRPr lang="en-US" dirty="0"/>
          </a:p>
          <a:p>
            <a:r>
              <a:rPr lang="en-US" dirty="0"/>
              <a:t>30 probes over 9 categories</a:t>
            </a:r>
          </a:p>
          <a:p>
            <a:pPr lvl="1"/>
            <a:r>
              <a:rPr lang="en-US" dirty="0"/>
              <a:t>Active, Passive, Differential, Single-Ended, Fiber Optic, High Voltage, and more</a:t>
            </a:r>
          </a:p>
          <a:p>
            <a:endParaRPr lang="en-US" dirty="0"/>
          </a:p>
          <a:p>
            <a:r>
              <a:rPr lang="en-US" dirty="0"/>
              <a:t>MSO option for digital channels</a:t>
            </a:r>
          </a:p>
          <a:p>
            <a:pPr lvl="1"/>
            <a:r>
              <a:rPr lang="en-US" dirty="0"/>
              <a:t>View 16 digital channels without sacrificing analog channels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7E6D4A-2260-46EA-9B8F-15B9F3D8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WaveSurfer 4000HD has Comprehensive Probe Support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61434-F55B-4270-BE18-9CB8504F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2251D2-9BC4-42CF-8BC7-552EE847A03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68405" y="1604962"/>
            <a:ext cx="6049590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376220-D054-4AE0-A166-F3C3FAE6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685800"/>
            <a:ext cx="5709750" cy="3808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D3F9C8-2FD1-466B-B7C1-1A7D6F16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Teledyne LeCroy has innovated with new industrial design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59C44A-8A84-45A4-A9AB-10720A84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071EEE-DAF5-4BB2-81DC-C64B8D62F6EC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11353800" cy="307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Smaller footprint</a:t>
            </a:r>
          </a:p>
          <a:p>
            <a:r>
              <a:rPr lang="en-US" sz="3400" dirty="0"/>
              <a:t>Color-coded Front Panel indicators</a:t>
            </a:r>
          </a:p>
          <a:p>
            <a:r>
              <a:rPr lang="en-US" sz="3400" dirty="0"/>
              <a:t>Sleek, bezel-less display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BE7C7-83A9-4DEE-9CDB-79E70BCAEDA3}"/>
              </a:ext>
            </a:extLst>
          </p:cNvPr>
          <p:cNvSpPr txBox="1"/>
          <p:nvPr/>
        </p:nvSpPr>
        <p:spPr>
          <a:xfrm>
            <a:off x="1752600" y="762000"/>
            <a:ext cx="187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WavePro</a:t>
            </a:r>
            <a:r>
              <a:rPr lang="en-US" dirty="0"/>
              <a:t> HD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33A09-A2DF-4761-A990-5500317AF2D6}"/>
              </a:ext>
            </a:extLst>
          </p:cNvPr>
          <p:cNvSpPr txBox="1"/>
          <p:nvPr/>
        </p:nvSpPr>
        <p:spPr>
          <a:xfrm>
            <a:off x="9296400" y="762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WaveSurfer 4000HD</a:t>
            </a:r>
          </a:p>
        </p:txBody>
      </p:sp>
      <p:pic>
        <p:nvPicPr>
          <p:cNvPr id="15" name="Picture 14" descr="A picture containing indoor, monitor, black&#10;&#10;Description automatically generated">
            <a:extLst>
              <a:ext uri="{FF2B5EF4-FFF2-40B4-BE49-F238E27FC236}">
                <a16:creationId xmlns:a16="http://schemas.microsoft.com/office/drawing/2014/main" id="{994D4D0E-BAB3-4E5E-A277-460E320B4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95427"/>
            <a:ext cx="5260770" cy="35089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DC3905-A40D-4BA9-AABB-68D8B91C65A0}"/>
              </a:ext>
            </a:extLst>
          </p:cNvPr>
          <p:cNvSpPr txBox="1"/>
          <p:nvPr/>
        </p:nvSpPr>
        <p:spPr>
          <a:xfrm>
            <a:off x="5410200" y="762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WaveRunner</a:t>
            </a:r>
            <a:r>
              <a:rPr lang="en-US" dirty="0"/>
              <a:t> 8000HD</a:t>
            </a:r>
          </a:p>
        </p:txBody>
      </p:sp>
      <p:pic>
        <p:nvPicPr>
          <p:cNvPr id="18" name="Picture 17" descr="A picture containing indoor, black, monitor, computer&#10;&#10;Description automatically generated">
            <a:extLst>
              <a:ext uri="{FF2B5EF4-FFF2-40B4-BE49-F238E27FC236}">
                <a16:creationId xmlns:a16="http://schemas.microsoft.com/office/drawing/2014/main" id="{C96DA126-B4E7-4450-805D-10447B7B9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188026"/>
            <a:ext cx="3122711" cy="31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3075-04B8-46A1-9DAB-D45D8ED6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WaveSurfer 4000HD has MAUI with OneTouch</a:t>
            </a:r>
            <a:br>
              <a:rPr lang="en-US" sz="2900" dirty="0"/>
            </a:br>
            <a:r>
              <a:rPr lang="en-US" sz="2500" dirty="0"/>
              <a:t>Instinctively interact with the oscilloscope and dramatically reduce setup time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365A9E8B-4F6F-4796-8570-54C8AC5E0D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06400" y="889000"/>
          <a:ext cx="5587226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3613">
                  <a:extLst>
                    <a:ext uri="{9D8B030D-6E8A-4147-A177-3AD203B41FA5}">
                      <a16:colId xmlns:a16="http://schemas.microsoft.com/office/drawing/2014/main" val="4017603874"/>
                    </a:ext>
                  </a:extLst>
                </a:gridCol>
                <a:gridCol w="2793613">
                  <a:extLst>
                    <a:ext uri="{9D8B030D-6E8A-4147-A177-3AD203B41FA5}">
                      <a16:colId xmlns:a16="http://schemas.microsoft.com/office/drawing/2014/main" val="20278895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OneTouch features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WaveSurfer 4000HD</a:t>
                      </a: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35578700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Touch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2247768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Drag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637763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Pan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2607284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Swipe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6315681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Pinch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711825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Flick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79515809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F959-2615-48F6-89E7-2152A964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37012-7925-426B-AD04-D9575D86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7B253-F3C3-4C3B-9D67-914C6CCD2BBF}"/>
              </a:ext>
            </a:extLst>
          </p:cNvPr>
          <p:cNvSpPr/>
          <p:nvPr/>
        </p:nvSpPr>
        <p:spPr>
          <a:xfrm>
            <a:off x="152400" y="3429000"/>
            <a:ext cx="60198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C4429F-6468-44BA-B53F-B5B91D99145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37" y="889000"/>
            <a:ext cx="5469925" cy="52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3075-04B8-46A1-9DAB-D45D8ED6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WaveSurfer 4000HD has MAUI with OneTouch</a:t>
            </a:r>
            <a:br>
              <a:rPr lang="en-US" sz="2900" dirty="0"/>
            </a:br>
            <a:r>
              <a:rPr lang="en-US" sz="2500" dirty="0"/>
              <a:t>MAUI with OneTouch is limited on Embedded OS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365A9E8B-4F6F-4796-8570-54C8AC5E0D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06400" y="889000"/>
          <a:ext cx="5587226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3613">
                  <a:extLst>
                    <a:ext uri="{9D8B030D-6E8A-4147-A177-3AD203B41FA5}">
                      <a16:colId xmlns:a16="http://schemas.microsoft.com/office/drawing/2014/main" val="4017603874"/>
                    </a:ext>
                  </a:extLst>
                </a:gridCol>
                <a:gridCol w="2793613">
                  <a:extLst>
                    <a:ext uri="{9D8B030D-6E8A-4147-A177-3AD203B41FA5}">
                      <a16:colId xmlns:a16="http://schemas.microsoft.com/office/drawing/2014/main" val="20278895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OneTouch features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WaveSurfer 4000HD</a:t>
                      </a: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35578700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Touch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2247768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Drag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637763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Pan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2607284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Swipe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6315681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Pinch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711825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Flick</a:t>
                      </a:r>
                    </a:p>
                  </a:txBody>
                  <a:tcPr marL="66750" marR="6675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50" marR="66750"/>
                </a:tc>
                <a:extLst>
                  <a:ext uri="{0D108BD9-81ED-4DB2-BD59-A6C34878D82A}">
                    <a16:rowId xmlns:a16="http://schemas.microsoft.com/office/drawing/2014/main" val="279515809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F959-2615-48F6-89E7-2152A964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37012-7925-426B-AD04-D9575D86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C4429F-6468-44BA-B53F-B5B91D99145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37" y="889000"/>
            <a:ext cx="5469925" cy="52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A20B2C-E582-4900-B198-B07D1396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enhancements on the WaveSurfer 4000HD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CEADB8-058E-414B-8C01-559DE2389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WaveSource</a:t>
            </a:r>
            <a:r>
              <a:rPr lang="en-US" dirty="0"/>
              <a:t> Arbitrary Waveform Generator is available</a:t>
            </a:r>
          </a:p>
          <a:p>
            <a:pPr lvl="1"/>
            <a:r>
              <a:rPr lang="en-US" dirty="0"/>
              <a:t>Same functions as WaveSurfer 3000z available plus added functions</a:t>
            </a:r>
          </a:p>
          <a:p>
            <a:r>
              <a:rPr lang="en-US" dirty="0" err="1"/>
              <a:t>LabNotebook</a:t>
            </a:r>
            <a:endParaRPr lang="en-US" dirty="0"/>
          </a:p>
          <a:p>
            <a:pPr lvl="1"/>
            <a:r>
              <a:rPr lang="en-US" dirty="0"/>
              <a:t>Save/Recall menu is harmonized</a:t>
            </a:r>
          </a:p>
          <a:p>
            <a:r>
              <a:rPr lang="en-US" dirty="0"/>
              <a:t>MAUI with OneTouch</a:t>
            </a:r>
          </a:p>
          <a:p>
            <a:pPr lvl="1"/>
            <a:r>
              <a:rPr lang="en-US" dirty="0"/>
              <a:t>Support for common gestures added</a:t>
            </a:r>
          </a:p>
          <a:p>
            <a:r>
              <a:rPr lang="en-US" dirty="0"/>
              <a:t>Axis labels for easy readout on display</a:t>
            </a:r>
          </a:p>
          <a:p>
            <a:r>
              <a:rPr lang="en-US" dirty="0"/>
              <a:t>Ride on cursors functionality</a:t>
            </a:r>
          </a:p>
          <a:p>
            <a:r>
              <a:rPr lang="en-US" dirty="0"/>
              <a:t>Vertical zoom functionality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84E0-50DE-4A65-BDB7-29B03FE2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03A7-7670-4A1F-9F04-5A956044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BCF4770-16C0-4421-BB9D-CC1F1843C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914400"/>
            <a:ext cx="1080068" cy="9565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59C44A-8A84-45A4-A9AB-10720A84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63A0937-8582-4F64-8C72-8AC612DBD8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17156"/>
              </p:ext>
            </p:extLst>
          </p:nvPr>
        </p:nvGraphicFramePr>
        <p:xfrm>
          <a:off x="457200" y="1886954"/>
          <a:ext cx="10363200" cy="3409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342949548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347955463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705158565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383540995"/>
                    </a:ext>
                  </a:extLst>
                </a:gridCol>
              </a:tblGrid>
              <a:tr h="4600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3000z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HDO4000A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4000HD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02390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Starting Price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$3,700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$10,403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$7,490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3410805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Launch 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04636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Bandwidth range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5936827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1333032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Baseline noise (100mV/div)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993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381281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Accuracy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790035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Update Rate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47125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Operating System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Windows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30787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Industrial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4712984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Multi-instrument capability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089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D4BF7B6-C9D0-4A87-84CA-ED5B9E82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de-DE" dirty="0"/>
              <a:t>Economy/Premium Economy product offering: November 4, 2019</a:t>
            </a:r>
          </a:p>
        </p:txBody>
      </p:sp>
      <p:pic>
        <p:nvPicPr>
          <p:cNvPr id="16" name="Picture 15" descr="A picture containing indoor, black&#10;&#10;Description generated with very high confidence">
            <a:extLst>
              <a:ext uri="{FF2B5EF4-FFF2-40B4-BE49-F238E27FC236}">
                <a16:creationId xmlns:a16="http://schemas.microsoft.com/office/drawing/2014/main" id="{34F23357-C72D-47F3-B874-3F8F37EA1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6568" r="12689" b="18233"/>
          <a:stretch/>
        </p:blipFill>
        <p:spPr>
          <a:xfrm>
            <a:off x="3657600" y="914400"/>
            <a:ext cx="1225916" cy="974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6F330-E5CD-4A0D-B2D6-7AC9A188FA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6248400" y="856672"/>
            <a:ext cx="1220334" cy="10449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092AF2-5C4E-43E0-AA7D-59958E2C1F96}"/>
              </a:ext>
            </a:extLst>
          </p:cNvPr>
          <p:cNvSpPr/>
          <p:nvPr/>
        </p:nvSpPr>
        <p:spPr>
          <a:xfrm>
            <a:off x="8211128" y="838200"/>
            <a:ext cx="269702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59C44A-8A84-45A4-A9AB-10720A84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63A0937-8582-4F64-8C72-8AC612DBD8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506743"/>
              </p:ext>
            </p:extLst>
          </p:nvPr>
        </p:nvGraphicFramePr>
        <p:xfrm>
          <a:off x="457200" y="1886954"/>
          <a:ext cx="10363200" cy="3409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342949548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347955463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705158565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383540995"/>
                    </a:ext>
                  </a:extLst>
                </a:gridCol>
              </a:tblGrid>
              <a:tr h="4600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3000z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HDO4000A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4000HD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02390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Starting Price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$3,700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$10,923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$7,490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3410805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Launch 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04636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Bandwidth range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5936827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1333032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Baseline noise (100mV/div)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993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381281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Accuracy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790035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Update Rate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47125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Operating System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Windows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30787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Industrial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4712984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Multi-instrument capability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089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D4BF7B6-C9D0-4A87-84CA-ED5B9E82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de-DE" dirty="0"/>
              <a:t>Economy/Premium Economy product offering: November 5, 2019</a:t>
            </a:r>
          </a:p>
        </p:txBody>
      </p:sp>
      <p:pic>
        <p:nvPicPr>
          <p:cNvPr id="16" name="Picture 15" descr="A picture containing indoor, black&#10;&#10;Description generated with very high confidence">
            <a:extLst>
              <a:ext uri="{FF2B5EF4-FFF2-40B4-BE49-F238E27FC236}">
                <a16:creationId xmlns:a16="http://schemas.microsoft.com/office/drawing/2014/main" id="{34F23357-C72D-47F3-B874-3F8F37EA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6568" r="12689" b="18233"/>
          <a:stretch/>
        </p:blipFill>
        <p:spPr>
          <a:xfrm>
            <a:off x="3657600" y="914400"/>
            <a:ext cx="1225916" cy="974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6F330-E5CD-4A0D-B2D6-7AC9A188F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6248400" y="856672"/>
            <a:ext cx="1220334" cy="1044996"/>
          </a:xfrm>
          <a:prstGeom prst="rect">
            <a:avLst/>
          </a:prstGeom>
        </p:spPr>
      </p:pic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1EA36973-E941-412F-8073-D1F0F5881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52465"/>
            <a:ext cx="1268558" cy="12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CC64722-5705-46FD-A107-38AB1D6B3270}"/>
              </a:ext>
            </a:extLst>
          </p:cNvPr>
          <p:cNvSpPr/>
          <p:nvPr/>
        </p:nvSpPr>
        <p:spPr>
          <a:xfrm>
            <a:off x="16922" y="832016"/>
            <a:ext cx="12175078" cy="3048000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rgbClr val="92D050"/>
              </a:gs>
              <a:gs pos="33000">
                <a:srgbClr val="92D050"/>
              </a:gs>
              <a:gs pos="80000">
                <a:srgbClr val="FF0000"/>
              </a:gs>
              <a:gs pos="71000">
                <a:srgbClr val="E91C2D"/>
              </a:gs>
              <a:gs pos="96000">
                <a:srgbClr val="4165A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52B4D5-7859-44EB-9198-A44096DEDE85}"/>
              </a:ext>
            </a:extLst>
          </p:cNvPr>
          <p:cNvSpPr/>
          <p:nvPr/>
        </p:nvSpPr>
        <p:spPr>
          <a:xfrm>
            <a:off x="533400" y="832016"/>
            <a:ext cx="11658600" cy="304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8547F47-0EA0-4B50-959E-7A96250408BC}"/>
              </a:ext>
            </a:extLst>
          </p:cNvPr>
          <p:cNvSpPr/>
          <p:nvPr/>
        </p:nvSpPr>
        <p:spPr>
          <a:xfrm>
            <a:off x="2422588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A732DC-EB6C-4F46-A23C-F86EF87C6C6B}"/>
              </a:ext>
            </a:extLst>
          </p:cNvPr>
          <p:cNvCxnSpPr>
            <a:cxnSpLocks/>
          </p:cNvCxnSpPr>
          <p:nvPr/>
        </p:nvCxnSpPr>
        <p:spPr>
          <a:xfrm>
            <a:off x="16922" y="1136816"/>
            <a:ext cx="1203875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EC0D9BE6-368D-4A7C-8644-F23935D947F9}"/>
              </a:ext>
            </a:extLst>
          </p:cNvPr>
          <p:cNvSpPr/>
          <p:nvPr/>
        </p:nvSpPr>
        <p:spPr>
          <a:xfrm>
            <a:off x="133195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465EB30-7AB1-4B9B-8A5E-8D97B3EF9031}"/>
              </a:ext>
            </a:extLst>
          </p:cNvPr>
          <p:cNvSpPr/>
          <p:nvPr/>
        </p:nvSpPr>
        <p:spPr>
          <a:xfrm>
            <a:off x="681826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8AEEF92-857D-4649-8B0F-2147D172929C}"/>
              </a:ext>
            </a:extLst>
          </p:cNvPr>
          <p:cNvSpPr/>
          <p:nvPr/>
        </p:nvSpPr>
        <p:spPr>
          <a:xfrm>
            <a:off x="462032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Resolution “Economy” or “Premium Economy” Oscilloscopes</a:t>
            </a:r>
            <a:br>
              <a:rPr lang="en-US" dirty="0"/>
            </a:br>
            <a:r>
              <a:rPr lang="en-US" sz="2400" b="1" dirty="0"/>
              <a:t>None of the competitors can match 12 bits all the time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3561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2429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3685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EDDB2C-104F-47CF-ABC1-51E85D61F89B}"/>
              </a:ext>
            </a:extLst>
          </p:cNvPr>
          <p:cNvSpPr/>
          <p:nvPr/>
        </p:nvSpPr>
        <p:spPr>
          <a:xfrm>
            <a:off x="5727629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9A7DCA-4F5E-4FBF-AB95-0A5E5C68004E}"/>
              </a:ext>
            </a:extLst>
          </p:cNvPr>
          <p:cNvSpPr/>
          <p:nvPr/>
        </p:nvSpPr>
        <p:spPr>
          <a:xfrm>
            <a:off x="792536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27C55-1A35-408E-B7CD-4A994A02FEF7}"/>
              </a:ext>
            </a:extLst>
          </p:cNvPr>
          <p:cNvSpPr txBox="1"/>
          <p:nvPr/>
        </p:nvSpPr>
        <p:spPr>
          <a:xfrm>
            <a:off x="6589668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BE4F61-7A71-4119-8813-CD51287C3BC0}"/>
              </a:ext>
            </a:extLst>
          </p:cNvPr>
          <p:cNvSpPr txBox="1"/>
          <p:nvPr/>
        </p:nvSpPr>
        <p:spPr>
          <a:xfrm>
            <a:off x="5495612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1FE5A0-181A-4631-9D3B-B9BE44A48B74}"/>
              </a:ext>
            </a:extLst>
          </p:cNvPr>
          <p:cNvSpPr txBox="1"/>
          <p:nvPr/>
        </p:nvSpPr>
        <p:spPr>
          <a:xfrm>
            <a:off x="769997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16E2F6-673B-4D1B-85F7-6F193101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2105557" y="1327141"/>
            <a:ext cx="913267" cy="78205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A50670E-3DDA-49F9-863B-75BF0E32BAE6}"/>
              </a:ext>
            </a:extLst>
          </p:cNvPr>
          <p:cNvSpPr txBox="1"/>
          <p:nvPr/>
        </p:nvSpPr>
        <p:spPr>
          <a:xfrm>
            <a:off x="2967912" y="1486231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HDO4000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- 1 GHz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D0E43A7-10E8-4A48-880C-3499CD898B1F}"/>
              </a:ext>
            </a:extLst>
          </p:cNvPr>
          <p:cNvSpPr/>
          <p:nvPr/>
        </p:nvSpPr>
        <p:spPr>
          <a:xfrm>
            <a:off x="3521724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449F90-7A29-4B14-A640-C96B1B47C419}"/>
              </a:ext>
            </a:extLst>
          </p:cNvPr>
          <p:cNvSpPr txBox="1"/>
          <p:nvPr/>
        </p:nvSpPr>
        <p:spPr>
          <a:xfrm>
            <a:off x="3285090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7975D1-5E51-43D0-8483-44319255D8A4}"/>
              </a:ext>
            </a:extLst>
          </p:cNvPr>
          <p:cNvSpPr txBox="1"/>
          <p:nvPr/>
        </p:nvSpPr>
        <p:spPr>
          <a:xfrm>
            <a:off x="3172459" y="3358171"/>
            <a:ext cx="16514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Keysight 4000 X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1.5 GHz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2B02E8-574D-4937-8756-559F208DD6B8}"/>
              </a:ext>
            </a:extLst>
          </p:cNvPr>
          <p:cNvSpPr txBox="1"/>
          <p:nvPr/>
        </p:nvSpPr>
        <p:spPr>
          <a:xfrm>
            <a:off x="9637037" y="2539277"/>
            <a:ext cx="152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Tektronix 4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12-bit ADC*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1.5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*Defaults to 8-bits.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10-bit noise performance in High Res mode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DC885-399B-4875-B83E-7FCE5EAE6CA9}"/>
              </a:ext>
            </a:extLst>
          </p:cNvPr>
          <p:cNvSpPr/>
          <p:nvPr/>
        </p:nvSpPr>
        <p:spPr>
          <a:xfrm>
            <a:off x="16922" y="908216"/>
            <a:ext cx="1098542" cy="3030783"/>
          </a:xfrm>
          <a:prstGeom prst="rect">
            <a:avLst/>
          </a:prstGeom>
          <a:gradFill>
            <a:gsLst>
              <a:gs pos="4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0867E-1695-41FB-9A5D-5E831A082AD4}"/>
              </a:ext>
            </a:extLst>
          </p:cNvPr>
          <p:cNvSpPr txBox="1"/>
          <p:nvPr/>
        </p:nvSpPr>
        <p:spPr>
          <a:xfrm>
            <a:off x="3393" y="3509255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66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bits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14B561-FB7C-4609-9199-82930A13370B}"/>
              </a:ext>
            </a:extLst>
          </p:cNvPr>
          <p:cNvSpPr txBox="1"/>
          <p:nvPr/>
        </p:nvSpPr>
        <p:spPr>
          <a:xfrm>
            <a:off x="3393" y="3008777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bits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5B467D-66A7-4437-8EEC-1A66756B4387}"/>
              </a:ext>
            </a:extLst>
          </p:cNvPr>
          <p:cNvSpPr txBox="1"/>
          <p:nvPr/>
        </p:nvSpPr>
        <p:spPr>
          <a:xfrm>
            <a:off x="3393" y="184184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2C2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8DC0B-0CF9-4CF1-B13A-7BFC438D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11/5/2019</a:t>
            </a:r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D1B976A-23C7-43E4-80F4-A0F3591E4D9C}"/>
              </a:ext>
            </a:extLst>
          </p:cNvPr>
          <p:cNvSpPr/>
          <p:nvPr/>
        </p:nvSpPr>
        <p:spPr>
          <a:xfrm>
            <a:off x="9016880" y="988532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CA3CFA-FF93-4E70-BB06-B7C46AC68207}"/>
              </a:ext>
            </a:extLst>
          </p:cNvPr>
          <p:cNvSpPr txBox="1"/>
          <p:nvPr/>
        </p:nvSpPr>
        <p:spPr>
          <a:xfrm>
            <a:off x="8791488" y="753697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76BE799-FA9A-4AB8-AD1D-5908828F0186}"/>
              </a:ext>
            </a:extLst>
          </p:cNvPr>
          <p:cNvSpPr/>
          <p:nvPr/>
        </p:nvSpPr>
        <p:spPr>
          <a:xfrm>
            <a:off x="1011314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7660A5-7807-4DED-95DA-61878FE72A58}"/>
              </a:ext>
            </a:extLst>
          </p:cNvPr>
          <p:cNvSpPr txBox="1"/>
          <p:nvPr/>
        </p:nvSpPr>
        <p:spPr>
          <a:xfrm>
            <a:off x="988775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95EFF2-3BF1-4C2D-A81B-2146A009067E}"/>
              </a:ext>
            </a:extLst>
          </p:cNvPr>
          <p:cNvSpPr txBox="1"/>
          <p:nvPr/>
        </p:nvSpPr>
        <p:spPr>
          <a:xfrm>
            <a:off x="3273167" y="4092476"/>
            <a:ext cx="328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Keysight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product in this price/performance range with claims of &gt; 8 bits performance.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5F51B2-3D1F-4F9C-9AFA-0A469A0E58AC}"/>
              </a:ext>
            </a:extLst>
          </p:cNvPr>
          <p:cNvSpPr txBox="1"/>
          <p:nvPr/>
        </p:nvSpPr>
        <p:spPr>
          <a:xfrm>
            <a:off x="6698756" y="4092476"/>
            <a:ext cx="249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Rohde &amp; Schwarz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Advertised as 10 bit resolution, but noise performance is worse than 8-bit resolution oscilloscopes.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D20775F-BB5F-4AA3-9590-41EEC83B6800}"/>
              </a:ext>
            </a:extLst>
          </p:cNvPr>
          <p:cNvSpPr txBox="1"/>
          <p:nvPr/>
        </p:nvSpPr>
        <p:spPr>
          <a:xfrm>
            <a:off x="9241430" y="4092476"/>
            <a:ext cx="2768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Tektronix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to enter “high resolution” market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Series has 12-bit ADC with 12-bit resolution claims, but noise performance is only 10 bits in High Resolution mode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3D7EDF2-9C6A-4CF5-97EF-0375181E6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7755396" y="1290747"/>
            <a:ext cx="913267" cy="78205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B8B95F4-722C-4A9C-91EC-6C7CAA85F084}"/>
              </a:ext>
            </a:extLst>
          </p:cNvPr>
          <p:cNvSpPr txBox="1"/>
          <p:nvPr/>
        </p:nvSpPr>
        <p:spPr>
          <a:xfrm>
            <a:off x="8617751" y="1449837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HDO4000A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- 1 GHz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CEDE26-3DDA-4E16-A6EF-48FE32E7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364863"/>
            <a:ext cx="2225809" cy="14829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9E81-C58E-4186-B66C-72BAA39A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3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D11B81-A963-4D93-A9D6-0791B2E8F438}"/>
              </a:ext>
            </a:extLst>
          </p:cNvPr>
          <p:cNvSpPr txBox="1"/>
          <p:nvPr/>
        </p:nvSpPr>
        <p:spPr>
          <a:xfrm>
            <a:off x="6542268" y="3124200"/>
            <a:ext cx="20038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Rohde &amp; Schwarz RTA4000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10-bit Resolution*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 GHz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*advertised as 10 bits but has 8-bit resolution noise performance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165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7F9AB8-C561-491A-859C-A65C83E62EE5}"/>
              </a:ext>
            </a:extLst>
          </p:cNvPr>
          <p:cNvSpPr txBox="1"/>
          <p:nvPr/>
        </p:nvSpPr>
        <p:spPr>
          <a:xfrm>
            <a:off x="457179" y="4092476"/>
            <a:ext cx="2768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Teledyne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LeCroy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to market with 12-bit systems (HD4096)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Systems approach for  12 bits all the time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D36245D-8AAC-414C-AE14-0FCD1F548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1183" r="5328" b="13999"/>
          <a:stretch/>
        </p:blipFill>
        <p:spPr>
          <a:xfrm>
            <a:off x="2057571" y="3237756"/>
            <a:ext cx="1168471" cy="7427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82BDDB-4798-4D67-8DBB-A4DA0F55E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11" y="3355302"/>
            <a:ext cx="1066874" cy="6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6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59C44A-8A84-45A4-A9AB-10720A84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63A0937-8582-4F64-8C72-8AC612DBD8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599758"/>
              </p:ext>
            </p:extLst>
          </p:nvPr>
        </p:nvGraphicFramePr>
        <p:xfrm>
          <a:off x="457200" y="1886954"/>
          <a:ext cx="10363200" cy="34090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342949548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347955463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705158565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383540995"/>
                    </a:ext>
                  </a:extLst>
                </a:gridCol>
              </a:tblGrid>
              <a:tr h="4600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3000z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HDO4000A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Teledyne </a:t>
                      </a:r>
                      <a:r>
                        <a:rPr lang="en-US" sz="1600" u="none" strike="noStrike" dirty="0" err="1">
                          <a:effectLst/>
                        </a:rPr>
                        <a:t>LeCroy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WaveSurfer 4000HD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02390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Starting Price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$3,700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$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$7,490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3410805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Launch 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04636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Bandwidth range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 GHz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5936827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 bits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1333032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Baseline noise (100mV/div)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993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500 </a:t>
                      </a:r>
                      <a:r>
                        <a:rPr lang="en-US" sz="1400" u="none" strike="noStrike" dirty="0" err="1">
                          <a:effectLst/>
                        </a:rPr>
                        <a:t>uVrms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3812818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Accuracy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7900356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Update Rate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170,000 </a:t>
                      </a:r>
                      <a:r>
                        <a:rPr lang="en-US" sz="1400" u="none" strike="noStrike" dirty="0" err="1">
                          <a:effectLst/>
                        </a:rPr>
                        <a:t>wfms</a:t>
                      </a:r>
                      <a:r>
                        <a:rPr lang="en-US" sz="1400" u="none" strike="noStrike" dirty="0">
                          <a:effectLst/>
                        </a:rPr>
                        <a:t>/sec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47125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Operating System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Windows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Embedded 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307879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Industrial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4712984"/>
                  </a:ext>
                </a:extLst>
              </a:tr>
              <a:tr h="29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Multi-instrument capability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0892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D4BF7B6-C9D0-4A87-84CA-ED5B9E82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WaveSurfer 4000HD has high performance at a great price point</a:t>
            </a:r>
            <a:endParaRPr lang="de-D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C4673C-1914-4367-B1C8-36184CB0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410200"/>
            <a:ext cx="11480800" cy="914400"/>
          </a:xfrm>
        </p:spPr>
        <p:txBody>
          <a:bodyPr>
            <a:normAutofit fontScale="70000" lnSpcReduction="20000"/>
          </a:bodyPr>
          <a:lstStyle/>
          <a:p>
            <a:r>
              <a:rPr lang="en-US" sz="2700" dirty="0"/>
              <a:t>WaveSurfer 4000HD and HDO4000A have same 12-bit performance</a:t>
            </a:r>
          </a:p>
          <a:p>
            <a:pPr lvl="1"/>
            <a:r>
              <a:rPr lang="en-US" sz="2433" dirty="0"/>
              <a:t>But WaveSurfer 4000HD has 30% lower entry price</a:t>
            </a:r>
          </a:p>
          <a:p>
            <a:r>
              <a:rPr lang="en-US" dirty="0"/>
              <a:t>WaveSurfer 3000z is an excellent 8-bit instrument for those unwilling to pay for 12-bit performance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8F42F-F2C9-4BB3-BC76-92ACCC2C9231}"/>
              </a:ext>
            </a:extLst>
          </p:cNvPr>
          <p:cNvSpPr/>
          <p:nvPr/>
        </p:nvSpPr>
        <p:spPr>
          <a:xfrm>
            <a:off x="2971800" y="875144"/>
            <a:ext cx="2590800" cy="440112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4589F1-9253-4531-9E86-6AC2F6B5D9BB}"/>
              </a:ext>
            </a:extLst>
          </p:cNvPr>
          <p:cNvSpPr/>
          <p:nvPr/>
        </p:nvSpPr>
        <p:spPr>
          <a:xfrm>
            <a:off x="8229600" y="865908"/>
            <a:ext cx="2590800" cy="44103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ndoor, black&#10;&#10;Description generated with very high confidence">
            <a:extLst>
              <a:ext uri="{FF2B5EF4-FFF2-40B4-BE49-F238E27FC236}">
                <a16:creationId xmlns:a16="http://schemas.microsoft.com/office/drawing/2014/main" id="{34F23357-C72D-47F3-B874-3F8F37EA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6568" r="12689" b="18233"/>
          <a:stretch/>
        </p:blipFill>
        <p:spPr>
          <a:xfrm>
            <a:off x="3657600" y="914400"/>
            <a:ext cx="1225916" cy="974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6F330-E5CD-4A0D-B2D6-7AC9A188F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6248400" y="856672"/>
            <a:ext cx="1220334" cy="1044996"/>
          </a:xfrm>
          <a:prstGeom prst="rect">
            <a:avLst/>
          </a:prstGeom>
        </p:spPr>
      </p:pic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5D455A56-1D18-4107-8F00-3E12B9815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52465"/>
            <a:ext cx="1268558" cy="12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457200"/>
            <a:ext cx="10306227" cy="1371600"/>
          </a:xfrm>
        </p:spPr>
        <p:txBody>
          <a:bodyPr>
            <a:normAutofit/>
          </a:bodyPr>
          <a:lstStyle/>
          <a:p>
            <a:r>
              <a:rPr lang="en-US" dirty="0">
                <a:sym typeface="Arial"/>
              </a:rPr>
              <a:t>WaveSurfer 4000HD</a:t>
            </a:r>
            <a:br>
              <a:rPr lang="en-US" dirty="0">
                <a:sym typeface="Arial"/>
              </a:rPr>
            </a:br>
            <a:r>
              <a:rPr lang="en-US" dirty="0">
                <a:sym typeface="Arial"/>
              </a:rPr>
              <a:t>Unrivaled Performance, Unbeatable Value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19800"/>
            <a:ext cx="10230027" cy="5588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Questions: william.kaunds@teledyne.com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FD66C-0606-4502-9755-7CB9E2DC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4B306-C992-4178-BDF0-875B18F8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CF3C7D70-613B-4B90-99A6-DCD5D647B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47800"/>
            <a:ext cx="8382018" cy="55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73" y="2819400"/>
            <a:ext cx="9163227" cy="1320800"/>
          </a:xfrm>
        </p:spPr>
        <p:txBody>
          <a:bodyPr/>
          <a:lstStyle/>
          <a:p>
            <a:r>
              <a:rPr lang="en-US" dirty="0"/>
              <a:t>WaveSurfer 4000HD Options and Pricing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7D3D-20A2-4462-910A-DE5904DF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D3374-184D-462E-A947-CC3D283C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Oscilloscope Models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050403"/>
              </p:ext>
            </p:extLst>
          </p:nvPr>
        </p:nvGraphicFramePr>
        <p:xfrm>
          <a:off x="152400" y="1219200"/>
          <a:ext cx="11704320" cy="2281007"/>
        </p:xfrm>
        <a:graphic>
          <a:graphicData uri="http://schemas.openxmlformats.org/drawingml/2006/table">
            <a:tbl>
              <a:tblPr/>
              <a:tblGrid>
                <a:gridCol w="5852160">
                  <a:extLst>
                    <a:ext uri="{9D8B030D-6E8A-4147-A177-3AD203B41FA5}">
                      <a16:colId xmlns:a16="http://schemas.microsoft.com/office/drawing/2014/main" val="721038893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72216624"/>
                    </a:ext>
                  </a:extLst>
                </a:gridCol>
              </a:tblGrid>
              <a:tr h="4522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Number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Price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322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WaveSurfer 4024HD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$7,490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7729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WaveSurfer 4034HD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$10,990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6004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WaveSurfer 4054HD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$14,490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328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WaveSurfer 4104HD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$17,490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8679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4022-FC00-4DC4-989F-84E48893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Options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82776"/>
              </p:ext>
            </p:extLst>
          </p:nvPr>
        </p:nvGraphicFramePr>
        <p:xfrm>
          <a:off x="152400" y="1219200"/>
          <a:ext cx="11704320" cy="3652607"/>
        </p:xfrm>
        <a:graphic>
          <a:graphicData uri="http://schemas.openxmlformats.org/drawingml/2006/table">
            <a:tbl>
              <a:tblPr/>
              <a:tblGrid>
                <a:gridCol w="5852160">
                  <a:extLst>
                    <a:ext uri="{9D8B030D-6E8A-4147-A177-3AD203B41FA5}">
                      <a16:colId xmlns:a16="http://schemas.microsoft.com/office/drawing/2014/main" val="721038893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2072216624"/>
                    </a:ext>
                  </a:extLst>
                </a:gridCol>
              </a:tblGrid>
              <a:tr h="4522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Number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Price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322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WS4KHD-Audiobus (I2S, LJ, RJ, and TDM)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$1,020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7729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WS4KHD-AUTO (CAN, CAN FD, LIN,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FlexRay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$1,850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6004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WS4KHD-EMB (I2C, SPI, UART-RS232)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$1,850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328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WS4KHD-MSO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$2,090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6053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WS4KHD-MSO-LICENSE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$515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867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WS4KHD-FG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$515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8754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WS4KHD-PWR</a:t>
                      </a:r>
                    </a:p>
                  </a:txBody>
                  <a:tcPr marL="7735" marR="7735" marT="77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$1,020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14684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4022-FC00-4DC4-989F-84E48893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Active Probe Interface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79042"/>
              </p:ext>
            </p:extLst>
          </p:nvPr>
        </p:nvGraphicFramePr>
        <p:xfrm>
          <a:off x="152400" y="974532"/>
          <a:ext cx="11734800" cy="5217600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3067641352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615163260"/>
                    </a:ext>
                  </a:extLst>
                </a:gridCol>
              </a:tblGrid>
              <a:tr h="287781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</a:t>
                      </a:r>
                      <a:r>
                        <a:rPr lang="en-US" sz="1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Number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4226"/>
                  </a:ext>
                </a:extLst>
              </a:tr>
              <a:tr h="490981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Voltage Fiber Optic Probe</a:t>
                      </a:r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HVFO103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251763"/>
                  </a:ext>
                </a:extLst>
              </a:tr>
              <a:tr h="271683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Power/Voltage Rail Probe</a:t>
                      </a:r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RP4030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332409"/>
                  </a:ext>
                </a:extLst>
              </a:tr>
              <a:tr h="2716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Voltage Probes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ZS1000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144742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ZS1500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114129"/>
                  </a:ext>
                </a:extLst>
              </a:tr>
              <a:tr h="271683">
                <a:tc rowSpan="5">
                  <a:txBody>
                    <a:bodyPr/>
                    <a:lstStyle/>
                    <a:p>
                      <a:pPr algn="ctr" fontAlgn="b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Current Probes</a:t>
                      </a:r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CP030 / CP031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048662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CP030A / CP031A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066202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CP150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808450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CP500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019867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DCS025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55834"/>
                  </a:ext>
                </a:extLst>
              </a:tr>
              <a:tr h="27168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Differential Probes (&lt;= 1.5 GHz)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AP033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89899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ZD200,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ZD500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054092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ZD1000, ZD1500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29444"/>
                  </a:ext>
                </a:extLst>
              </a:tr>
              <a:tr h="358513">
                <a:tc rowSpan="3">
                  <a:txBody>
                    <a:bodyPr/>
                    <a:lstStyle/>
                    <a:p>
                      <a:pPr algn="ctr" fontAlgn="b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Voltage Differential Probes</a:t>
                      </a:r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HVD3102A, HVD3106A,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HVD3206A, HVD3605A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343851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AP031, AP033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165379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ADP300, ADP305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704468"/>
                  </a:ext>
                </a:extLst>
              </a:tr>
              <a:tr h="2716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Voltage Probes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HVP120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420241"/>
                  </a:ext>
                </a:extLst>
              </a:tr>
              <a:tr h="271683">
                <a:tc v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76" marR="2476" marT="24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PPE4KV, PPE5KV, PPE6KV</a:t>
                      </a:r>
                    </a:p>
                  </a:txBody>
                  <a:tcPr marL="3301" marR="3301" marT="3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542040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1FB61-C353-4437-B5B7-17E79527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2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Competitive compare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1936920"/>
              </p:ext>
            </p:extLst>
          </p:nvPr>
        </p:nvGraphicFramePr>
        <p:xfrm>
          <a:off x="406400" y="838200"/>
          <a:ext cx="11641894" cy="4915937"/>
        </p:xfrm>
        <a:graphic>
          <a:graphicData uri="http://schemas.openxmlformats.org/drawingml/2006/table">
            <a:tbl>
              <a:tblPr firstRow="1" bandRow="1"/>
              <a:tblGrid>
                <a:gridCol w="2403852">
                  <a:extLst>
                    <a:ext uri="{9D8B030D-6E8A-4147-A177-3AD203B41FA5}">
                      <a16:colId xmlns:a16="http://schemas.microsoft.com/office/drawing/2014/main" val="2342949548"/>
                    </a:ext>
                  </a:extLst>
                </a:gridCol>
                <a:gridCol w="1978406">
                  <a:extLst>
                    <a:ext uri="{9D8B030D-6E8A-4147-A177-3AD203B41FA5}">
                      <a16:colId xmlns:a16="http://schemas.microsoft.com/office/drawing/2014/main" val="1347955463"/>
                    </a:ext>
                  </a:extLst>
                </a:gridCol>
                <a:gridCol w="1817312">
                  <a:extLst>
                    <a:ext uri="{9D8B030D-6E8A-4147-A177-3AD203B41FA5}">
                      <a16:colId xmlns:a16="http://schemas.microsoft.com/office/drawing/2014/main" val="705158565"/>
                    </a:ext>
                  </a:extLst>
                </a:gridCol>
                <a:gridCol w="1711544">
                  <a:extLst>
                    <a:ext uri="{9D8B030D-6E8A-4147-A177-3AD203B41FA5}">
                      <a16:colId xmlns:a16="http://schemas.microsoft.com/office/drawing/2014/main" val="383540995"/>
                    </a:ext>
                  </a:extLst>
                </a:gridCol>
                <a:gridCol w="1865390">
                  <a:extLst>
                    <a:ext uri="{9D8B030D-6E8A-4147-A177-3AD203B41FA5}">
                      <a16:colId xmlns:a16="http://schemas.microsoft.com/office/drawing/2014/main" val="2099871833"/>
                    </a:ext>
                  </a:extLst>
                </a:gridCol>
                <a:gridCol w="1865390">
                  <a:extLst>
                    <a:ext uri="{9D8B030D-6E8A-4147-A177-3AD203B41FA5}">
                      <a16:colId xmlns:a16="http://schemas.microsoft.com/office/drawing/2014/main" val="209358798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Teledyne </a:t>
                      </a:r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LeCroy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WaveSurfer 4000HD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C1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Teledyne </a:t>
                      </a:r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LeCroy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HDO4000A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C1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Keysight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DSOX4000A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Tektronix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MSO44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9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Rohde &amp; Schwarz</a:t>
                      </a:r>
                    </a:p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RTA4000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66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023908"/>
                  </a:ext>
                </a:extLst>
              </a:tr>
              <a:tr h="253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Bandwidth Models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200MHZ - 1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- 1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1.5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– 1.5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 - 1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922306"/>
                  </a:ext>
                </a:extLst>
              </a:tr>
              <a:tr h="253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Channels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/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/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094111"/>
                  </a:ext>
                </a:extLst>
              </a:tr>
              <a:tr h="253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ADC Resolution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12-bit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12-bit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8-bit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12-bit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10-bit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333032"/>
                  </a:ext>
                </a:extLst>
              </a:tr>
              <a:tr h="5074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Sampling rate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2.5 / 5 GS/s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GS/s ESR (No interleaving)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2.5 / 5 GS/s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6.25 GS/s (No Interleaving)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2.5 / 5 GS/s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900356"/>
                  </a:ext>
                </a:extLst>
              </a:tr>
              <a:tr h="5074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Memory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 25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 25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 4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31.25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 80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471259"/>
                  </a:ext>
                </a:extLst>
              </a:tr>
              <a:tr h="253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Update Rate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170,000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wfms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1,000,000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wfms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500,000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wfms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64,000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wfms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694274"/>
                  </a:ext>
                </a:extLst>
              </a:tr>
              <a:tr h="382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Display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12.1”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12.1”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12.1”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13.3"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10.1”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8193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List</a:t>
                      </a:r>
                      <a:r>
                        <a:rPr lang="en-US" sz="16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Price (USD)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 Channel Models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45217"/>
                  </a:ext>
                </a:extLst>
              </a:tr>
              <a:tr h="382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200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$7,490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$10,923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$7,550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$6,020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89084"/>
                  </a:ext>
                </a:extLst>
              </a:tr>
              <a:tr h="382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350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$10,990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$12,112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$11,184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$11,800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$11,000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101503"/>
                  </a:ext>
                </a:extLst>
              </a:tr>
              <a:tr h="382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500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$14,490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$15,681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$14,487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$15,500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$14,300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237464"/>
                  </a:ext>
                </a:extLst>
              </a:tr>
              <a:tr h="382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GHz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$17,490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$18,926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$17,982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$19,100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$17,800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42541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3927" y="6540527"/>
            <a:ext cx="609600" cy="3082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C4C56-1B3D-4627-B3BE-C28B717B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73" y="2819400"/>
            <a:ext cx="11601627" cy="1320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WaveSurfer 4000HD Applications</a:t>
            </a:r>
          </a:p>
          <a:p>
            <a:r>
              <a:rPr lang="en-US" sz="3200" dirty="0"/>
              <a:t>Note: WaveSurfer 4000HD is good for these applications. However, do not forget the compelling and obvious differentiation.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7D3D-20A2-4462-910A-DE5904DF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D3374-184D-462E-A947-CC3D283C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0A1C6D12-415D-4906-A0D8-CBC1E06F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 diagram of a Deeply Embedded System (e.g. IoT applications)</a:t>
            </a:r>
            <a:endParaRPr lang="en-US" sz="27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3F479-306C-43D6-9DDD-15BD2D7D6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11" t="1861" r="1859" b="6712"/>
          <a:stretch/>
        </p:blipFill>
        <p:spPr>
          <a:xfrm>
            <a:off x="685800" y="914400"/>
            <a:ext cx="6419273" cy="52185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82BAC5-5525-4B20-B092-81ABD1F11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0" y="889002"/>
            <a:ext cx="3505200" cy="52371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Consists of</a:t>
            </a:r>
          </a:p>
          <a:p>
            <a:r>
              <a:rPr lang="en-US" dirty="0"/>
              <a:t>Analog signals</a:t>
            </a:r>
          </a:p>
          <a:p>
            <a:r>
              <a:rPr lang="en-US" dirty="0"/>
              <a:t>Power rails</a:t>
            </a:r>
          </a:p>
          <a:p>
            <a:r>
              <a:rPr lang="en-US" dirty="0"/>
              <a:t>PWM signals</a:t>
            </a:r>
          </a:p>
          <a:p>
            <a:r>
              <a:rPr lang="en-US" dirty="0"/>
              <a:t>Digital signals</a:t>
            </a:r>
          </a:p>
          <a:p>
            <a:r>
              <a:rPr lang="en-US" dirty="0"/>
              <a:t>Serial data signals</a:t>
            </a:r>
          </a:p>
          <a:p>
            <a:r>
              <a:rPr lang="en-US" dirty="0"/>
              <a:t>Power supplies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A94FF-2AE5-45A0-9255-B8818694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3F479-306C-43D6-9DDD-15BD2D7D69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610600" y="990600"/>
            <a:ext cx="3005874" cy="255863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A1C6D12-415D-4906-A0D8-CBC1E06F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WaveSurfer 4000HD does it all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1A353-C6C3-427A-BD72-CA3D0EAFF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51"/>
          <a:stretch/>
        </p:blipFill>
        <p:spPr>
          <a:xfrm>
            <a:off x="0" y="3200400"/>
            <a:ext cx="9496550" cy="3228109"/>
          </a:xfrm>
          <a:prstGeom prst="rect">
            <a:avLst/>
          </a:prstGeom>
        </p:spPr>
      </p:pic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DC1ED089-BBC0-45A4-BD76-D0A614EE8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91" t="17504" r="29110" b="64376"/>
          <a:stretch/>
        </p:blipFill>
        <p:spPr>
          <a:xfrm>
            <a:off x="2819400" y="1143000"/>
            <a:ext cx="1639454" cy="20231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A7D45F-62BF-4C7D-9E13-BA2B381406EF}"/>
              </a:ext>
            </a:extLst>
          </p:cNvPr>
          <p:cNvSpPr/>
          <p:nvPr/>
        </p:nvSpPr>
        <p:spPr>
          <a:xfrm>
            <a:off x="10439400" y="1447800"/>
            <a:ext cx="381000" cy="533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87C9B5-ABED-4474-8FF8-A47F19A00822}"/>
              </a:ext>
            </a:extLst>
          </p:cNvPr>
          <p:cNvCxnSpPr>
            <a:cxnSpLocks/>
          </p:cNvCxnSpPr>
          <p:nvPr/>
        </p:nvCxnSpPr>
        <p:spPr>
          <a:xfrm flipH="1" flipV="1">
            <a:off x="4486564" y="1124528"/>
            <a:ext cx="5943602" cy="3048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128F24-C7B5-49B5-A5EC-D838AFD09929}"/>
              </a:ext>
            </a:extLst>
          </p:cNvPr>
          <p:cNvCxnSpPr>
            <a:cxnSpLocks/>
          </p:cNvCxnSpPr>
          <p:nvPr/>
        </p:nvCxnSpPr>
        <p:spPr>
          <a:xfrm flipH="1">
            <a:off x="4477328" y="1962728"/>
            <a:ext cx="5943600" cy="12192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9BAE0-EFE0-4BF2-841C-6240DA9B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954207"/>
            <a:ext cx="9765243" cy="1026993"/>
          </a:xfrm>
        </p:spPr>
        <p:txBody>
          <a:bodyPr>
            <a:normAutofit/>
          </a:bodyPr>
          <a:lstStyle/>
          <a:p>
            <a:r>
              <a:rPr lang="en-US" dirty="0"/>
              <a:t>Introducing WaveSurfer 4000HD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32ADB-E041-4999-AC01-D97B59BA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08DBB-9877-439D-AAC5-41788356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F327E1AA-2CDA-46CD-976F-9D72D6A7C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8382018" cy="55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23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035D-E76F-46D0-B6E2-500A87E0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255514"/>
            <a:ext cx="9189720" cy="30690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3F479-306C-43D6-9DDD-15BD2D7D69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8610600" y="990600"/>
            <a:ext cx="3005874" cy="255863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A1C6D12-415D-4906-A0D8-CBC1E06F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WaveSurfer 4000HD does it all</a:t>
            </a: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7D45F-62BF-4C7D-9E13-BA2B381406EF}"/>
              </a:ext>
            </a:extLst>
          </p:cNvPr>
          <p:cNvSpPr/>
          <p:nvPr/>
        </p:nvSpPr>
        <p:spPr>
          <a:xfrm>
            <a:off x="10210800" y="1219200"/>
            <a:ext cx="457200" cy="228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87C9B5-ABED-4474-8FF8-A47F19A00822}"/>
              </a:ext>
            </a:extLst>
          </p:cNvPr>
          <p:cNvCxnSpPr>
            <a:cxnSpLocks/>
          </p:cNvCxnSpPr>
          <p:nvPr/>
        </p:nvCxnSpPr>
        <p:spPr>
          <a:xfrm flipH="1" flipV="1">
            <a:off x="4486564" y="1124528"/>
            <a:ext cx="5724236" cy="946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128F24-C7B5-49B5-A5EC-D838AFD09929}"/>
              </a:ext>
            </a:extLst>
          </p:cNvPr>
          <p:cNvCxnSpPr>
            <a:cxnSpLocks/>
          </p:cNvCxnSpPr>
          <p:nvPr/>
        </p:nvCxnSpPr>
        <p:spPr>
          <a:xfrm flipH="1">
            <a:off x="4465780" y="1447800"/>
            <a:ext cx="5745020" cy="16463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D508864A-1A7F-431D-897D-0C91751B3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10" t="2357" r="29737" b="80422"/>
          <a:stretch/>
        </p:blipFill>
        <p:spPr>
          <a:xfrm>
            <a:off x="838200" y="1143000"/>
            <a:ext cx="3615114" cy="193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3A3B3-398F-4A3A-A1E7-042F6A05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DA959-6576-4A1B-B738-4F83A66A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276600"/>
            <a:ext cx="9124950" cy="3112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3F479-306C-43D6-9DDD-15BD2D7D69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8610600" y="990600"/>
            <a:ext cx="3005874" cy="255863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A1C6D12-415D-4906-A0D8-CBC1E06F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WaveSurfer 4000HD does it all</a:t>
            </a: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7D45F-62BF-4C7D-9E13-BA2B381406EF}"/>
              </a:ext>
            </a:extLst>
          </p:cNvPr>
          <p:cNvSpPr/>
          <p:nvPr/>
        </p:nvSpPr>
        <p:spPr>
          <a:xfrm>
            <a:off x="10058400" y="2713180"/>
            <a:ext cx="838200" cy="381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87C9B5-ABED-4474-8FF8-A47F19A00822}"/>
              </a:ext>
            </a:extLst>
          </p:cNvPr>
          <p:cNvCxnSpPr>
            <a:cxnSpLocks/>
          </p:cNvCxnSpPr>
          <p:nvPr/>
        </p:nvCxnSpPr>
        <p:spPr>
          <a:xfrm flipH="1" flipV="1">
            <a:off x="4191000" y="990600"/>
            <a:ext cx="5867400" cy="171565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128F24-C7B5-49B5-A5EC-D838AFD0992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191000" y="3094180"/>
            <a:ext cx="6286500" cy="10622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8CF09AC7-58E5-4A28-8C22-469730D7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8" t="69310" r="25480" b="5421"/>
          <a:stretch/>
        </p:blipFill>
        <p:spPr>
          <a:xfrm>
            <a:off x="838200" y="990600"/>
            <a:ext cx="3382818" cy="22074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B4E25-3386-4B4D-B904-97C92E2D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A274D-0EAC-44B5-B931-2047AE76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276600"/>
            <a:ext cx="9286876" cy="31045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D3F479-306C-43D6-9DDD-15BD2D7D69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8610600" y="990600"/>
            <a:ext cx="3005874" cy="255863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A1C6D12-415D-4906-A0D8-CBC1E06F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WaveSurfer 4000HD does it all</a:t>
            </a: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7D45F-62BF-4C7D-9E13-BA2B381406EF}"/>
              </a:ext>
            </a:extLst>
          </p:cNvPr>
          <p:cNvSpPr/>
          <p:nvPr/>
        </p:nvSpPr>
        <p:spPr>
          <a:xfrm>
            <a:off x="8763000" y="1219200"/>
            <a:ext cx="457200" cy="228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87C9B5-ABED-4474-8FF8-A47F19A00822}"/>
              </a:ext>
            </a:extLst>
          </p:cNvPr>
          <p:cNvCxnSpPr>
            <a:cxnSpLocks/>
          </p:cNvCxnSpPr>
          <p:nvPr/>
        </p:nvCxnSpPr>
        <p:spPr>
          <a:xfrm flipH="1">
            <a:off x="4114800" y="1219200"/>
            <a:ext cx="4648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128F24-C7B5-49B5-A5EC-D838AFD09929}"/>
              </a:ext>
            </a:extLst>
          </p:cNvPr>
          <p:cNvCxnSpPr>
            <a:cxnSpLocks/>
          </p:cNvCxnSpPr>
          <p:nvPr/>
        </p:nvCxnSpPr>
        <p:spPr>
          <a:xfrm flipH="1">
            <a:off x="4114800" y="1447800"/>
            <a:ext cx="4648200" cy="13716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A9B413F9-AD3B-4A0A-80EB-384474AE9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" t="8261" r="77547" b="81067"/>
          <a:stretch/>
        </p:blipFill>
        <p:spPr>
          <a:xfrm>
            <a:off x="990600" y="1219200"/>
            <a:ext cx="3151688" cy="15886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2A564-60F8-481B-875D-4DFE0551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73" y="954207"/>
            <a:ext cx="9765243" cy="1828799"/>
          </a:xfrm>
        </p:spPr>
        <p:txBody>
          <a:bodyPr>
            <a:normAutofit/>
          </a:bodyPr>
          <a:lstStyle/>
          <a:p>
            <a:r>
              <a:rPr lang="en-US" dirty="0"/>
              <a:t>HD4096 technology with 12-bit resolution is the best differentiator Teledyne </a:t>
            </a:r>
            <a:r>
              <a:rPr lang="en-US" dirty="0" err="1"/>
              <a:t>LeCroy</a:t>
            </a:r>
            <a:r>
              <a:rPr lang="en-US" dirty="0"/>
              <a:t> has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32ADB-E041-4999-AC01-D97B59BA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08DBB-9877-439D-AAC5-41788356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0D5D55-1D9B-4CDF-B0A5-EE070F11A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73" y="2819400"/>
            <a:ext cx="11754027" cy="1320800"/>
          </a:xfrm>
        </p:spPr>
        <p:txBody>
          <a:bodyPr>
            <a:normAutofit/>
          </a:bodyPr>
          <a:lstStyle/>
          <a:p>
            <a:r>
              <a:rPr lang="en-US" sz="2400" dirty="0"/>
              <a:t>Teledyne </a:t>
            </a:r>
            <a:r>
              <a:rPr lang="en-US" sz="2400" dirty="0" err="1"/>
              <a:t>LeCroy</a:t>
            </a:r>
            <a:r>
              <a:rPr lang="en-US" sz="2400" dirty="0"/>
              <a:t> innovated with 12 bits, we are the best, we are 12 bits all the time</a:t>
            </a:r>
          </a:p>
        </p:txBody>
      </p:sp>
    </p:spTree>
    <p:extLst>
      <p:ext uri="{BB962C8B-B14F-4D97-AF65-F5344CB8AC3E}">
        <p14:creationId xmlns:p14="http://schemas.microsoft.com/office/powerpoint/2010/main" val="2770255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Resolution Oscilloscopes: Successful since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11480800" cy="5506961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Teledyne </a:t>
            </a:r>
            <a:r>
              <a:rPr lang="en-US" b="1" i="1" dirty="0" err="1"/>
              <a:t>LeCroy</a:t>
            </a:r>
            <a:r>
              <a:rPr lang="en-US" b="1" i="1" dirty="0"/>
              <a:t> is THE INNOVATOR  </a:t>
            </a:r>
            <a:r>
              <a:rPr lang="en-US" dirty="0"/>
              <a:t>in high resolution (12-bit high definition) oscilloscopes</a:t>
            </a:r>
          </a:p>
          <a:p>
            <a:pPr lvl="1"/>
            <a:r>
              <a:rPr lang="en-US" dirty="0"/>
              <a:t>We were first – competitors followed much later, if at all</a:t>
            </a:r>
          </a:p>
          <a:p>
            <a:pPr lvl="1"/>
            <a:r>
              <a:rPr lang="en-US" b="1" i="1" dirty="0"/>
              <a:t>We remain the best </a:t>
            </a:r>
            <a:r>
              <a:rPr lang="en-US" dirty="0"/>
              <a:t>– our total “system” approach provides the best performance</a:t>
            </a:r>
          </a:p>
          <a:p>
            <a:r>
              <a:rPr lang="en-US" b="1" i="1" dirty="0"/>
              <a:t>Teledyne </a:t>
            </a:r>
            <a:r>
              <a:rPr lang="en-US" b="1" i="1" dirty="0" err="1"/>
              <a:t>LeCroy</a:t>
            </a:r>
            <a:r>
              <a:rPr lang="en-US" b="1" i="1" dirty="0"/>
              <a:t> is still the BEST </a:t>
            </a:r>
            <a:r>
              <a:rPr lang="en-US" dirty="0"/>
              <a:t>in high resolution 12-bit oscilloscopes</a:t>
            </a:r>
          </a:p>
          <a:p>
            <a:pPr lvl="1"/>
            <a:r>
              <a:rPr lang="en-US" dirty="0"/>
              <a:t>Competitor marketing hype can’t hide lesser competitor performance</a:t>
            </a:r>
          </a:p>
          <a:p>
            <a:pPr lvl="2"/>
            <a:r>
              <a:rPr lang="en-US" dirty="0"/>
              <a:t>Competitor’s have “qualifiers” – “10-bit ADC”, “high-resolution mode”, “</a:t>
            </a:r>
            <a:r>
              <a:rPr lang="en-US" dirty="0" err="1"/>
              <a:t>hypersampling</a:t>
            </a:r>
            <a:r>
              <a:rPr lang="en-US" dirty="0"/>
              <a:t>”, “linear noise reduction technology”, etc. </a:t>
            </a:r>
          </a:p>
          <a:p>
            <a:pPr lvl="2"/>
            <a:r>
              <a:rPr lang="en-US" dirty="0"/>
              <a:t>Our system approach is superior</a:t>
            </a:r>
          </a:p>
          <a:p>
            <a:r>
              <a:rPr lang="en-US" b="1" i="1" dirty="0"/>
              <a:t>Competitive oscilloscopes, honestly evaluated, will often be seen to be very compromised in high-resolution performance</a:t>
            </a:r>
          </a:p>
          <a:p>
            <a:pPr lvl="1"/>
            <a:r>
              <a:rPr lang="en-US" dirty="0"/>
              <a:t>Bandwidth, noise, sample rate,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ECA0-20C8-48C0-AA1C-73999F66007C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0E6C6B8-32D6-40D4-9400-04F3DA9B9C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03153" y="27708"/>
            <a:ext cx="954212" cy="7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3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76200"/>
            <a:ext cx="11785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Teledyne </a:t>
            </a:r>
            <a:r>
              <a:rPr lang="en-US" dirty="0" err="1">
                <a:solidFill>
                  <a:srgbClr val="0070C0"/>
                </a:solidFill>
              </a:rPr>
              <a:t>LeCroy</a:t>
            </a:r>
            <a:r>
              <a:rPr lang="en-US" dirty="0">
                <a:solidFill>
                  <a:srgbClr val="0070C0"/>
                </a:solidFill>
              </a:rPr>
              <a:t> HD4096 Brand Messaging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/>
              <a:t>Only Teledyne </a:t>
            </a:r>
            <a:r>
              <a:rPr lang="en-US" sz="2400" i="1" dirty="0" err="1"/>
              <a:t>LeCroy</a:t>
            </a:r>
            <a:r>
              <a:rPr lang="en-US" sz="2400" i="1" dirty="0"/>
              <a:t> takes a systems approach to achieve best high resolution performance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399" y="889001"/>
            <a:ext cx="6579191" cy="52371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System Approach = </a:t>
            </a:r>
            <a:r>
              <a:rPr lang="en-US" b="1" dirty="0"/>
              <a:t>“12 bits all the time”</a:t>
            </a:r>
          </a:p>
          <a:p>
            <a:pPr lvl="1"/>
            <a:r>
              <a:rPr lang="en-US" dirty="0"/>
              <a:t>Analog-to-Digital Converter</a:t>
            </a:r>
          </a:p>
          <a:p>
            <a:pPr lvl="1"/>
            <a:r>
              <a:rPr lang="en-US" dirty="0"/>
              <a:t>Front-end Amplifier</a:t>
            </a:r>
          </a:p>
          <a:p>
            <a:pPr lvl="1"/>
            <a:r>
              <a:rPr lang="en-US" dirty="0"/>
              <a:t>System Architecture</a:t>
            </a:r>
          </a:p>
          <a:p>
            <a:endParaRPr lang="en-US" sz="400" dirty="0"/>
          </a:p>
          <a:p>
            <a:endParaRPr lang="en-US" sz="1000" dirty="0"/>
          </a:p>
          <a:p>
            <a:r>
              <a:rPr lang="en-US" dirty="0"/>
              <a:t>Benefits = </a:t>
            </a:r>
            <a:r>
              <a:rPr lang="en-US" b="1" dirty="0"/>
              <a:t>“16x closer to perfect”</a:t>
            </a:r>
          </a:p>
          <a:p>
            <a:pPr lvl="1"/>
            <a:r>
              <a:rPr lang="en-US" dirty="0"/>
              <a:t>Clean, crisp waveforms</a:t>
            </a:r>
          </a:p>
          <a:p>
            <a:pPr lvl="2"/>
            <a:r>
              <a:rPr lang="en-US" dirty="0"/>
              <a:t>Low baseline noise</a:t>
            </a:r>
          </a:p>
          <a:p>
            <a:pPr lvl="2"/>
            <a:r>
              <a:rPr lang="en-US" dirty="0"/>
              <a:t>High effective number of bits (ENOB)</a:t>
            </a:r>
          </a:p>
          <a:p>
            <a:pPr lvl="1"/>
            <a:r>
              <a:rPr lang="en-US" dirty="0"/>
              <a:t>More signal details</a:t>
            </a:r>
          </a:p>
          <a:p>
            <a:pPr lvl="2"/>
            <a:r>
              <a:rPr lang="en-US" dirty="0"/>
              <a:t>4096 vertical levels (vs. 256)</a:t>
            </a:r>
          </a:p>
          <a:p>
            <a:pPr lvl="1"/>
            <a:r>
              <a:rPr lang="en-US" dirty="0"/>
              <a:t>Unmatched measurement precision</a:t>
            </a:r>
          </a:p>
          <a:p>
            <a:pPr lvl="2"/>
            <a:r>
              <a:rPr lang="en-US" dirty="0"/>
              <a:t>0.5% gain accuracy</a:t>
            </a:r>
          </a:p>
          <a:p>
            <a:pPr lvl="2"/>
            <a:r>
              <a:rPr lang="en-US" dirty="0"/>
              <a:t>High channel-channel isolation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44B7-4216-4A6F-9806-24694E2EC0DF}" type="slidenum">
              <a:rPr lang="en-US" smtClean="0"/>
              <a:t>35</a:t>
            </a:fld>
            <a:endParaRPr lang="en-US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514CC6E1-27F7-4420-BA79-CE88585B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806" r="10041" b="1"/>
          <a:stretch/>
        </p:blipFill>
        <p:spPr>
          <a:xfrm>
            <a:off x="6234544" y="803564"/>
            <a:ext cx="5698837" cy="51148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522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CC64722-5705-46FD-A107-38AB1D6B3270}"/>
              </a:ext>
            </a:extLst>
          </p:cNvPr>
          <p:cNvSpPr/>
          <p:nvPr/>
        </p:nvSpPr>
        <p:spPr>
          <a:xfrm>
            <a:off x="16922" y="832016"/>
            <a:ext cx="12175078" cy="3048000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rgbClr val="92D050"/>
              </a:gs>
              <a:gs pos="33000">
                <a:srgbClr val="92D050"/>
              </a:gs>
              <a:gs pos="80000">
                <a:srgbClr val="FF0000"/>
              </a:gs>
              <a:gs pos="71000">
                <a:srgbClr val="E91C2D"/>
              </a:gs>
              <a:gs pos="96000">
                <a:srgbClr val="4165A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52B4D5-7859-44EB-9198-A44096DEDE85}"/>
              </a:ext>
            </a:extLst>
          </p:cNvPr>
          <p:cNvSpPr/>
          <p:nvPr/>
        </p:nvSpPr>
        <p:spPr>
          <a:xfrm>
            <a:off x="533400" y="832016"/>
            <a:ext cx="11658600" cy="304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8547F47-0EA0-4B50-959E-7A96250408BC}"/>
              </a:ext>
            </a:extLst>
          </p:cNvPr>
          <p:cNvSpPr/>
          <p:nvPr/>
        </p:nvSpPr>
        <p:spPr>
          <a:xfrm>
            <a:off x="2422588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A732DC-EB6C-4F46-A23C-F86EF87C6C6B}"/>
              </a:ext>
            </a:extLst>
          </p:cNvPr>
          <p:cNvCxnSpPr>
            <a:cxnSpLocks/>
          </p:cNvCxnSpPr>
          <p:nvPr/>
        </p:nvCxnSpPr>
        <p:spPr>
          <a:xfrm>
            <a:off x="16922" y="1136816"/>
            <a:ext cx="1203875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EC0D9BE6-368D-4A7C-8644-F23935D947F9}"/>
              </a:ext>
            </a:extLst>
          </p:cNvPr>
          <p:cNvSpPr/>
          <p:nvPr/>
        </p:nvSpPr>
        <p:spPr>
          <a:xfrm>
            <a:off x="133195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465EB30-7AB1-4B9B-8A5E-8D97B3EF9031}"/>
              </a:ext>
            </a:extLst>
          </p:cNvPr>
          <p:cNvSpPr/>
          <p:nvPr/>
        </p:nvSpPr>
        <p:spPr>
          <a:xfrm>
            <a:off x="681826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8AEEF92-857D-4649-8B0F-2147D172929C}"/>
              </a:ext>
            </a:extLst>
          </p:cNvPr>
          <p:cNvSpPr/>
          <p:nvPr/>
        </p:nvSpPr>
        <p:spPr>
          <a:xfrm>
            <a:off x="462032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Resolution Oscilloscope Launch Timeline</a:t>
            </a:r>
            <a:br>
              <a:rPr lang="en-US" dirty="0"/>
            </a:br>
            <a:r>
              <a:rPr lang="en-US" sz="2400" b="1" dirty="0"/>
              <a:t>Teledyne LeCroy has led, </a:t>
            </a:r>
            <a:r>
              <a:rPr lang="en-US" sz="2400" b="1" i="1" u="sng" dirty="0"/>
              <a:t>all</a:t>
            </a:r>
            <a:r>
              <a:rPr lang="en-US" sz="2400" b="1" dirty="0"/>
              <a:t> competitors have lagged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3561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2429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3685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EDDB2C-104F-47CF-ABC1-51E85D61F89B}"/>
              </a:ext>
            </a:extLst>
          </p:cNvPr>
          <p:cNvSpPr/>
          <p:nvPr/>
        </p:nvSpPr>
        <p:spPr>
          <a:xfrm>
            <a:off x="5727629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9A7DCA-4F5E-4FBF-AB95-0A5E5C68004E}"/>
              </a:ext>
            </a:extLst>
          </p:cNvPr>
          <p:cNvSpPr/>
          <p:nvPr/>
        </p:nvSpPr>
        <p:spPr>
          <a:xfrm>
            <a:off x="792536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27C55-1A35-408E-B7CD-4A994A02FEF7}"/>
              </a:ext>
            </a:extLst>
          </p:cNvPr>
          <p:cNvSpPr txBox="1"/>
          <p:nvPr/>
        </p:nvSpPr>
        <p:spPr>
          <a:xfrm>
            <a:off x="6589668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BE4F61-7A71-4119-8813-CD51287C3BC0}"/>
              </a:ext>
            </a:extLst>
          </p:cNvPr>
          <p:cNvSpPr txBox="1"/>
          <p:nvPr/>
        </p:nvSpPr>
        <p:spPr>
          <a:xfrm>
            <a:off x="5495612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1FE5A0-181A-4631-9D3B-B9BE44A48B74}"/>
              </a:ext>
            </a:extLst>
          </p:cNvPr>
          <p:cNvSpPr txBox="1"/>
          <p:nvPr/>
        </p:nvSpPr>
        <p:spPr>
          <a:xfrm>
            <a:off x="769997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2017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31A33ED-1717-4D09-B50C-15EFDA0EE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573" b="6227"/>
          <a:stretch/>
        </p:blipFill>
        <p:spPr>
          <a:xfrm>
            <a:off x="4084241" y="1311111"/>
            <a:ext cx="1365031" cy="14254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B16E2F6-673B-4D1B-85F7-6F1931011E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2105557" y="1327141"/>
            <a:ext cx="913267" cy="782050"/>
          </a:xfrm>
          <a:prstGeom prst="rect">
            <a:avLst/>
          </a:prstGeom>
        </p:spPr>
      </p:pic>
      <p:pic>
        <p:nvPicPr>
          <p:cNvPr id="50" name="Content Placeholder 7">
            <a:extLst>
              <a:ext uri="{FF2B5EF4-FFF2-40B4-BE49-F238E27FC236}">
                <a16:creationId xmlns:a16="http://schemas.microsoft.com/office/drawing/2014/main" id="{56183E43-E4A5-4C6A-93DF-38B3413A65EA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72" y="2347361"/>
            <a:ext cx="1365158" cy="910560"/>
          </a:xfrm>
          <a:prstGeom prst="rect">
            <a:avLst/>
          </a:prstGeom>
        </p:spPr>
      </p:pic>
      <p:pic>
        <p:nvPicPr>
          <p:cNvPr id="51" name="Picture 50" descr="http://s7.images.keysight.com/is/image/Keysight/PROD-2396486-01?$HEROPRESET$">
            <a:extLst>
              <a:ext uri="{FF2B5EF4-FFF2-40B4-BE49-F238E27FC236}">
                <a16:creationId xmlns:a16="http://schemas.microsoft.com/office/drawing/2014/main" id="{22D4ADC7-6572-4931-B5F9-A1ABF6124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25000" r="14668" b="5000"/>
          <a:stretch/>
        </p:blipFill>
        <p:spPr bwMode="auto">
          <a:xfrm>
            <a:off x="5101976" y="2472965"/>
            <a:ext cx="900311" cy="70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s://cdn.rohde-schwarz.com/pws/product/rto/RTO-Digital-Oscilloscope_img_logo_lightbox_landscape.jpg">
            <a:extLst>
              <a:ext uri="{FF2B5EF4-FFF2-40B4-BE49-F238E27FC236}">
                <a16:creationId xmlns:a16="http://schemas.microsoft.com/office/drawing/2014/main" id="{AFD66C7B-F24A-4A11-B6CB-E35229CC6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5483" b="7766"/>
          <a:stretch/>
        </p:blipFill>
        <p:spPr bwMode="auto">
          <a:xfrm>
            <a:off x="6367090" y="3345785"/>
            <a:ext cx="784385" cy="44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399B250-C9F2-4EB5-AE63-F9BC8F36ACF9}"/>
              </a:ext>
            </a:extLst>
          </p:cNvPr>
          <p:cNvSpPr txBox="1"/>
          <p:nvPr/>
        </p:nvSpPr>
        <p:spPr>
          <a:xfrm>
            <a:off x="849608" y="2217383"/>
            <a:ext cx="1401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</a:rPr>
              <a:t>WaveRunner HRO</a:t>
            </a:r>
          </a:p>
          <a:p>
            <a:pPr algn="ctr"/>
            <a:r>
              <a:rPr lang="en-US" sz="1100" b="1" dirty="0">
                <a:solidFill>
                  <a:srgbClr val="00B050"/>
                </a:solidFill>
              </a:rPr>
              <a:t>12 bits, 600 MHz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50670E-3DDA-49F9-863B-75BF0E32BAE6}"/>
              </a:ext>
            </a:extLst>
          </p:cNvPr>
          <p:cNvSpPr txBox="1"/>
          <p:nvPr/>
        </p:nvSpPr>
        <p:spPr>
          <a:xfrm>
            <a:off x="2967912" y="1486231"/>
            <a:ext cx="1479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</a:rPr>
              <a:t>HDO4000/HDO6000</a:t>
            </a:r>
          </a:p>
          <a:p>
            <a:r>
              <a:rPr lang="en-US" sz="1100" b="1" dirty="0">
                <a:solidFill>
                  <a:srgbClr val="00B050"/>
                </a:solidFill>
              </a:rPr>
              <a:t>12 bits, 1 GHz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13FAF7-D190-44CF-BF43-7B6073640EFB}"/>
              </a:ext>
            </a:extLst>
          </p:cNvPr>
          <p:cNvSpPr txBox="1"/>
          <p:nvPr/>
        </p:nvSpPr>
        <p:spPr>
          <a:xfrm>
            <a:off x="5101976" y="1445673"/>
            <a:ext cx="11063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</a:rPr>
              <a:t>HDO8000</a:t>
            </a:r>
          </a:p>
          <a:p>
            <a:r>
              <a:rPr lang="en-US" sz="1100" b="1" dirty="0">
                <a:solidFill>
                  <a:srgbClr val="00B050"/>
                </a:solidFill>
              </a:rPr>
              <a:t>12 bits, 1 GHz</a:t>
            </a:r>
          </a:p>
          <a:p>
            <a:r>
              <a:rPr lang="en-US" sz="1100" b="1" dirty="0">
                <a:solidFill>
                  <a:srgbClr val="00B050"/>
                </a:solidFill>
              </a:rPr>
              <a:t>8 channels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E35C65-E844-4093-AFC6-61B5097AC478}"/>
              </a:ext>
            </a:extLst>
          </p:cNvPr>
          <p:cNvSpPr txBox="1"/>
          <p:nvPr/>
        </p:nvSpPr>
        <p:spPr>
          <a:xfrm>
            <a:off x="7903338" y="2587198"/>
            <a:ext cx="1106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</a:rPr>
              <a:t>HDO9000</a:t>
            </a:r>
          </a:p>
          <a:p>
            <a:r>
              <a:rPr lang="en-US" sz="1100" b="1" dirty="0">
                <a:solidFill>
                  <a:srgbClr val="00B050"/>
                </a:solidFill>
              </a:rPr>
              <a:t>10 bits, 4 GHz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246327-BA8E-4FF5-938B-D9807A2F5052}"/>
              </a:ext>
            </a:extLst>
          </p:cNvPr>
          <p:cNvSpPr txBox="1"/>
          <p:nvPr/>
        </p:nvSpPr>
        <p:spPr>
          <a:xfrm>
            <a:off x="5932244" y="2587198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Keysight S series</a:t>
            </a:r>
          </a:p>
          <a:p>
            <a:r>
              <a:rPr lang="en-US" sz="1100" dirty="0">
                <a:solidFill>
                  <a:srgbClr val="FF0000"/>
                </a:solidFill>
              </a:rPr>
              <a:t>8-10 bits, 8 GHz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14C6C0-75ED-4772-B74D-25813FDBB953}"/>
              </a:ext>
            </a:extLst>
          </p:cNvPr>
          <p:cNvSpPr txBox="1"/>
          <p:nvPr/>
        </p:nvSpPr>
        <p:spPr>
          <a:xfrm>
            <a:off x="4430902" y="3369668"/>
            <a:ext cx="196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rgbClr val="4165A5"/>
                </a:solidFill>
              </a:rPr>
              <a:t>Rohde &amp; Schwarz RTO2000</a:t>
            </a:r>
          </a:p>
          <a:p>
            <a:pPr algn="r"/>
            <a:r>
              <a:rPr lang="en-US" sz="1100" dirty="0">
                <a:solidFill>
                  <a:srgbClr val="4165A5"/>
                </a:solidFill>
              </a:rPr>
              <a:t>8 bits + software “HD mode”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D0E43A7-10E8-4A48-880C-3499CD898B1F}"/>
              </a:ext>
            </a:extLst>
          </p:cNvPr>
          <p:cNvSpPr/>
          <p:nvPr/>
        </p:nvSpPr>
        <p:spPr>
          <a:xfrm>
            <a:off x="3521724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449F90-7A29-4B14-A640-C96B1B47C419}"/>
              </a:ext>
            </a:extLst>
          </p:cNvPr>
          <p:cNvSpPr txBox="1"/>
          <p:nvPr/>
        </p:nvSpPr>
        <p:spPr>
          <a:xfrm>
            <a:off x="3285090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B9ADDB-4A2E-4692-8821-2FAE645116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6505" y="3268797"/>
            <a:ext cx="673400" cy="57167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17975D1-5E51-43D0-8483-44319255D8A4}"/>
              </a:ext>
            </a:extLst>
          </p:cNvPr>
          <p:cNvSpPr txBox="1"/>
          <p:nvPr/>
        </p:nvSpPr>
        <p:spPr>
          <a:xfrm>
            <a:off x="1573544" y="3361936"/>
            <a:ext cx="2262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rgbClr val="E91C2D"/>
                </a:solidFill>
              </a:rPr>
              <a:t>Keysight 9000H</a:t>
            </a:r>
          </a:p>
          <a:p>
            <a:pPr algn="r"/>
            <a:r>
              <a:rPr lang="en-US" sz="1100" dirty="0">
                <a:solidFill>
                  <a:srgbClr val="E91C2D"/>
                </a:solidFill>
              </a:rPr>
              <a:t>8 bits + software “hypersampling”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C2435-F0E9-472E-B15B-52982D994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092" r="1623"/>
          <a:stretch/>
        </p:blipFill>
        <p:spPr>
          <a:xfrm>
            <a:off x="9128559" y="3173207"/>
            <a:ext cx="734707" cy="65852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2B02E8-574D-4937-8756-559F208DD6B8}"/>
              </a:ext>
            </a:extLst>
          </p:cNvPr>
          <p:cNvSpPr txBox="1"/>
          <p:nvPr/>
        </p:nvSpPr>
        <p:spPr>
          <a:xfrm>
            <a:off x="7127851" y="3379877"/>
            <a:ext cx="2079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Tektronix 5 series</a:t>
            </a:r>
          </a:p>
          <a:p>
            <a:pPr algn="r"/>
            <a:r>
              <a:rPr lang="en-US" sz="11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8 bits + software “hi res” mode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DC885-399B-4875-B83E-7FCE5EAE6CA9}"/>
              </a:ext>
            </a:extLst>
          </p:cNvPr>
          <p:cNvSpPr/>
          <p:nvPr/>
        </p:nvSpPr>
        <p:spPr>
          <a:xfrm>
            <a:off x="16922" y="908216"/>
            <a:ext cx="1098542" cy="3030783"/>
          </a:xfrm>
          <a:prstGeom prst="rect">
            <a:avLst/>
          </a:prstGeom>
          <a:gradFill>
            <a:gsLst>
              <a:gs pos="4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6115570-4E7D-4BFC-888F-49419A82A2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3" b="15336"/>
          <a:stretch/>
        </p:blipFill>
        <p:spPr>
          <a:xfrm>
            <a:off x="914400" y="1311111"/>
            <a:ext cx="996785" cy="869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0867E-1695-41FB-9A5D-5E831A082AD4}"/>
              </a:ext>
            </a:extLst>
          </p:cNvPr>
          <p:cNvSpPr txBox="1"/>
          <p:nvPr/>
        </p:nvSpPr>
        <p:spPr>
          <a:xfrm>
            <a:off x="3393" y="3509255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566A5"/>
                </a:solidFill>
              </a:rPr>
              <a:t>8 bits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14B561-FB7C-4609-9199-82930A13370B}"/>
              </a:ext>
            </a:extLst>
          </p:cNvPr>
          <p:cNvSpPr txBox="1"/>
          <p:nvPr/>
        </p:nvSpPr>
        <p:spPr>
          <a:xfrm>
            <a:off x="3393" y="3008777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10 bits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5B467D-66A7-4437-8EEC-1A66756B4387}"/>
              </a:ext>
            </a:extLst>
          </p:cNvPr>
          <p:cNvSpPr txBox="1"/>
          <p:nvPr/>
        </p:nvSpPr>
        <p:spPr>
          <a:xfrm>
            <a:off x="3393" y="184184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2C266"/>
                </a:solidFill>
              </a:rPr>
              <a:t>12 bits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8DC0B-0CF9-4CF1-B13A-7BFC438D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0E8CB-FD21-4319-A94E-C5A73171B0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9" y="1192328"/>
            <a:ext cx="1365157" cy="12363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95B22A-4BF4-4442-BE95-A00DD251D61E}"/>
              </a:ext>
            </a:extLst>
          </p:cNvPr>
          <p:cNvSpPr txBox="1"/>
          <p:nvPr/>
        </p:nvSpPr>
        <p:spPr>
          <a:xfrm>
            <a:off x="8439875" y="2034250"/>
            <a:ext cx="1106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>
                <a:solidFill>
                  <a:srgbClr val="00B050"/>
                </a:solidFill>
              </a:rPr>
              <a:t>WavePro</a:t>
            </a:r>
            <a:r>
              <a:rPr lang="en-US" sz="1100" b="1" dirty="0">
                <a:solidFill>
                  <a:srgbClr val="00B050"/>
                </a:solidFill>
              </a:rPr>
              <a:t> HD</a:t>
            </a:r>
          </a:p>
          <a:p>
            <a:pPr algn="ctr"/>
            <a:r>
              <a:rPr lang="en-US" sz="1100" b="1" dirty="0">
                <a:solidFill>
                  <a:srgbClr val="00B050"/>
                </a:solidFill>
              </a:rPr>
              <a:t>12 bits, 8 GHz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D1B976A-23C7-43E4-80F4-A0F3591E4D9C}"/>
              </a:ext>
            </a:extLst>
          </p:cNvPr>
          <p:cNvSpPr/>
          <p:nvPr/>
        </p:nvSpPr>
        <p:spPr>
          <a:xfrm>
            <a:off x="9016880" y="988532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CA3CFA-FF93-4E70-BB06-B7C46AC68207}"/>
              </a:ext>
            </a:extLst>
          </p:cNvPr>
          <p:cNvSpPr txBox="1"/>
          <p:nvPr/>
        </p:nvSpPr>
        <p:spPr>
          <a:xfrm>
            <a:off x="8791488" y="753697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76BE799-FA9A-4AB8-AD1D-5908828F0186}"/>
              </a:ext>
            </a:extLst>
          </p:cNvPr>
          <p:cNvSpPr/>
          <p:nvPr/>
        </p:nvSpPr>
        <p:spPr>
          <a:xfrm>
            <a:off x="1011314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7660A5-7807-4DED-95DA-61878FE72A58}"/>
              </a:ext>
            </a:extLst>
          </p:cNvPr>
          <p:cNvSpPr txBox="1"/>
          <p:nvPr/>
        </p:nvSpPr>
        <p:spPr>
          <a:xfrm>
            <a:off x="988775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12AAC85-3130-4DA1-907A-761EF8D592A3}"/>
              </a:ext>
            </a:extLst>
          </p:cNvPr>
          <p:cNvSpPr/>
          <p:nvPr/>
        </p:nvSpPr>
        <p:spPr>
          <a:xfrm>
            <a:off x="11196423" y="988532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98CE5D-07F4-4A97-886C-F993C10229EF}"/>
              </a:ext>
            </a:extLst>
          </p:cNvPr>
          <p:cNvSpPr txBox="1"/>
          <p:nvPr/>
        </p:nvSpPr>
        <p:spPr>
          <a:xfrm>
            <a:off x="10971031" y="753697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904468-E5AE-44F4-996C-626FC3AB25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33" y="2309367"/>
            <a:ext cx="1421632" cy="1060301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4FD4631-C97C-43B4-A865-B23BAAD96935}"/>
              </a:ext>
            </a:extLst>
          </p:cNvPr>
          <p:cNvSpPr txBox="1"/>
          <p:nvPr/>
        </p:nvSpPr>
        <p:spPr>
          <a:xfrm>
            <a:off x="10686460" y="2707213"/>
            <a:ext cx="15055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Tektronix 6 series</a:t>
            </a:r>
          </a:p>
          <a:p>
            <a:r>
              <a:rPr lang="en-US" sz="11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12-bit ADC*, 8 GHz</a:t>
            </a:r>
          </a:p>
          <a:p>
            <a:r>
              <a:rPr lang="en-US" sz="9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*10-bit noise performance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52BF208-A925-4AF9-9936-9D683756BE1B}"/>
              </a:ext>
            </a:extLst>
          </p:cNvPr>
          <p:cNvSpPr txBox="1"/>
          <p:nvPr/>
        </p:nvSpPr>
        <p:spPr>
          <a:xfrm>
            <a:off x="457179" y="3892317"/>
            <a:ext cx="2768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Teledyne </a:t>
            </a:r>
            <a:r>
              <a:rPr lang="en-US" sz="1600" b="1" dirty="0" err="1"/>
              <a:t>LeCroy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to market with 12-bit systems (HD4096)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Systems approach for 12 bits all the time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95EFF2-3BF1-4C2D-A81B-2146A009067E}"/>
              </a:ext>
            </a:extLst>
          </p:cNvPr>
          <p:cNvSpPr txBox="1"/>
          <p:nvPr/>
        </p:nvSpPr>
        <p:spPr>
          <a:xfrm>
            <a:off x="3273167" y="3892317"/>
            <a:ext cx="3287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Keysight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Second to market (2-1/2 years later)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Initial products were 8-bit HW with software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Now 10-bit HW that functions as 8 bits sometimes, with software post-processing for &gt;10 bits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5F51B2-3D1F-4F9C-9AFA-0A469A0E58AC}"/>
              </a:ext>
            </a:extLst>
          </p:cNvPr>
          <p:cNvSpPr txBox="1"/>
          <p:nvPr/>
        </p:nvSpPr>
        <p:spPr>
          <a:xfrm>
            <a:off x="6698756" y="3892317"/>
            <a:ext cx="2495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Rohde &amp;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Definition (HD) “mode” software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8-bit HW with software filtering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D20775F-BB5F-4AA3-9590-41EEC83B6800}"/>
              </a:ext>
            </a:extLst>
          </p:cNvPr>
          <p:cNvSpPr txBox="1"/>
          <p:nvPr/>
        </p:nvSpPr>
        <p:spPr>
          <a:xfrm>
            <a:off x="9241430" y="3892317"/>
            <a:ext cx="2495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Tektronix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Last to enter “high resolution”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5 Series is 8-bit HW with 12-bit claims that are not credible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6 Series is 12-bit ADC with 10-bit noise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51BE4-ACE1-420E-8A41-2622F094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4F183B0-9752-46DA-9839-0182933B7F61}"/>
              </a:ext>
            </a:extLst>
          </p:cNvPr>
          <p:cNvSpPr txBox="1"/>
          <p:nvPr/>
        </p:nvSpPr>
        <p:spPr>
          <a:xfrm>
            <a:off x="10622339" y="2086373"/>
            <a:ext cx="16337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</a:rPr>
              <a:t>WaveRunner 8000HD</a:t>
            </a:r>
          </a:p>
          <a:p>
            <a:pPr algn="ctr"/>
            <a:r>
              <a:rPr lang="en-US" sz="1100" b="1" dirty="0">
                <a:solidFill>
                  <a:srgbClr val="00B050"/>
                </a:solidFill>
              </a:rPr>
              <a:t>12 bits, 2 GHz</a:t>
            </a:r>
          </a:p>
          <a:p>
            <a:pPr algn="ctr"/>
            <a:r>
              <a:rPr lang="en-US" sz="1100" b="1" dirty="0">
                <a:solidFill>
                  <a:srgbClr val="00B050"/>
                </a:solidFill>
              </a:rPr>
              <a:t>8 channels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E13405B-77BB-42AD-8C7B-0CDECF54CF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02" y="1269671"/>
            <a:ext cx="1365157" cy="9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6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CC64722-5705-46FD-A107-38AB1D6B3270}"/>
              </a:ext>
            </a:extLst>
          </p:cNvPr>
          <p:cNvSpPr/>
          <p:nvPr/>
        </p:nvSpPr>
        <p:spPr>
          <a:xfrm>
            <a:off x="16922" y="832016"/>
            <a:ext cx="12175078" cy="3048000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rgbClr val="92D050"/>
              </a:gs>
              <a:gs pos="33000">
                <a:srgbClr val="92D050"/>
              </a:gs>
              <a:gs pos="80000">
                <a:srgbClr val="FF0000"/>
              </a:gs>
              <a:gs pos="71000">
                <a:srgbClr val="E91C2D"/>
              </a:gs>
              <a:gs pos="96000">
                <a:srgbClr val="4165A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52B4D5-7859-44EB-9198-A44096DEDE85}"/>
              </a:ext>
            </a:extLst>
          </p:cNvPr>
          <p:cNvSpPr/>
          <p:nvPr/>
        </p:nvSpPr>
        <p:spPr>
          <a:xfrm>
            <a:off x="533400" y="832016"/>
            <a:ext cx="11658600" cy="304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8547F47-0EA0-4B50-959E-7A96250408BC}"/>
              </a:ext>
            </a:extLst>
          </p:cNvPr>
          <p:cNvSpPr/>
          <p:nvPr/>
        </p:nvSpPr>
        <p:spPr>
          <a:xfrm>
            <a:off x="2422588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A732DC-EB6C-4F46-A23C-F86EF87C6C6B}"/>
              </a:ext>
            </a:extLst>
          </p:cNvPr>
          <p:cNvCxnSpPr>
            <a:cxnSpLocks/>
          </p:cNvCxnSpPr>
          <p:nvPr/>
        </p:nvCxnSpPr>
        <p:spPr>
          <a:xfrm>
            <a:off x="16922" y="1136816"/>
            <a:ext cx="1203875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EC0D9BE6-368D-4A7C-8644-F23935D947F9}"/>
              </a:ext>
            </a:extLst>
          </p:cNvPr>
          <p:cNvSpPr/>
          <p:nvPr/>
        </p:nvSpPr>
        <p:spPr>
          <a:xfrm>
            <a:off x="133195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465EB30-7AB1-4B9B-8A5E-8D97B3EF9031}"/>
              </a:ext>
            </a:extLst>
          </p:cNvPr>
          <p:cNvSpPr/>
          <p:nvPr/>
        </p:nvSpPr>
        <p:spPr>
          <a:xfrm>
            <a:off x="681826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8AEEF92-857D-4649-8B0F-2147D172929C}"/>
              </a:ext>
            </a:extLst>
          </p:cNvPr>
          <p:cNvSpPr/>
          <p:nvPr/>
        </p:nvSpPr>
        <p:spPr>
          <a:xfrm>
            <a:off x="4620325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Resolution “Economy” or “Premium Economy” Oscilloscopes</a:t>
            </a:r>
            <a:br>
              <a:rPr lang="en-US" dirty="0"/>
            </a:br>
            <a:r>
              <a:rPr lang="en-US" sz="2400" b="1" dirty="0"/>
              <a:t>None of the competitors can match 12 bits all the time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3561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2429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3685" y="76096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EDDB2C-104F-47CF-ABC1-51E85D61F89B}"/>
              </a:ext>
            </a:extLst>
          </p:cNvPr>
          <p:cNvSpPr/>
          <p:nvPr/>
        </p:nvSpPr>
        <p:spPr>
          <a:xfrm>
            <a:off x="5727629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9A7DCA-4F5E-4FBF-AB95-0A5E5C68004E}"/>
              </a:ext>
            </a:extLst>
          </p:cNvPr>
          <p:cNvSpPr/>
          <p:nvPr/>
        </p:nvSpPr>
        <p:spPr>
          <a:xfrm>
            <a:off x="792536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27C55-1A35-408E-B7CD-4A994A02FEF7}"/>
              </a:ext>
            </a:extLst>
          </p:cNvPr>
          <p:cNvSpPr txBox="1"/>
          <p:nvPr/>
        </p:nvSpPr>
        <p:spPr>
          <a:xfrm>
            <a:off x="6589668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BE4F61-7A71-4119-8813-CD51287C3BC0}"/>
              </a:ext>
            </a:extLst>
          </p:cNvPr>
          <p:cNvSpPr txBox="1"/>
          <p:nvPr/>
        </p:nvSpPr>
        <p:spPr>
          <a:xfrm>
            <a:off x="5495612" y="7556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1FE5A0-181A-4631-9D3B-B9BE44A48B74}"/>
              </a:ext>
            </a:extLst>
          </p:cNvPr>
          <p:cNvSpPr txBox="1"/>
          <p:nvPr/>
        </p:nvSpPr>
        <p:spPr>
          <a:xfrm>
            <a:off x="769997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16E2F6-673B-4D1B-85F7-6F193101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2105557" y="1327141"/>
            <a:ext cx="913267" cy="78205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A50670E-3DDA-49F9-863B-75BF0E32BAE6}"/>
              </a:ext>
            </a:extLst>
          </p:cNvPr>
          <p:cNvSpPr txBox="1"/>
          <p:nvPr/>
        </p:nvSpPr>
        <p:spPr>
          <a:xfrm>
            <a:off x="2967912" y="1486231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HDO4000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- 1 GHz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D0E43A7-10E8-4A48-880C-3499CD898B1F}"/>
              </a:ext>
            </a:extLst>
          </p:cNvPr>
          <p:cNvSpPr/>
          <p:nvPr/>
        </p:nvSpPr>
        <p:spPr>
          <a:xfrm>
            <a:off x="3521724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449F90-7A29-4B14-A640-C96B1B47C419}"/>
              </a:ext>
            </a:extLst>
          </p:cNvPr>
          <p:cNvSpPr txBox="1"/>
          <p:nvPr/>
        </p:nvSpPr>
        <p:spPr>
          <a:xfrm>
            <a:off x="3285090" y="76708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7975D1-5E51-43D0-8483-44319255D8A4}"/>
              </a:ext>
            </a:extLst>
          </p:cNvPr>
          <p:cNvSpPr txBox="1"/>
          <p:nvPr/>
        </p:nvSpPr>
        <p:spPr>
          <a:xfrm>
            <a:off x="3172459" y="3358171"/>
            <a:ext cx="16514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Keysight 4000 X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91C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1.5 GHz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2B02E8-574D-4937-8756-559F208DD6B8}"/>
              </a:ext>
            </a:extLst>
          </p:cNvPr>
          <p:cNvSpPr txBox="1"/>
          <p:nvPr/>
        </p:nvSpPr>
        <p:spPr>
          <a:xfrm>
            <a:off x="9637037" y="2539277"/>
            <a:ext cx="152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Tektronix 4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12-bit ADC*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1.5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*Defaults to 8-bits.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10-bit noise performance in High Res mode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DC885-399B-4875-B83E-7FCE5EAE6CA9}"/>
              </a:ext>
            </a:extLst>
          </p:cNvPr>
          <p:cNvSpPr/>
          <p:nvPr/>
        </p:nvSpPr>
        <p:spPr>
          <a:xfrm>
            <a:off x="16922" y="908216"/>
            <a:ext cx="1098542" cy="3030783"/>
          </a:xfrm>
          <a:prstGeom prst="rect">
            <a:avLst/>
          </a:prstGeom>
          <a:gradFill>
            <a:gsLst>
              <a:gs pos="4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0867E-1695-41FB-9A5D-5E831A082AD4}"/>
              </a:ext>
            </a:extLst>
          </p:cNvPr>
          <p:cNvSpPr txBox="1"/>
          <p:nvPr/>
        </p:nvSpPr>
        <p:spPr>
          <a:xfrm>
            <a:off x="3393" y="3509255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66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bits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14B561-FB7C-4609-9199-82930A13370B}"/>
              </a:ext>
            </a:extLst>
          </p:cNvPr>
          <p:cNvSpPr txBox="1"/>
          <p:nvPr/>
        </p:nvSpPr>
        <p:spPr>
          <a:xfrm>
            <a:off x="3393" y="3008777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bits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5B467D-66A7-4437-8EEC-1A66756B4387}"/>
              </a:ext>
            </a:extLst>
          </p:cNvPr>
          <p:cNvSpPr txBox="1"/>
          <p:nvPr/>
        </p:nvSpPr>
        <p:spPr>
          <a:xfrm>
            <a:off x="3393" y="184184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2C2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8DC0B-0CF9-4CF1-B13A-7BFC438D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11/5/2019</a:t>
            </a:r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D1B976A-23C7-43E4-80F4-A0F3591E4D9C}"/>
              </a:ext>
            </a:extLst>
          </p:cNvPr>
          <p:cNvSpPr/>
          <p:nvPr/>
        </p:nvSpPr>
        <p:spPr>
          <a:xfrm>
            <a:off x="9016880" y="988532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CA3CFA-FF93-4E70-BB06-B7C46AC68207}"/>
              </a:ext>
            </a:extLst>
          </p:cNvPr>
          <p:cNvSpPr txBox="1"/>
          <p:nvPr/>
        </p:nvSpPr>
        <p:spPr>
          <a:xfrm>
            <a:off x="8791488" y="753697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76BE799-FA9A-4AB8-AD1D-5908828F0186}"/>
              </a:ext>
            </a:extLst>
          </p:cNvPr>
          <p:cNvSpPr/>
          <p:nvPr/>
        </p:nvSpPr>
        <p:spPr>
          <a:xfrm>
            <a:off x="10113147" y="984416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7660A5-7807-4DED-95DA-61878FE72A58}"/>
              </a:ext>
            </a:extLst>
          </p:cNvPr>
          <p:cNvSpPr txBox="1"/>
          <p:nvPr/>
        </p:nvSpPr>
        <p:spPr>
          <a:xfrm>
            <a:off x="9887755" y="74958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95EFF2-3BF1-4C2D-A81B-2146A009067E}"/>
              </a:ext>
            </a:extLst>
          </p:cNvPr>
          <p:cNvSpPr txBox="1"/>
          <p:nvPr/>
        </p:nvSpPr>
        <p:spPr>
          <a:xfrm>
            <a:off x="3273167" y="4092476"/>
            <a:ext cx="328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Keysight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product in this price/performance range with claims of &gt; 8 bits performance.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5F51B2-3D1F-4F9C-9AFA-0A469A0E58AC}"/>
              </a:ext>
            </a:extLst>
          </p:cNvPr>
          <p:cNvSpPr txBox="1"/>
          <p:nvPr/>
        </p:nvSpPr>
        <p:spPr>
          <a:xfrm>
            <a:off x="6698756" y="4092476"/>
            <a:ext cx="249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Rohde &amp; Schwarz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Advertised as 10 bit resolution, but noise performance is worse than 8-bit resolution oscilloscopes.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D20775F-BB5F-4AA3-9590-41EEC83B6800}"/>
              </a:ext>
            </a:extLst>
          </p:cNvPr>
          <p:cNvSpPr txBox="1"/>
          <p:nvPr/>
        </p:nvSpPr>
        <p:spPr>
          <a:xfrm>
            <a:off x="9241430" y="4092476"/>
            <a:ext cx="2768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Tektronix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 to enter “high resolution” market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Series has 12-bit ADC with 12-bit resolution claims, but noise performance is only 10 bits in High Resolution mode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3D7EDF2-9C6A-4CF5-97EF-0375181E6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8400" r="46600" b="34100"/>
          <a:stretch/>
        </p:blipFill>
        <p:spPr>
          <a:xfrm>
            <a:off x="7755396" y="1290747"/>
            <a:ext cx="913267" cy="78205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B8B95F4-722C-4A9C-91EC-6C7CAA85F084}"/>
              </a:ext>
            </a:extLst>
          </p:cNvPr>
          <p:cNvSpPr txBox="1"/>
          <p:nvPr/>
        </p:nvSpPr>
        <p:spPr>
          <a:xfrm>
            <a:off x="8617751" y="1449837"/>
            <a:ext cx="12715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HDO4000A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- 1 GHz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CEDE26-3DDA-4E16-A6EF-48FE32E7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364863"/>
            <a:ext cx="2225809" cy="14829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9E81-C58E-4186-B66C-72BAA39A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3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D11B81-A963-4D93-A9D6-0791B2E8F438}"/>
              </a:ext>
            </a:extLst>
          </p:cNvPr>
          <p:cNvSpPr txBox="1"/>
          <p:nvPr/>
        </p:nvSpPr>
        <p:spPr>
          <a:xfrm>
            <a:off x="6542268" y="3124200"/>
            <a:ext cx="20038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Rohde &amp; Schwarz RTA4000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10-bit Resolution*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MHz – 1 GHz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165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*advertised as 10 bits but has 8-bit resolution noise performance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165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7F9AB8-C561-491A-859C-A65C83E62EE5}"/>
              </a:ext>
            </a:extLst>
          </p:cNvPr>
          <p:cNvSpPr txBox="1"/>
          <p:nvPr/>
        </p:nvSpPr>
        <p:spPr>
          <a:xfrm>
            <a:off x="457179" y="4092476"/>
            <a:ext cx="2768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Teledyne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LeCroy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to market with 12-bit systems (HD4096)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Systems approach for  12 bits all the time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D36245D-8AAC-414C-AE14-0FCD1F548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1183" r="5328" b="13999"/>
          <a:stretch/>
        </p:blipFill>
        <p:spPr>
          <a:xfrm>
            <a:off x="2057571" y="3237756"/>
            <a:ext cx="1168471" cy="7427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82BDDB-4798-4D67-8DBB-A4DA0F55E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11" y="3355302"/>
            <a:ext cx="1066874" cy="6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3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905002"/>
            <a:ext cx="6097659" cy="4573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HD4096 Technology vs. Conventional 8-bit</a:t>
            </a:r>
            <a:br>
              <a:rPr lang="en-US" dirty="0"/>
            </a:br>
            <a:r>
              <a:rPr lang="en-US" sz="2400" dirty="0"/>
              <a:t>One acquisition, with zooms, dramatically demonstrates the differences</a:t>
            </a:r>
            <a:r>
              <a:rPr lang="en-US" sz="2667" dirty="0"/>
              <a:t>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3" y="889000"/>
            <a:ext cx="6503308" cy="4064568"/>
          </a:xfrm>
        </p:spPr>
      </p:pic>
      <p:sp>
        <p:nvSpPr>
          <p:cNvPr id="6" name="TextBox 5"/>
          <p:cNvSpPr txBox="1"/>
          <p:nvPr/>
        </p:nvSpPr>
        <p:spPr>
          <a:xfrm>
            <a:off x="4" y="4953002"/>
            <a:ext cx="4606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HD4096 12-bit High Definition Oscilloscope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1600" y="1629884"/>
            <a:ext cx="447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Conventional 8-bit Oscilloscope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452" y="1803400"/>
            <a:ext cx="251977" cy="2249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2980573" y="1088506"/>
            <a:ext cx="106219" cy="6128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3027134" y="2177935"/>
            <a:ext cx="103993" cy="592973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639212" y="2286436"/>
            <a:ext cx="300722" cy="96546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96094" y="1291706"/>
            <a:ext cx="243840" cy="1016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52553" y="1088505"/>
            <a:ext cx="3081528" cy="168240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185826" y="2859973"/>
            <a:ext cx="3122639" cy="167323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3449781" y="2857519"/>
            <a:ext cx="3089564" cy="16756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9185550" y="2222269"/>
            <a:ext cx="2812486" cy="177615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6118336" y="4116173"/>
            <a:ext cx="2850008" cy="176647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9182778" y="4113581"/>
            <a:ext cx="2819820" cy="176906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44B7-4216-4A6F-9806-24694E2EC0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EA73-76CC-4A54-A585-84D76315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 is demanding 12 bits. Teledyne </a:t>
            </a:r>
            <a:r>
              <a:rPr lang="en-US" dirty="0" err="1"/>
              <a:t>LeCroy</a:t>
            </a:r>
            <a:r>
              <a:rPr lang="en-US" dirty="0"/>
              <a:t> is well positioned.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208A0-573B-4064-B1D6-1141B6DD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77247-2C99-47CE-A5C7-E541D278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7D2331D2-F92C-48CD-8910-76F4DA2A89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051321"/>
              </p:ext>
            </p:extLst>
          </p:nvPr>
        </p:nvGraphicFramePr>
        <p:xfrm>
          <a:off x="533400" y="685800"/>
          <a:ext cx="5360874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DEC0DF24-F196-4AE7-A074-6A8EED168C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528981"/>
              </p:ext>
            </p:extLst>
          </p:nvPr>
        </p:nvGraphicFramePr>
        <p:xfrm>
          <a:off x="6629400" y="685800"/>
          <a:ext cx="4953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7092B52-2C4E-43EF-AB8F-EF1EBDDDFDBD}"/>
              </a:ext>
            </a:extLst>
          </p:cNvPr>
          <p:cNvSpPr txBox="1"/>
          <p:nvPr/>
        </p:nvSpPr>
        <p:spPr>
          <a:xfrm>
            <a:off x="2971800" y="1219200"/>
            <a:ext cx="806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5A064-F2A2-4390-8E36-DDCA47291287}"/>
              </a:ext>
            </a:extLst>
          </p:cNvPr>
          <p:cNvSpPr txBox="1"/>
          <p:nvPr/>
        </p:nvSpPr>
        <p:spPr>
          <a:xfrm>
            <a:off x="8839200" y="1219200"/>
            <a:ext cx="847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dirty="0"/>
              <a:t>2020</a:t>
            </a:r>
          </a:p>
        </p:txBody>
      </p:sp>
      <p:sp>
        <p:nvSpPr>
          <p:cNvPr id="11" name="Rectangle 237">
            <a:extLst>
              <a:ext uri="{FF2B5EF4-FFF2-40B4-BE49-F238E27FC236}">
                <a16:creationId xmlns:a16="http://schemas.microsoft.com/office/drawing/2014/main" id="{77DDEAD5-9D93-41F6-9AB9-C7D433FD9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Estimated (Internal) Electronic T&amp;M Market for High-Resolution Oscilloscopes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0AE874-D5D5-4BC4-8720-114CF90EB2F2}"/>
              </a:ext>
            </a:extLst>
          </p:cNvPr>
          <p:cNvCxnSpPr>
            <a:cxnSpLocks/>
          </p:cNvCxnSpPr>
          <p:nvPr/>
        </p:nvCxnSpPr>
        <p:spPr>
          <a:xfrm>
            <a:off x="3962400" y="1447800"/>
            <a:ext cx="48768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898072-F30C-4176-BB5A-C040D134F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69"/>
          <a:stretch/>
        </p:blipFill>
        <p:spPr>
          <a:xfrm>
            <a:off x="6477000" y="4876800"/>
            <a:ext cx="1497426" cy="14963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8188F9-2852-4FF7-BB58-83A7CE199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4400"/>
            <a:ext cx="3340506" cy="1524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FD9B35-B103-4F87-AFD8-7864C41E5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19"/>
          <a:stretch/>
        </p:blipFill>
        <p:spPr>
          <a:xfrm>
            <a:off x="5153863" y="4468188"/>
            <a:ext cx="1513006" cy="15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6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B9E1F0-BBF1-4C24-A287-BF406B34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 WaveSurfer 4000HD</a:t>
            </a:r>
            <a:br>
              <a:rPr lang="en-US" dirty="0"/>
            </a:br>
            <a:r>
              <a:rPr lang="en-US" sz="2800" dirty="0"/>
              <a:t>Unrivaled Performance, Unbeatable Value</a:t>
            </a:r>
            <a:endParaRPr lang="de-DE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6400" y="889002"/>
            <a:ext cx="5588000" cy="5511798"/>
          </a:xfrm>
        </p:spPr>
        <p:txBody>
          <a:bodyPr>
            <a:normAutofit/>
          </a:bodyPr>
          <a:lstStyle/>
          <a:p>
            <a:r>
              <a:rPr lang="en-US" sz="2400" dirty="0"/>
              <a:t>Unrivaled Performance</a:t>
            </a:r>
          </a:p>
          <a:p>
            <a:pPr lvl="1"/>
            <a:r>
              <a:rPr lang="en-US" sz="2133" dirty="0"/>
              <a:t>Resolution: 12 bits</a:t>
            </a:r>
          </a:p>
          <a:p>
            <a:pPr lvl="1"/>
            <a:r>
              <a:rPr lang="en-US" sz="2133" dirty="0"/>
              <a:t>Bandwidth: </a:t>
            </a:r>
            <a:r>
              <a:rPr lang="de-DE" sz="2133" dirty="0"/>
              <a:t>200 MHz</a:t>
            </a:r>
            <a:r>
              <a:rPr lang="en-US" sz="2133" dirty="0"/>
              <a:t> - 1 GHz</a:t>
            </a:r>
          </a:p>
          <a:p>
            <a:pPr lvl="1"/>
            <a:r>
              <a:rPr lang="en-US" sz="2133" dirty="0"/>
              <a:t>Sampling Rate: 5 GS/s</a:t>
            </a:r>
          </a:p>
          <a:p>
            <a:pPr lvl="1"/>
            <a:r>
              <a:rPr lang="en-US" sz="2133" dirty="0"/>
              <a:t>Memory: 25 </a:t>
            </a:r>
            <a:r>
              <a:rPr lang="en-US" sz="2133" dirty="0" err="1"/>
              <a:t>Mpts</a:t>
            </a:r>
            <a:endParaRPr lang="en-US" sz="2133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Unbeatable Value</a:t>
            </a:r>
          </a:p>
          <a:p>
            <a:pPr lvl="1"/>
            <a:r>
              <a:rPr lang="en-US" sz="2133" dirty="0"/>
              <a:t>Starting at $7,490</a:t>
            </a:r>
          </a:p>
          <a:p>
            <a:endParaRPr lang="en-US" sz="2400" dirty="0"/>
          </a:p>
          <a:p>
            <a:r>
              <a:rPr lang="en-US" sz="2400" dirty="0"/>
              <a:t>Comprehensive Probe Support</a:t>
            </a:r>
          </a:p>
          <a:p>
            <a:pPr lvl="1"/>
            <a:r>
              <a:rPr lang="en-US" sz="2133" dirty="0" err="1"/>
              <a:t>ProBus</a:t>
            </a:r>
            <a:r>
              <a:rPr lang="en-US" sz="2133" dirty="0"/>
              <a:t> interface</a:t>
            </a:r>
          </a:p>
          <a:p>
            <a:pPr lvl="1"/>
            <a:r>
              <a:rPr lang="en-US" sz="2133" dirty="0"/>
              <a:t>30 probes over 9 categories</a:t>
            </a:r>
          </a:p>
          <a:p>
            <a:pPr lvl="1"/>
            <a:endParaRPr lang="en-US" sz="213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>
                <a:solidFill>
                  <a:prstClr val="white"/>
                </a:solidFill>
              </a:rPr>
              <a:pPr defTabSz="1219170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EFEF18-12F5-49D4-9F48-ECDE4408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pic>
        <p:nvPicPr>
          <p:cNvPr id="12" name="Content Placeholder 11" descr="A picture containing indoor, black, electronics&#10;&#10;Description automatically generated">
            <a:extLst>
              <a:ext uri="{FF2B5EF4-FFF2-40B4-BE49-F238E27FC236}">
                <a16:creationId xmlns:a16="http://schemas.microsoft.com/office/drawing/2014/main" id="{CB44DC36-6ABD-420B-9B7D-CE8D8329D4B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90" y="657301"/>
            <a:ext cx="9460510" cy="63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F4801AEE-F986-4460-A805-D7BB25FE3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31" y="3352804"/>
            <a:ext cx="2554630" cy="19811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F66D-393A-442B-B188-2ACCD325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E27B-86C9-479C-B8F4-5A8F2E8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C7EED7-8A67-46B4-806A-C43A86D8B00A}"/>
              </a:ext>
            </a:extLst>
          </p:cNvPr>
          <p:cNvSpPr/>
          <p:nvPr/>
        </p:nvSpPr>
        <p:spPr>
          <a:xfrm>
            <a:off x="137160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7920C-CAE1-4E22-9C39-69E19295B7F1}"/>
              </a:ext>
            </a:extLst>
          </p:cNvPr>
          <p:cNvSpPr txBox="1"/>
          <p:nvPr/>
        </p:nvSpPr>
        <p:spPr>
          <a:xfrm>
            <a:off x="1524000" y="1219200"/>
            <a:ext cx="419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rPr>
              <a:t>Unrivaled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8DFD1-A4F3-49E6-86D9-D340C995DC06}"/>
              </a:ext>
            </a:extLst>
          </p:cNvPr>
          <p:cNvSpPr txBox="1"/>
          <p:nvPr/>
        </p:nvSpPr>
        <p:spPr>
          <a:xfrm>
            <a:off x="7162800" y="1219200"/>
            <a:ext cx="3657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90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Unbeatable Value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EF9706-CBF7-438C-9444-9661ED402833}"/>
              </a:ext>
            </a:extLst>
          </p:cNvPr>
          <p:cNvSpPr/>
          <p:nvPr/>
        </p:nvSpPr>
        <p:spPr>
          <a:xfrm>
            <a:off x="670560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7E616B-7CA2-41E2-98BF-14084025ABD6}"/>
              </a:ext>
            </a:extLst>
          </p:cNvPr>
          <p:cNvSpPr txBox="1"/>
          <p:nvPr/>
        </p:nvSpPr>
        <p:spPr>
          <a:xfrm>
            <a:off x="7613822" y="3142734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for the price of 8 bits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084BBD-FE7F-406A-AA71-DC0CD4299E4C}"/>
              </a:ext>
            </a:extLst>
          </p:cNvPr>
          <p:cNvSpPr txBox="1"/>
          <p:nvPr/>
        </p:nvSpPr>
        <p:spPr>
          <a:xfrm>
            <a:off x="1752600" y="27432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all the time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CD56BEF-1E1D-4EF2-A814-BB30120B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Unrivaled Performance, Unbeatable Value</a:t>
            </a:r>
            <a:br>
              <a:rPr lang="en-US" dirty="0"/>
            </a:br>
            <a:r>
              <a:rPr lang="en-US" sz="2800" dirty="0"/>
              <a:t>Most compelling and obvious differentiation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9709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76200"/>
            <a:ext cx="11785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Teledyne </a:t>
            </a:r>
            <a:r>
              <a:rPr lang="en-US" dirty="0" err="1">
                <a:solidFill>
                  <a:srgbClr val="0070C0"/>
                </a:solidFill>
              </a:rPr>
              <a:t>LeCroy</a:t>
            </a:r>
            <a:r>
              <a:rPr lang="en-US" dirty="0">
                <a:solidFill>
                  <a:srgbClr val="0070C0"/>
                </a:solidFill>
              </a:rPr>
              <a:t> HD4096 Brand Messaging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i="1" dirty="0"/>
              <a:t>Only Teledyne </a:t>
            </a:r>
            <a:r>
              <a:rPr lang="en-US" sz="2400" i="1" dirty="0" err="1"/>
              <a:t>LeCroy</a:t>
            </a:r>
            <a:r>
              <a:rPr lang="en-US" sz="2400" i="1" dirty="0"/>
              <a:t> takes a systems approach to achieve best high resolution performance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399" y="889001"/>
            <a:ext cx="6579191" cy="52371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System Approach = </a:t>
            </a:r>
            <a:r>
              <a:rPr lang="en-US" b="1" dirty="0"/>
              <a:t>“12 bits all the time”</a:t>
            </a:r>
          </a:p>
          <a:p>
            <a:pPr lvl="1"/>
            <a:r>
              <a:rPr lang="en-US" dirty="0"/>
              <a:t>Analog-to-Digital Converter</a:t>
            </a:r>
          </a:p>
          <a:p>
            <a:pPr lvl="1"/>
            <a:r>
              <a:rPr lang="en-US" dirty="0"/>
              <a:t>Front-end Amplifier</a:t>
            </a:r>
          </a:p>
          <a:p>
            <a:pPr lvl="1"/>
            <a:r>
              <a:rPr lang="en-US" dirty="0"/>
              <a:t>System Architecture</a:t>
            </a:r>
          </a:p>
          <a:p>
            <a:endParaRPr lang="en-US" sz="400" dirty="0"/>
          </a:p>
          <a:p>
            <a:endParaRPr lang="en-US" sz="1000" dirty="0"/>
          </a:p>
          <a:p>
            <a:r>
              <a:rPr lang="en-US" dirty="0"/>
              <a:t>Benefits = </a:t>
            </a:r>
            <a:r>
              <a:rPr lang="en-US" b="1" dirty="0"/>
              <a:t>“16x closer to perfect”</a:t>
            </a:r>
          </a:p>
          <a:p>
            <a:pPr lvl="1"/>
            <a:r>
              <a:rPr lang="en-US" dirty="0"/>
              <a:t>Clean, crisp waveforms</a:t>
            </a:r>
          </a:p>
          <a:p>
            <a:pPr lvl="2"/>
            <a:r>
              <a:rPr lang="en-US" dirty="0"/>
              <a:t>Low baseline noise</a:t>
            </a:r>
          </a:p>
          <a:p>
            <a:pPr lvl="2"/>
            <a:r>
              <a:rPr lang="en-US" dirty="0"/>
              <a:t>High effective number of bits (ENOB)</a:t>
            </a:r>
          </a:p>
          <a:p>
            <a:pPr lvl="1"/>
            <a:r>
              <a:rPr lang="en-US" dirty="0"/>
              <a:t>More signal details</a:t>
            </a:r>
          </a:p>
          <a:p>
            <a:pPr lvl="2"/>
            <a:r>
              <a:rPr lang="en-US" dirty="0"/>
              <a:t>4096 vertical levels (vs. 256)</a:t>
            </a:r>
          </a:p>
          <a:p>
            <a:pPr lvl="1"/>
            <a:r>
              <a:rPr lang="en-US" dirty="0"/>
              <a:t>Unmatched measurement precision</a:t>
            </a:r>
          </a:p>
          <a:p>
            <a:pPr lvl="2"/>
            <a:r>
              <a:rPr lang="en-US" dirty="0"/>
              <a:t>0.5% gain accuracy</a:t>
            </a:r>
          </a:p>
          <a:p>
            <a:pPr lvl="2"/>
            <a:r>
              <a:rPr lang="en-US" dirty="0"/>
              <a:t>High channel-channel isolation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44B7-4216-4A6F-9806-24694E2EC0DF}" type="slidenum">
              <a:rPr lang="en-US" smtClean="0"/>
              <a:t>6</a:t>
            </a:fld>
            <a:endParaRPr lang="en-US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514CC6E1-27F7-4420-BA79-CE88585B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806" r="10041" b="1"/>
          <a:stretch/>
        </p:blipFill>
        <p:spPr>
          <a:xfrm>
            <a:off x="6234544" y="803564"/>
            <a:ext cx="5698837" cy="51148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02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F4801AEE-F986-4460-A805-D7BB25FE3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10000"/>
            <a:ext cx="1823016" cy="14138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F66D-393A-442B-B188-2ACCD325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E27B-86C9-479C-B8F4-5A8F2E8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C7EED7-8A67-46B4-806A-C43A86D8B00A}"/>
              </a:ext>
            </a:extLst>
          </p:cNvPr>
          <p:cNvSpPr/>
          <p:nvPr/>
        </p:nvSpPr>
        <p:spPr>
          <a:xfrm>
            <a:off x="266700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7920C-CAE1-4E22-9C39-69E19295B7F1}"/>
              </a:ext>
            </a:extLst>
          </p:cNvPr>
          <p:cNvSpPr txBox="1"/>
          <p:nvPr/>
        </p:nvSpPr>
        <p:spPr>
          <a:xfrm>
            <a:off x="1981200" y="1219200"/>
            <a:ext cx="419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rPr>
              <a:t>Unrivaled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8DFD1-A4F3-49E6-86D9-D340C995DC06}"/>
              </a:ext>
            </a:extLst>
          </p:cNvPr>
          <p:cNvSpPr txBox="1"/>
          <p:nvPr/>
        </p:nvSpPr>
        <p:spPr>
          <a:xfrm>
            <a:off x="6705600" y="1219200"/>
            <a:ext cx="3657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90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Unbeatable Value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EF9706-CBF7-438C-9444-9661ED402833}"/>
              </a:ext>
            </a:extLst>
          </p:cNvPr>
          <p:cNvSpPr/>
          <p:nvPr/>
        </p:nvSpPr>
        <p:spPr>
          <a:xfrm>
            <a:off x="527957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7E616B-7CA2-41E2-98BF-14084025ABD6}"/>
              </a:ext>
            </a:extLst>
          </p:cNvPr>
          <p:cNvSpPr txBox="1"/>
          <p:nvPr/>
        </p:nvSpPr>
        <p:spPr>
          <a:xfrm>
            <a:off x="6858000" y="32004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for the price of 8 bits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558B7-3F48-476A-99FF-C4D049CC2A73}"/>
              </a:ext>
            </a:extLst>
          </p:cNvPr>
          <p:cNvSpPr/>
          <p:nvPr/>
        </p:nvSpPr>
        <p:spPr>
          <a:xfrm>
            <a:off x="5410200" y="2895600"/>
            <a:ext cx="220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Multi-instrument</a:t>
            </a:r>
          </a:p>
          <a:p>
            <a:r>
              <a:rPr lang="en-US" sz="1200" dirty="0"/>
              <a:t>Probe support</a:t>
            </a:r>
          </a:p>
          <a:p>
            <a:r>
              <a:rPr lang="en-US" sz="1200" dirty="0"/>
              <a:t>170,000 </a:t>
            </a:r>
            <a:r>
              <a:rPr lang="en-US" sz="1200" dirty="0" err="1"/>
              <a:t>wfms</a:t>
            </a:r>
            <a:r>
              <a:rPr lang="en-US" sz="1200" dirty="0"/>
              <a:t>/sec</a:t>
            </a:r>
          </a:p>
          <a:p>
            <a:r>
              <a:rPr lang="en-US" sz="1200" dirty="0"/>
              <a:t>Dedicated MSO</a:t>
            </a:r>
          </a:p>
          <a:p>
            <a:r>
              <a:rPr lang="en-US" sz="1200" dirty="0"/>
              <a:t>Arbitrary </a:t>
            </a:r>
            <a:r>
              <a:rPr lang="en-US" sz="1200" dirty="0" err="1"/>
              <a:t>Wfm</a:t>
            </a:r>
            <a:r>
              <a:rPr lang="en-US" sz="1200" dirty="0"/>
              <a:t> Gen</a:t>
            </a:r>
          </a:p>
          <a:p>
            <a:r>
              <a:rPr lang="en-US" sz="1200" dirty="0"/>
              <a:t>Spectrum Analyzer</a:t>
            </a:r>
          </a:p>
          <a:p>
            <a:r>
              <a:rPr lang="en-US" sz="1200" dirty="0"/>
              <a:t>Digital Voltmeter</a:t>
            </a:r>
          </a:p>
          <a:p>
            <a:r>
              <a:rPr lang="en-US" sz="1200" dirty="0"/>
              <a:t>MAUI OneTouch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13450-5E5B-4D6E-B406-54F683338508}"/>
              </a:ext>
            </a:extLst>
          </p:cNvPr>
          <p:cNvSpPr txBox="1"/>
          <p:nvPr/>
        </p:nvSpPr>
        <p:spPr>
          <a:xfrm>
            <a:off x="3352800" y="26670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all </a:t>
            </a:r>
          </a:p>
          <a:p>
            <a:r>
              <a:rPr lang="en-US" sz="3200" dirty="0"/>
              <a:t>the time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2EE0E9-45B2-4700-B3DF-74B586FC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WaveSurfer 4000HD has lots of capability</a:t>
            </a:r>
            <a:br>
              <a:rPr lang="en-US" dirty="0"/>
            </a:br>
            <a:r>
              <a:rPr lang="en-US" sz="2800" dirty="0"/>
              <a:t>Differentiation against competition is not achieved here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6080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F4801AEE-F986-4460-A805-D7BB25FE3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10000"/>
            <a:ext cx="1823016" cy="14138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F66D-393A-442B-B188-2ACCD3254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E27B-86C9-479C-B8F4-5A8F2E8B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C7EED7-8A67-46B4-806A-C43A86D8B00A}"/>
              </a:ext>
            </a:extLst>
          </p:cNvPr>
          <p:cNvSpPr/>
          <p:nvPr/>
        </p:nvSpPr>
        <p:spPr>
          <a:xfrm>
            <a:off x="266700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7920C-CAE1-4E22-9C39-69E19295B7F1}"/>
              </a:ext>
            </a:extLst>
          </p:cNvPr>
          <p:cNvSpPr txBox="1"/>
          <p:nvPr/>
        </p:nvSpPr>
        <p:spPr>
          <a:xfrm>
            <a:off x="1981200" y="1219200"/>
            <a:ext cx="419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rPr>
              <a:t>Unrivaled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8DFD1-A4F3-49E6-86D9-D340C995DC06}"/>
              </a:ext>
            </a:extLst>
          </p:cNvPr>
          <p:cNvSpPr txBox="1"/>
          <p:nvPr/>
        </p:nvSpPr>
        <p:spPr>
          <a:xfrm>
            <a:off x="6705600" y="1219200"/>
            <a:ext cx="3657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900">
                <a:solidFill>
                  <a:srgbClr val="0076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Unbeatable Value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EF9706-CBF7-438C-9444-9661ED402833}"/>
              </a:ext>
            </a:extLst>
          </p:cNvPr>
          <p:cNvSpPr/>
          <p:nvPr/>
        </p:nvSpPr>
        <p:spPr>
          <a:xfrm>
            <a:off x="5279570" y="1752600"/>
            <a:ext cx="4191000" cy="411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7E616B-7CA2-41E2-98BF-14084025ABD6}"/>
              </a:ext>
            </a:extLst>
          </p:cNvPr>
          <p:cNvSpPr txBox="1"/>
          <p:nvPr/>
        </p:nvSpPr>
        <p:spPr>
          <a:xfrm>
            <a:off x="6858000" y="32004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for the price of 8 bits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558B7-3F48-476A-99FF-C4D049CC2A73}"/>
              </a:ext>
            </a:extLst>
          </p:cNvPr>
          <p:cNvSpPr/>
          <p:nvPr/>
        </p:nvSpPr>
        <p:spPr>
          <a:xfrm>
            <a:off x="5410200" y="2895600"/>
            <a:ext cx="220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Multi-instrument</a:t>
            </a:r>
          </a:p>
          <a:p>
            <a:r>
              <a:rPr lang="en-US" sz="1200" dirty="0"/>
              <a:t>Probe support</a:t>
            </a:r>
          </a:p>
          <a:p>
            <a:r>
              <a:rPr lang="en-US" sz="1200" dirty="0"/>
              <a:t>170,000 </a:t>
            </a:r>
            <a:r>
              <a:rPr lang="en-US" sz="1200" dirty="0" err="1"/>
              <a:t>wfms</a:t>
            </a:r>
            <a:r>
              <a:rPr lang="en-US" sz="1200" dirty="0"/>
              <a:t>/sec</a:t>
            </a:r>
          </a:p>
          <a:p>
            <a:r>
              <a:rPr lang="en-US" sz="1200" dirty="0"/>
              <a:t>Dedicated MSO</a:t>
            </a:r>
          </a:p>
          <a:p>
            <a:r>
              <a:rPr lang="en-US" sz="1200" dirty="0"/>
              <a:t>Arbitrary </a:t>
            </a:r>
            <a:r>
              <a:rPr lang="en-US" sz="1200" dirty="0" err="1"/>
              <a:t>Wfm</a:t>
            </a:r>
            <a:r>
              <a:rPr lang="en-US" sz="1200" dirty="0"/>
              <a:t> Gen</a:t>
            </a:r>
          </a:p>
          <a:p>
            <a:r>
              <a:rPr lang="en-US" sz="1200" dirty="0"/>
              <a:t>Spectrum Analyzer</a:t>
            </a:r>
          </a:p>
          <a:p>
            <a:r>
              <a:rPr lang="en-US" sz="1200" dirty="0"/>
              <a:t>Digital Voltmeter</a:t>
            </a:r>
          </a:p>
          <a:p>
            <a:r>
              <a:rPr lang="en-US" sz="1200" dirty="0"/>
              <a:t>MAUI OneTouch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13450-5E5B-4D6E-B406-54F683338508}"/>
              </a:ext>
            </a:extLst>
          </p:cNvPr>
          <p:cNvSpPr txBox="1"/>
          <p:nvPr/>
        </p:nvSpPr>
        <p:spPr>
          <a:xfrm>
            <a:off x="3352800" y="26670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bits all </a:t>
            </a:r>
          </a:p>
          <a:p>
            <a:r>
              <a:rPr lang="en-US" sz="3200" dirty="0"/>
              <a:t>the time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2EE0E9-45B2-4700-B3DF-74B586FC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/>
          </a:bodyPr>
          <a:lstStyle/>
          <a:p>
            <a:r>
              <a:rPr lang="en-US" dirty="0"/>
              <a:t>Focus on the most compelling and obvious differentiation</a:t>
            </a:r>
            <a:endParaRPr lang="de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FB70A9-1DCE-4CFB-92FF-629998D186DC}"/>
              </a:ext>
            </a:extLst>
          </p:cNvPr>
          <p:cNvSpPr/>
          <p:nvPr/>
        </p:nvSpPr>
        <p:spPr>
          <a:xfrm>
            <a:off x="1905000" y="1295399"/>
            <a:ext cx="4038600" cy="3925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C33DC-4CFA-4A6F-8230-E8131DCEF991}"/>
              </a:ext>
            </a:extLst>
          </p:cNvPr>
          <p:cNvSpPr/>
          <p:nvPr/>
        </p:nvSpPr>
        <p:spPr>
          <a:xfrm>
            <a:off x="6705600" y="1295400"/>
            <a:ext cx="3048000" cy="3925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457952B-D3D2-481F-BD3A-E9E2C4CB14F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334932" y="1447800"/>
            <a:ext cx="7857068" cy="441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2"/>
            <a:ext cx="6375400" cy="52371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12 bits all the time</a:t>
            </a:r>
          </a:p>
          <a:p>
            <a:pPr lvl="1"/>
            <a:r>
              <a:rPr lang="en-US" dirty="0"/>
              <a:t>16x better resolution than 8-bit oscilloscopes</a:t>
            </a:r>
          </a:p>
          <a:p>
            <a:pPr lvl="1"/>
            <a:r>
              <a:rPr lang="en-US" dirty="0"/>
              <a:t>4x better than true 10-bit oscilloscopes </a:t>
            </a:r>
          </a:p>
          <a:p>
            <a:endParaRPr lang="en-US" dirty="0"/>
          </a:p>
          <a:p>
            <a:r>
              <a:rPr lang="en-US" dirty="0"/>
              <a:t>Lowest baseline noise</a:t>
            </a:r>
          </a:p>
          <a:p>
            <a:pPr lvl="1"/>
            <a:r>
              <a:rPr lang="en-US" dirty="0"/>
              <a:t>8x better than R&amp;S</a:t>
            </a:r>
          </a:p>
          <a:p>
            <a:pPr lvl="1"/>
            <a:r>
              <a:rPr lang="en-US" dirty="0"/>
              <a:t>4x better than </a:t>
            </a:r>
            <a:r>
              <a:rPr lang="en-US" dirty="0" err="1"/>
              <a:t>KeySight</a:t>
            </a:r>
            <a:endParaRPr lang="en-US" dirty="0"/>
          </a:p>
          <a:p>
            <a:pPr lvl="1"/>
            <a:r>
              <a:rPr lang="en-US" dirty="0"/>
              <a:t>3x better than </a:t>
            </a:r>
            <a:r>
              <a:rPr lang="en-US" dirty="0" err="1"/>
              <a:t>Tek</a:t>
            </a:r>
            <a:endParaRPr lang="en-US" dirty="0"/>
          </a:p>
          <a:p>
            <a:endParaRPr lang="en-US" dirty="0"/>
          </a:p>
          <a:p>
            <a:r>
              <a:rPr lang="en-US" dirty="0"/>
              <a:t>Highest accuracy</a:t>
            </a:r>
          </a:p>
          <a:p>
            <a:pPr lvl="1"/>
            <a:r>
              <a:rPr lang="en-US" dirty="0"/>
              <a:t>3-5x better at 1mV/div</a:t>
            </a:r>
          </a:p>
          <a:p>
            <a:pPr lvl="1"/>
            <a:endParaRPr lang="en-US" dirty="0"/>
          </a:p>
          <a:p>
            <a:r>
              <a:rPr lang="en-US" dirty="0"/>
              <a:t>Large native offset</a:t>
            </a:r>
          </a:p>
          <a:p>
            <a:pPr lvl="1"/>
            <a:r>
              <a:rPr lang="en-US" dirty="0"/>
              <a:t>5 mV/div: +/- 4V</a:t>
            </a:r>
          </a:p>
          <a:p>
            <a:pPr lvl="1"/>
            <a:r>
              <a:rPr lang="en-US" dirty="0"/>
              <a:t>50 mV/div: +/- 16V</a:t>
            </a:r>
          </a:p>
          <a:p>
            <a:pPr lvl="1"/>
            <a:r>
              <a:rPr lang="en-US" dirty="0"/>
              <a:t>5 V/div: +/- 400V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1B292-83B8-4BE8-8BF3-8A41843ED4E7}"/>
              </a:ext>
            </a:extLst>
          </p:cNvPr>
          <p:cNvSpPr txBox="1"/>
          <p:nvPr/>
        </p:nvSpPr>
        <p:spPr>
          <a:xfrm>
            <a:off x="7077364" y="159327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Teledyne </a:t>
            </a:r>
            <a:r>
              <a:rPr lang="en-US" dirty="0" err="1">
                <a:solidFill>
                  <a:schemeClr val="bg1"/>
                </a:solidFill>
              </a:rPr>
              <a:t>LeCroy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A69B3-DAB4-4891-83E1-8016BC8C0E4E}"/>
              </a:ext>
            </a:extLst>
          </p:cNvPr>
          <p:cNvSpPr txBox="1"/>
          <p:nvPr/>
        </p:nvSpPr>
        <p:spPr>
          <a:xfrm>
            <a:off x="5380180" y="40502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Rohde &amp; Schwarz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454F7-350A-4D2F-B345-6C4DB236ABC8}"/>
              </a:ext>
            </a:extLst>
          </p:cNvPr>
          <p:cNvSpPr txBox="1"/>
          <p:nvPr/>
        </p:nvSpPr>
        <p:spPr>
          <a:xfrm>
            <a:off x="9275616" y="401332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Keysight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1168E-70AD-4A1C-A465-13068729B18F}"/>
              </a:ext>
            </a:extLst>
          </p:cNvPr>
          <p:cNvSpPr txBox="1"/>
          <p:nvPr/>
        </p:nvSpPr>
        <p:spPr>
          <a:xfrm>
            <a:off x="7010400" y="1143000"/>
            <a:ext cx="2167906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Thinner trace is better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ED57EB-4C80-4F5E-A91D-DB168BF1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11/5/2019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109555-2613-45AE-A0C2-190D9B30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1480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WaveSurfer 4000HD has Unrivaled Performance</a:t>
            </a:r>
            <a:br>
              <a:rPr lang="en-US" dirty="0"/>
            </a:br>
            <a:r>
              <a:rPr lang="en-US" sz="2800" dirty="0"/>
              <a:t>We have the lowest baseline noise and best accuracy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D1B99-37A8-45EA-91F4-CBF11C2AB9E9}"/>
              </a:ext>
            </a:extLst>
          </p:cNvPr>
          <p:cNvSpPr txBox="1"/>
          <p:nvPr/>
        </p:nvSpPr>
        <p:spPr>
          <a:xfrm>
            <a:off x="4953000" y="57150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200 MHz scope but noise is worse than 1 GHz Keysight</a:t>
            </a:r>
          </a:p>
        </p:txBody>
      </p:sp>
    </p:spTree>
    <p:extLst>
      <p:ext uri="{BB962C8B-B14F-4D97-AF65-F5344CB8AC3E}">
        <p14:creationId xmlns:p14="http://schemas.microsoft.com/office/powerpoint/2010/main" val="39578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ledyne LeCroy Theme">
  <a:themeElements>
    <a:clrScheme name="Teledyne LeCroy Theme Colors">
      <a:dk1>
        <a:sysClr val="windowText" lastClr="000000"/>
      </a:dk1>
      <a:lt1>
        <a:sysClr val="window" lastClr="FFFFFF"/>
      </a:lt1>
      <a:dk2>
        <a:srgbClr val="000000"/>
      </a:dk2>
      <a:lt2>
        <a:srgbClr val="595959"/>
      </a:lt2>
      <a:accent1>
        <a:srgbClr val="A5A5A5"/>
      </a:accent1>
      <a:accent2>
        <a:srgbClr val="0076C0"/>
      </a:accent2>
      <a:accent3>
        <a:srgbClr val="CC9900"/>
      </a:accent3>
      <a:accent4>
        <a:srgbClr val="000000"/>
      </a:accent4>
      <a:accent5>
        <a:srgbClr val="D8D8D8"/>
      </a:accent5>
      <a:accent6>
        <a:srgbClr val="002060"/>
      </a:accent6>
      <a:hlink>
        <a:srgbClr val="0076C0"/>
      </a:hlink>
      <a:folHlink>
        <a:srgbClr val="5CC151"/>
      </a:folHlink>
    </a:clrScheme>
    <a:fontScheme name="Teledyne LeCroy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ledyneLeCroy Blue Theme">
  <a:themeElements>
    <a:clrScheme name="Teledyne LeCroy Theme Colors">
      <a:dk1>
        <a:sysClr val="windowText" lastClr="000000"/>
      </a:dk1>
      <a:lt1>
        <a:sysClr val="window" lastClr="FFFFFF"/>
      </a:lt1>
      <a:dk2>
        <a:srgbClr val="000000"/>
      </a:dk2>
      <a:lt2>
        <a:srgbClr val="595959"/>
      </a:lt2>
      <a:accent1>
        <a:srgbClr val="A5A5A5"/>
      </a:accent1>
      <a:accent2>
        <a:srgbClr val="0076C0"/>
      </a:accent2>
      <a:accent3>
        <a:srgbClr val="CC9900"/>
      </a:accent3>
      <a:accent4>
        <a:srgbClr val="000000"/>
      </a:accent4>
      <a:accent5>
        <a:srgbClr val="D8D8D8"/>
      </a:accent5>
      <a:accent6>
        <a:srgbClr val="002060"/>
      </a:accent6>
      <a:hlink>
        <a:srgbClr val="0076C0"/>
      </a:hlink>
      <a:folHlink>
        <a:srgbClr val="5CC151"/>
      </a:folHlink>
    </a:clrScheme>
    <a:fontScheme name="Teledyne LeCroy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>
  <Display>DocumentLibraryForm</Display>
  <Edit>DocumentLibraryForm</Edit>
  <New>DocumentLibraryForm</New>
  <MobileDisplayFormUrl/>
  <MobileEditFormUrl/>
  <MobileNewFormUrl/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5B449B5AC0A47961F199613D77171" ma:contentTypeVersion="20" ma:contentTypeDescription="Create a new document." ma:contentTypeScope="" ma:versionID="00de31fcba8f6b1812f178542ad1fc62">
  <xsd:schema xmlns:xsd="http://www.w3.org/2001/XMLSchema" xmlns:xs="http://www.w3.org/2001/XMLSchema" xmlns:p="http://schemas.microsoft.com/office/2006/metadata/properties" xmlns:ns1="http://schemas.microsoft.com/sharepoint/v3" xmlns:ns2="2cab6ce2-8042-40e4-8de9-6feb701e7cfb" xmlns:ns3="0d8f09c4-bc4f-4c09-bd1c-98a4608c6caa" xmlns:ns4="http://schemas.microsoft.com/sharepoint/v4" targetNamespace="http://schemas.microsoft.com/office/2006/metadata/properties" ma:root="true" ma:fieldsID="cb649c797bf980433343e5119545c61c" ns1:_="" ns2:_="" ns3:_="" ns4:_="">
    <xsd:import namespace="http://schemas.microsoft.com/sharepoint/v3"/>
    <xsd:import namespace="2cab6ce2-8042-40e4-8de9-6feb701e7cfb"/>
    <xsd:import namespace="0d8f09c4-bc4f-4c09-bd1c-98a4608c6ca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Product_x0020_Category" minOccurs="0"/>
                <xsd:element ref="ns2:Product_x0020_Type" minOccurs="0"/>
                <xsd:element ref="ns3:SharedWithUsers" minOccurs="0"/>
                <xsd:element ref="ns2:Document_x0020_Description" minOccurs="0"/>
                <xsd:element ref="ns4:IconOverlay" minOccurs="0"/>
                <xsd:element ref="ns1:FormData" minOccurs="0"/>
                <xsd:element ref="ns2:ProductSer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ormData" ma:index="13" nillable="true" ma:displayName="Form Data" ma:hidden="true" ma:internalName="FormData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b6ce2-8042-40e4-8de9-6feb701e7cfb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8" nillable="true" ma:displayName="Product Category" ma:list="{16041333-d75c-4869-9c47-2d56fe0b69cd}" ma:internalName="Product_x0020_Category" ma:showField="Title">
      <xsd:simpleType>
        <xsd:restriction base="dms:Lookup"/>
      </xsd:simpleType>
    </xsd:element>
    <xsd:element name="Product_x0020_Type" ma:index="9" nillable="true" ma:displayName="Product Type" ma:list="{6095c6fd-b315-4148-93a4-72ace43322a0}" ma:internalName="Product_x0020_Type" ma:showField="Title">
      <xsd:simpleType>
        <xsd:restriction base="dms:Lookup"/>
      </xsd:simpleType>
    </xsd:element>
    <xsd:element name="Document_x0020_Description" ma:index="11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ProductSeries" ma:index="15" nillable="true" ma:displayName="Product Series" ma:format="Dropdown" ma:indexed="true" ma:internalName="ProductSeries">
      <xsd:simpleType>
        <xsd:union memberTypes="dms:Text">
          <xsd:simpleType>
            <xsd:restriction base="dms:Choice">
              <xsd:enumeration value="10 GbE/FibreChannel/SFI/SFP+"/>
              <xsd:enumeration value="10/100/1000BASE-T ENET"/>
              <xsd:enumeration value="56G PAM4"/>
              <xsd:enumeration value="Active Voltage"/>
              <xsd:enumeration value="Active Voltage Rail"/>
              <xsd:enumeration value="ArbStudio"/>
              <xsd:enumeration value="ARINC/MIL-STD-1553"/>
              <xsd:enumeration value="AudioBus"/>
              <xsd:enumeration value="Auto ENET/SENT/MOST"/>
              <xsd:enumeration value="CAN/CAN FD"/>
              <xsd:enumeration value="Current Probes"/>
              <xsd:enumeration value="DDR"/>
              <xsd:enumeration value="Differential Amplifiers"/>
              <xsd:enumeration value="Differential Probes"/>
              <xsd:enumeration value="DisplayPort"/>
              <xsd:enumeration value="Eye Doctor II and VirtualProbe"/>
              <xsd:enumeration value="HDA125"/>
              <xsd:enumeration value="HDMI"/>
              <xsd:enumeration value="HDO4000"/>
              <xsd:enumeration value="HDO6000"/>
              <xsd:enumeration value="HDO8000"/>
              <xsd:enumeration value="HDO9000"/>
              <xsd:enumeration value="High Voltage"/>
              <xsd:enumeration value="High Voltage Differential"/>
              <xsd:enumeration value="High Voltage Fiber Optic"/>
              <xsd:enumeration value="I2C/SPI/UART"/>
              <xsd:enumeration value="Jitter"/>
              <xsd:enumeration value="LabMaster 10Zi"/>
              <xsd:enumeration value="LabMaster 9 Zi-A"/>
              <xsd:enumeration value="LIN/FlexRay"/>
              <xsd:enumeration value="LogicStudio"/>
              <xsd:enumeration value="MIPI"/>
              <xsd:enumeration value="Motor Drive Analyzers"/>
              <xsd:enumeration value="NRZ/Manchester"/>
              <xsd:enumeration value="Optical Modulation Analyzers"/>
              <xsd:enumeration value="Optical Probes"/>
              <xsd:enumeration value="PAM4 Signal Analysis"/>
              <xsd:enumeration value="Passive Probes"/>
              <xsd:enumeration value="PCI Express"/>
              <xsd:enumeration value="PeRT"/>
              <xsd:enumeration value="Power Analysis"/>
              <xsd:enumeration value="SAS"/>
              <xsd:enumeration value="SATA"/>
              <xsd:enumeration value="SDAII and JITKIT"/>
              <xsd:enumeration value="SDAIII CompleteLinQ"/>
              <xsd:enumeration value="Spacewire"/>
              <xsd:enumeration value="SPARQ"/>
              <xsd:enumeration value="Spectrum Analyzer"/>
              <xsd:enumeration value="SPMI/SMBus"/>
              <xsd:enumeration value="T3AWG"/>
              <xsd:enumeration value="T3SPD-Series"/>
              <xsd:enumeration value="USB 1.0/1.1/2.0"/>
              <xsd:enumeration value="USB 3.0/3.1/3.2"/>
              <xsd:enumeration value="VectorLinQ VSA"/>
              <xsd:enumeration value="WaveAce"/>
              <xsd:enumeration value="WaveJet"/>
              <xsd:enumeration value="WaveJet Touch"/>
              <xsd:enumeration value="WaveMaster 8Zi"/>
              <xsd:enumeration value="WavePro 7 Zi"/>
              <xsd:enumeration value="WavePro HD"/>
              <xsd:enumeration value="WavePulser"/>
              <xsd:enumeration value="WaveRunner 6 Zi"/>
              <xsd:enumeration value="WaveRunner 8000"/>
              <xsd:enumeration value="WaveRunner 8000HD"/>
              <xsd:enumeration value="WaveRunner 9000"/>
              <xsd:enumeration value="WaveRunner HRO 6Zi"/>
              <xsd:enumeration value="WaveSource 2000 Demo Source"/>
              <xsd:enumeration value="WaveStation"/>
              <xsd:enumeration value="WaveSurfer 10"/>
              <xsd:enumeration value="WaveSurfer 3000 / 3000z"/>
              <xsd:enumeration value="WaveSurfer 4000HD"/>
              <xsd:enumeration value="WaveSurfer 510"/>
              <xsd:enumeration value="WaveSurfer/MSO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f09c4-bc4f-4c09-bd1c-98a4608c6c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duct_x0020_Category xmlns="2cab6ce2-8042-40e4-8de9-6feb701e7cfb">2</Product_x0020_Category>
    <Product_x0020_Type xmlns="2cab6ce2-8042-40e4-8de9-6feb701e7cfb">2</Product_x0020_Type>
    <Document_x0020_Description xmlns="2cab6ce2-8042-40e4-8de9-6feb701e7cfb">WaveSurfer 4000HD Customer Facing Slides</Document_x0020_Description>
    <IconOverlay xmlns="http://schemas.microsoft.com/sharepoint/v4" xsi:nil="true"/>
    <FormData xmlns="http://schemas.microsoft.com/sharepoint/v3" xsi:nil="true"/>
    <ProductSeries xmlns="2cab6ce2-8042-40e4-8de9-6feb701e7cfb">WaveSurfer 4000HD</ProductSeries>
  </documentManagement>
</p:properties>
</file>

<file path=customXml/item4.xml><?xml version="1.0" encoding="utf-8"?>
<?mso-contentType ?>
<FormTemplates xmlns="http://schemas.microsoft.com/sharepoint/v3/contenttype/forms">
  <Display>NFListDisplayForm</Display>
  <Edit>NFListEditForm</Edit>
  <New>NFListEditForm</New>
</FormTemplates>
</file>

<file path=customXml/item5.xml><?xml version="1.0" encoding="utf-8"?>
<?mso-contentType ?>
<FormUrls xmlns="http://schemas.microsoft.com/sharepoint/v3/contenttype/forms/url">
  <MobileDisplay>_layouts/15/NintexForms/Mobile/DispForm.aspx</MobileDisplay>
  <MobileEdit>_layouts/15/NintexForms/Mobile/EditForm.aspx</MobileEdit>
  <MobileNew>_layouts/15/NintexForms/Mobile/NewForm.aspx</MobileNew>
</FormUrls>
</file>

<file path=customXml/itemProps1.xml><?xml version="1.0" encoding="utf-8"?>
<ds:datastoreItem xmlns:ds="http://schemas.openxmlformats.org/officeDocument/2006/customXml" ds:itemID="{E9B0F7AE-AB07-44C2-B52A-117217E7395A}"/>
</file>

<file path=customXml/itemProps2.xml><?xml version="1.0" encoding="utf-8"?>
<ds:datastoreItem xmlns:ds="http://schemas.openxmlformats.org/officeDocument/2006/customXml" ds:itemID="{77F2C79F-AFF5-4DC1-97C5-A301C65F6409}"/>
</file>

<file path=customXml/itemProps3.xml><?xml version="1.0" encoding="utf-8"?>
<ds:datastoreItem xmlns:ds="http://schemas.openxmlformats.org/officeDocument/2006/customXml" ds:itemID="{4DCAD513-48EC-42A8-9518-CC2E7D3FE7F3}"/>
</file>

<file path=customXml/itemProps4.xml><?xml version="1.0" encoding="utf-8"?>
<ds:datastoreItem xmlns:ds="http://schemas.openxmlformats.org/officeDocument/2006/customXml" ds:itemID="{952F3D57-2E8E-435C-81BE-DB03287FA263}"/>
</file>

<file path=customXml/itemProps5.xml><?xml version="1.0" encoding="utf-8"?>
<ds:datastoreItem xmlns:ds="http://schemas.openxmlformats.org/officeDocument/2006/customXml" ds:itemID="{5A161FF0-8879-4B54-9DBF-F768148BAA12}"/>
</file>

<file path=docProps/app.xml><?xml version="1.0" encoding="utf-8"?>
<Properties xmlns="http://schemas.openxmlformats.org/officeDocument/2006/extended-properties" xmlns:vt="http://schemas.openxmlformats.org/officeDocument/2006/docPropsVTypes">
  <TotalTime>8643</TotalTime>
  <Words>2831</Words>
  <Application>Microsoft Office PowerPoint</Application>
  <PresentationFormat>Widescreen</PresentationFormat>
  <Paragraphs>807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Teledyne LeCroy Theme</vt:lpstr>
      <vt:lpstr>TeledyneLeCroy Blue Theme</vt:lpstr>
      <vt:lpstr>WaveSurfer 4000HD Oscilloscopes Public Release – November 5, 2019 </vt:lpstr>
      <vt:lpstr>High Resolution “Economy” or “Premium Economy” Oscilloscopes None of the competitors can match 12 bits all the time</vt:lpstr>
      <vt:lpstr>Introducing WaveSurfer 4000HD</vt:lpstr>
      <vt:lpstr>Introducing WaveSurfer 4000HD Unrivaled Performance, Unbeatable Value</vt:lpstr>
      <vt:lpstr>Unrivaled Performance, Unbeatable Value Most compelling and obvious differentiation</vt:lpstr>
      <vt:lpstr>Teledyne LeCroy HD4096 Brand Messaging Only Teledyne LeCroy takes a systems approach to achieve best high resolution performance</vt:lpstr>
      <vt:lpstr>WaveSurfer 4000HD has lots of capability Differentiation against competition is not achieved here</vt:lpstr>
      <vt:lpstr>Focus on the most compelling and obvious differentiation</vt:lpstr>
      <vt:lpstr>WaveSurfer 4000HD has Unrivaled Performance We have the lowest baseline noise and best accuracy</vt:lpstr>
      <vt:lpstr>WaveSurfer 4000HD: Unrivaled Performance, Unbeatable Value Same price as competitors charge for 8-bit performance</vt:lpstr>
      <vt:lpstr>WaveSurfer 4000HD - Unrivaled Performance, Unbeatable Value</vt:lpstr>
      <vt:lpstr>WaveSurfer 4000HD has more capability than you imagined</vt:lpstr>
      <vt:lpstr>WaveSurfer 4000HD has Comprehensive Probe Support</vt:lpstr>
      <vt:lpstr>Teledyne LeCroy has innovated with new industrial design</vt:lpstr>
      <vt:lpstr>WaveSurfer 4000HD has MAUI with OneTouch Instinctively interact with the oscilloscope and dramatically reduce setup time</vt:lpstr>
      <vt:lpstr>WaveSurfer 4000HD has MAUI with OneTouch MAUI with OneTouch is limited on Embedded OS</vt:lpstr>
      <vt:lpstr>Notable enhancements on the WaveSurfer 4000HD</vt:lpstr>
      <vt:lpstr>Economy/Premium Economy product offering: November 4, 2019</vt:lpstr>
      <vt:lpstr>Economy/Premium Economy product offering: November 5, 2019</vt:lpstr>
      <vt:lpstr>WaveSurfer 4000HD has high performance at a great price point</vt:lpstr>
      <vt:lpstr>WaveSurfer 4000HD Unrivaled Performance, Unbeatable Value</vt:lpstr>
      <vt:lpstr>Appendix A</vt:lpstr>
      <vt:lpstr>Base Oscilloscope Models</vt:lpstr>
      <vt:lpstr>Software Options</vt:lpstr>
      <vt:lpstr>Advanced Active Probe Interface</vt:lpstr>
      <vt:lpstr>Competitive compare</vt:lpstr>
      <vt:lpstr>Appendix B</vt:lpstr>
      <vt:lpstr>Block diagram of a Deeply Embedded System (e.g. IoT applications)</vt:lpstr>
      <vt:lpstr>WaveSurfer 4000HD does it all</vt:lpstr>
      <vt:lpstr>WaveSurfer 4000HD does it all</vt:lpstr>
      <vt:lpstr>WaveSurfer 4000HD does it all</vt:lpstr>
      <vt:lpstr>WaveSurfer 4000HD does it all</vt:lpstr>
      <vt:lpstr>HD4096 technology with 12-bit resolution is the best differentiator Teledyne LeCroy has</vt:lpstr>
      <vt:lpstr>High Resolution Oscilloscopes: Successful since 2011</vt:lpstr>
      <vt:lpstr>Teledyne LeCroy HD4096 Brand Messaging Only Teledyne LeCroy takes a systems approach to achieve best high resolution performance</vt:lpstr>
      <vt:lpstr>High Resolution Oscilloscope Launch Timeline Teledyne LeCroy has led, all competitors have lagged</vt:lpstr>
      <vt:lpstr>High Resolution “Economy” or “Premium Economy” Oscilloscopes None of the competitors can match 12 bits all the time</vt:lpstr>
      <vt:lpstr>HD4096 Technology vs. Conventional 8-bit One acquisition, with zooms, dramatically demonstrates the differences </vt:lpstr>
      <vt:lpstr>Market is demanding 12 bits. Teledyne LeCroy is well positioned.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WaveSurfer 4000HD Customer Facing Slides.pptx</dc:title>
  <dc:creator>Kaunds, William</dc:creator>
  <cp:lastModifiedBy>Kaunds, William (INT)</cp:lastModifiedBy>
  <cp:revision>299</cp:revision>
  <dcterms:created xsi:type="dcterms:W3CDTF">2019-08-19T15:28:20Z</dcterms:created>
  <dcterms:modified xsi:type="dcterms:W3CDTF">2019-12-06T16:59:01Z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0x0101004BE5B449B5AC0A47961F199613D77171</vt:lpwstr>
  </property>
  <property fmtid="{D5CDD505-2E9C-101B-9397-08002B2CF9AE}" pid="3" name="Product Series">
    <vt:lpwstr>23</vt:lpwstr>
  </property>
</Properties>
</file>