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</p:sldMasterIdLst>
  <p:notesMasterIdLst>
    <p:notesMasterId r:id="rId29"/>
  </p:notesMasterIdLst>
  <p:handoutMasterIdLst>
    <p:handoutMasterId r:id="rId30"/>
  </p:handoutMasterIdLst>
  <p:sldIdLst>
    <p:sldId id="304" r:id="rId5"/>
    <p:sldId id="306" r:id="rId6"/>
    <p:sldId id="310" r:id="rId7"/>
    <p:sldId id="487" r:id="rId8"/>
    <p:sldId id="419" r:id="rId9"/>
    <p:sldId id="420" r:id="rId10"/>
    <p:sldId id="421" r:id="rId11"/>
    <p:sldId id="741" r:id="rId12"/>
    <p:sldId id="412" r:id="rId13"/>
    <p:sldId id="736" r:id="rId14"/>
    <p:sldId id="737" r:id="rId15"/>
    <p:sldId id="740" r:id="rId16"/>
    <p:sldId id="437" r:id="rId17"/>
    <p:sldId id="742" r:id="rId18"/>
    <p:sldId id="425" r:id="rId19"/>
    <p:sldId id="429" r:id="rId20"/>
    <p:sldId id="435" r:id="rId21"/>
    <p:sldId id="743" r:id="rId22"/>
    <p:sldId id="431" r:id="rId23"/>
    <p:sldId id="432" r:id="rId24"/>
    <p:sldId id="433" r:id="rId25"/>
    <p:sldId id="434" r:id="rId26"/>
    <p:sldId id="436" r:id="rId27"/>
    <p:sldId id="418" r:id="rId28"/>
  </p:sldIdLst>
  <p:sldSz cx="12192000" cy="6858000"/>
  <p:notesSz cx="6858000" cy="9144000"/>
  <p:custDataLst>
    <p:tags r:id="rId3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5E4"/>
    <a:srgbClr val="8AA1BF"/>
    <a:srgbClr val="7390B2"/>
    <a:srgbClr val="8AA5C6"/>
    <a:srgbClr val="7B9ABE"/>
    <a:srgbClr val="527BAA"/>
    <a:srgbClr val="F1DCA7"/>
    <a:srgbClr val="8B5E3C"/>
    <a:srgbClr val="91CBF0"/>
    <a:srgbClr val="6E9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18E3D-55D7-4DF5-8890-0C1D9E3F81CF}" v="27" dt="2025-12-04T13:23:45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edikt Stingl" userId="57888930-da75-4efc-9c90-e844682720b4" providerId="ADAL" clId="{D7DDE4CD-2876-4A77-BF6D-979668870108}"/>
    <pc:docChg chg="undo custSel modSld">
      <pc:chgData name="Benedikt Stingl" userId="57888930-da75-4efc-9c90-e844682720b4" providerId="ADAL" clId="{D7DDE4CD-2876-4A77-BF6D-979668870108}" dt="2025-12-04T13:23:45.771" v="26" actId="14100"/>
      <pc:docMkLst>
        <pc:docMk/>
      </pc:docMkLst>
      <pc:sldChg chg="modSp mod">
        <pc:chgData name="Benedikt Stingl" userId="57888930-da75-4efc-9c90-e844682720b4" providerId="ADAL" clId="{D7DDE4CD-2876-4A77-BF6D-979668870108}" dt="2025-12-04T13:23:45.771" v="26" actId="14100"/>
        <pc:sldMkLst>
          <pc:docMk/>
          <pc:sldMk cId="951488227" sldId="431"/>
        </pc:sldMkLst>
        <pc:spChg chg="ord">
          <ac:chgData name="Benedikt Stingl" userId="57888930-da75-4efc-9c90-e844682720b4" providerId="ADAL" clId="{D7DDE4CD-2876-4A77-BF6D-979668870108}" dt="2025-12-04T13:23:13.875" v="24" actId="166"/>
          <ac:spMkLst>
            <pc:docMk/>
            <pc:sldMk cId="951488227" sldId="431"/>
            <ac:spMk id="2" creationId="{A599EAA9-2347-29A1-25CA-3E4E59021AE7}"/>
          </ac:spMkLst>
        </pc:spChg>
        <pc:spChg chg="ord">
          <ac:chgData name="Benedikt Stingl" userId="57888930-da75-4efc-9c90-e844682720b4" providerId="ADAL" clId="{D7DDE4CD-2876-4A77-BF6D-979668870108}" dt="2025-12-04T13:22:05.561" v="22" actId="166"/>
          <ac:spMkLst>
            <pc:docMk/>
            <pc:sldMk cId="951488227" sldId="431"/>
            <ac:spMk id="6" creationId="{B150DEB0-20DE-008C-E74E-B6994BCF6FF4}"/>
          </ac:spMkLst>
        </pc:spChg>
        <pc:spChg chg="mod ord">
          <ac:chgData name="Benedikt Stingl" userId="57888930-da75-4efc-9c90-e844682720b4" providerId="ADAL" clId="{D7DDE4CD-2876-4A77-BF6D-979668870108}" dt="2025-12-04T13:23:45.771" v="26" actId="14100"/>
          <ac:spMkLst>
            <pc:docMk/>
            <pc:sldMk cId="951488227" sldId="431"/>
            <ac:spMk id="9" creationId="{5C632A3C-647E-838E-08F6-FEECBD6726E8}"/>
          </ac:spMkLst>
        </pc:spChg>
        <pc:picChg chg="mod">
          <ac:chgData name="Benedikt Stingl" userId="57888930-da75-4efc-9c90-e844682720b4" providerId="ADAL" clId="{D7DDE4CD-2876-4A77-BF6D-979668870108}" dt="2025-12-04T13:20:23.909" v="17" actId="14100"/>
          <ac:picMkLst>
            <pc:docMk/>
            <pc:sldMk cId="951488227" sldId="431"/>
            <ac:picMk id="8" creationId="{A4E337C6-AC1B-80DB-9F3F-0F90B9A54224}"/>
          </ac:picMkLst>
        </pc:picChg>
      </pc:sldChg>
      <pc:sldChg chg="modSp mod">
        <pc:chgData name="Benedikt Stingl" userId="57888930-da75-4efc-9c90-e844682720b4" providerId="ADAL" clId="{D7DDE4CD-2876-4A77-BF6D-979668870108}" dt="2025-12-04T13:10:36.076" v="15" actId="207"/>
        <pc:sldMkLst>
          <pc:docMk/>
          <pc:sldMk cId="3934365262" sldId="437"/>
        </pc:sldMkLst>
        <pc:spChg chg="mod">
          <ac:chgData name="Benedikt Stingl" userId="57888930-da75-4efc-9c90-e844682720b4" providerId="ADAL" clId="{D7DDE4CD-2876-4A77-BF6D-979668870108}" dt="2025-12-04T13:10:36.076" v="15" actId="207"/>
          <ac:spMkLst>
            <pc:docMk/>
            <pc:sldMk cId="3934365262" sldId="437"/>
            <ac:spMk id="6" creationId="{542A7945-9E68-5C1E-91DD-CEAE60D782D3}"/>
          </ac:spMkLst>
        </pc:spChg>
      </pc:sldChg>
      <pc:sldChg chg="modSp mod">
        <pc:chgData name="Benedikt Stingl" userId="57888930-da75-4efc-9c90-e844682720b4" providerId="ADAL" clId="{D7DDE4CD-2876-4A77-BF6D-979668870108}" dt="2025-12-04T13:09:26.079" v="6" actId="1076"/>
        <pc:sldMkLst>
          <pc:docMk/>
          <pc:sldMk cId="2563866363" sldId="487"/>
        </pc:sldMkLst>
        <pc:spChg chg="mod">
          <ac:chgData name="Benedikt Stingl" userId="57888930-da75-4efc-9c90-e844682720b4" providerId="ADAL" clId="{D7DDE4CD-2876-4A77-BF6D-979668870108}" dt="2025-12-04T13:09:22.621" v="5" actId="1076"/>
          <ac:spMkLst>
            <pc:docMk/>
            <pc:sldMk cId="2563866363" sldId="487"/>
            <ac:spMk id="48" creationId="{149D6C87-DA28-2CAD-2AF9-0417F91878E8}"/>
          </ac:spMkLst>
        </pc:spChg>
        <pc:picChg chg="mod">
          <ac:chgData name="Benedikt Stingl" userId="57888930-da75-4efc-9c90-e844682720b4" providerId="ADAL" clId="{D7DDE4CD-2876-4A77-BF6D-979668870108}" dt="2025-12-04T13:09:26.079" v="6" actId="1076"/>
          <ac:picMkLst>
            <pc:docMk/>
            <pc:sldMk cId="2563866363" sldId="487"/>
            <ac:picMk id="9" creationId="{8F0A551F-650D-52D1-AFAF-5A7BE5F9E86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CAAB6-56A1-4C05-BB1F-CDFF461D65C9}" type="datetime1">
              <a:rPr lang="en-GB" smtClean="0"/>
              <a:t>13/02/2026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AB627-77C7-4986-9A9B-7D19CCAB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437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6E7FC84D-C372-4CC2-917F-840C44A83122}" type="datetime1">
              <a:rPr lang="en-GB" smtClean="0"/>
              <a:t>13/02/2026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C246FC3-9EC4-40C0-BA00-570A2708BE3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3919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46FC3-9EC4-40C0-BA00-570A2708BE3E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02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46FC3-9EC4-40C0-BA00-570A2708BE3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21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46FC3-9EC4-40C0-BA00-570A2708BE3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08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Free of charge and globally available, </a:t>
            </a: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making it a critical technology for various applications.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schemeClr val="bg2">
                    <a:lumMod val="25000"/>
                  </a:schemeClr>
                </a:solidFill>
              </a:rPr>
              <a:t>Unfortunately, due to its nature, there are </a:t>
            </a:r>
            <a:r>
              <a:rPr lang="en-US"/>
              <a:t>many vulnerabilities inherent in it</a:t>
            </a:r>
          </a:p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46FC3-9EC4-40C0-BA00-570A2708BE3E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9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46FC3-9EC4-40C0-BA00-570A2708BE3E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23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7B86-8738-D9CF-487A-205CC643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2E53D7-F1CE-2C50-6A1E-A2B9DF044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FA3EC-A1E6-A8A9-BBFB-D7158AB0F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CE161-4027-16E0-056F-7A6BE405D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46FC3-9EC4-40C0-BA00-570A2708BE3E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7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9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0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1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12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12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6" y="-477"/>
            <a:ext cx="12192000" cy="6598920"/>
          </a:xfrm>
          <a:prstGeom prst="rect">
            <a:avLst/>
          </a:prstGeom>
        </p:spPr>
      </p:pic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FEA784F5-9980-4179-8DAA-AFDBEE76C0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7755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FEA784F5-9980-4179-8DAA-AFDBEE76C0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0">
            <a:extLst>
              <a:ext uri="{FF2B5EF4-FFF2-40B4-BE49-F238E27FC236}">
                <a16:creationId xmlns:a16="http://schemas.microsoft.com/office/drawing/2014/main" id="{1AA4DEBB-0733-4E82-AAE9-5E6DFA0DE228}"/>
              </a:ext>
            </a:extLst>
          </p:cNvPr>
          <p:cNvSpPr/>
          <p:nvPr userDrawn="1"/>
        </p:nvSpPr>
        <p:spPr>
          <a:xfrm>
            <a:off x="0" y="6598443"/>
            <a:ext cx="12192000" cy="259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algn="l" rtl="0"/>
            <a:endParaRPr lang="en-GB" sz="1200" noProof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2A648FEE-DCE5-42C7-B425-8C8F8C816F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426" y="3331660"/>
            <a:ext cx="10204736" cy="277401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en-GB" noProof="0"/>
              <a:t>AUTHOR, </a:t>
            </a:r>
            <a:r>
              <a:rPr lang="en-GB" noProof="0" err="1"/>
              <a:t>daTE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C29F1-E52B-4FEE-A30E-60E068E5F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655" y="1576295"/>
            <a:ext cx="10204735" cy="1419857"/>
          </a:xfrm>
        </p:spPr>
        <p:txBody>
          <a:bodyPr vert="horz" anchor="t"/>
          <a:lstStyle>
            <a:lvl1pPr algn="l" rtl="0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A9A9E-9EBD-413C-9D5A-4E8DCB0C0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655" y="3054258"/>
            <a:ext cx="10204735" cy="277402"/>
          </a:xfrm>
        </p:spPr>
        <p:txBody>
          <a:bodyPr anchor="ctr"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D5403A1-3AE8-4D4A-AB23-DBCEF2743ACD}"/>
              </a:ext>
            </a:extLst>
          </p:cNvPr>
          <p:cNvSpPr/>
          <p:nvPr userDrawn="1"/>
        </p:nvSpPr>
        <p:spPr>
          <a:xfrm rot="5400000">
            <a:off x="990164" y="1085930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en-GB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9984C-E141-467E-80C2-14D4745B63F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en-GB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BDFEE68-7820-488A-A031-A7C30755128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C7AF65-D843-4C9E-98A2-320F4C86B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1114" y="456067"/>
            <a:ext cx="1605923" cy="531364"/>
          </a:xfrm>
          <a:prstGeom prst="rect">
            <a:avLst/>
          </a:prstGeom>
        </p:spPr>
      </p:pic>
      <p:sp>
        <p:nvSpPr>
          <p:cNvPr id="13" name="Textfeld 15"/>
          <p:cNvSpPr txBox="1"/>
          <p:nvPr userDrawn="1"/>
        </p:nvSpPr>
        <p:spPr>
          <a:xfrm>
            <a:off x="9818557" y="6663797"/>
            <a:ext cx="1404000" cy="1356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en-GB" sz="800" noProof="0">
                <a:solidFill>
                  <a:schemeClr val="accent6"/>
                </a:solidFill>
              </a:rPr>
              <a:t>BASED</a:t>
            </a:r>
            <a:r>
              <a:rPr lang="en-GB" sz="800" baseline="0" noProof="0">
                <a:solidFill>
                  <a:schemeClr val="accent6"/>
                </a:solidFill>
              </a:rPr>
              <a:t> ON: </a:t>
            </a:r>
            <a:r>
              <a:rPr lang="en-GB" sz="800" kern="120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TM-2234-OHBG_02</a:t>
            </a:r>
            <a:r>
              <a:rPr lang="en-GB" sz="800" baseline="0" noProof="0">
                <a:solidFill>
                  <a:schemeClr val="accent6"/>
                </a:solidFill>
              </a:rPr>
              <a:t> </a:t>
            </a:r>
            <a:endParaRPr lang="en-GB" sz="800" noProof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53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2" userDrawn="1">
          <p15:clr>
            <a:srgbClr val="FDE53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"/>
          <a:stretch/>
        </p:blipFill>
        <p:spPr>
          <a:xfrm>
            <a:off x="3176" y="-14991"/>
            <a:ext cx="12192000" cy="6613433"/>
          </a:xfrm>
          <a:prstGeom prst="rect">
            <a:avLst/>
          </a:prstGeom>
        </p:spPr>
      </p:pic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10F42388-F700-4D2F-9DFE-718E9AA5B1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13295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10F42388-F700-4D2F-9DFE-718E9AA5B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0218D05-6586-44FA-9672-71A5FBB07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477600"/>
            <a:ext cx="11520488" cy="997196"/>
          </a:xfrm>
        </p:spPr>
        <p:txBody>
          <a:bodyPr vert="horz">
            <a:noAutofit/>
          </a:bodyPr>
          <a:lstStyle>
            <a:lvl1pPr algn="ctr" rtl="0">
              <a:defRPr sz="3600" b="0" baseline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5D73F-FC28-4E10-BB0C-C9A2DD0AAA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781D5-31B2-4636-8CC6-F5CEF110A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8" name="Rechteck 5">
            <a:extLst>
              <a:ext uri="{FF2B5EF4-FFF2-40B4-BE49-F238E27FC236}">
                <a16:creationId xmlns:a16="http://schemas.microsoft.com/office/drawing/2014/main" id="{6CF9BFC9-5008-461E-9C85-954C7791EFA9}"/>
              </a:ext>
            </a:extLst>
          </p:cNvPr>
          <p:cNvSpPr/>
          <p:nvPr userDrawn="1"/>
        </p:nvSpPr>
        <p:spPr>
          <a:xfrm>
            <a:off x="5848350" y="3055680"/>
            <a:ext cx="4953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rgbClr val="EA5408"/>
              </a:solidFill>
              <a:latin typeface="+mj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C8F2F70-B19F-4B93-90FD-7F88676CFB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5833" y="2598419"/>
            <a:ext cx="860332" cy="407384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2800" b="1" cap="none" baseline="0">
                <a:solidFill>
                  <a:schemeClr val="tx2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AFC14A-D9AA-49D9-8835-4D6158A64C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800" y="345600"/>
            <a:ext cx="1207698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9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9">
          <p15:clr>
            <a:srgbClr val="FDE53C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4FB795B-E217-4E8D-8DAA-B84008161B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9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4FB795B-E217-4E8D-8DAA-B84008161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79757"/>
            <a:ext cx="9773219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0" y="725487"/>
            <a:ext cx="9773219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827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DE53C"/>
          </p15:clr>
        </p15:guide>
        <p15:guide id="3" orient="horz" pos="595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D8548AF-1DFE-4658-8F89-67D23A2589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9907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D8548AF-1DFE-4658-8F89-67D23A2589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79757"/>
            <a:ext cx="9773219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0" y="725487"/>
            <a:ext cx="9773219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50" y="1484313"/>
            <a:ext cx="11520488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baseline="0"/>
            </a:lvl5pPr>
            <a:lvl6pPr rtl="0">
              <a:defRPr/>
            </a:lvl6pPr>
            <a:lvl7pPr rtl="0">
              <a:defRPr baseline="0"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3" name="Group 32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38" name="Arc 37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1367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DE53C"/>
          </p15:clr>
        </p15:guide>
        <p15:guide id="3" orient="horz" pos="595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Body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79AD4B9-4FCE-4F53-BA88-DBA0C41054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1376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79AD4B9-4FCE-4F53-BA88-DBA0C41054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79757"/>
            <a:ext cx="9773219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0" y="725487"/>
            <a:ext cx="9773219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51" y="1484313"/>
            <a:ext cx="5435600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86119A4-0BA0-4E1B-BB6C-C366317455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9850" y="1484313"/>
            <a:ext cx="5437187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7606899A-FF22-485D-84A0-77AD03A77437}"/>
              </a:ext>
            </a:extLst>
          </p:cNvPr>
          <p:cNvSpPr/>
          <p:nvPr userDrawn="1"/>
        </p:nvSpPr>
        <p:spPr>
          <a:xfrm rot="5400000">
            <a:off x="6675359" y="1052516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39" name="Arc 38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5533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DE53C"/>
          </p15:clr>
        </p15:guide>
        <p15:guide id="3" orient="horz" pos="595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636" userDrawn="1">
          <p15:clr>
            <a:srgbClr val="F26B43"/>
          </p15:clr>
        </p15:guide>
        <p15:guide id="6" pos="4044" userDrawn="1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Body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1D1EB43-7240-4FC7-B9CC-0C67DD4B82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5786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1D1EB43-7240-4FC7-B9CC-0C67DD4B82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79757"/>
            <a:ext cx="9773219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0" y="725487"/>
            <a:ext cx="9773219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51" y="1484313"/>
            <a:ext cx="3624162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86119A4-0BA0-4E1B-BB6C-C366317455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84713" y="1484313"/>
            <a:ext cx="3624162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7606899A-FF22-485D-84A0-77AD03A77437}"/>
              </a:ext>
            </a:extLst>
          </p:cNvPr>
          <p:cNvSpPr/>
          <p:nvPr userDrawn="1"/>
        </p:nvSpPr>
        <p:spPr>
          <a:xfrm rot="5400000">
            <a:off x="4540222" y="1052516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BE5991BB-8197-4B3E-8975-3651DD2DE4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2874" y="1484313"/>
            <a:ext cx="3624162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22" name="Rechteck 22">
            <a:extLst>
              <a:ext uri="{FF2B5EF4-FFF2-40B4-BE49-F238E27FC236}">
                <a16:creationId xmlns:a16="http://schemas.microsoft.com/office/drawing/2014/main" id="{7A53061B-966C-4826-BE55-DCB8939C2F3E}"/>
              </a:ext>
            </a:extLst>
          </p:cNvPr>
          <p:cNvSpPr/>
          <p:nvPr userDrawn="1"/>
        </p:nvSpPr>
        <p:spPr>
          <a:xfrm rot="5400000">
            <a:off x="8488383" y="1052517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47488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DE53C"/>
          </p15:clr>
        </p15:guide>
        <p15:guide id="3" orient="horz" pos="595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2496" userDrawn="1">
          <p15:clr>
            <a:srgbClr val="F26B43"/>
          </p15:clr>
        </p15:guide>
        <p15:guide id="6" pos="5186" userDrawn="1">
          <p15:clr>
            <a:srgbClr val="F26B43"/>
          </p15:clr>
        </p15:guide>
        <p15:guide id="7" pos="2699" userDrawn="1">
          <p15:clr>
            <a:srgbClr val="F26B43"/>
          </p15:clr>
        </p15:guide>
        <p15:guide id="8" pos="4983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371BB09-9125-4B4B-9ED0-2649CCF46D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309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371BB09-9125-4B4B-9ED0-2649CCF46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00FF2A-234E-4BC8-9EAD-69C2EB53B8F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598443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1" y="379757"/>
            <a:ext cx="5435600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1" y="725487"/>
            <a:ext cx="5435600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50" y="1484313"/>
            <a:ext cx="5435600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2317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DE53C"/>
          </p15:clr>
        </p15:guide>
        <p15:guide id="3" orient="horz" pos="595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636" userDrawn="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A14411C-4455-48F7-A7F3-DACEE47BDC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1369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A14411C-4455-48F7-A7F3-DACEE47BDC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168969D-3293-4046-B55A-2743E105729C}"/>
              </a:ext>
            </a:extLst>
          </p:cNvPr>
          <p:cNvSpPr/>
          <p:nvPr userDrawn="1"/>
        </p:nvSpPr>
        <p:spPr>
          <a:xfrm>
            <a:off x="10401300" y="259557"/>
            <a:ext cx="1638300" cy="685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00FF2A-234E-4BC8-9EAD-69C2EB53B8F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6096000" cy="6598443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9851" y="379757"/>
            <a:ext cx="5435600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1" y="725487"/>
            <a:ext cx="5435600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66753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850" y="1484313"/>
            <a:ext cx="5435600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1971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DE53C"/>
          </p15:clr>
        </p15:guide>
        <p15:guide id="3" orient="horz" pos="595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pos="3840" userDrawn="1">
          <p15:clr>
            <a:srgbClr val="F26B43"/>
          </p15:clr>
        </p15:guide>
        <p15:guide id="7" pos="4044" userDrawn="1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Bodytexts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639EC35-CCD8-40D4-B507-5F6D7740EE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6790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639EC35-CCD8-40D4-B507-5F6D7740EE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8AD5CB53-AD31-4D8D-8B99-B71CB4D70F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4962" y="3432577"/>
            <a:ext cx="5437189" cy="2841223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52139C5-9B94-4F12-BD31-81B60F5526F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1437" y="3432577"/>
            <a:ext cx="5435600" cy="2841223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79757"/>
            <a:ext cx="9773219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0" y="725487"/>
            <a:ext cx="9773219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51" y="1484314"/>
            <a:ext cx="5435600" cy="1739758"/>
          </a:xfrm>
        </p:spPr>
        <p:txBody>
          <a:bodyPr/>
          <a:lstStyle>
            <a:lvl1pPr rtl="0">
              <a:defRPr/>
            </a:lvl1pPr>
            <a:lvl2pPr marL="271463" indent="-271463" rtl="0">
              <a:buFont typeface="+mj-lt"/>
              <a:buAutoNum type="arabicPeriod"/>
              <a:defRPr/>
            </a:lvl2pPr>
            <a:lvl3pPr marL="0" indent="0" rtl="0">
              <a:buNone/>
              <a:defRPr b="1"/>
            </a:lvl3pPr>
            <a:lvl4pPr marL="0" indent="0" rtl="0">
              <a:buNone/>
              <a:defRPr/>
            </a:lvl4pPr>
            <a:lvl5pPr marL="0" indent="0" rtl="0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7606899A-FF22-485D-84A0-77AD03A77437}"/>
              </a:ext>
            </a:extLst>
          </p:cNvPr>
          <p:cNvSpPr/>
          <p:nvPr userDrawn="1"/>
        </p:nvSpPr>
        <p:spPr>
          <a:xfrm rot="5400000">
            <a:off x="6675359" y="1052516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2BA664A-8E85-4EFB-AAC6-C0B2BCDA873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421437" y="1484314"/>
            <a:ext cx="5435600" cy="1739758"/>
          </a:xfrm>
        </p:spPr>
        <p:txBody>
          <a:bodyPr/>
          <a:lstStyle>
            <a:lvl1pPr rtl="0">
              <a:defRPr/>
            </a:lvl1pPr>
            <a:lvl2pPr marL="271463" indent="-271463" rtl="0">
              <a:buFont typeface="+mj-lt"/>
              <a:buAutoNum type="arabicPeriod"/>
              <a:defRPr/>
            </a:lvl2pPr>
            <a:lvl3pPr marL="0" indent="0" rtl="0">
              <a:buNone/>
              <a:defRPr b="1"/>
            </a:lvl3pPr>
            <a:lvl4pPr marL="0" indent="0" rtl="0">
              <a:buNone/>
              <a:defRPr/>
            </a:lvl4pPr>
            <a:lvl5pPr marL="0" indent="0" rtl="0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665186DE-9DF2-4828-93E3-A2755E617D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551" y="6044784"/>
            <a:ext cx="5435600" cy="229016"/>
          </a:xfrm>
          <a:solidFill>
            <a:schemeClr val="accent3"/>
          </a:solidFill>
        </p:spPr>
        <p:txBody>
          <a:bodyPr lIns="90000" tIns="46800" rIns="90000" bIns="46800"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 b="1"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Image </a:t>
            </a:r>
            <a:r>
              <a:rPr lang="de-DE" noProof="0" err="1"/>
              <a:t>caption</a:t>
            </a:r>
            <a:endParaRPr lang="de-DE" noProof="0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0AD71A2-0C2F-40ED-983C-7170896F30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21437" y="6044784"/>
            <a:ext cx="5435600" cy="229016"/>
          </a:xfrm>
          <a:solidFill>
            <a:schemeClr val="accent3"/>
          </a:solidFill>
        </p:spPr>
        <p:txBody>
          <a:bodyPr lIns="90000" tIns="46800" rIns="90000" bIns="46800"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 b="1"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Image </a:t>
            </a:r>
            <a:r>
              <a:rPr lang="de-DE" noProof="0" err="1"/>
              <a:t>caption</a:t>
            </a:r>
            <a:endParaRPr lang="de-DE" noProof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45" name="Arc 44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05917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DE53C"/>
          </p15:clr>
        </p15:guide>
        <p15:guide id="3" orient="horz" pos="595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pos="3636">
          <p15:clr>
            <a:srgbClr val="F26B43"/>
          </p15:clr>
        </p15:guide>
        <p15:guide id="6" pos="4044">
          <p15:clr>
            <a:srgbClr val="F26B43"/>
          </p15:clr>
        </p15:guide>
        <p15:guide id="7" orient="horz" pos="2031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dytext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4E03989-2ED4-42DD-B594-21C4B07FBC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003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4E03989-2ED4-42DD-B594-21C4B07FBC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8AE3D43-D12A-4E75-8B66-8D8A7BB365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39688" y="1308024"/>
            <a:ext cx="3717349" cy="2383888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789746F9-C6D0-41EC-8ACA-740787DE3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40733" y="3462896"/>
            <a:ext cx="3716805" cy="229016"/>
          </a:xfrm>
          <a:solidFill>
            <a:schemeClr val="accent3"/>
          </a:solidFill>
        </p:spPr>
        <p:txBody>
          <a:bodyPr lIns="90000" tIns="46800" rIns="90000" bIns="46800"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 b="1"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Image </a:t>
            </a:r>
            <a:r>
              <a:rPr lang="de-DE" noProof="0" err="1"/>
              <a:t>caption</a:t>
            </a:r>
            <a:endParaRPr lang="de-DE" noProof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DC7C877-3B97-408E-8C52-CD275728A6B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24340" y="1308024"/>
            <a:ext cx="3717349" cy="2383888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79757"/>
            <a:ext cx="9773219" cy="345730"/>
          </a:xfrm>
        </p:spPr>
        <p:txBody>
          <a:bodyPr vert="horz"/>
          <a:lstStyle>
            <a:lvl1pPr rtl="0">
              <a:defRPr baseline="0"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0" y="725487"/>
            <a:ext cx="9773219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50" y="1484313"/>
            <a:ext cx="3562198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270081F4-580A-4FBA-9E4C-716FF38AA5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5928" y="3462896"/>
            <a:ext cx="3716805" cy="229016"/>
          </a:xfrm>
          <a:solidFill>
            <a:schemeClr val="accent3"/>
          </a:solidFill>
        </p:spPr>
        <p:txBody>
          <a:bodyPr lIns="90000" tIns="46800" rIns="90000" bIns="46800"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 b="1"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Image </a:t>
            </a:r>
            <a:r>
              <a:rPr lang="de-DE" noProof="0" err="1"/>
              <a:t>caption</a:t>
            </a:r>
            <a:endParaRPr lang="de-DE" noProof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C4FAB0D8-79B3-4DB2-A84B-8014681A8D2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39688" y="3889912"/>
            <a:ext cx="3717349" cy="2383888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8121746-2620-44FD-994A-A7496E6A17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0733" y="6044784"/>
            <a:ext cx="3716805" cy="229016"/>
          </a:xfrm>
          <a:solidFill>
            <a:schemeClr val="accent3"/>
          </a:solidFill>
        </p:spPr>
        <p:txBody>
          <a:bodyPr lIns="90000" tIns="46800" rIns="90000" bIns="46800"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 b="1"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Image </a:t>
            </a:r>
            <a:r>
              <a:rPr lang="de-DE" noProof="0" err="1"/>
              <a:t>caption</a:t>
            </a:r>
            <a:endParaRPr lang="de-DE" noProof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C11DE9F9-5BD1-4A0C-BFC7-6204E3B1854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224340" y="3889912"/>
            <a:ext cx="3717349" cy="2383888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3B20B120-7E6A-414A-8202-9475EAE58AB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25928" y="6044784"/>
            <a:ext cx="3716805" cy="229016"/>
          </a:xfrm>
          <a:solidFill>
            <a:schemeClr val="accent3"/>
          </a:solidFill>
        </p:spPr>
        <p:txBody>
          <a:bodyPr lIns="90000" tIns="46800" rIns="90000" bIns="46800"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0" indent="0">
              <a:buFont typeface="Arial" panose="020B0604020202020204" pitchFamily="34" charset="0"/>
              <a:buNone/>
              <a:defRPr b="1"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Image </a:t>
            </a:r>
            <a:r>
              <a:rPr lang="de-DE" noProof="0" err="1"/>
              <a:t>caption</a:t>
            </a:r>
            <a:endParaRPr lang="de-DE" noProof="0"/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2" name="Group 41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47" name="Arc 46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8665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DE53C"/>
          </p15:clr>
        </p15:guide>
        <p15:guide id="3" orient="horz" pos="595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pos="2457" userDrawn="1">
          <p15:clr>
            <a:srgbClr val="F26B43"/>
          </p15:clr>
        </p15:guide>
        <p15:guide id="6" pos="2661" userDrawn="1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47D2F29-D76D-4717-A882-47A1D259E2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4571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47D2F29-D76D-4717-A882-47A1D259E2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EFB82CB0-E6A0-489E-90F5-304CB8E260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598443"/>
          </a:xfrm>
          <a:custGeom>
            <a:avLst/>
            <a:gdLst>
              <a:gd name="connsiteX0" fmla="*/ 2986541 w 12192000"/>
              <a:gd name="connsiteY0" fmla="*/ 1014380 h 6598443"/>
              <a:gd name="connsiteX1" fmla="*/ 2986541 w 12192000"/>
              <a:gd name="connsiteY1" fmla="*/ 1016590 h 6598443"/>
              <a:gd name="connsiteX2" fmla="*/ 2950476 w 12192000"/>
              <a:gd name="connsiteY2" fmla="*/ 1020226 h 6598443"/>
              <a:gd name="connsiteX3" fmla="*/ 2720734 w 12192000"/>
              <a:gd name="connsiteY3" fmla="*/ 1302109 h 6598443"/>
              <a:gd name="connsiteX4" fmla="*/ 2721231 w 12192000"/>
              <a:gd name="connsiteY4" fmla="*/ 1304925 h 6598443"/>
              <a:gd name="connsiteX5" fmla="*/ 338327 w 12192000"/>
              <a:gd name="connsiteY5" fmla="*/ 1304925 h 6598443"/>
              <a:gd name="connsiteX6" fmla="*/ 338327 w 12192000"/>
              <a:gd name="connsiteY6" fmla="*/ 6265863 h 6598443"/>
              <a:gd name="connsiteX7" fmla="*/ 4346686 w 12192000"/>
              <a:gd name="connsiteY7" fmla="*/ 6265863 h 6598443"/>
              <a:gd name="connsiteX8" fmla="*/ 4346686 w 12192000"/>
              <a:gd name="connsiteY8" fmla="*/ 1304925 h 6598443"/>
              <a:gd name="connsiteX9" fmla="*/ 4046450 w 12192000"/>
              <a:gd name="connsiteY9" fmla="*/ 1304925 h 6598443"/>
              <a:gd name="connsiteX10" fmla="*/ 4026729 w 12192000"/>
              <a:gd name="connsiteY10" fmla="*/ 1218394 h 6598443"/>
              <a:gd name="connsiteX11" fmla="*/ 3952204 w 12192000"/>
              <a:gd name="connsiteY11" fmla="*/ 1111953 h 6598443"/>
              <a:gd name="connsiteX12" fmla="*/ 3940164 w 12192000"/>
              <a:gd name="connsiteY12" fmla="*/ 1102272 h 6598443"/>
              <a:gd name="connsiteX13" fmla="*/ 3937179 w 12192000"/>
              <a:gd name="connsiteY13" fmla="*/ 1098654 h 6598443"/>
              <a:gd name="connsiteX14" fmla="*/ 3733724 w 12192000"/>
              <a:gd name="connsiteY14" fmla="*/ 1014380 h 6598443"/>
              <a:gd name="connsiteX15" fmla="*/ 3722867 w 12192000"/>
              <a:gd name="connsiteY15" fmla="*/ 1015475 h 6598443"/>
              <a:gd name="connsiteX16" fmla="*/ 3711802 w 12192000"/>
              <a:gd name="connsiteY16" fmla="*/ 1014380 h 6598443"/>
              <a:gd name="connsiteX17" fmla="*/ 3711802 w 12192000"/>
              <a:gd name="connsiteY17" fmla="*/ 1016590 h 6598443"/>
              <a:gd name="connsiteX18" fmla="*/ 3675737 w 12192000"/>
              <a:gd name="connsiteY18" fmla="*/ 1020226 h 6598443"/>
              <a:gd name="connsiteX19" fmla="*/ 3445995 w 12192000"/>
              <a:gd name="connsiteY19" fmla="*/ 1302109 h 6598443"/>
              <a:gd name="connsiteX20" fmla="*/ 3446492 w 12192000"/>
              <a:gd name="connsiteY20" fmla="*/ 1304925 h 6598443"/>
              <a:gd name="connsiteX21" fmla="*/ 3321189 w 12192000"/>
              <a:gd name="connsiteY21" fmla="*/ 1304925 h 6598443"/>
              <a:gd name="connsiteX22" fmla="*/ 3301468 w 12192000"/>
              <a:gd name="connsiteY22" fmla="*/ 1218394 h 6598443"/>
              <a:gd name="connsiteX23" fmla="*/ 3226943 w 12192000"/>
              <a:gd name="connsiteY23" fmla="*/ 1111953 h 6598443"/>
              <a:gd name="connsiteX24" fmla="*/ 3214903 w 12192000"/>
              <a:gd name="connsiteY24" fmla="*/ 1102272 h 6598443"/>
              <a:gd name="connsiteX25" fmla="*/ 3211918 w 12192000"/>
              <a:gd name="connsiteY25" fmla="*/ 1098654 h 6598443"/>
              <a:gd name="connsiteX26" fmla="*/ 3008463 w 12192000"/>
              <a:gd name="connsiteY26" fmla="*/ 1014380 h 6598443"/>
              <a:gd name="connsiteX27" fmla="*/ 2997606 w 12192000"/>
              <a:gd name="connsiteY27" fmla="*/ 1015475 h 6598443"/>
              <a:gd name="connsiteX28" fmla="*/ 0 w 12192000"/>
              <a:gd name="connsiteY28" fmla="*/ 0 h 6598443"/>
              <a:gd name="connsiteX29" fmla="*/ 12192000 w 12192000"/>
              <a:gd name="connsiteY29" fmla="*/ 0 h 6598443"/>
              <a:gd name="connsiteX30" fmla="*/ 12192000 w 12192000"/>
              <a:gd name="connsiteY30" fmla="*/ 6598443 h 6598443"/>
              <a:gd name="connsiteX31" fmla="*/ 0 w 12192000"/>
              <a:gd name="connsiteY31" fmla="*/ 6598443 h 659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2000" h="6598443">
                <a:moveTo>
                  <a:pt x="2986541" y="1014380"/>
                </a:moveTo>
                <a:lnTo>
                  <a:pt x="2986541" y="1016590"/>
                </a:lnTo>
                <a:lnTo>
                  <a:pt x="2950476" y="1020226"/>
                </a:lnTo>
                <a:cubicBezTo>
                  <a:pt x="2819362" y="1047055"/>
                  <a:pt x="2720734" y="1163065"/>
                  <a:pt x="2720734" y="1302109"/>
                </a:cubicBezTo>
                <a:lnTo>
                  <a:pt x="2721231" y="1304925"/>
                </a:lnTo>
                <a:lnTo>
                  <a:pt x="338327" y="1304925"/>
                </a:lnTo>
                <a:lnTo>
                  <a:pt x="338327" y="6265863"/>
                </a:lnTo>
                <a:lnTo>
                  <a:pt x="4346686" y="6265863"/>
                </a:lnTo>
                <a:lnTo>
                  <a:pt x="4346686" y="1304925"/>
                </a:lnTo>
                <a:lnTo>
                  <a:pt x="4046450" y="1304925"/>
                </a:lnTo>
                <a:lnTo>
                  <a:pt x="4026729" y="1218394"/>
                </a:lnTo>
                <a:cubicBezTo>
                  <a:pt x="4008738" y="1178232"/>
                  <a:pt x="3983304" y="1142177"/>
                  <a:pt x="3952204" y="1111953"/>
                </a:cubicBezTo>
                <a:lnTo>
                  <a:pt x="3940164" y="1102272"/>
                </a:lnTo>
                <a:lnTo>
                  <a:pt x="3937179" y="1098654"/>
                </a:lnTo>
                <a:cubicBezTo>
                  <a:pt x="3885110" y="1046585"/>
                  <a:pt x="3813178" y="1014380"/>
                  <a:pt x="3733724" y="1014380"/>
                </a:cubicBezTo>
                <a:lnTo>
                  <a:pt x="3722867" y="1015475"/>
                </a:lnTo>
                <a:lnTo>
                  <a:pt x="3711802" y="1014380"/>
                </a:lnTo>
                <a:lnTo>
                  <a:pt x="3711802" y="1016590"/>
                </a:lnTo>
                <a:lnTo>
                  <a:pt x="3675737" y="1020226"/>
                </a:lnTo>
                <a:cubicBezTo>
                  <a:pt x="3544623" y="1047055"/>
                  <a:pt x="3445995" y="1163065"/>
                  <a:pt x="3445995" y="1302109"/>
                </a:cubicBezTo>
                <a:lnTo>
                  <a:pt x="3446492" y="1304925"/>
                </a:lnTo>
                <a:lnTo>
                  <a:pt x="3321189" y="1304925"/>
                </a:lnTo>
                <a:lnTo>
                  <a:pt x="3301468" y="1218394"/>
                </a:lnTo>
                <a:cubicBezTo>
                  <a:pt x="3283477" y="1178232"/>
                  <a:pt x="3258043" y="1142177"/>
                  <a:pt x="3226943" y="1111953"/>
                </a:cubicBezTo>
                <a:lnTo>
                  <a:pt x="3214903" y="1102272"/>
                </a:lnTo>
                <a:lnTo>
                  <a:pt x="3211918" y="1098654"/>
                </a:lnTo>
                <a:cubicBezTo>
                  <a:pt x="3159849" y="1046585"/>
                  <a:pt x="3087917" y="1014380"/>
                  <a:pt x="3008463" y="1014380"/>
                </a:cubicBezTo>
                <a:lnTo>
                  <a:pt x="2997606" y="101547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598443"/>
                </a:lnTo>
                <a:lnTo>
                  <a:pt x="0" y="659844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15F6C-61CB-491D-B5E3-7BA6A5AC94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CA9E6-4BDD-40B5-82BA-B5A1FC05E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6" name="Inhaltsplatzhalter 16">
            <a:extLst>
              <a:ext uri="{FF2B5EF4-FFF2-40B4-BE49-F238E27FC236}">
                <a16:creationId xmlns:a16="http://schemas.microsoft.com/office/drawing/2014/main" id="{416F01CB-F5F8-4635-82B5-0CF1A47EC74A}"/>
              </a:ext>
            </a:extLst>
          </p:cNvPr>
          <p:cNvSpPr txBox="1">
            <a:spLocks/>
          </p:cNvSpPr>
          <p:nvPr userDrawn="1"/>
        </p:nvSpPr>
        <p:spPr>
          <a:xfrm>
            <a:off x="338327" y="1304925"/>
            <a:ext cx="4008358" cy="4960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360000" tIns="0" rIns="360000" bIns="0" rtlCol="0" anchor="ctr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Symbol" panose="05050102010706020507" pitchFamily="18" charset="2"/>
              <a:buChar char="-"/>
              <a:defRPr sz="1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lang="de-DE" sz="1400" kern="1200" dirty="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3556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lang="de-DE" sz="1400" kern="1200" dirty="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lang="de-DE" sz="1400" b="1" kern="1200" dirty="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1" kern="1200">
                <a:solidFill>
                  <a:srgbClr val="6785C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5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hteck 11">
            <a:extLst>
              <a:ext uri="{FF2B5EF4-FFF2-40B4-BE49-F238E27FC236}">
                <a16:creationId xmlns:a16="http://schemas.microsoft.com/office/drawing/2014/main" id="{CF754879-8C9D-4B83-AE1E-9B29E6944FEB}"/>
              </a:ext>
            </a:extLst>
          </p:cNvPr>
          <p:cNvSpPr/>
          <p:nvPr userDrawn="1"/>
        </p:nvSpPr>
        <p:spPr>
          <a:xfrm rot="5400000">
            <a:off x="2318868" y="-675614"/>
            <a:ext cx="45719" cy="4006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9" name="Gruppieren 14">
            <a:extLst>
              <a:ext uri="{FF2B5EF4-FFF2-40B4-BE49-F238E27FC236}">
                <a16:creationId xmlns:a16="http://schemas.microsoft.com/office/drawing/2014/main" id="{286B9FDF-1724-42F2-86BA-9BB88432152E}"/>
              </a:ext>
            </a:extLst>
          </p:cNvPr>
          <p:cNvGrpSpPr/>
          <p:nvPr userDrawn="1"/>
        </p:nvGrpSpPr>
        <p:grpSpPr>
          <a:xfrm>
            <a:off x="2641600" y="1014380"/>
            <a:ext cx="1415143" cy="689882"/>
            <a:chOff x="3425371" y="-2365829"/>
            <a:chExt cx="2757716" cy="1344387"/>
          </a:xfrm>
          <a:solidFill>
            <a:schemeClr val="bg1"/>
          </a:solidFill>
        </p:grpSpPr>
        <p:grpSp>
          <p:nvGrpSpPr>
            <p:cNvPr id="10" name="Gruppieren 15">
              <a:extLst>
                <a:ext uri="{FF2B5EF4-FFF2-40B4-BE49-F238E27FC236}">
                  <a16:creationId xmlns:a16="http://schemas.microsoft.com/office/drawing/2014/main" id="{01E9F2CD-B767-4E5F-A9B7-DA12985CEF6C}"/>
                </a:ext>
              </a:extLst>
            </p:cNvPr>
            <p:cNvGrpSpPr/>
            <p:nvPr/>
          </p:nvGrpSpPr>
          <p:grpSpPr>
            <a:xfrm flipH="1">
              <a:off x="3425371" y="-2365829"/>
              <a:ext cx="1344387" cy="1344387"/>
              <a:chOff x="3425371" y="-2365829"/>
              <a:chExt cx="1344387" cy="1344387"/>
            </a:xfrm>
            <a:grpFill/>
          </p:grpSpPr>
          <p:sp>
            <p:nvSpPr>
              <p:cNvPr id="14" name="Ellipse 19">
                <a:extLst>
                  <a:ext uri="{FF2B5EF4-FFF2-40B4-BE49-F238E27FC236}">
                    <a16:creationId xmlns:a16="http://schemas.microsoft.com/office/drawing/2014/main" id="{70FF2187-74EA-448C-968E-B74EA7DC263F}"/>
                  </a:ext>
                </a:extLst>
              </p:cNvPr>
              <p:cNvSpPr/>
              <p:nvPr/>
            </p:nvSpPr>
            <p:spPr>
              <a:xfrm>
                <a:off x="3494139" y="-2365829"/>
                <a:ext cx="1121405" cy="112140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 rtl="0"/>
                <a:endParaRPr lang="de-DE" sz="1200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ilkreis 20">
                <a:extLst>
                  <a:ext uri="{FF2B5EF4-FFF2-40B4-BE49-F238E27FC236}">
                    <a16:creationId xmlns:a16="http://schemas.microsoft.com/office/drawing/2014/main" id="{7363552C-02C0-4091-BB51-07E9CA618E01}"/>
                  </a:ext>
                </a:extLst>
              </p:cNvPr>
              <p:cNvSpPr/>
              <p:nvPr/>
            </p:nvSpPr>
            <p:spPr>
              <a:xfrm>
                <a:off x="3425371" y="-2365829"/>
                <a:ext cx="1344387" cy="1344387"/>
              </a:xfrm>
              <a:prstGeom prst="pie">
                <a:avLst>
                  <a:gd name="adj1" fmla="val 5596356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 rtl="0"/>
                <a:endParaRPr lang="de-DE" sz="1200" noProof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uppieren 16">
              <a:extLst>
                <a:ext uri="{FF2B5EF4-FFF2-40B4-BE49-F238E27FC236}">
                  <a16:creationId xmlns:a16="http://schemas.microsoft.com/office/drawing/2014/main" id="{EBFD0F98-FFCD-4D15-A1A5-155071BFD3BC}"/>
                </a:ext>
              </a:extLst>
            </p:cNvPr>
            <p:cNvGrpSpPr/>
            <p:nvPr/>
          </p:nvGrpSpPr>
          <p:grpSpPr>
            <a:xfrm flipH="1">
              <a:off x="4838700" y="-2365829"/>
              <a:ext cx="1344387" cy="1344387"/>
              <a:chOff x="3425371" y="-2365829"/>
              <a:chExt cx="1344387" cy="1344387"/>
            </a:xfrm>
            <a:grpFill/>
          </p:grpSpPr>
          <p:sp>
            <p:nvSpPr>
              <p:cNvPr id="12" name="Ellipse 17">
                <a:extLst>
                  <a:ext uri="{FF2B5EF4-FFF2-40B4-BE49-F238E27FC236}">
                    <a16:creationId xmlns:a16="http://schemas.microsoft.com/office/drawing/2014/main" id="{B8934326-7E35-43B7-B23E-C1DCF5A1CF2B}"/>
                  </a:ext>
                </a:extLst>
              </p:cNvPr>
              <p:cNvSpPr/>
              <p:nvPr/>
            </p:nvSpPr>
            <p:spPr>
              <a:xfrm>
                <a:off x="3494139" y="-2365829"/>
                <a:ext cx="1121405" cy="112140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 rtl="0"/>
                <a:endParaRPr lang="de-DE" sz="1200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ilkreis 18">
                <a:extLst>
                  <a:ext uri="{FF2B5EF4-FFF2-40B4-BE49-F238E27FC236}">
                    <a16:creationId xmlns:a16="http://schemas.microsoft.com/office/drawing/2014/main" id="{623CDE62-3625-467A-88A8-8A627FD52A58}"/>
                  </a:ext>
                </a:extLst>
              </p:cNvPr>
              <p:cNvSpPr/>
              <p:nvPr/>
            </p:nvSpPr>
            <p:spPr>
              <a:xfrm>
                <a:off x="3425371" y="-2365829"/>
                <a:ext cx="1344387" cy="1344387"/>
              </a:xfrm>
              <a:prstGeom prst="pie">
                <a:avLst>
                  <a:gd name="adj1" fmla="val 5596356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 rtl="0"/>
                <a:endParaRPr lang="de-DE" sz="1200" noProof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34B42BE-C0A2-4E50-9DC3-C00DC2A659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813" y="1922417"/>
            <a:ext cx="3349625" cy="3982720"/>
          </a:xfrm>
        </p:spPr>
        <p:txBody>
          <a:bodyPr anchor="ctr"/>
          <a:lstStyle>
            <a:lvl1pPr marL="0" indent="0" rtl="0">
              <a:spcBef>
                <a:spcPts val="600"/>
              </a:spcBef>
              <a:spcAft>
                <a:spcPts val="600"/>
              </a:spcAft>
              <a:buNone/>
              <a:defRPr sz="2800" b="1" baseline="0">
                <a:solidFill>
                  <a:schemeClr val="bg1"/>
                </a:solidFill>
              </a:defRPr>
            </a:lvl1pPr>
            <a:lvl2pPr marL="0" indent="0" rtl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r>
              <a:rPr lang="de-DE" noProof="0"/>
              <a:t> / Add title</a:t>
            </a:r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r>
              <a:rPr lang="de-DE" noProof="0"/>
              <a:t> / Add </a:t>
            </a:r>
            <a:r>
              <a:rPr lang="de-DE" noProof="0" err="1"/>
              <a:t>text</a:t>
            </a:r>
            <a:endParaRPr lang="de-DE" noProof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8" name="Group 37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 userDrawn="1"/>
            </p:nvPicPr>
            <p:blipFill rotWithShape="1">
              <a:blip r:embed="rId5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43" name="Arc 42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229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DE53C"/>
          </p15:clr>
        </p15:guide>
        <p15:guide id="2" pos="2525" userDrawn="1">
          <p15:clr>
            <a:srgbClr val="FDE53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FEA784F5-9980-4179-8DAA-AFDBEE76C0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0237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FEA784F5-9980-4179-8DAA-AFDBEE76C0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0">
            <a:extLst>
              <a:ext uri="{FF2B5EF4-FFF2-40B4-BE49-F238E27FC236}">
                <a16:creationId xmlns:a16="http://schemas.microsoft.com/office/drawing/2014/main" id="{1AA4DEBB-0733-4E82-AAE9-5E6DFA0DE228}"/>
              </a:ext>
            </a:extLst>
          </p:cNvPr>
          <p:cNvSpPr/>
          <p:nvPr userDrawn="1"/>
        </p:nvSpPr>
        <p:spPr>
          <a:xfrm>
            <a:off x="0" y="6598443"/>
            <a:ext cx="12192000" cy="259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algn="l" rtl="0"/>
            <a:endParaRPr lang="en-GB" sz="1200" noProof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2A648FEE-DCE5-42C7-B425-8C8F8C816F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426" y="3331660"/>
            <a:ext cx="10204736" cy="277401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en-GB" noProof="0"/>
              <a:t>AUTHOR, </a:t>
            </a:r>
            <a:r>
              <a:rPr lang="en-GB" noProof="0" err="1"/>
              <a:t>daTE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C29F1-E52B-4FEE-A30E-60E068E5F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655" y="1576295"/>
            <a:ext cx="10204735" cy="1419857"/>
          </a:xfrm>
        </p:spPr>
        <p:txBody>
          <a:bodyPr vert="horz" anchor="t"/>
          <a:lstStyle>
            <a:lvl1pPr algn="l" rtl="0"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A9A9E-9EBD-413C-9D5A-4E8DCB0C0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655" y="3054258"/>
            <a:ext cx="10204735" cy="277402"/>
          </a:xfrm>
        </p:spPr>
        <p:txBody>
          <a:bodyPr anchor="ctr"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D5403A1-3AE8-4D4A-AB23-DBCEF2743ACD}"/>
              </a:ext>
            </a:extLst>
          </p:cNvPr>
          <p:cNvSpPr/>
          <p:nvPr userDrawn="1"/>
        </p:nvSpPr>
        <p:spPr>
          <a:xfrm rot="5400000">
            <a:off x="990164" y="1085930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en-GB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9984C-E141-467E-80C2-14D4745B63F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en-GB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BDFEE68-7820-488A-A031-A7C30755128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feld 15"/>
          <p:cNvSpPr txBox="1"/>
          <p:nvPr userDrawn="1"/>
        </p:nvSpPr>
        <p:spPr>
          <a:xfrm>
            <a:off x="9818557" y="6663797"/>
            <a:ext cx="1404000" cy="1356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en-GB" sz="800" noProof="0">
                <a:solidFill>
                  <a:schemeClr val="accent6"/>
                </a:solidFill>
              </a:rPr>
              <a:t>BASED</a:t>
            </a:r>
            <a:r>
              <a:rPr lang="en-GB" sz="800" baseline="0" noProof="0">
                <a:solidFill>
                  <a:schemeClr val="accent6"/>
                </a:solidFill>
              </a:rPr>
              <a:t> ON: </a:t>
            </a:r>
            <a:r>
              <a:rPr lang="en-GB" sz="800" kern="120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TM-2234-OHBG_02</a:t>
            </a:r>
            <a:r>
              <a:rPr lang="en-GB" sz="800" baseline="0" noProof="0">
                <a:solidFill>
                  <a:schemeClr val="accent6"/>
                </a:solidFill>
              </a:rPr>
              <a:t> </a:t>
            </a:r>
            <a:endParaRPr lang="en-GB" sz="800" noProof="0">
              <a:solidFill>
                <a:schemeClr val="accent6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0FF7E70-14BC-4CCC-AD03-2B2AF21D230E}"/>
              </a:ext>
            </a:extLst>
          </p:cNvPr>
          <p:cNvPicPr preferRelativeResize="0"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800" y="457200"/>
            <a:ext cx="16056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5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2">
          <p15:clr>
            <a:srgbClr val="FDE53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6" y="-477"/>
            <a:ext cx="12192000" cy="659892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63383F0-E56E-455D-905A-45DE7573C7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0141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63383F0-E56E-455D-905A-45DE7573C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D7BD1D3-25F1-411B-8191-E4C523D98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580" y="3042919"/>
            <a:ext cx="4525735" cy="1663337"/>
          </a:xfrm>
        </p:spPr>
        <p:txBody>
          <a:bodyPr vert="horz"/>
          <a:lstStyle>
            <a:lvl1pPr rtl="0"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2000"/>
                    </a:prstClr>
                  </a:outerShdw>
                </a:effectLst>
              </a:defRPr>
            </a:lvl1pPr>
          </a:lstStyle>
          <a:p>
            <a:r>
              <a:rPr lang="de-DE" noProof="0"/>
              <a:t>Add </a:t>
            </a:r>
            <a:r>
              <a:rPr lang="de-DE" noProof="0" err="1"/>
              <a:t>text</a:t>
            </a:r>
            <a:endParaRPr lang="de-DE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A3760-DA05-428A-AC43-E268CDECC5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27A7C-EEA2-4C06-896A-68F81F082D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0" name="Rechteck 6">
            <a:extLst>
              <a:ext uri="{FF2B5EF4-FFF2-40B4-BE49-F238E27FC236}">
                <a16:creationId xmlns:a16="http://schemas.microsoft.com/office/drawing/2014/main" id="{51F1198B-1FAA-451A-8DB8-1AD2DAC606F3}"/>
              </a:ext>
            </a:extLst>
          </p:cNvPr>
          <p:cNvSpPr/>
          <p:nvPr userDrawn="1"/>
        </p:nvSpPr>
        <p:spPr>
          <a:xfrm rot="5400000">
            <a:off x="1129089" y="2542294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2C1A014-714F-4417-9D39-96B4A36C0DF5}"/>
              </a:ext>
            </a:extLst>
          </p:cNvPr>
          <p:cNvPicPr preferRelativeResize="0"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800" y="345600"/>
            <a:ext cx="1209600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DE53C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6"/>
            <a:ext cx="12192000" cy="6598920"/>
          </a:xfrm>
          <a:prstGeom prst="rect">
            <a:avLst/>
          </a:prstGeom>
        </p:spPr>
      </p:pic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AA2689F6-A59D-41F4-9D67-BCEA8FF69B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8598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AA2689F6-A59D-41F4-9D67-BCEA8FF69B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E6F98-8AE2-4576-9D9A-3FE43E2461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A2A06-DDFC-4C59-BFED-212B10144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9766C1-269F-4968-B261-6263430D0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396376"/>
            <a:ext cx="2725737" cy="2405296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info</a:t>
            </a:r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Rechteck 9">
            <a:extLst>
              <a:ext uri="{FF2B5EF4-FFF2-40B4-BE49-F238E27FC236}">
                <a16:creationId xmlns:a16="http://schemas.microsoft.com/office/drawing/2014/main" id="{9FCA31D2-2290-4BA9-9B40-130CD98CDC01}"/>
              </a:ext>
            </a:extLst>
          </p:cNvPr>
          <p:cNvSpPr/>
          <p:nvPr userDrawn="1"/>
        </p:nvSpPr>
        <p:spPr>
          <a:xfrm rot="5400000">
            <a:off x="919084" y="1916818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feld 6">
            <a:extLst>
              <a:ext uri="{FF2B5EF4-FFF2-40B4-BE49-F238E27FC236}">
                <a16:creationId xmlns:a16="http://schemas.microsoft.com/office/drawing/2014/main" id="{4E02EE4D-9518-4E5C-B930-650697B0D6E0}"/>
              </a:ext>
            </a:extLst>
          </p:cNvPr>
          <p:cNvSpPr txBox="1"/>
          <p:nvPr userDrawn="1"/>
        </p:nvSpPr>
        <p:spPr>
          <a:xfrm>
            <a:off x="611654" y="2353629"/>
            <a:ext cx="3843488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bg1"/>
                </a:solidFill>
                <a:latin typeface="+mj-lt"/>
              </a:rPr>
              <a:t>THANK</a:t>
            </a:r>
            <a:r>
              <a:rPr lang="de-DE" sz="4800" baseline="0" noProof="0">
                <a:solidFill>
                  <a:schemeClr val="bg1"/>
                </a:solidFill>
                <a:latin typeface="+mj-lt"/>
              </a:rPr>
              <a:t> YOU!</a:t>
            </a:r>
            <a:endParaRPr lang="de-DE" sz="4800" noProof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14272E7-1571-4F0D-A67F-AA2D52CA59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1114" y="457200"/>
            <a:ext cx="1605923" cy="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8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DE53C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2) 1 Contact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6"/>
            <a:ext cx="12192000" cy="659892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A1A9514-77D8-4925-AA03-EC471B5F00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25255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A1A9514-77D8-4925-AA03-EC471B5F00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E6F98-8AE2-4576-9D9A-3FE43E2461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A2A06-DDFC-4C59-BFED-212B10144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77F4CDE5-D0B7-42C8-BECF-2CE9E52B6B7E}"/>
              </a:ext>
            </a:extLst>
          </p:cNvPr>
          <p:cNvSpPr/>
          <p:nvPr userDrawn="1"/>
        </p:nvSpPr>
        <p:spPr>
          <a:xfrm rot="5400000">
            <a:off x="919084" y="1916818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9766C1-269F-4968-B261-6263430D0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396376"/>
            <a:ext cx="2725737" cy="2405296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info</a:t>
            </a:r>
            <a:endParaRPr lang="de-DE" noProof="0"/>
          </a:p>
          <a:p>
            <a:pPr lvl="0"/>
            <a:endParaRPr lang="de-DE" noProof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980D53-6577-4EF6-91F6-93A7F5A5749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1" y="3429000"/>
            <a:ext cx="1155700" cy="1155700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135A4C-0490-4FE4-81F3-E70AE18D65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9" y="4890230"/>
            <a:ext cx="2580325" cy="977170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Name</a:t>
            </a:r>
          </a:p>
          <a:p>
            <a:pPr lvl="1"/>
            <a:r>
              <a:rPr lang="de-DE" noProof="0"/>
              <a:t>Info</a:t>
            </a:r>
          </a:p>
          <a:p>
            <a:pPr lvl="0"/>
            <a:endParaRPr lang="de-DE" noProof="0"/>
          </a:p>
        </p:txBody>
      </p:sp>
      <p:sp>
        <p:nvSpPr>
          <p:cNvPr id="18" name="Textfeld 6">
            <a:extLst>
              <a:ext uri="{FF2B5EF4-FFF2-40B4-BE49-F238E27FC236}">
                <a16:creationId xmlns:a16="http://schemas.microsoft.com/office/drawing/2014/main" id="{D9534D4F-564E-4E6C-9961-A7CC81CBCD26}"/>
              </a:ext>
            </a:extLst>
          </p:cNvPr>
          <p:cNvSpPr txBox="1"/>
          <p:nvPr userDrawn="1"/>
        </p:nvSpPr>
        <p:spPr>
          <a:xfrm>
            <a:off x="611654" y="2353629"/>
            <a:ext cx="3843488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31C20B-F2AB-40C7-5A83-D2951C3886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1114" y="457200"/>
            <a:ext cx="1605923" cy="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86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DE53C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3) 4 Contact Per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6" y="-477"/>
            <a:ext cx="12192000" cy="659892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DAB9A38-8926-410D-9863-00717AF754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586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DAB9A38-8926-410D-9863-00717AF754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3E6F98-8AE2-4576-9D9A-3FE43E2461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A2A06-DDFC-4C59-BFED-212B10144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59766C1-269F-4968-B261-6263430D0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396376"/>
            <a:ext cx="2725737" cy="2405296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cap="none" baseline="0">
                <a:solidFill>
                  <a:schemeClr val="bg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info</a:t>
            </a:r>
            <a:endParaRPr lang="de-DE" noProof="0"/>
          </a:p>
          <a:p>
            <a:pPr lvl="0"/>
            <a:endParaRPr lang="de-DE" noProof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135A4C-0490-4FE4-81F3-E70AE18D65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9" y="3379613"/>
            <a:ext cx="2580325" cy="977170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Name</a:t>
            </a:r>
          </a:p>
          <a:p>
            <a:pPr lvl="1"/>
            <a:r>
              <a:rPr lang="de-DE" noProof="0"/>
              <a:t>Info</a:t>
            </a:r>
          </a:p>
          <a:p>
            <a:pPr lvl="0"/>
            <a:endParaRPr lang="de-DE" noProof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61C0FC9-F8BB-4A98-A1A5-CAE7F2F10F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5999" y="4890230"/>
            <a:ext cx="2580325" cy="977170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Name</a:t>
            </a:r>
          </a:p>
          <a:p>
            <a:pPr lvl="1"/>
            <a:r>
              <a:rPr lang="de-DE" noProof="0"/>
              <a:t>Info</a:t>
            </a:r>
          </a:p>
          <a:p>
            <a:pPr lvl="0"/>
            <a:endParaRPr lang="de-DE" noProof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464885E-5748-49FA-AE4D-D9A1F8BEC9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76078" y="3377803"/>
            <a:ext cx="2580325" cy="977170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Name</a:t>
            </a:r>
          </a:p>
          <a:p>
            <a:pPr lvl="1"/>
            <a:r>
              <a:rPr lang="de-DE" noProof="0"/>
              <a:t>Info</a:t>
            </a:r>
          </a:p>
          <a:p>
            <a:pPr lvl="0"/>
            <a:endParaRPr lang="de-DE" noProof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7B600D3-9E7E-4308-9A15-C254965BEE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76078" y="4890230"/>
            <a:ext cx="2580325" cy="977170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Name</a:t>
            </a:r>
          </a:p>
          <a:p>
            <a:pPr lvl="1"/>
            <a:r>
              <a:rPr lang="de-DE" noProof="0"/>
              <a:t>Info</a:t>
            </a:r>
          </a:p>
          <a:p>
            <a:pPr lvl="0"/>
            <a:endParaRPr lang="de-DE" noProof="0"/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27683C49-0D6E-424D-B7F8-3A94DC0DB087}"/>
              </a:ext>
            </a:extLst>
          </p:cNvPr>
          <p:cNvSpPr/>
          <p:nvPr userDrawn="1"/>
        </p:nvSpPr>
        <p:spPr>
          <a:xfrm rot="5400000">
            <a:off x="919084" y="1916818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extfeld 6">
            <a:extLst>
              <a:ext uri="{FF2B5EF4-FFF2-40B4-BE49-F238E27FC236}">
                <a16:creationId xmlns:a16="http://schemas.microsoft.com/office/drawing/2014/main" id="{1DD082AE-A469-42A2-A0E4-7083B533968F}"/>
              </a:ext>
            </a:extLst>
          </p:cNvPr>
          <p:cNvSpPr txBox="1"/>
          <p:nvPr userDrawn="1"/>
        </p:nvSpPr>
        <p:spPr>
          <a:xfrm>
            <a:off x="611654" y="2353629"/>
            <a:ext cx="3843488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bg1"/>
                </a:solidFill>
                <a:latin typeface="+mj-lt"/>
              </a:rPr>
              <a:t>THANK</a:t>
            </a:r>
            <a:r>
              <a:rPr lang="de-DE" sz="4800" baseline="0" noProof="0">
                <a:solidFill>
                  <a:schemeClr val="bg1"/>
                </a:solidFill>
                <a:latin typeface="+mj-lt"/>
              </a:rPr>
              <a:t> YOU!</a:t>
            </a:r>
            <a:endParaRPr lang="de-DE" sz="4800" noProof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FFEE1C-2710-241A-1AC2-81938FCF47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1114" y="457200"/>
            <a:ext cx="1605923" cy="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3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DE53C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6" y="-477"/>
            <a:ext cx="12192000" cy="6598920"/>
          </a:xfrm>
          <a:prstGeom prst="rect">
            <a:avLst/>
          </a:prstGeom>
        </p:spPr>
      </p:pic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FEA784F5-9980-4179-8DAA-AFDBEE76C0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FEA784F5-9980-4179-8DAA-AFDBEE76C0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0">
            <a:extLst>
              <a:ext uri="{FF2B5EF4-FFF2-40B4-BE49-F238E27FC236}">
                <a16:creationId xmlns:a16="http://schemas.microsoft.com/office/drawing/2014/main" id="{1AA4DEBB-0733-4E82-AAE9-5E6DFA0DE228}"/>
              </a:ext>
            </a:extLst>
          </p:cNvPr>
          <p:cNvSpPr/>
          <p:nvPr userDrawn="1"/>
        </p:nvSpPr>
        <p:spPr>
          <a:xfrm>
            <a:off x="0" y="6598443"/>
            <a:ext cx="12192000" cy="259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algn="l" rtl="0"/>
            <a:endParaRPr lang="de-DE" sz="1200" noProof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2A648FEE-DCE5-42C7-B425-8C8F8C816F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426" y="3331660"/>
            <a:ext cx="10204736" cy="277401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de-DE" noProof="0" err="1"/>
              <a:t>Author</a:t>
            </a:r>
            <a:r>
              <a:rPr lang="de-DE" noProof="0"/>
              <a:t>,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C29F1-E52B-4FEE-A30E-60E068E5F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655" y="1576295"/>
            <a:ext cx="10204735" cy="1419857"/>
          </a:xfrm>
        </p:spPr>
        <p:txBody>
          <a:bodyPr vert="horz" anchor="t"/>
          <a:lstStyle>
            <a:lvl1pPr algn="l" rtl="0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A9A9E-9EBD-413C-9D5A-4E8DCB0C0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655" y="3054258"/>
            <a:ext cx="10204735" cy="277402"/>
          </a:xfrm>
        </p:spPr>
        <p:txBody>
          <a:bodyPr anchor="ctr"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D5403A1-3AE8-4D4A-AB23-DBCEF2743ACD}"/>
              </a:ext>
            </a:extLst>
          </p:cNvPr>
          <p:cNvSpPr/>
          <p:nvPr userDrawn="1"/>
        </p:nvSpPr>
        <p:spPr>
          <a:xfrm rot="5400000">
            <a:off x="990164" y="1085930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9984C-E141-467E-80C2-14D4745B63F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BDFEE68-7820-488A-A031-A7C30755128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C7AF65-D843-4C9E-98A2-320F4C86BEEB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56" y="457265"/>
            <a:ext cx="1836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5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2">
          <p15:clr>
            <a:srgbClr val="FDE53C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Text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371BB09-9125-4B4B-9ED0-2649CCF46D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371BB09-9125-4B4B-9ED0-2649CCF46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00FF2A-234E-4BC8-9EAD-69C2EB53B8F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3176"/>
            <a:ext cx="6096000" cy="6595267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E88CB-6AFA-4BAE-A9AD-A12398E02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1" y="379757"/>
            <a:ext cx="5435600" cy="34573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AF80A91-3AD9-4A2B-AAE7-B4C5A947F2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6551" y="725487"/>
            <a:ext cx="5435600" cy="221599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spcAft>
                <a:spcPts val="0"/>
              </a:spcAft>
              <a:buFontTx/>
              <a:buNone/>
              <a:defRPr sz="1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Add </a:t>
            </a:r>
            <a:r>
              <a:rPr lang="de-DE" noProof="0" err="1"/>
              <a:t>Subtitle</a:t>
            </a:r>
            <a:endParaRPr lang="de-DE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3EEDA03-39BA-49EB-B44E-B4AAC09211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D124C-1151-42A4-8079-CC5D7CE4A6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6" name="Rechteck 22">
            <a:extLst>
              <a:ext uri="{FF2B5EF4-FFF2-40B4-BE49-F238E27FC236}">
                <a16:creationId xmlns:a16="http://schemas.microsoft.com/office/drawing/2014/main" id="{3FC153B8-AAD2-45A7-820F-321CA0915EAD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D23693-0A62-4EE1-BD34-609FA68AA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50" y="1484313"/>
            <a:ext cx="5435600" cy="4789487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</a:lstStyle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BC9EF874-C524-4BF6-A083-B11F248A68DA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0413226" y="333375"/>
            <a:ext cx="1440000" cy="504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rtl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de-DE" noProof="0"/>
              <a:t>.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2455525" y="0"/>
            <a:ext cx="2238375" cy="6858000"/>
            <a:chOff x="12455525" y="0"/>
            <a:chExt cx="2238375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1BAC92-BF26-4011-ACE4-E44AC54FF1A6}"/>
                </a:ext>
              </a:extLst>
            </p:cNvPr>
            <p:cNvSpPr/>
            <p:nvPr/>
          </p:nvSpPr>
          <p:spPr>
            <a:xfrm>
              <a:off x="12455525" y="0"/>
              <a:ext cx="2238375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08000" rtlCol="0" anchor="t"/>
            <a:lstStyle/>
            <a:p>
              <a:pPr algn="l" rtl="0"/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Note on quick formatting of texts:</a:t>
              </a: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br>
                <a:rPr lang="de-DE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</a:br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endParaRPr lang="de-DE" sz="1400" b="1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rtl="0"/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Use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 paragraph icons </a:t>
              </a:r>
              <a:r>
                <a:rPr lang="en-GB" sz="1400" b="0" noProof="0">
                  <a:solidFill>
                    <a:schemeClr val="tx1"/>
                  </a:solidFill>
                  <a:latin typeface="Arial" panose="020B0604020202020204" pitchFamily="34" charset="0"/>
                </a:rPr>
                <a:t>to switch between pre-programmed text levels</a:t>
              </a:r>
              <a:r>
                <a:rPr lang="en-GB" sz="1400" b="1" noProof="0">
                  <a:solidFill>
                    <a:schemeClr val="tx1"/>
                  </a:solidFill>
                  <a:latin typeface="Arial" panose="020B0604020202020204" pitchFamily="34" charset="0"/>
                </a:rPr>
                <a:t>: </a:t>
              </a:r>
              <a:endParaRPr lang="de-DE" sz="1400" b="0" noProof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platzhalter 45">
              <a:extLst>
                <a:ext uri="{FF2B5EF4-FFF2-40B4-BE49-F238E27FC236}">
                  <a16:creationId xmlns:a16="http://schemas.microsoft.com/office/drawing/2014/main" id="{C1A0445F-9C5E-401F-BB17-DA6B648BD40D}"/>
                </a:ext>
              </a:extLst>
            </p:cNvPr>
            <p:cNvSpPr txBox="1">
              <a:spLocks/>
            </p:cNvSpPr>
            <p:nvPr/>
          </p:nvSpPr>
          <p:spPr>
            <a:xfrm>
              <a:off x="12542925" y="3215729"/>
              <a:ext cx="2097629" cy="27693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671344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80000"/>
                <a:buFont typeface="Wingdings" panose="05000000000000000000" pitchFamily="2" charset="2"/>
                <a:buChar char="§"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809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SzPct val="100000"/>
                <a:buFont typeface="Symbol" panose="05050102010706020507" pitchFamily="18" charset="2"/>
                <a:buChar char="-"/>
                <a:defRPr lang="de-DE" sz="140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358775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tabLst/>
                <a:defRPr lang="de-DE" sz="1400" b="0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540000" indent="-1793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>
                  <a:schemeClr val="tx2"/>
                </a:buClr>
                <a:buFont typeface="+mj-lt"/>
                <a:buAutoNum type="alphaLcPeriod"/>
                <a:defRPr lang="de-DE" sz="14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000"/>
                </a:spcAft>
                <a:buFont typeface="+mj-lt"/>
                <a:buNone/>
                <a:defRPr lang="de-DE" sz="1400" b="1" kern="1200" dirty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+mj-lt"/>
                <a:buNone/>
                <a:defRPr lang="de-DE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1463" marR="0" lvl="0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E9BB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First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1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-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Second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96925" marR="0" lvl="2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96969"/>
                </a:buClr>
                <a:buSzTx/>
                <a:buFont typeface="Symbol" panose="05050102010706020507" pitchFamily="18" charset="2"/>
                <a:buChar char=""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Third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71463" marR="0" lvl="3" indent="-27146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Fourth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539750" marR="0" lvl="4" indent="-2508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Fifth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Sixth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Seventh</a:t>
              </a: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Eighth</a:t>
              </a:r>
              <a:r>
                <a:rPr kumimoji="0" lang="de-DE" sz="1400" b="1" i="0" u="none" strike="noStrike" kern="1200" cap="none" spc="0" normalizeH="0" baseline="0" noProof="0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6E9BB4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level</a:t>
              </a:r>
              <a:endPara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6E9BB4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4" name="Group 33"/>
            <p:cNvGrpSpPr/>
            <p:nvPr userDrawn="1"/>
          </p:nvGrpSpPr>
          <p:grpSpPr>
            <a:xfrm>
              <a:off x="12531829" y="725487"/>
              <a:ext cx="2080145" cy="1073559"/>
              <a:chOff x="8098172" y="2586764"/>
              <a:chExt cx="2080145" cy="107355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6"/>
              <a:srcRect r="53287"/>
              <a:stretch/>
            </p:blipFill>
            <p:spPr>
              <a:xfrm>
                <a:off x="8098172" y="2586764"/>
                <a:ext cx="1873601" cy="107355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 userDrawn="1"/>
            </p:nvPicPr>
            <p:blipFill rotWithShape="1">
              <a:blip r:embed="rId6"/>
              <a:srcRect l="1877" t="22971" r="51556"/>
              <a:stretch/>
            </p:blipFill>
            <p:spPr>
              <a:xfrm>
                <a:off x="8098172" y="2833378"/>
                <a:ext cx="1867738" cy="82694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 userDrawn="1"/>
            </p:nvPicPr>
            <p:blipFill rotWithShape="1">
              <a:blip r:embed="rId6"/>
              <a:srcRect l="74416" t="24791" r="604" b="1"/>
              <a:stretch/>
            </p:blipFill>
            <p:spPr>
              <a:xfrm>
                <a:off x="9176420" y="2852919"/>
                <a:ext cx="1001897" cy="807404"/>
              </a:xfrm>
              <a:prstGeom prst="rect">
                <a:avLst/>
              </a:prstGeom>
            </p:spPr>
          </p:pic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190E42-F642-4A5B-BE73-4CBED1C482CE}"/>
                </a:ext>
              </a:extLst>
            </p:cNvPr>
            <p:cNvSpPr/>
            <p:nvPr userDrawn="1"/>
          </p:nvSpPr>
          <p:spPr>
            <a:xfrm>
              <a:off x="14217239" y="933063"/>
              <a:ext cx="407914" cy="407914"/>
            </a:xfrm>
            <a:prstGeom prst="ellipse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 rtl="0"/>
              <a:endParaRPr lang="de-DE" noProof="0"/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ACAD078D-89D5-473E-ABB2-35E1DF67143E}"/>
              </a:ext>
            </a:extLst>
          </p:cNvPr>
          <p:cNvSpPr/>
          <p:nvPr userDrawn="1"/>
        </p:nvSpPr>
        <p:spPr>
          <a:xfrm rot="15649404">
            <a:off x="13322727" y="1336750"/>
            <a:ext cx="2019300" cy="1666765"/>
          </a:xfrm>
          <a:prstGeom prst="arc">
            <a:avLst>
              <a:gd name="adj1" fmla="val 16676483"/>
              <a:gd name="adj2" fmla="val 0"/>
            </a:avLst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17533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DE53C"/>
          </p15:clr>
        </p15:guide>
        <p15:guide id="3" orient="horz" pos="595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pos="3840">
          <p15:clr>
            <a:srgbClr val="F26B43"/>
          </p15:clr>
        </p15:guide>
        <p15:guide id="6" pos="3636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10F42388-F700-4D2F-9DFE-718E9AA5B1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10F42388-F700-4D2F-9DFE-718E9AA5B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">
            <a:extLst>
              <a:ext uri="{FF2B5EF4-FFF2-40B4-BE49-F238E27FC236}">
                <a16:creationId xmlns:a16="http://schemas.microsoft.com/office/drawing/2014/main" id="{9D22D471-BF60-444C-A331-F7EF153F83C1}"/>
              </a:ext>
            </a:extLst>
          </p:cNvPr>
          <p:cNvSpPr/>
          <p:nvPr userDrawn="1"/>
        </p:nvSpPr>
        <p:spPr>
          <a:xfrm>
            <a:off x="0" y="3176"/>
            <a:ext cx="12192000" cy="685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de-DE" sz="1200" noProof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18D05-6586-44FA-9672-71A5FBB07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477600"/>
            <a:ext cx="11520488" cy="997196"/>
          </a:xfrm>
        </p:spPr>
        <p:txBody>
          <a:bodyPr vert="horz">
            <a:noAutofit/>
          </a:bodyPr>
          <a:lstStyle>
            <a:lvl1pPr algn="ctr" rtl="0"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5D73F-FC28-4E10-BB0C-C9A2DD0AAA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781D5-31B2-4636-8CC6-F5CEF110A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8" name="Rechteck 5">
            <a:extLst>
              <a:ext uri="{FF2B5EF4-FFF2-40B4-BE49-F238E27FC236}">
                <a16:creationId xmlns:a16="http://schemas.microsoft.com/office/drawing/2014/main" id="{6CF9BFC9-5008-461E-9C85-954C7791EFA9}"/>
              </a:ext>
            </a:extLst>
          </p:cNvPr>
          <p:cNvSpPr/>
          <p:nvPr userDrawn="1"/>
        </p:nvSpPr>
        <p:spPr>
          <a:xfrm>
            <a:off x="5848350" y="3055680"/>
            <a:ext cx="4953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rgbClr val="EA5408"/>
              </a:solidFill>
              <a:latin typeface="+mj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C8F2F70-B19F-4B93-90FD-7F88676CFB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5833" y="2598419"/>
            <a:ext cx="860332" cy="407384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2800" b="1" cap="none" baseline="0">
                <a:solidFill>
                  <a:schemeClr val="tx2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0392870-18EC-4487-8229-F74088D1D3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39" y="323647"/>
            <a:ext cx="1517228" cy="5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9">
          <p15:clr>
            <a:srgbClr val="FDE53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id="{E95AD7E9-1BA3-4B68-9752-0D5AA9A07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7237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id="{E95AD7E9-1BA3-4B68-9752-0D5AA9A07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hteck 18">
            <a:extLst>
              <a:ext uri="{FF2B5EF4-FFF2-40B4-BE49-F238E27FC236}">
                <a16:creationId xmlns:a16="http://schemas.microsoft.com/office/drawing/2014/main" id="{2A8571E2-25DB-4776-8E7F-3D6A690CAE58}"/>
              </a:ext>
            </a:extLst>
          </p:cNvPr>
          <p:cNvSpPr/>
          <p:nvPr userDrawn="1"/>
        </p:nvSpPr>
        <p:spPr>
          <a:xfrm>
            <a:off x="735868" y="1341438"/>
            <a:ext cx="6046788" cy="338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03973675-4458-43DD-A859-B664DC8E0C95}"/>
              </a:ext>
            </a:extLst>
          </p:cNvPr>
          <p:cNvSpPr/>
          <p:nvPr userDrawn="1"/>
        </p:nvSpPr>
        <p:spPr>
          <a:xfrm rot="5400000">
            <a:off x="3729604" y="-1653510"/>
            <a:ext cx="58103" cy="6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2A648FEE-DCE5-42C7-B425-8C8F8C816F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2402" y="4281415"/>
            <a:ext cx="5578293" cy="277401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de-DE" noProof="0"/>
              <a:t>AUTHOR,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C29F1-E52B-4FEE-A30E-60E068E5F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3631" y="1576295"/>
            <a:ext cx="5578293" cy="2016806"/>
          </a:xfrm>
        </p:spPr>
        <p:txBody>
          <a:bodyPr vert="horz" anchor="t"/>
          <a:lstStyle>
            <a:lvl1pPr algn="l" rtl="0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A9A9E-9EBD-413C-9D5A-4E8DCB0C00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3632" y="4004013"/>
            <a:ext cx="5578292" cy="277402"/>
          </a:xfrm>
        </p:spPr>
        <p:txBody>
          <a:bodyPr anchor="ctr"/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400" b="1" cap="all" spc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62E4C-DF6E-490D-8B76-05DF6E9CF8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E5625B4-A5A8-42B6-AA1B-043F67A9B0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7B2543B-1108-441E-B581-0F6F90E237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598443"/>
          </a:xfrm>
          <a:custGeom>
            <a:avLst/>
            <a:gdLst>
              <a:gd name="connsiteX0" fmla="*/ 735868 w 12192000"/>
              <a:gd name="connsiteY0" fmla="*/ 1341438 h 6598443"/>
              <a:gd name="connsiteX1" fmla="*/ 735868 w 12192000"/>
              <a:gd name="connsiteY1" fmla="*/ 4730965 h 6598443"/>
              <a:gd name="connsiteX2" fmla="*/ 6782656 w 12192000"/>
              <a:gd name="connsiteY2" fmla="*/ 4730965 h 6598443"/>
              <a:gd name="connsiteX3" fmla="*/ 6782656 w 12192000"/>
              <a:gd name="connsiteY3" fmla="*/ 1399542 h 6598443"/>
              <a:gd name="connsiteX4" fmla="*/ 6783869 w 12192000"/>
              <a:gd name="connsiteY4" fmla="*/ 1399542 h 6598443"/>
              <a:gd name="connsiteX5" fmla="*/ 6783869 w 12192000"/>
              <a:gd name="connsiteY5" fmla="*/ 1341439 h 6598443"/>
              <a:gd name="connsiteX6" fmla="*/ 6782656 w 12192000"/>
              <a:gd name="connsiteY6" fmla="*/ 1341439 h 6598443"/>
              <a:gd name="connsiteX7" fmla="*/ 6782656 w 12192000"/>
              <a:gd name="connsiteY7" fmla="*/ 1341438 h 6598443"/>
              <a:gd name="connsiteX8" fmla="*/ 0 w 12192000"/>
              <a:gd name="connsiteY8" fmla="*/ 0 h 6598443"/>
              <a:gd name="connsiteX9" fmla="*/ 12192000 w 12192000"/>
              <a:gd name="connsiteY9" fmla="*/ 0 h 6598443"/>
              <a:gd name="connsiteX10" fmla="*/ 12192000 w 12192000"/>
              <a:gd name="connsiteY10" fmla="*/ 6598443 h 6598443"/>
              <a:gd name="connsiteX11" fmla="*/ 0 w 12192000"/>
              <a:gd name="connsiteY11" fmla="*/ 6598443 h 6598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598443">
                <a:moveTo>
                  <a:pt x="735868" y="1341438"/>
                </a:moveTo>
                <a:lnTo>
                  <a:pt x="735868" y="4730965"/>
                </a:lnTo>
                <a:lnTo>
                  <a:pt x="6782656" y="4730965"/>
                </a:lnTo>
                <a:lnTo>
                  <a:pt x="6782656" y="1399542"/>
                </a:lnTo>
                <a:lnTo>
                  <a:pt x="6783869" y="1399542"/>
                </a:lnTo>
                <a:lnTo>
                  <a:pt x="6783869" y="1341439"/>
                </a:lnTo>
                <a:lnTo>
                  <a:pt x="6782656" y="1341439"/>
                </a:lnTo>
                <a:lnTo>
                  <a:pt x="6782656" y="134143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598443"/>
                </a:lnTo>
                <a:lnTo>
                  <a:pt x="0" y="659844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Ins="2592000" anchor="ctr">
            <a:noAutofit/>
          </a:bodyPr>
          <a:lstStyle>
            <a:lvl1pPr marL="0" indent="0" algn="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13" name="Textfeld 15"/>
          <p:cNvSpPr txBox="1"/>
          <p:nvPr userDrawn="1"/>
        </p:nvSpPr>
        <p:spPr>
          <a:xfrm>
            <a:off x="9818557" y="6663797"/>
            <a:ext cx="1404000" cy="1356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None/>
            </a:pPr>
            <a:r>
              <a:rPr lang="de-DE" sz="800" noProof="0">
                <a:solidFill>
                  <a:schemeClr val="accent6"/>
                </a:solidFill>
              </a:rPr>
              <a:t>BASED</a:t>
            </a:r>
            <a:r>
              <a:rPr lang="de-DE" sz="800" baseline="0" noProof="0">
                <a:solidFill>
                  <a:schemeClr val="accent6"/>
                </a:solidFill>
              </a:rPr>
              <a:t> ON: </a:t>
            </a:r>
            <a:r>
              <a:rPr lang="de-DE" sz="800" kern="1200">
                <a:solidFill>
                  <a:schemeClr val="accent6"/>
                </a:solidFill>
                <a:effectLst/>
                <a:latin typeface="+mn-lt"/>
                <a:ea typeface="+mn-ea"/>
                <a:cs typeface="+mn-cs"/>
              </a:rPr>
              <a:t>TM-2234-OHBG_02</a:t>
            </a:r>
            <a:r>
              <a:rPr lang="de-DE" sz="800" baseline="0" noProof="0">
                <a:solidFill>
                  <a:schemeClr val="accent6"/>
                </a:solidFill>
              </a:rPr>
              <a:t> </a:t>
            </a:r>
            <a:endParaRPr lang="de-DE" sz="800" noProof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8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2" userDrawn="1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0277E45-09DC-48EE-9BDC-67BF494D0D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0800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0277E45-09DC-48EE-9BDC-67BF494D0D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9023A-C0F7-4ED8-AD72-B77B3BC8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B3E62-B4C8-440A-B6F1-16C90674C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E52D773E-2B75-42FE-913E-A4E1291DE6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649" y="117063"/>
            <a:ext cx="1911351" cy="8362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18BC327-810A-4C96-851A-95C6E986A7C8}"/>
              </a:ext>
            </a:extLst>
          </p:cNvPr>
          <p:cNvSpPr txBox="1"/>
          <p:nvPr userDrawn="1"/>
        </p:nvSpPr>
        <p:spPr>
          <a:xfrm>
            <a:off x="343082" y="450850"/>
            <a:ext cx="2255682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accent1"/>
                </a:solidFill>
                <a:latin typeface="+mj-lt"/>
              </a:rPr>
              <a:t>AGENDA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542DE8E-2432-4E5E-A5D0-CF898AC17D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7962" y="1308023"/>
            <a:ext cx="6911976" cy="4965778"/>
          </a:xfrm>
        </p:spPr>
        <p:txBody>
          <a:bodyPr anchor="ctr"/>
          <a:lstStyle>
            <a:lvl1pPr marL="266700" indent="-266700" rtl="0">
              <a:buFont typeface="+mj-lt"/>
              <a:buAutoNum type="arabicPeriod"/>
              <a:defRPr sz="1800" baseline="0"/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en-GB" noProof="0"/>
              <a:t>Add first item on the agenda</a:t>
            </a:r>
            <a:endParaRPr lang="de-DE" noProof="0"/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86FDD439-1E91-4B56-A1BC-40E26B958253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0FF7E70-14BC-4CCC-AD03-2B2AF21D230E}"/>
              </a:ext>
            </a:extLst>
          </p:cNvPr>
          <p:cNvPicPr preferRelativeResize="0"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800" y="457200"/>
            <a:ext cx="16056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1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31" userDrawn="1">
          <p15:clr>
            <a:srgbClr val="FDE53C"/>
          </p15:clr>
        </p15:guide>
        <p15:guide id="2" pos="6085" userDrawn="1">
          <p15:clr>
            <a:srgbClr val="FDE53C"/>
          </p15:clr>
        </p15:guide>
        <p15:guide id="3" orient="horz" pos="822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"/>
          <a:stretch/>
        </p:blipFill>
        <p:spPr>
          <a:xfrm>
            <a:off x="3176" y="-14991"/>
            <a:ext cx="12192000" cy="6613433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0277E45-09DC-48EE-9BDC-67BF494D0D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2844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0277E45-09DC-48EE-9BDC-67BF494D0D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9023A-C0F7-4ED8-AD72-B77B3BC8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B3E62-B4C8-440A-B6F1-16C90674C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E52D773E-2B75-42FE-913E-A4E1291DE6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649" y="117063"/>
            <a:ext cx="1911351" cy="8362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18BC327-810A-4C96-851A-95C6E986A7C8}"/>
              </a:ext>
            </a:extLst>
          </p:cNvPr>
          <p:cNvSpPr txBox="1"/>
          <p:nvPr userDrawn="1"/>
        </p:nvSpPr>
        <p:spPr>
          <a:xfrm>
            <a:off x="343082" y="450850"/>
            <a:ext cx="2255682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accent1"/>
                </a:solidFill>
                <a:latin typeface="+mj-lt"/>
              </a:rPr>
              <a:t>AGENDA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542DE8E-2432-4E5E-A5D0-CF898AC17D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7962" y="1308023"/>
            <a:ext cx="6911976" cy="4965778"/>
          </a:xfrm>
        </p:spPr>
        <p:txBody>
          <a:bodyPr anchor="ctr"/>
          <a:lstStyle>
            <a:lvl1pPr marL="266700" indent="-266700" rtl="0">
              <a:buFont typeface="+mj-lt"/>
              <a:buAutoNum type="arabicPeriod"/>
              <a:defRPr sz="1800" baseline="0"/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en-GB" noProof="0"/>
              <a:t>Add first item on the agenda</a:t>
            </a:r>
            <a:endParaRPr lang="de-DE" noProof="0"/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86FDD439-1E91-4B56-A1BC-40E26B958253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E05BE13-4876-7D91-655D-F3970404854D}"/>
              </a:ext>
            </a:extLst>
          </p:cNvPr>
          <p:cNvPicPr preferRelativeResize="0"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800" y="457200"/>
            <a:ext cx="16056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46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31">
          <p15:clr>
            <a:srgbClr val="FDE53C"/>
          </p15:clr>
        </p15:guide>
        <p15:guide id="2" pos="6085">
          <p15:clr>
            <a:srgbClr val="FDE53C"/>
          </p15:clr>
        </p15:guide>
        <p15:guide id="3" orient="horz" pos="822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A73AC90-092E-45F3-9974-CC6486A85B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8716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A73AC90-092E-45F3-9974-CC6486A85B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">
            <a:extLst>
              <a:ext uri="{FF2B5EF4-FFF2-40B4-BE49-F238E27FC236}">
                <a16:creationId xmlns:a16="http://schemas.microsoft.com/office/drawing/2014/main" id="{38C5CF76-7154-4A3E-BAEC-183BDC2348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de-DE" sz="1200" noProof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9023A-C0F7-4ED8-AD72-B77B3BC8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B3E62-B4C8-440A-B6F1-16C90674C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542DE8E-2432-4E5E-A5D0-CF898AC17D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7962" y="1308022"/>
            <a:ext cx="6911976" cy="4965778"/>
          </a:xfrm>
        </p:spPr>
        <p:txBody>
          <a:bodyPr anchor="ctr"/>
          <a:lstStyle>
            <a:lvl1pPr marL="266700" indent="-266700" rtl="0">
              <a:buClr>
                <a:schemeClr val="bg1"/>
              </a:buClr>
              <a:buFont typeface="+mj-lt"/>
              <a:buAutoNum type="arabicPeriod"/>
              <a:defRPr sz="1800" baseline="0">
                <a:solidFill>
                  <a:schemeClr val="bg1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en-GB" noProof="0"/>
              <a:t>Add first item on the agenda</a:t>
            </a:r>
            <a:endParaRPr lang="de-DE" noProof="0"/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86FDD439-1E91-4B56-A1BC-40E26B958253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feld 6">
            <a:extLst>
              <a:ext uri="{FF2B5EF4-FFF2-40B4-BE49-F238E27FC236}">
                <a16:creationId xmlns:a16="http://schemas.microsoft.com/office/drawing/2014/main" id="{C55E8B88-BF62-43BF-9A21-F7EFC6F3B3BD}"/>
              </a:ext>
            </a:extLst>
          </p:cNvPr>
          <p:cNvSpPr txBox="1"/>
          <p:nvPr userDrawn="1"/>
        </p:nvSpPr>
        <p:spPr>
          <a:xfrm>
            <a:off x="343082" y="450850"/>
            <a:ext cx="2255682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D6C7A93-7D47-4755-9A36-C9D02A2BE9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800" y="457266"/>
            <a:ext cx="1605923" cy="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3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31" userDrawn="1">
          <p15:clr>
            <a:srgbClr val="FDE53C"/>
          </p15:clr>
        </p15:guide>
        <p15:guide id="2" pos="6085" userDrawn="1">
          <p15:clr>
            <a:srgbClr val="FDE53C"/>
          </p15:clr>
        </p15:guide>
        <p15:guide id="3" orient="horz" pos="822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3176"/>
            <a:ext cx="12192000" cy="1653540"/>
          </a:xfrm>
          <a:prstGeom prst="rect">
            <a:avLst/>
          </a:prstGeom>
        </p:spPr>
      </p:pic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025A214E-1553-4A21-9B62-4EB99FC727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7220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025A214E-1553-4A21-9B62-4EB99FC72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9023A-C0F7-4ED8-AD72-B77B3BC8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B3E62-B4C8-440A-B6F1-16C90674C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8BC327-810A-4C96-851A-95C6E986A7C8}"/>
              </a:ext>
            </a:extLst>
          </p:cNvPr>
          <p:cNvSpPr txBox="1"/>
          <p:nvPr userDrawn="1"/>
        </p:nvSpPr>
        <p:spPr>
          <a:xfrm>
            <a:off x="343082" y="450850"/>
            <a:ext cx="2255682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542DE8E-2432-4E5E-A5D0-CF898AC17D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7962" y="1652017"/>
            <a:ext cx="6911976" cy="4621783"/>
          </a:xfrm>
        </p:spPr>
        <p:txBody>
          <a:bodyPr anchor="ctr"/>
          <a:lstStyle>
            <a:lvl1pPr marL="266700" indent="-266700" rtl="0">
              <a:buFont typeface="+mj-lt"/>
              <a:buAutoNum type="arabicPeriod"/>
              <a:defRPr sz="1800" baseline="0"/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en-GB" noProof="0"/>
              <a:t>Add first item on the agenda</a:t>
            </a:r>
            <a:endParaRPr lang="de-DE" noProof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602E363A-B418-4133-9E62-2EEB5D5ECC15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06C017-29E9-5571-AE87-CCB1ACE83A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800" y="457266"/>
            <a:ext cx="1605923" cy="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31" userDrawn="1">
          <p15:clr>
            <a:srgbClr val="FDE53C"/>
          </p15:clr>
        </p15:guide>
        <p15:guide id="2" pos="6085" userDrawn="1">
          <p15:clr>
            <a:srgbClr val="FDE53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C4AD981-5FB8-420F-AC9A-EA9FDC701B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858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C4AD981-5FB8-420F-AC9A-EA9FDC701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">
            <a:extLst>
              <a:ext uri="{FF2B5EF4-FFF2-40B4-BE49-F238E27FC236}">
                <a16:creationId xmlns:a16="http://schemas.microsoft.com/office/drawing/2014/main" id="{E6FE0F7F-05B8-4CCC-95B2-A7F0AAB0FE6E}"/>
              </a:ext>
            </a:extLst>
          </p:cNvPr>
          <p:cNvSpPr/>
          <p:nvPr userDrawn="1"/>
        </p:nvSpPr>
        <p:spPr>
          <a:xfrm>
            <a:off x="0" y="1651001"/>
            <a:ext cx="12189728" cy="4947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/>
            <a:endParaRPr lang="de-DE" sz="1200" noProof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9023A-C0F7-4ED8-AD72-B77B3BC8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B3E62-B4C8-440A-B6F1-16C90674C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E52D773E-2B75-42FE-913E-A4E1291DE6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649" y="117063"/>
            <a:ext cx="1911351" cy="8362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18BC327-810A-4C96-851A-95C6E986A7C8}"/>
              </a:ext>
            </a:extLst>
          </p:cNvPr>
          <p:cNvSpPr txBox="1"/>
          <p:nvPr userDrawn="1"/>
        </p:nvSpPr>
        <p:spPr>
          <a:xfrm>
            <a:off x="343082" y="450850"/>
            <a:ext cx="2255682" cy="75713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4800" noProof="0">
                <a:solidFill>
                  <a:schemeClr val="accent1"/>
                </a:solidFill>
                <a:latin typeface="+mj-lt"/>
              </a:rPr>
              <a:t>AGENDA</a:t>
            </a:r>
          </a:p>
        </p:txBody>
      </p:sp>
      <p:sp>
        <p:nvSpPr>
          <p:cNvPr id="11" name="Rechteck 22">
            <a:extLst>
              <a:ext uri="{FF2B5EF4-FFF2-40B4-BE49-F238E27FC236}">
                <a16:creationId xmlns:a16="http://schemas.microsoft.com/office/drawing/2014/main" id="{86FDD439-1E91-4B56-A1BC-40E26B958253}"/>
              </a:ext>
            </a:extLst>
          </p:cNvPr>
          <p:cNvSpPr/>
          <p:nvPr userDrawn="1"/>
        </p:nvSpPr>
        <p:spPr>
          <a:xfrm rot="5400000">
            <a:off x="592059" y="1052515"/>
            <a:ext cx="58103" cy="569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FACA8AEA-E1A3-48C4-BC35-4674BF999F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51001"/>
            <a:ext cx="4588562" cy="4947442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de-DE" noProof="0"/>
              <a:t>Image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D374A288-EFD7-48DF-AB10-9E673C6824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118" y="2323951"/>
            <a:ext cx="860332" cy="529431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accent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3D41C88-A6A8-4AD0-A26E-9B7CDAC657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9118" y="3109517"/>
            <a:ext cx="860332" cy="529431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accent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64FAC318-E982-43BD-A762-17ADD23A9C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99118" y="3895083"/>
            <a:ext cx="860332" cy="529431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accent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4278002C-50DD-4FBB-B9F2-7206B3242A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99118" y="4680649"/>
            <a:ext cx="860332" cy="529431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accent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EE47508-0B95-46F2-92FE-7E2D0C958E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9118" y="5466215"/>
            <a:ext cx="860332" cy="529431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3600" b="1" cap="none" baseline="0">
                <a:solidFill>
                  <a:schemeClr val="accent1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sp>
        <p:nvSpPr>
          <p:cNvPr id="47" name="Text Placeholder 19">
            <a:extLst>
              <a:ext uri="{FF2B5EF4-FFF2-40B4-BE49-F238E27FC236}">
                <a16:creationId xmlns:a16="http://schemas.microsoft.com/office/drawing/2014/main" id="{73B44A00-ED63-4BC8-A84F-0BB71046BF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7194" y="2370993"/>
            <a:ext cx="5829844" cy="435346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800">
                <a:solidFill>
                  <a:schemeClr val="accent1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de-DE" noProof="0"/>
              <a:t>Add item</a:t>
            </a:r>
          </a:p>
        </p:txBody>
      </p: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553D41DB-EDD7-48D1-A4DA-37BEFFAA97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27194" y="3156559"/>
            <a:ext cx="5829844" cy="435346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800">
                <a:solidFill>
                  <a:schemeClr val="accent1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de-DE" noProof="0"/>
              <a:t>Add item</a:t>
            </a:r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3E9F9759-C672-4168-A234-ED6C07E316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27194" y="3942125"/>
            <a:ext cx="5829844" cy="435346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800">
                <a:solidFill>
                  <a:schemeClr val="accent1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de-DE" noProof="0"/>
              <a:t>Add item</a:t>
            </a:r>
          </a:p>
        </p:txBody>
      </p:sp>
      <p:sp>
        <p:nvSpPr>
          <p:cNvPr id="50" name="Text Placeholder 19">
            <a:extLst>
              <a:ext uri="{FF2B5EF4-FFF2-40B4-BE49-F238E27FC236}">
                <a16:creationId xmlns:a16="http://schemas.microsoft.com/office/drawing/2014/main" id="{EBFCBAE0-4015-4DBB-8014-17D2EE451E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7194" y="4727691"/>
            <a:ext cx="5829844" cy="435346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800">
                <a:solidFill>
                  <a:schemeClr val="accent1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de-DE" noProof="0"/>
              <a:t>Add item</a:t>
            </a: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E56CAB4C-C889-42CC-A4FA-04F9D7EE6E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27194" y="5513257"/>
            <a:ext cx="5829844" cy="435346"/>
          </a:xfrm>
        </p:spPr>
        <p:txBody>
          <a:bodyPr anchor="ctr"/>
          <a:lstStyle>
            <a:lvl1pPr mar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+mj-lt"/>
              <a:buNone/>
              <a:defRPr sz="1800">
                <a:solidFill>
                  <a:schemeClr val="accent1"/>
                </a:solidFill>
              </a:defRPr>
            </a:lvl1pPr>
            <a:lvl2pPr marL="266700" indent="-266700">
              <a:buClr>
                <a:schemeClr val="accent3"/>
              </a:buClr>
              <a:buFont typeface="+mj-lt"/>
              <a:buAutoNum type="arabicPeriod"/>
              <a:defRPr sz="1800" b="1">
                <a:solidFill>
                  <a:schemeClr val="accent3"/>
                </a:solidFill>
              </a:defRPr>
            </a:lvl2pPr>
            <a:lvl3pPr marL="546100" indent="0">
              <a:buFont typeface="+mj-lt"/>
              <a:buNone/>
              <a:defRPr/>
            </a:lvl3pPr>
            <a:lvl4pPr marL="271463" indent="-271463">
              <a:buFont typeface="+mj-lt"/>
              <a:buAutoNum type="arabicPeriod"/>
              <a:defRPr/>
            </a:lvl4pPr>
            <a:lvl5pPr marL="539750" indent="-250825">
              <a:buFont typeface="+mj-lt"/>
              <a:buAutoNum type="arabicPeriod"/>
              <a:defRPr/>
            </a:lvl5pPr>
            <a:lvl6pPr marL="342900" indent="-342900">
              <a:buFont typeface="+mj-lt"/>
              <a:buAutoNum type="arabicPeriod"/>
              <a:defRPr/>
            </a:lvl6pPr>
            <a:lvl7pPr marL="342900" indent="-342900">
              <a:buFont typeface="+mj-lt"/>
              <a:buAutoNum type="arabicPeriod"/>
              <a:defRPr/>
            </a:lvl7pPr>
            <a:lvl8pPr marL="342900" indent="-342900">
              <a:buFont typeface="+mj-lt"/>
              <a:buAutoNum type="arabicPeriod"/>
              <a:defRPr/>
            </a:lvl8pPr>
          </a:lstStyle>
          <a:p>
            <a:pPr lvl="0"/>
            <a:r>
              <a:rPr lang="de-DE" noProof="0"/>
              <a:t>Add item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C65713D-BE16-4035-95FB-AF39B2E266E3}"/>
              </a:ext>
            </a:extLst>
          </p:cNvPr>
          <p:cNvPicPr preferRelativeResize="0"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800" y="457200"/>
            <a:ext cx="16056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45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DE53C"/>
          </p15:clr>
        </p15:guide>
        <p15:guide id="3" orient="horz" pos="822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10F42388-F700-4D2F-9DFE-718E9AA5B1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0157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10F42388-F700-4D2F-9DFE-718E9AA5B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">
            <a:extLst>
              <a:ext uri="{FF2B5EF4-FFF2-40B4-BE49-F238E27FC236}">
                <a16:creationId xmlns:a16="http://schemas.microsoft.com/office/drawing/2014/main" id="{9D22D471-BF60-444C-A331-F7EF153F83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de-DE" sz="1200" noProof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18D05-6586-44FA-9672-71A5FBB07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550" y="3477600"/>
            <a:ext cx="11520488" cy="997196"/>
          </a:xfrm>
        </p:spPr>
        <p:txBody>
          <a:bodyPr vert="horz">
            <a:noAutofit/>
          </a:bodyPr>
          <a:lstStyle>
            <a:lvl1pPr algn="ctr" rtl="0"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5D73F-FC28-4E10-BB0C-C9A2DD0AAA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781D5-31B2-4636-8CC6-F5CEF110A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8" name="Rechteck 5">
            <a:extLst>
              <a:ext uri="{FF2B5EF4-FFF2-40B4-BE49-F238E27FC236}">
                <a16:creationId xmlns:a16="http://schemas.microsoft.com/office/drawing/2014/main" id="{6CF9BFC9-5008-461E-9C85-954C7791EFA9}"/>
              </a:ext>
            </a:extLst>
          </p:cNvPr>
          <p:cNvSpPr/>
          <p:nvPr userDrawn="1"/>
        </p:nvSpPr>
        <p:spPr>
          <a:xfrm>
            <a:off x="5848350" y="3055680"/>
            <a:ext cx="4953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rtl="0"/>
            <a:endParaRPr lang="de-DE" sz="1200" noProof="0">
              <a:solidFill>
                <a:srgbClr val="EA5408"/>
              </a:solidFill>
              <a:latin typeface="+mj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C8F2F70-B19F-4B93-90FD-7F88676CFB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5833" y="2598419"/>
            <a:ext cx="860332" cy="407384"/>
          </a:xfrm>
        </p:spPr>
        <p:txBody>
          <a:bodyPr anchor="b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 sz="2800" b="1" cap="none" baseline="0">
                <a:solidFill>
                  <a:schemeClr val="tx2"/>
                </a:solidFill>
              </a:defRPr>
            </a:lvl1pPr>
            <a:lvl2pPr marL="288925" indent="0">
              <a:buNone/>
              <a:defRPr/>
            </a:lvl2pPr>
            <a:lvl3pPr marL="5461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288925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/>
              <a:t>##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0392870-18EC-4487-8229-F74088D1D319}"/>
              </a:ext>
            </a:extLst>
          </p:cNvPr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800" y="345600"/>
            <a:ext cx="1209600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6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9" userDrawn="1">
          <p15:clr>
            <a:srgbClr val="FDE53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EAFC14A-D9AA-49D9-8835-4D6158A64C3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9340" y="346156"/>
            <a:ext cx="1207698" cy="3996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A302E9B-89D5-41DE-ACAC-0777BF0AF9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131983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06" imgH="306" progId="TCLayout.ActiveDocument.1">
                  <p:embed/>
                </p:oleObj>
              </mc:Choice>
              <mc:Fallback>
                <p:oleObj name="think-cell Slide" r:id="rId30" imgW="306" imgH="30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A302E9B-89D5-41DE-ACAC-0777BF0AF9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63873-C8AE-454B-BB88-548F489A5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379757"/>
            <a:ext cx="9773219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noProof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937EA-8EFA-45D4-9673-96AF8F70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484316"/>
            <a:ext cx="11522075" cy="47894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 noProof="0"/>
              <a:t>First </a:t>
            </a:r>
            <a:r>
              <a:rPr lang="de-DE" noProof="0" err="1"/>
              <a:t>level</a:t>
            </a:r>
            <a:endParaRPr lang="de-DE" noProof="0"/>
          </a:p>
          <a:p>
            <a:pPr lvl="1"/>
            <a:r>
              <a:rPr lang="de-DE" noProof="0"/>
              <a:t>Second </a:t>
            </a:r>
            <a:r>
              <a:rPr lang="de-DE" noProof="0" err="1"/>
              <a:t>level</a:t>
            </a:r>
            <a:endParaRPr lang="de-DE" noProof="0"/>
          </a:p>
          <a:p>
            <a:pPr lvl="2"/>
            <a:r>
              <a:rPr lang="de-DE" noProof="0"/>
              <a:t>Third </a:t>
            </a:r>
            <a:r>
              <a:rPr lang="de-DE" noProof="0" err="1"/>
              <a:t>level</a:t>
            </a:r>
            <a:endParaRPr lang="de-DE" noProof="0"/>
          </a:p>
          <a:p>
            <a:pPr lvl="3"/>
            <a:r>
              <a:rPr lang="de-DE" noProof="0" err="1"/>
              <a:t>Fourth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4"/>
            <a:r>
              <a:rPr lang="de-DE" noProof="0" err="1"/>
              <a:t>Fifth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5"/>
            <a:r>
              <a:rPr lang="de-DE" noProof="0" err="1"/>
              <a:t>Sixth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6"/>
            <a:r>
              <a:rPr lang="de-DE" noProof="0" err="1"/>
              <a:t>Seventh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  <a:p>
            <a:pPr lvl="7"/>
            <a:r>
              <a:rPr lang="de-DE" noProof="0" err="1"/>
              <a:t>Eighth</a:t>
            </a:r>
            <a:r>
              <a:rPr lang="de-DE" noProof="0"/>
              <a:t> </a:t>
            </a:r>
            <a:r>
              <a:rPr lang="de-DE" noProof="0" err="1"/>
              <a:t>level</a:t>
            </a:r>
            <a:endParaRPr lang="de-DE" noProof="0"/>
          </a:p>
        </p:txBody>
      </p:sp>
      <p:sp>
        <p:nvSpPr>
          <p:cNvPr id="17" name="Rechteck 10">
            <a:extLst>
              <a:ext uri="{FF2B5EF4-FFF2-40B4-BE49-F238E27FC236}">
                <a16:creationId xmlns:a16="http://schemas.microsoft.com/office/drawing/2014/main" id="{EB2372A5-DFEE-4843-8367-E5841115423E}"/>
              </a:ext>
            </a:extLst>
          </p:cNvPr>
          <p:cNvSpPr/>
          <p:nvPr userDrawn="1"/>
        </p:nvSpPr>
        <p:spPr>
          <a:xfrm>
            <a:off x="0" y="6598443"/>
            <a:ext cx="12192000" cy="259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/>
          <a:p>
            <a:pPr algn="l" rtl="0"/>
            <a:endParaRPr lang="de-DE" sz="1200" noProof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7B44B-AEB7-44C0-907A-F2AF6EE39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962" y="6598443"/>
            <a:ext cx="5761037" cy="259557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 rtl="0"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COMPANY PRESENTATION 2024 // OHB Austria // Confidentiality</a:t>
            </a:r>
            <a:endParaRPr lang="de-DE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F240E-4ED1-49CA-80A5-0334159A1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2098" y="6598443"/>
            <a:ext cx="494939" cy="259557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 rtl="0">
              <a:defRPr sz="1000" cap="all" baseline="0">
                <a:solidFill>
                  <a:schemeClr val="bg1"/>
                </a:solidFill>
              </a:defRPr>
            </a:lvl1pPr>
          </a:lstStyle>
          <a:p>
            <a:fld id="{E3CBDC2B-8F86-4776-A4FE-87534A2B3DF5}" type="slidenum">
              <a:rPr lang="de-DE" noProof="0" smtClean="0"/>
              <a:pPr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5279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3" r:id="rId2"/>
    <p:sldLayoutId id="2147483702" r:id="rId3"/>
    <p:sldLayoutId id="2147483699" r:id="rId4"/>
    <p:sldLayoutId id="2147483704" r:id="rId5"/>
    <p:sldLayoutId id="2147483700" r:id="rId6"/>
    <p:sldLayoutId id="2147483698" r:id="rId7"/>
    <p:sldLayoutId id="2147483701" r:id="rId8"/>
    <p:sldLayoutId id="2147483697" r:id="rId9"/>
    <p:sldLayoutId id="2147483705" r:id="rId10"/>
    <p:sldLayoutId id="2147483685" r:id="rId11"/>
    <p:sldLayoutId id="2147483684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706" r:id="rId24"/>
    <p:sldLayoutId id="2147483707" r:id="rId25"/>
    <p:sldLayoutId id="2147483708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5082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96925" indent="-25082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71463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25082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lphaLcPeriod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b="1" kern="1200" baseline="0">
          <a:solidFill>
            <a:schemeClr val="accent3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microsoft.com/office/2007/relationships/hdphoto" Target="../media/hdphoto3.wdp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22.png"/><Relationship Id="rId2" Type="http://schemas.openxmlformats.org/officeDocument/2006/relationships/image" Target="../media/image25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38.jpeg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1.xml"/><Relationship Id="rId6" Type="http://schemas.openxmlformats.org/officeDocument/2006/relationships/image" Target="../media/image1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pswise.aero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pswise.aero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hyperlink" Target="https://navisp.esa.int/project/details/13/show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tiff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E2132F6F-2E88-42BF-8F25-2FE639561C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E2132F6F-2E88-42BF-8F25-2FE639561C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7779786-6F08-4A24-9D72-D5993F5E1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DE" dirty="0"/>
              <a:t>Product overview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F83E86-A0F0-4C95-9730-E6D703C1F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655" y="2176272"/>
            <a:ext cx="2554645" cy="460444"/>
          </a:xfrm>
        </p:spPr>
        <p:txBody>
          <a:bodyPr/>
          <a:lstStyle/>
          <a:p>
            <a:r>
              <a:rPr lang="de-DE" dirty="0"/>
              <a:t>Introduction to the</a:t>
            </a:r>
          </a:p>
          <a:p>
            <a:r>
              <a:rPr lang="de-DE" dirty="0"/>
              <a:t>OHB Austria product family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FD11AB-A0E2-4DAF-B72F-5E980BF4BE2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9C3A33-146B-42AB-BF5D-536A3DA95F1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2114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65B53-7B38-8148-763D-F39552C51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3F5A5-2E13-A588-BFC6-F676743BA3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10</a:t>
            </a:fld>
            <a:endParaRPr lang="de-DE" noProof="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F822882-DC83-2EC8-A254-7928E0798B31}"/>
              </a:ext>
            </a:extLst>
          </p:cNvPr>
          <p:cNvSpPr txBox="1">
            <a:spLocks/>
          </p:cNvSpPr>
          <p:nvPr/>
        </p:nvSpPr>
        <p:spPr>
          <a:xfrm>
            <a:off x="474655" y="5243741"/>
            <a:ext cx="1764000" cy="1044000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Monitor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GNSS environment 24/7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E9544-2F6D-C67D-AA9C-8812A7095829}"/>
              </a:ext>
            </a:extLst>
          </p:cNvPr>
          <p:cNvSpPr txBox="1"/>
          <p:nvPr/>
        </p:nvSpPr>
        <p:spPr>
          <a:xfrm>
            <a:off x="2352261" y="4706975"/>
            <a:ext cx="1764000" cy="811367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Detect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Jamming/Spoofing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15F3D-CE62-9730-BCAF-615D7DD06C43}"/>
              </a:ext>
            </a:extLst>
          </p:cNvPr>
          <p:cNvSpPr txBox="1"/>
          <p:nvPr/>
        </p:nvSpPr>
        <p:spPr>
          <a:xfrm>
            <a:off x="4229867" y="4338086"/>
            <a:ext cx="1994354" cy="565146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Real-time </a:t>
            </a: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alerts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via GUI and REST API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AB365-EB17-40C7-0475-E7016CD78510}"/>
              </a:ext>
            </a:extLst>
          </p:cNvPr>
          <p:cNvSpPr txBox="1"/>
          <p:nvPr/>
        </p:nvSpPr>
        <p:spPr>
          <a:xfrm>
            <a:off x="6337827" y="3941312"/>
            <a:ext cx="1764000" cy="565146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Localize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the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59903-642B-77D7-C609-6A305C747099}"/>
              </a:ext>
            </a:extLst>
          </p:cNvPr>
          <p:cNvSpPr txBox="1"/>
          <p:nvPr/>
        </p:nvSpPr>
        <p:spPr>
          <a:xfrm>
            <a:off x="8215433" y="3592311"/>
            <a:ext cx="1764000" cy="565146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Store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all detected interferences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158FE-A331-F7C4-6AA5-4B3EBB424BB0}"/>
              </a:ext>
            </a:extLst>
          </p:cNvPr>
          <p:cNvSpPr txBox="1"/>
          <p:nvPr/>
        </p:nvSpPr>
        <p:spPr>
          <a:xfrm>
            <a:off x="10093037" y="3130556"/>
            <a:ext cx="1764000" cy="830997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Analyze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with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auto-generated statistics</a:t>
            </a:r>
            <a:endParaRPr lang="en-AT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AAF98A-FB38-1F07-9C36-89C2BEC17E2A}"/>
              </a:ext>
            </a:extLst>
          </p:cNvPr>
          <p:cNvSpPr/>
          <p:nvPr/>
        </p:nvSpPr>
        <p:spPr>
          <a:xfrm>
            <a:off x="2510564" y="3084214"/>
            <a:ext cx="1548000" cy="1548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b="1" noProof="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" panose="020B0004020202020204" pitchFamily="34" charset="0"/>
              </a:rPr>
              <a:t> </a:t>
            </a:r>
            <a:endParaRPr lang="en-AT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2505A0-3128-5E3A-EEEE-506CEECB7EE9}"/>
              </a:ext>
            </a:extLst>
          </p:cNvPr>
          <p:cNvSpPr/>
          <p:nvPr/>
        </p:nvSpPr>
        <p:spPr>
          <a:xfrm>
            <a:off x="6366382" y="2297111"/>
            <a:ext cx="1548000" cy="154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US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F16027-E848-74D3-28D8-0EDF3340F36F}"/>
              </a:ext>
            </a:extLst>
          </p:cNvPr>
          <p:cNvSpPr/>
          <p:nvPr/>
        </p:nvSpPr>
        <p:spPr>
          <a:xfrm>
            <a:off x="8294291" y="1930811"/>
            <a:ext cx="1548000" cy="1548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AT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9059E2-CAD0-A7BA-D49F-59F99427A4C9}"/>
              </a:ext>
            </a:extLst>
          </p:cNvPr>
          <p:cNvSpPr/>
          <p:nvPr/>
        </p:nvSpPr>
        <p:spPr>
          <a:xfrm>
            <a:off x="10222202" y="1488464"/>
            <a:ext cx="1548000" cy="1548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AT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7FEEB8-7356-5843-670F-C1FFF5C829CE}"/>
              </a:ext>
            </a:extLst>
          </p:cNvPr>
          <p:cNvGrpSpPr/>
          <p:nvPr/>
        </p:nvGrpSpPr>
        <p:grpSpPr>
          <a:xfrm>
            <a:off x="4438473" y="2698026"/>
            <a:ext cx="1548000" cy="1548000"/>
            <a:chOff x="4329241" y="2430702"/>
            <a:chExt cx="1548000" cy="1548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F2D921-196A-6C8D-B7FE-E6A6A6727531}"/>
                </a:ext>
              </a:extLst>
            </p:cNvPr>
            <p:cNvSpPr/>
            <p:nvPr/>
          </p:nvSpPr>
          <p:spPr>
            <a:xfrm>
              <a:off x="4329241" y="2430702"/>
              <a:ext cx="1548000" cy="154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endParaRPr lang="en-AT" b="1" noProof="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" panose="020B0004020202020204" pitchFamily="34" charset="0"/>
              </a:endParaRPr>
            </a:p>
          </p:txBody>
        </p:sp>
        <p:pic>
          <p:nvPicPr>
            <p:cNvPr id="20" name="Graphic 19" descr="Warning with solid fill">
              <a:extLst>
                <a:ext uri="{FF2B5EF4-FFF2-40B4-BE49-F238E27FC236}">
                  <a16:creationId xmlns:a16="http://schemas.microsoft.com/office/drawing/2014/main" id="{4BC0CD25-0039-C924-34C6-F87CCB33B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5441" y="2659237"/>
              <a:ext cx="975600" cy="975600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1" name="Graphic 20" descr="Research with solid fill">
            <a:extLst>
              <a:ext uri="{FF2B5EF4-FFF2-40B4-BE49-F238E27FC236}">
                <a16:creationId xmlns:a16="http://schemas.microsoft.com/office/drawing/2014/main" id="{F1CFC3F0-86D8-48A6-F72B-045419732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8697" y="3355483"/>
            <a:ext cx="975600" cy="9756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Graphic 21" descr="Bar chart with solid fill">
            <a:extLst>
              <a:ext uri="{FF2B5EF4-FFF2-40B4-BE49-F238E27FC236}">
                <a16:creationId xmlns:a16="http://schemas.microsoft.com/office/drawing/2014/main" id="{1E535650-0812-36FC-D351-B43C38687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64052" y="1772523"/>
            <a:ext cx="864300" cy="8643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3" name="Graphic 22" descr="Clipboard with solid fill">
            <a:extLst>
              <a:ext uri="{FF2B5EF4-FFF2-40B4-BE49-F238E27FC236}">
                <a16:creationId xmlns:a16="http://schemas.microsoft.com/office/drawing/2014/main" id="{3C3E4526-F4D5-9712-5B24-A7DF9274B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80491" y="2204673"/>
            <a:ext cx="975600" cy="9756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4" name="Graphic 23" descr="Marker with solid fill">
            <a:extLst>
              <a:ext uri="{FF2B5EF4-FFF2-40B4-BE49-F238E27FC236}">
                <a16:creationId xmlns:a16="http://schemas.microsoft.com/office/drawing/2014/main" id="{BAD1D9B3-31BF-E8A2-B4F0-CA35F283A9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10193" y="2540922"/>
            <a:ext cx="1060378" cy="106037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A16A220-BA56-16D8-31B9-54E26C675DDC}"/>
              </a:ext>
            </a:extLst>
          </p:cNvPr>
          <p:cNvGrpSpPr/>
          <p:nvPr/>
        </p:nvGrpSpPr>
        <p:grpSpPr>
          <a:xfrm>
            <a:off x="582655" y="3606505"/>
            <a:ext cx="1548000" cy="1548000"/>
            <a:chOff x="474661" y="2049160"/>
            <a:chExt cx="1548000" cy="1548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69634A-76C3-18DF-86DE-363EAABED6B7}"/>
                </a:ext>
              </a:extLst>
            </p:cNvPr>
            <p:cNvSpPr/>
            <p:nvPr/>
          </p:nvSpPr>
          <p:spPr>
            <a:xfrm>
              <a:off x="474661" y="2049160"/>
              <a:ext cx="1548000" cy="154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endParaRPr lang="en-US" b="1" noProof="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" panose="020B0004020202020204" pitchFamily="34" charset="0"/>
              </a:endParaRPr>
            </a:p>
          </p:txBody>
        </p:sp>
        <p:pic>
          <p:nvPicPr>
            <p:cNvPr id="27" name="Graphic 26" descr="Magnifying glass with solid fill">
              <a:extLst>
                <a:ext uri="{FF2B5EF4-FFF2-40B4-BE49-F238E27FC236}">
                  <a16:creationId xmlns:a16="http://schemas.microsoft.com/office/drawing/2014/main" id="{96BFE38C-D661-157E-DDBC-BCB7D537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8776" y="2363843"/>
              <a:ext cx="976199" cy="9761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0289B4C-005F-9BA1-AAFA-88926067F300}"/>
              </a:ext>
            </a:extLst>
          </p:cNvPr>
          <p:cNvSpPr/>
          <p:nvPr/>
        </p:nvSpPr>
        <p:spPr>
          <a:xfrm>
            <a:off x="724619" y="2544792"/>
            <a:ext cx="1088350" cy="539422"/>
          </a:xfrm>
          <a:prstGeom prst="rect">
            <a:avLst/>
          </a:prstGeom>
          <a:solidFill>
            <a:srgbClr val="053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3C7C92F7-2624-1813-9C5F-B5B0D59B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73" y="1426793"/>
            <a:ext cx="5435600" cy="345730"/>
          </a:xfrm>
        </p:spPr>
        <p:txBody>
          <a:bodyPr/>
          <a:lstStyle/>
          <a:p>
            <a:r>
              <a:rPr lang="en-GB" dirty="0"/>
              <a:t>functionality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7785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6CB21-4839-72CC-E2DA-F7804A84F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7BF981A-5935-CD92-9140-08BF4FFE5645}"/>
              </a:ext>
            </a:extLst>
          </p:cNvPr>
          <p:cNvSpPr/>
          <p:nvPr/>
        </p:nvSpPr>
        <p:spPr>
          <a:xfrm>
            <a:off x="724619" y="2544792"/>
            <a:ext cx="1088350" cy="539422"/>
          </a:xfrm>
          <a:prstGeom prst="rect">
            <a:avLst/>
          </a:prstGeom>
          <a:solidFill>
            <a:srgbClr val="053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F8A06-DD57-7B06-4D8E-40B6389E97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342A9-60CD-B4A4-BE00-C5801E7A4F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11</a:t>
            </a:fld>
            <a:endParaRPr lang="de-DE" noProof="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4DBED9-ADBF-3638-4D85-EEA92E163491}"/>
              </a:ext>
            </a:extLst>
          </p:cNvPr>
          <p:cNvSpPr txBox="1">
            <a:spLocks/>
          </p:cNvSpPr>
          <p:nvPr/>
        </p:nvSpPr>
        <p:spPr>
          <a:xfrm>
            <a:off x="445513" y="3113457"/>
            <a:ext cx="1764000" cy="1044000"/>
          </a:xfrm>
          <a:prstGeom prst="rect">
            <a:avLst/>
          </a:prstGeom>
        </p:spPr>
        <p:txBody>
          <a:bodyPr vert="horz" wrap="square" lIns="36000" tIns="36000" rIns="36000" bIns="3600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Monitor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GNSS environment 24/7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41690-1630-B222-7430-569F0D991227}"/>
              </a:ext>
            </a:extLst>
          </p:cNvPr>
          <p:cNvSpPr txBox="1"/>
          <p:nvPr/>
        </p:nvSpPr>
        <p:spPr>
          <a:xfrm>
            <a:off x="2333993" y="3114403"/>
            <a:ext cx="1764000" cy="811367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Detect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Jamming/Spoofing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08DBB-267C-46AA-3435-1FDD5487ECBE}"/>
              </a:ext>
            </a:extLst>
          </p:cNvPr>
          <p:cNvSpPr txBox="1"/>
          <p:nvPr/>
        </p:nvSpPr>
        <p:spPr>
          <a:xfrm>
            <a:off x="4221503" y="3116281"/>
            <a:ext cx="1994354" cy="565146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Real-time </a:t>
            </a: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alerts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via GUI and REST API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AC2612-044A-7E2F-A09A-DB3BA4EF8EEF}"/>
              </a:ext>
            </a:extLst>
          </p:cNvPr>
          <p:cNvSpPr txBox="1"/>
          <p:nvPr/>
        </p:nvSpPr>
        <p:spPr>
          <a:xfrm>
            <a:off x="6330009" y="3074874"/>
            <a:ext cx="1764000" cy="565146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Localize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the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B77881-32CD-6D21-CDDD-73F8366DFA92}"/>
              </a:ext>
            </a:extLst>
          </p:cNvPr>
          <p:cNvSpPr txBox="1"/>
          <p:nvPr/>
        </p:nvSpPr>
        <p:spPr>
          <a:xfrm>
            <a:off x="8204557" y="3062122"/>
            <a:ext cx="1764000" cy="565146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Store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all detected interferences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02236-20DE-9888-1EB8-B1F82E1B4026}"/>
              </a:ext>
            </a:extLst>
          </p:cNvPr>
          <p:cNvSpPr txBox="1"/>
          <p:nvPr/>
        </p:nvSpPr>
        <p:spPr>
          <a:xfrm>
            <a:off x="10079105" y="2958028"/>
            <a:ext cx="1764000" cy="830997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Analyze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 with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auto-generated statistics</a:t>
            </a:r>
            <a:endParaRPr lang="en-AT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05FADC-BE62-DB93-2916-D07DBC11946C}"/>
              </a:ext>
            </a:extLst>
          </p:cNvPr>
          <p:cNvSpPr/>
          <p:nvPr/>
        </p:nvSpPr>
        <p:spPr>
          <a:xfrm>
            <a:off x="2492296" y="1491642"/>
            <a:ext cx="1548000" cy="1548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b="1" noProof="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" panose="020B0004020202020204" pitchFamily="34" charset="0"/>
              </a:rPr>
              <a:t> </a:t>
            </a:r>
            <a:endParaRPr lang="en-AT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8F0383-EAE4-2C3F-8D55-D4121B0AD86B}"/>
              </a:ext>
            </a:extLst>
          </p:cNvPr>
          <p:cNvSpPr/>
          <p:nvPr/>
        </p:nvSpPr>
        <p:spPr>
          <a:xfrm>
            <a:off x="6358564" y="1430673"/>
            <a:ext cx="1548000" cy="154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US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2C653E-01EF-DA10-8BB8-814931A6A3B4}"/>
              </a:ext>
            </a:extLst>
          </p:cNvPr>
          <p:cNvSpPr/>
          <p:nvPr/>
        </p:nvSpPr>
        <p:spPr>
          <a:xfrm>
            <a:off x="8283415" y="1400622"/>
            <a:ext cx="1548000" cy="1548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AT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3C3068-261C-53AB-AF54-F663E1D2F7B3}"/>
              </a:ext>
            </a:extLst>
          </p:cNvPr>
          <p:cNvSpPr/>
          <p:nvPr/>
        </p:nvSpPr>
        <p:spPr>
          <a:xfrm>
            <a:off x="10208270" y="1315936"/>
            <a:ext cx="1548000" cy="1548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en-AT" b="1" noProof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ptos" panose="020B00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EEC5CF-3A38-90EC-3F6C-19C8EAF28DAB}"/>
              </a:ext>
            </a:extLst>
          </p:cNvPr>
          <p:cNvGrpSpPr/>
          <p:nvPr/>
        </p:nvGrpSpPr>
        <p:grpSpPr>
          <a:xfrm>
            <a:off x="4430109" y="1476221"/>
            <a:ext cx="1548000" cy="1548000"/>
            <a:chOff x="4329241" y="2430702"/>
            <a:chExt cx="1548000" cy="1548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248775B-43B2-D6E8-41B9-B4DA420EE10C}"/>
                </a:ext>
              </a:extLst>
            </p:cNvPr>
            <p:cNvSpPr/>
            <p:nvPr/>
          </p:nvSpPr>
          <p:spPr>
            <a:xfrm>
              <a:off x="4329241" y="2430702"/>
              <a:ext cx="1548000" cy="154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endParaRPr lang="en-AT" b="1" noProof="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" panose="020B0004020202020204" pitchFamily="34" charset="0"/>
              </a:endParaRPr>
            </a:p>
          </p:txBody>
        </p:sp>
        <p:pic>
          <p:nvPicPr>
            <p:cNvPr id="20" name="Graphic 19" descr="Warning with solid fill">
              <a:extLst>
                <a:ext uri="{FF2B5EF4-FFF2-40B4-BE49-F238E27FC236}">
                  <a16:creationId xmlns:a16="http://schemas.microsoft.com/office/drawing/2014/main" id="{28755287-6BD6-B8B0-9E97-395F296C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5441" y="2659237"/>
              <a:ext cx="975600" cy="975600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21" name="Graphic 20" descr="Research with solid fill">
            <a:extLst>
              <a:ext uri="{FF2B5EF4-FFF2-40B4-BE49-F238E27FC236}">
                <a16:creationId xmlns:a16="http://schemas.microsoft.com/office/drawing/2014/main" id="{9B3D4E32-F49D-3C3B-5649-EA5369068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0429" y="1762911"/>
            <a:ext cx="975600" cy="9756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Graphic 21" descr="Bar chart with solid fill">
            <a:extLst>
              <a:ext uri="{FF2B5EF4-FFF2-40B4-BE49-F238E27FC236}">
                <a16:creationId xmlns:a16="http://schemas.microsoft.com/office/drawing/2014/main" id="{22ECA30C-87EE-A261-AE21-2AF973B27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0120" y="1599995"/>
            <a:ext cx="864300" cy="8643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3" name="Graphic 22" descr="Clipboard with solid fill">
            <a:extLst>
              <a:ext uri="{FF2B5EF4-FFF2-40B4-BE49-F238E27FC236}">
                <a16:creationId xmlns:a16="http://schemas.microsoft.com/office/drawing/2014/main" id="{BF4C2C6E-2475-599C-A0C3-D4787FC82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69615" y="1674484"/>
            <a:ext cx="975600" cy="9756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4" name="Graphic 23" descr="Marker with solid fill">
            <a:extLst>
              <a:ext uri="{FF2B5EF4-FFF2-40B4-BE49-F238E27FC236}">
                <a16:creationId xmlns:a16="http://schemas.microsoft.com/office/drawing/2014/main" id="{D18EE0D7-08DD-861B-F717-34418010D4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02375" y="1674484"/>
            <a:ext cx="1060378" cy="106037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242CE81-AAC4-9DC4-4B48-EE381FB05A26}"/>
              </a:ext>
            </a:extLst>
          </p:cNvPr>
          <p:cNvGrpSpPr/>
          <p:nvPr/>
        </p:nvGrpSpPr>
        <p:grpSpPr>
          <a:xfrm>
            <a:off x="553513" y="1476221"/>
            <a:ext cx="1548000" cy="1548000"/>
            <a:chOff x="474661" y="2049160"/>
            <a:chExt cx="1548000" cy="1548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F19885-90D1-6588-FBFE-0802B3A93C8A}"/>
                </a:ext>
              </a:extLst>
            </p:cNvPr>
            <p:cNvSpPr/>
            <p:nvPr/>
          </p:nvSpPr>
          <p:spPr>
            <a:xfrm>
              <a:off x="474661" y="2049160"/>
              <a:ext cx="1548000" cy="154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endParaRPr lang="en-US" b="1" noProof="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" panose="020B0004020202020204" pitchFamily="34" charset="0"/>
              </a:endParaRPr>
            </a:p>
          </p:txBody>
        </p:sp>
        <p:pic>
          <p:nvPicPr>
            <p:cNvPr id="27" name="Graphic 26" descr="Magnifying glass with solid fill">
              <a:extLst>
                <a:ext uri="{FF2B5EF4-FFF2-40B4-BE49-F238E27FC236}">
                  <a16:creationId xmlns:a16="http://schemas.microsoft.com/office/drawing/2014/main" id="{56BE2E3C-BF37-0D74-D7E8-D17D29EA1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8776" y="2363843"/>
              <a:ext cx="976199" cy="9761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29" name="Title 2">
            <a:extLst>
              <a:ext uri="{FF2B5EF4-FFF2-40B4-BE49-F238E27FC236}">
                <a16:creationId xmlns:a16="http://schemas.microsoft.com/office/drawing/2014/main" id="{4E42C5EA-BB75-2208-897E-DC8EDEBD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73" y="570259"/>
            <a:ext cx="5435600" cy="345730"/>
          </a:xfrm>
        </p:spPr>
        <p:txBody>
          <a:bodyPr/>
          <a:lstStyle/>
          <a:p>
            <a:r>
              <a:rPr lang="en-GB" dirty="0"/>
              <a:t>functionality</a:t>
            </a:r>
            <a:endParaRPr lang="en-AT" dirty="0"/>
          </a:p>
        </p:txBody>
      </p:sp>
      <p:pic>
        <p:nvPicPr>
          <p:cNvPr id="3" name="Picture 2" descr="A white electronic device with a green button&#10;&#10;Description automatically generated">
            <a:extLst>
              <a:ext uri="{FF2B5EF4-FFF2-40B4-BE49-F238E27FC236}">
                <a16:creationId xmlns:a16="http://schemas.microsoft.com/office/drawing/2014/main" id="{9B30666A-21B4-815A-C941-A412B45CA6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79" y="4905806"/>
            <a:ext cx="1199389" cy="8697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lose-up of a white object&#10;&#10;Description automatically generated">
            <a:extLst>
              <a:ext uri="{FF2B5EF4-FFF2-40B4-BE49-F238E27FC236}">
                <a16:creationId xmlns:a16="http://schemas.microsoft.com/office/drawing/2014/main" id="{7D305EFB-A730-604F-F1FD-0129E6D6C2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28" b="99263" l="10000" r="90000">
                        <a14:foregroundMark x1="65246" y1="64865" x2="66393" y2="78870"/>
                        <a14:foregroundMark x1="34918" y1="78378" x2="35246" y2="89435"/>
                        <a14:foregroundMark x1="49672" y1="89435" x2="50820" y2="99263"/>
                        <a14:foregroundMark x1="64754" y1="82064" x2="65246" y2="88698"/>
                        <a14:foregroundMark x1="34918" y1="91155" x2="35246" y2="97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15" y="4690512"/>
            <a:ext cx="1068764" cy="75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mputer tower with many lights&#10;&#10;Description automatically generated with medium confidence">
            <a:extLst>
              <a:ext uri="{FF2B5EF4-FFF2-40B4-BE49-F238E27FC236}">
                <a16:creationId xmlns:a16="http://schemas.microsoft.com/office/drawing/2014/main" id="{65B91C0C-E3B0-7118-7EDA-CFB2A55257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02" b="89976" l="9984" r="89976">
                        <a14:foregroundMark x1="17421" y1="13622" x2="66330" y2="21787"/>
                        <a14:foregroundMark x1="66330" y1="21787" x2="73727" y2="58205"/>
                        <a14:foregroundMark x1="31487" y1="9378" x2="52627" y2="14268"/>
                        <a14:foregroundMark x1="52627" y1="14268" x2="53557" y2="38965"/>
                        <a14:foregroundMark x1="53072" y1="8003" x2="79830" y2="23929"/>
                        <a14:foregroundMark x1="79830" y1="23929" x2="84034" y2="33791"/>
                        <a14:foregroundMark x1="46968" y1="8003" x2="54972" y2="19725"/>
                        <a14:foregroundMark x1="41350" y1="8933" x2="54972" y2="17825"/>
                        <a14:foregroundMark x1="50283" y1="6589" x2="52142" y2="19240"/>
                        <a14:foregroundMark x1="52142" y1="7761" x2="52627" y2="17623"/>
                        <a14:foregroundMark x1="52385" y1="8448" x2="52627" y2="16896"/>
                        <a14:foregroundMark x1="52627" y1="8448" x2="53072" y2="13137"/>
                        <a14:foregroundMark x1="53072" y1="5659" x2="50040" y2="5861"/>
                        <a14:foregroundMark x1="53072" y1="5659" x2="5307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072" y1="5659" x2="53557" y2="10550"/>
                        <a14:foregroundMark x1="54042" y1="88925" x2="57761" y2="89167"/>
                        <a14:foregroundMark x1="52142" y1="4931" x2="53800" y2="4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60" y="4714073"/>
            <a:ext cx="995498" cy="938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D3DC490-84F0-FB5E-4C0D-884FD9839AD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260785" y="5183516"/>
            <a:ext cx="433547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B9AEBB-3F4D-FDD8-5D6A-34B963FF7A1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276709" y="3681427"/>
            <a:ext cx="791688" cy="10090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F018A3-7244-ABEE-038B-AA1A1862C9BB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068397" y="3681427"/>
            <a:ext cx="1192388" cy="10090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51DF23-5DB3-A233-153A-684C463E2DB1}"/>
              </a:ext>
            </a:extLst>
          </p:cNvPr>
          <p:cNvCxnSpPr>
            <a:cxnSpLocks/>
          </p:cNvCxnSpPr>
          <p:nvPr/>
        </p:nvCxnSpPr>
        <p:spPr>
          <a:xfrm>
            <a:off x="8569615" y="5163535"/>
            <a:ext cx="1178234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D9E1173-8CD8-B9F2-6819-8BC888B6466F}"/>
              </a:ext>
            </a:extLst>
          </p:cNvPr>
          <p:cNvSpPr txBox="1"/>
          <p:nvPr/>
        </p:nvSpPr>
        <p:spPr>
          <a:xfrm>
            <a:off x="9775990" y="4998323"/>
            <a:ext cx="1764000" cy="318924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</a:rPr>
              <a:t>via GUI to user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7569069-321D-5DC5-713F-46647DDFFEC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186421" y="3689578"/>
            <a:ext cx="2907588" cy="102449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19A543C-A798-E871-06CC-FE6572A4A2A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178352" y="3597177"/>
            <a:ext cx="915657" cy="111689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3DEB664-0A06-EAE8-7CF5-7A1B8B98E1D3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8094009" y="3612223"/>
            <a:ext cx="958891" cy="11018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CAC30C8-63BA-A50C-C697-EEC5D31AC4C8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8094009" y="3717127"/>
            <a:ext cx="2884527" cy="99694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B1002D6-01D8-E718-D090-D18ACF3325D6}"/>
              </a:ext>
            </a:extLst>
          </p:cNvPr>
          <p:cNvSpPr txBox="1"/>
          <p:nvPr/>
        </p:nvSpPr>
        <p:spPr>
          <a:xfrm>
            <a:off x="1471953" y="5726945"/>
            <a:ext cx="1892070" cy="29328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GB" sz="1400" b="1" noProof="0" dirty="0">
                <a:solidFill>
                  <a:schemeClr val="bg1"/>
                </a:solidFill>
              </a:rPr>
              <a:t>MS – Monitoring Sensor</a:t>
            </a:r>
            <a:endParaRPr lang="en-AT" sz="1400" b="1" noProof="0" dirty="0" err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F0FAA-E07E-59D6-5E05-E30D97A24278}"/>
              </a:ext>
            </a:extLst>
          </p:cNvPr>
          <p:cNvSpPr txBox="1"/>
          <p:nvPr/>
        </p:nvSpPr>
        <p:spPr>
          <a:xfrm>
            <a:off x="7168860" y="5632979"/>
            <a:ext cx="1892070" cy="29328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GB" sz="1400" b="1" noProof="0" dirty="0">
                <a:solidFill>
                  <a:schemeClr val="bg1"/>
                </a:solidFill>
              </a:rPr>
              <a:t>MC – Monitoring </a:t>
            </a:r>
            <a:r>
              <a:rPr lang="en-GB" sz="1400" b="1" dirty="0" err="1">
                <a:solidFill>
                  <a:schemeClr val="bg1"/>
                </a:solidFill>
              </a:rPr>
              <a:t>Center</a:t>
            </a:r>
            <a:endParaRPr lang="en-AT" sz="1400" b="1" noProof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87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802D741-CFA6-51A4-EF06-593AD3086AC2}"/>
              </a:ext>
            </a:extLst>
          </p:cNvPr>
          <p:cNvSpPr/>
          <p:nvPr/>
        </p:nvSpPr>
        <p:spPr>
          <a:xfrm>
            <a:off x="5341914" y="3086138"/>
            <a:ext cx="3209925" cy="685723"/>
          </a:xfrm>
          <a:custGeom>
            <a:avLst/>
            <a:gdLst>
              <a:gd name="connsiteX0" fmla="*/ 0 w 3209925"/>
              <a:gd name="connsiteY0" fmla="*/ 352348 h 685723"/>
              <a:gd name="connsiteX1" fmla="*/ 1152525 w 3209925"/>
              <a:gd name="connsiteY1" fmla="*/ 9448 h 685723"/>
              <a:gd name="connsiteX2" fmla="*/ 3209925 w 3209925"/>
              <a:gd name="connsiteY2" fmla="*/ 685723 h 68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9925" h="685723">
                <a:moveTo>
                  <a:pt x="0" y="352348"/>
                </a:moveTo>
                <a:cubicBezTo>
                  <a:pt x="308769" y="153116"/>
                  <a:pt x="617538" y="-46115"/>
                  <a:pt x="1152525" y="9448"/>
                </a:cubicBezTo>
                <a:cubicBezTo>
                  <a:pt x="1687513" y="65010"/>
                  <a:pt x="2448719" y="375366"/>
                  <a:pt x="3209925" y="685723"/>
                </a:cubicBezTo>
              </a:path>
            </a:pathLst>
          </a:custGeom>
          <a:ln w="19050"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63C4B14-B534-DB77-5BBC-0DA804DBC064}"/>
              </a:ext>
            </a:extLst>
          </p:cNvPr>
          <p:cNvSpPr/>
          <p:nvPr/>
        </p:nvSpPr>
        <p:spPr>
          <a:xfrm>
            <a:off x="3799534" y="1005851"/>
            <a:ext cx="4677716" cy="1514107"/>
          </a:xfrm>
          <a:custGeom>
            <a:avLst/>
            <a:gdLst>
              <a:gd name="connsiteX0" fmla="*/ 0 w 4867275"/>
              <a:gd name="connsiteY0" fmla="*/ 1236364 h 1536412"/>
              <a:gd name="connsiteX1" fmla="*/ 2628900 w 4867275"/>
              <a:gd name="connsiteY1" fmla="*/ 1464964 h 1536412"/>
              <a:gd name="connsiteX2" fmla="*/ 3590925 w 4867275"/>
              <a:gd name="connsiteY2" fmla="*/ 131464 h 1536412"/>
              <a:gd name="connsiteX3" fmla="*/ 4867275 w 4867275"/>
              <a:gd name="connsiteY3" fmla="*/ 121939 h 153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7275" h="1536412">
                <a:moveTo>
                  <a:pt x="0" y="1236364"/>
                </a:moveTo>
                <a:cubicBezTo>
                  <a:pt x="1015206" y="1442739"/>
                  <a:pt x="2030412" y="1649114"/>
                  <a:pt x="2628900" y="1464964"/>
                </a:cubicBezTo>
                <a:cubicBezTo>
                  <a:pt x="3227388" y="1280814"/>
                  <a:pt x="3217863" y="355301"/>
                  <a:pt x="3590925" y="131464"/>
                </a:cubicBezTo>
                <a:cubicBezTo>
                  <a:pt x="3963987" y="-92373"/>
                  <a:pt x="4415631" y="14783"/>
                  <a:pt x="4867275" y="121939"/>
                </a:cubicBezTo>
              </a:path>
            </a:pathLst>
          </a:custGeom>
          <a:ln w="19050"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1DB52AD-9EB0-3251-1AB0-ACCAA521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GIDAS</a:t>
            </a:r>
            <a:endParaRPr lang="en-AT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4ABF628-ED80-33CC-07F4-3421B2F0CA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Product family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A9E1B-C003-EFEB-02E0-195F5E1075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1CE18-20D8-BBFA-8C94-7A9BD14FC1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12</a:t>
            </a:fld>
            <a:endParaRPr lang="de-DE" noProof="0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6276D29F-411F-E155-7551-58D6DDB7D434}"/>
              </a:ext>
            </a:extLst>
          </p:cNvPr>
          <p:cNvSpPr/>
          <p:nvPr/>
        </p:nvSpPr>
        <p:spPr>
          <a:xfrm>
            <a:off x="1579001" y="2142409"/>
            <a:ext cx="3357005" cy="3362837"/>
          </a:xfrm>
          <a:prstGeom prst="blockArc">
            <a:avLst>
              <a:gd name="adj1" fmla="val 14973458"/>
              <a:gd name="adj2" fmla="val 216639"/>
              <a:gd name="adj3" fmla="val 463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EC023B-A9A1-C370-2811-2FB1ABD3DB5E}"/>
              </a:ext>
            </a:extLst>
          </p:cNvPr>
          <p:cNvGrpSpPr/>
          <p:nvPr/>
        </p:nvGrpSpPr>
        <p:grpSpPr>
          <a:xfrm>
            <a:off x="2346864" y="2833909"/>
            <a:ext cx="1701909" cy="1701909"/>
            <a:chOff x="2648553" y="1552629"/>
            <a:chExt cx="1701909" cy="170190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F508913-EA73-E04F-2D4F-32BA2276D20D}"/>
                </a:ext>
              </a:extLst>
            </p:cNvPr>
            <p:cNvSpPr/>
            <p:nvPr/>
          </p:nvSpPr>
          <p:spPr>
            <a:xfrm>
              <a:off x="2648553" y="1552629"/>
              <a:ext cx="1701909" cy="1701909"/>
            </a:xfrm>
            <a:prstGeom prst="ellipse">
              <a:avLst/>
            </a:prstGeom>
            <a:blipFill dpi="0"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742" t="21088" r="3742" b="21088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T"/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EF8AF3E4-2755-F268-3F6E-EEAAC7C99575}"/>
                </a:ext>
              </a:extLst>
            </p:cNvPr>
            <p:cNvSpPr txBox="1"/>
            <p:nvPr/>
          </p:nvSpPr>
          <p:spPr>
            <a:xfrm>
              <a:off x="2897792" y="1801868"/>
              <a:ext cx="1203431" cy="12034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500" kern="1200"/>
                <a:t> </a:t>
              </a:r>
              <a:endParaRPr lang="en-AT" sz="6500" kern="1200"/>
            </a:p>
          </p:txBody>
        </p:sp>
      </p:grpSp>
      <p:sp>
        <p:nvSpPr>
          <p:cNvPr id="26" name="Block Arc 25">
            <a:extLst>
              <a:ext uri="{FF2B5EF4-FFF2-40B4-BE49-F238E27FC236}">
                <a16:creationId xmlns:a16="http://schemas.microsoft.com/office/drawing/2014/main" id="{F6D2B2D0-BE31-5185-6A78-1544F7E37B15}"/>
              </a:ext>
            </a:extLst>
          </p:cNvPr>
          <p:cNvSpPr/>
          <p:nvPr/>
        </p:nvSpPr>
        <p:spPr>
          <a:xfrm>
            <a:off x="1493643" y="2142409"/>
            <a:ext cx="3357005" cy="3541251"/>
          </a:xfrm>
          <a:prstGeom prst="blockArc">
            <a:avLst>
              <a:gd name="adj1" fmla="val 10626252"/>
              <a:gd name="adj2" fmla="val 17297401"/>
              <a:gd name="adj3" fmla="val 463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5B409CAD-2D78-612A-7B97-362220FA858F}"/>
              </a:ext>
            </a:extLst>
          </p:cNvPr>
          <p:cNvSpPr/>
          <p:nvPr/>
        </p:nvSpPr>
        <p:spPr>
          <a:xfrm>
            <a:off x="1407615" y="1927408"/>
            <a:ext cx="3528392" cy="3376698"/>
          </a:xfrm>
          <a:prstGeom prst="blockArc">
            <a:avLst>
              <a:gd name="adj1" fmla="val 4302599"/>
              <a:gd name="adj2" fmla="val 10973748"/>
              <a:gd name="adj3" fmla="val 463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sp>
        <p:nvSpPr>
          <p:cNvPr id="28" name="Block Arc 27">
            <a:extLst>
              <a:ext uri="{FF2B5EF4-FFF2-40B4-BE49-F238E27FC236}">
                <a16:creationId xmlns:a16="http://schemas.microsoft.com/office/drawing/2014/main" id="{5D41AEB0-CDC1-C54E-631E-CDC4AB281FE1}"/>
              </a:ext>
            </a:extLst>
          </p:cNvPr>
          <p:cNvSpPr/>
          <p:nvPr/>
        </p:nvSpPr>
        <p:spPr>
          <a:xfrm>
            <a:off x="1548920" y="1805468"/>
            <a:ext cx="3442363" cy="3498637"/>
          </a:xfrm>
          <a:prstGeom prst="blockArc">
            <a:avLst>
              <a:gd name="adj1" fmla="val 21383361"/>
              <a:gd name="adj2" fmla="val 6626542"/>
              <a:gd name="adj3" fmla="val 463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197289-EF5B-54B0-109B-522F3E2AF37E}"/>
              </a:ext>
            </a:extLst>
          </p:cNvPr>
          <p:cNvGrpSpPr/>
          <p:nvPr/>
        </p:nvGrpSpPr>
        <p:grpSpPr>
          <a:xfrm>
            <a:off x="2442996" y="2020469"/>
            <a:ext cx="1559864" cy="832660"/>
            <a:chOff x="2719575" y="180252"/>
            <a:chExt cx="1559864" cy="8326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4485F1-CAA7-BE37-B5AD-03A4AD361904}"/>
                </a:ext>
              </a:extLst>
            </p:cNvPr>
            <p:cNvSpPr/>
            <p:nvPr/>
          </p:nvSpPr>
          <p:spPr>
            <a:xfrm>
              <a:off x="2719575" y="180252"/>
              <a:ext cx="1559864" cy="8326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T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EADFC92E-942E-4EE1-0161-F8F78B9ABCAA}"/>
                </a:ext>
              </a:extLst>
            </p:cNvPr>
            <p:cNvSpPr txBox="1"/>
            <p:nvPr/>
          </p:nvSpPr>
          <p:spPr>
            <a:xfrm>
              <a:off x="2948012" y="302192"/>
              <a:ext cx="1102990" cy="588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STATIONARY</a:t>
              </a:r>
              <a:endParaRPr lang="en-AT" sz="16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9FE37-B761-16FC-1B9D-0FD91AFDB41C}"/>
              </a:ext>
            </a:extLst>
          </p:cNvPr>
          <p:cNvGrpSpPr/>
          <p:nvPr/>
        </p:nvGrpSpPr>
        <p:grpSpPr>
          <a:xfrm>
            <a:off x="4134130" y="3242609"/>
            <a:ext cx="1559864" cy="832660"/>
            <a:chOff x="4905725" y="1987254"/>
            <a:chExt cx="1559864" cy="8326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E791B9-94AB-C895-1669-039FA80CE4A7}"/>
                </a:ext>
              </a:extLst>
            </p:cNvPr>
            <p:cNvSpPr/>
            <p:nvPr/>
          </p:nvSpPr>
          <p:spPr>
            <a:xfrm>
              <a:off x="4905725" y="1987254"/>
              <a:ext cx="1559864" cy="8326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T"/>
            </a:p>
          </p:txBody>
        </p:sp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C482F776-1131-27EC-1D79-75BF9E91241E}"/>
                </a:ext>
              </a:extLst>
            </p:cNvPr>
            <p:cNvSpPr txBox="1"/>
            <p:nvPr/>
          </p:nvSpPr>
          <p:spPr>
            <a:xfrm>
              <a:off x="5134162" y="2109194"/>
              <a:ext cx="1102990" cy="588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PORTABLE</a:t>
              </a:r>
              <a:endParaRPr lang="en-AT" sz="16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223BF6-1CDA-838B-2F5A-79FF07DE540B}"/>
              </a:ext>
            </a:extLst>
          </p:cNvPr>
          <p:cNvGrpSpPr/>
          <p:nvPr/>
        </p:nvGrpSpPr>
        <p:grpSpPr>
          <a:xfrm>
            <a:off x="2391879" y="4658953"/>
            <a:ext cx="1559864" cy="832660"/>
            <a:chOff x="2719575" y="3794255"/>
            <a:chExt cx="1559864" cy="832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625BF0-9C2A-3E6B-CC5D-89690A46946E}"/>
                </a:ext>
              </a:extLst>
            </p:cNvPr>
            <p:cNvSpPr/>
            <p:nvPr/>
          </p:nvSpPr>
          <p:spPr>
            <a:xfrm>
              <a:off x="2719575" y="3794255"/>
              <a:ext cx="1559864" cy="8326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T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49C74208-6ECD-EAEC-9B4C-6E651647344A}"/>
                </a:ext>
              </a:extLst>
            </p:cNvPr>
            <p:cNvSpPr txBox="1"/>
            <p:nvPr/>
          </p:nvSpPr>
          <p:spPr>
            <a:xfrm>
              <a:off x="2948012" y="3916195"/>
              <a:ext cx="1153211" cy="588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RACKMOUNT</a:t>
              </a:r>
              <a:endParaRPr lang="en-AT" sz="1600" kern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BC7F58-A7B3-B253-465A-579D75AEDD5D}"/>
              </a:ext>
            </a:extLst>
          </p:cNvPr>
          <p:cNvGrpSpPr/>
          <p:nvPr/>
        </p:nvGrpSpPr>
        <p:grpSpPr>
          <a:xfrm>
            <a:off x="732514" y="3268533"/>
            <a:ext cx="1559864" cy="832660"/>
            <a:chOff x="347796" y="1987254"/>
            <a:chExt cx="1559864" cy="8326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5F3703-7BE6-A2CF-4FFF-AFB98899EFA3}"/>
                </a:ext>
              </a:extLst>
            </p:cNvPr>
            <p:cNvSpPr/>
            <p:nvPr/>
          </p:nvSpPr>
          <p:spPr>
            <a:xfrm>
              <a:off x="347796" y="1987254"/>
              <a:ext cx="1559864" cy="8326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T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1797BED5-7D36-7E99-6D09-2A2EF3B12173}"/>
                </a:ext>
              </a:extLst>
            </p:cNvPr>
            <p:cNvSpPr txBox="1"/>
            <p:nvPr/>
          </p:nvSpPr>
          <p:spPr>
            <a:xfrm>
              <a:off x="576233" y="2109194"/>
              <a:ext cx="1102990" cy="588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EMBEDDED*</a:t>
              </a:r>
              <a:endParaRPr lang="en-AT" sz="1600" kern="1200" dirty="0"/>
            </a:p>
          </p:txBody>
        </p:sp>
      </p:grpSp>
      <p:pic>
        <p:nvPicPr>
          <p:cNvPr id="30" name="Picture 29" descr="A grey electronic device with a green button&#10;&#10;Description automatically generated">
            <a:extLst>
              <a:ext uri="{FF2B5EF4-FFF2-40B4-BE49-F238E27FC236}">
                <a16:creationId xmlns:a16="http://schemas.microsoft.com/office/drawing/2014/main" id="{9A374631-690A-E54C-2CC2-09D5487CB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4" b="21436"/>
          <a:stretch/>
        </p:blipFill>
        <p:spPr>
          <a:xfrm>
            <a:off x="7366917" y="4815682"/>
            <a:ext cx="4022558" cy="1548370"/>
          </a:xfrm>
          <a:prstGeom prst="rect">
            <a:avLst/>
          </a:prstGeom>
        </p:spPr>
      </p:pic>
      <p:pic>
        <p:nvPicPr>
          <p:cNvPr id="31" name="Picture Placeholder 6">
            <a:extLst>
              <a:ext uri="{FF2B5EF4-FFF2-40B4-BE49-F238E27FC236}">
                <a16:creationId xmlns:a16="http://schemas.microsoft.com/office/drawing/2014/main" id="{1742516A-7717-3027-6EC2-5A4FA8F5E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0" t="32573" r="28282" b="28668"/>
          <a:stretch>
            <a:fillRect/>
          </a:stretch>
        </p:blipFill>
        <p:spPr>
          <a:xfrm>
            <a:off x="7649283" y="2401793"/>
            <a:ext cx="3538136" cy="2236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E918299-2D08-8F85-5E82-254C5707E890}"/>
              </a:ext>
            </a:extLst>
          </p:cNvPr>
          <p:cNvSpPr/>
          <p:nvPr/>
        </p:nvSpPr>
        <p:spPr>
          <a:xfrm>
            <a:off x="3578392" y="5346540"/>
            <a:ext cx="4022558" cy="845130"/>
          </a:xfrm>
          <a:custGeom>
            <a:avLst/>
            <a:gdLst>
              <a:gd name="connsiteX0" fmla="*/ 0 w 4200525"/>
              <a:gd name="connsiteY0" fmla="*/ 158350 h 1016020"/>
              <a:gd name="connsiteX1" fmla="*/ 1000125 w 4200525"/>
              <a:gd name="connsiteY1" fmla="*/ 1015600 h 1016020"/>
              <a:gd name="connsiteX2" fmla="*/ 2809875 w 4200525"/>
              <a:gd name="connsiteY2" fmla="*/ 63100 h 1016020"/>
              <a:gd name="connsiteX3" fmla="*/ 4200525 w 4200525"/>
              <a:gd name="connsiteY3" fmla="*/ 167875 h 101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0525" h="1016020">
                <a:moveTo>
                  <a:pt x="0" y="158350"/>
                </a:moveTo>
                <a:cubicBezTo>
                  <a:pt x="265906" y="594912"/>
                  <a:pt x="531813" y="1031475"/>
                  <a:pt x="1000125" y="1015600"/>
                </a:cubicBezTo>
                <a:cubicBezTo>
                  <a:pt x="1468437" y="999725"/>
                  <a:pt x="2276475" y="204387"/>
                  <a:pt x="2809875" y="63100"/>
                </a:cubicBezTo>
                <a:cubicBezTo>
                  <a:pt x="3343275" y="-78187"/>
                  <a:pt x="3771900" y="44844"/>
                  <a:pt x="4200525" y="167875"/>
                </a:cubicBezTo>
              </a:path>
            </a:pathLst>
          </a:custGeom>
          <a:ln w="19050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88931B-E1CC-7331-7439-3EFA9EA93E4F}"/>
              </a:ext>
            </a:extLst>
          </p:cNvPr>
          <p:cNvSpPr txBox="1"/>
          <p:nvPr/>
        </p:nvSpPr>
        <p:spPr>
          <a:xfrm>
            <a:off x="217242" y="6316554"/>
            <a:ext cx="4745283" cy="3198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1400" noProof="0" dirty="0">
                <a:solidFill>
                  <a:schemeClr val="tx1"/>
                </a:solidFill>
              </a:rPr>
              <a:t>*GIDAS algorithm directly integrated into your system </a:t>
            </a:r>
            <a:endParaRPr lang="en-AT" sz="1400" noProof="0" dirty="0" err="1">
              <a:solidFill>
                <a:schemeClr val="tx1"/>
              </a:solidFill>
            </a:endParaRPr>
          </a:p>
        </p:txBody>
      </p:sp>
      <p:pic>
        <p:nvPicPr>
          <p:cNvPr id="7" name="Picture 6" descr="A computer tower with many lights&#10;&#10;Description automatically generated with medium confidence">
            <a:extLst>
              <a:ext uri="{FF2B5EF4-FFF2-40B4-BE49-F238E27FC236}">
                <a16:creationId xmlns:a16="http://schemas.microsoft.com/office/drawing/2014/main" id="{02232748-A130-9EEC-76CD-E27930C40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89976" l="9984" r="89976">
                        <a14:foregroundMark x1="17421" y1="13622" x2="66330" y2="21787"/>
                        <a14:foregroundMark x1="66330" y1="21787" x2="73727" y2="58205"/>
                        <a14:foregroundMark x1="31487" y1="9378" x2="52627" y2="14268"/>
                        <a14:foregroundMark x1="52627" y1="14268" x2="53557" y2="38965"/>
                        <a14:foregroundMark x1="53072" y1="8003" x2="79830" y2="23929"/>
                        <a14:foregroundMark x1="79830" y1="23929" x2="84034" y2="33791"/>
                        <a14:foregroundMark x1="46968" y1="8003" x2="54972" y2="19725"/>
                        <a14:foregroundMark x1="41350" y1="8933" x2="54972" y2="17825"/>
                        <a14:foregroundMark x1="50283" y1="6589" x2="52142" y2="19240"/>
                        <a14:foregroundMark x1="52142" y1="7761" x2="52627" y2="17623"/>
                        <a14:foregroundMark x1="52385" y1="8448" x2="52627" y2="16896"/>
                        <a14:foregroundMark x1="52627" y1="8448" x2="53072" y2="13137"/>
                        <a14:foregroundMark x1="53072" y1="5659" x2="50040" y2="5861"/>
                        <a14:foregroundMark x1="53072" y1="5659" x2="5307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072" y1="5659" x2="53557" y2="10550"/>
                        <a14:foregroundMark x1="54042" y1="88925" x2="57761" y2="89167"/>
                        <a14:foregroundMark x1="52142" y1="4931" x2="53800" y2="4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7" y="430523"/>
            <a:ext cx="1966742" cy="1854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A white electronic device with a green button&#10;&#10;Description automatically generated">
            <a:extLst>
              <a:ext uri="{FF2B5EF4-FFF2-40B4-BE49-F238E27FC236}">
                <a16:creationId xmlns:a16="http://schemas.microsoft.com/office/drawing/2014/main" id="{3DA4EBFF-B98C-6CFD-18E5-B239FDDC3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21" y="843884"/>
            <a:ext cx="1904055" cy="13807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close-up of a white object&#10;&#10;Description automatically generated">
            <a:extLst>
              <a:ext uri="{FF2B5EF4-FFF2-40B4-BE49-F238E27FC236}">
                <a16:creationId xmlns:a16="http://schemas.microsoft.com/office/drawing/2014/main" id="{3CBDE75A-87C6-FAD3-6415-C2CDD373E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28" b="99263" l="10000" r="90000">
                        <a14:foregroundMark x1="65246" y1="64865" x2="66393" y2="78870"/>
                        <a14:foregroundMark x1="34918" y1="78378" x2="35246" y2="89435"/>
                        <a14:foregroundMark x1="49672" y1="89435" x2="50820" y2="99263"/>
                        <a14:foregroundMark x1="64754" y1="82064" x2="65246" y2="88698"/>
                        <a14:foregroundMark x1="34918" y1="91155" x2="35246" y2="97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03" y="552622"/>
            <a:ext cx="1472569" cy="103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61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2F42-CF23-4E1C-A669-94FAE5AF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GIDAS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492C0-716B-3C66-703C-94D72B202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8A023-394D-EAE8-5D35-A7E3CB8354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0254-005A-0AB6-C1D5-1360C7FE9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13</a:t>
            </a:fld>
            <a:endParaRPr lang="de-D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A7945-9E68-5C1E-91DD-CEAE60D782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2" y="1620896"/>
            <a:ext cx="6084692" cy="3860538"/>
          </a:xfrm>
        </p:spPr>
        <p:txBody>
          <a:bodyPr/>
          <a:lstStyle/>
          <a:p>
            <a:r>
              <a:rPr lang="en-GB" sz="2000" dirty="0"/>
              <a:t>GIDAS is </a:t>
            </a:r>
            <a:r>
              <a:rPr lang="en-GB" sz="2000" b="1" dirty="0">
                <a:solidFill>
                  <a:schemeClr val="accent1"/>
                </a:solidFill>
              </a:rPr>
              <a:t>used to monitor the GNSS environment</a:t>
            </a:r>
          </a:p>
          <a:p>
            <a:r>
              <a:rPr lang="en-GB" sz="2000" dirty="0"/>
              <a:t>It gives out </a:t>
            </a:r>
            <a:r>
              <a:rPr lang="en-GB" sz="2000" b="1" dirty="0">
                <a:solidFill>
                  <a:schemeClr val="accent1"/>
                </a:solidFill>
              </a:rPr>
              <a:t>alerts</a:t>
            </a:r>
            <a:r>
              <a:rPr lang="en-GB" sz="2000" dirty="0"/>
              <a:t> if intentional interference is present and </a:t>
            </a:r>
            <a:r>
              <a:rPr lang="en-GB" sz="2000" b="1" dirty="0">
                <a:solidFill>
                  <a:schemeClr val="accent1"/>
                </a:solidFill>
              </a:rPr>
              <a:t>records vital data</a:t>
            </a:r>
          </a:p>
          <a:p>
            <a:r>
              <a:rPr lang="en-GB" sz="2000" dirty="0"/>
              <a:t>GIDAS </a:t>
            </a:r>
            <a:r>
              <a:rPr lang="en-GB" sz="2000" b="1" dirty="0">
                <a:solidFill>
                  <a:schemeClr val="accent1"/>
                </a:solidFill>
              </a:rPr>
              <a:t>does NOT protect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/>
              <a:t>against jamming or spoofing!</a:t>
            </a:r>
            <a:br>
              <a:rPr lang="en-GB" sz="2000" dirty="0"/>
            </a:br>
            <a:r>
              <a:rPr lang="en-GB" sz="2000" dirty="0"/>
              <a:t>Mitigation must be done on another level. We offer the </a:t>
            </a:r>
            <a:r>
              <a:rPr lang="en-GB" sz="2000" b="1" dirty="0">
                <a:solidFill>
                  <a:schemeClr val="accent1"/>
                </a:solidFill>
              </a:rPr>
              <a:t>basis for procedures or decisions on how to (re)act</a:t>
            </a:r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/>
              <a:t>It can be used in any application where </a:t>
            </a:r>
            <a:r>
              <a:rPr lang="en-GB" sz="2000" b="1" dirty="0">
                <a:solidFill>
                  <a:schemeClr val="accent1"/>
                </a:solidFill>
              </a:rPr>
              <a:t>positioning or time synchronization</a:t>
            </a:r>
            <a:r>
              <a:rPr lang="en-GB" sz="2000" dirty="0"/>
              <a:t> are crucial or where interferences imply the presence of </a:t>
            </a:r>
            <a:r>
              <a:rPr lang="en-GB" sz="2000" b="1" dirty="0">
                <a:solidFill>
                  <a:schemeClr val="accent1"/>
                </a:solidFill>
              </a:rPr>
              <a:t>malicious intent</a:t>
            </a:r>
          </a:p>
          <a:p>
            <a:r>
              <a:rPr lang="en-GB" sz="2000" dirty="0"/>
              <a:t>It is </a:t>
            </a:r>
            <a:r>
              <a:rPr lang="en-GB" sz="2000" b="1" dirty="0">
                <a:solidFill>
                  <a:schemeClr val="accent1"/>
                </a:solidFill>
              </a:rPr>
              <a:t>modular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chemeClr val="accent1"/>
                </a:solidFill>
              </a:rPr>
              <a:t>can be adapted </a:t>
            </a:r>
            <a:r>
              <a:rPr lang="en-GB" sz="2000" dirty="0"/>
              <a:t>to specific needs</a:t>
            </a:r>
            <a:endParaRPr lang="en-AT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5AFC6-BFF5-8C60-074D-5E68AB10D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75" y="1162770"/>
            <a:ext cx="1704887" cy="3184346"/>
          </a:xfrm>
          <a:prstGeom prst="rect">
            <a:avLst/>
          </a:prstGeom>
        </p:spPr>
      </p:pic>
      <p:pic>
        <p:nvPicPr>
          <p:cNvPr id="11" name="Picture 10" descr="A yellow case with a black circle inside&#10;&#10;AI-generated content may be incorrect.">
            <a:extLst>
              <a:ext uri="{FF2B5EF4-FFF2-40B4-BE49-F238E27FC236}">
                <a16:creationId xmlns:a16="http://schemas.microsoft.com/office/drawing/2014/main" id="{C82144F0-816D-A9C3-A4E3-BF57E878C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09" b="89745" l="7362" r="90598">
                        <a14:foregroundMark x1="22449" y1="51273" x2="7362" y2="58177"/>
                        <a14:foregroundMark x1="34257" y1="9517" x2="34257" y2="9517"/>
                        <a14:foregroundMark x1="80612" y1="10590" x2="80612" y2="10590"/>
                        <a14:foregroundMark x1="78571" y1="9651" x2="79155" y2="7909"/>
                        <a14:foregroundMark x1="85933" y1="11729" x2="85933" y2="11729"/>
                        <a14:foregroundMark x1="90598" y1="14544" x2="89431" y2="31501"/>
                        <a14:backgroundMark x1="6050" y1="62332" x2="583" y2="59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00"/>
          <a:stretch>
            <a:fillRect/>
          </a:stretch>
        </p:blipFill>
        <p:spPr>
          <a:xfrm>
            <a:off x="8567738" y="2899949"/>
            <a:ext cx="3084061" cy="28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6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DFDFC-DCB4-5FE8-79D3-3CDB8CC6E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D6B311-1E7A-0E23-CE0F-11647B88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XPLORA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9107C-0CD1-8025-B992-AB2713F753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C792D-0743-03F0-8349-DA03DBAF18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14</a:t>
            </a:fld>
            <a:endParaRPr lang="de-DE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B7E914-38CA-9334-A895-3331FABE9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64753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B36C-A954-462A-B051-1B7EF6307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32BF89-5754-3088-6FF0-623AAA7C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XPLORA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3B61F-1A1E-8713-F2D7-1CAB925BF5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Gnss</a:t>
            </a:r>
            <a:r>
              <a:rPr lang="en-US" dirty="0"/>
              <a:t> signal simulator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7E749-A63F-A07A-8E95-D14D4C548C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C4DFA-BFFA-436D-0CA1-2D4472E83E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15</a:t>
            </a:fld>
            <a:endParaRPr lang="de-DE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5B2A89-A751-5510-20A1-EFA649A46F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6549" y="1484313"/>
            <a:ext cx="5583483" cy="499393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1"/>
                </a:solidFill>
              </a:rPr>
              <a:t>XPLORA </a:t>
            </a:r>
            <a:r>
              <a:rPr lang="en-US" sz="2400" dirty="0"/>
              <a:t>is our </a:t>
            </a:r>
            <a:r>
              <a:rPr lang="en-US" sz="2400" b="1" dirty="0">
                <a:solidFill>
                  <a:schemeClr val="accent1"/>
                </a:solidFill>
              </a:rPr>
              <a:t>solution </a:t>
            </a:r>
            <a:r>
              <a:rPr lang="en-US" sz="2400" dirty="0"/>
              <a:t>to provide </a:t>
            </a:r>
            <a:br>
              <a:rPr lang="en-US" sz="2400" dirty="0"/>
            </a:br>
            <a:r>
              <a:rPr lang="en-US" sz="2400" b="1" dirty="0">
                <a:solidFill>
                  <a:schemeClr val="accent1"/>
                </a:solidFill>
              </a:rPr>
              <a:t>controlled </a:t>
            </a:r>
            <a:r>
              <a:rPr lang="en-US" sz="2400" dirty="0"/>
              <a:t>&amp;</a:t>
            </a:r>
            <a:r>
              <a:rPr lang="en-US" sz="2400" b="1" dirty="0">
                <a:solidFill>
                  <a:schemeClr val="accent1"/>
                </a:solidFill>
              </a:rPr>
              <a:t> repeatable GNSS environments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Jamming</a:t>
            </a:r>
            <a:r>
              <a:rPr lang="en-US" sz="2400" dirty="0"/>
              <a:t> &amp; </a:t>
            </a:r>
            <a:r>
              <a:rPr lang="en-US" sz="2400" b="1" dirty="0">
                <a:solidFill>
                  <a:schemeClr val="accent1"/>
                </a:solidFill>
              </a:rPr>
              <a:t>Spoofing </a:t>
            </a:r>
            <a:r>
              <a:rPr lang="en-US" sz="2400" dirty="0"/>
              <a:t>possible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Atmospheric errors, Multipath, Urban Environment</a:t>
            </a:r>
            <a:r>
              <a:rPr lang="en-US" sz="2400" dirty="0"/>
              <a:t> &amp; </a:t>
            </a:r>
            <a:r>
              <a:rPr lang="en-US" sz="2400" b="1" dirty="0">
                <a:solidFill>
                  <a:schemeClr val="accent1"/>
                </a:solidFill>
              </a:rPr>
              <a:t>Reflectometry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Highly </a:t>
            </a:r>
            <a:r>
              <a:rPr lang="en-US" sz="2400" b="1" dirty="0">
                <a:solidFill>
                  <a:schemeClr val="accent1"/>
                </a:solidFill>
              </a:rPr>
              <a:t>customizable scenarios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dirty="0"/>
              <a:t>including multiple receivers, highly dynamic e.g. rockets or satellites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Simulation of </a:t>
            </a:r>
            <a:r>
              <a:rPr lang="en-US" sz="2400" b="1" dirty="0">
                <a:solidFill>
                  <a:schemeClr val="accent1"/>
                </a:solidFill>
              </a:rPr>
              <a:t>custom constellations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dirty="0"/>
              <a:t>and manipulation of existing constellations e.g. malfunction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Lunar applications </a:t>
            </a:r>
            <a:r>
              <a:rPr lang="en-US" sz="2400" dirty="0"/>
              <a:t>possible</a:t>
            </a:r>
          </a:p>
        </p:txBody>
      </p:sp>
      <p:pic>
        <p:nvPicPr>
          <p:cNvPr id="8" name="Picture Placeholder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3A7F3F6-CE8C-730D-3E4F-9ABC168A3C5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r="28625"/>
          <a:stretch>
            <a:fillRect/>
          </a:stretch>
        </p:blipFill>
        <p:spPr>
          <a:xfrm>
            <a:off x="6096000" y="0"/>
            <a:ext cx="6096000" cy="659765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2EEE3-F50D-336C-EC3B-EF0807AFCE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13" r="15156" b="7888"/>
          <a:stretch>
            <a:fillRect/>
          </a:stretch>
        </p:blipFill>
        <p:spPr>
          <a:xfrm>
            <a:off x="6095998" y="1"/>
            <a:ext cx="6095999" cy="65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18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7C681-5715-82D8-90A8-6D6B69E5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XPLORA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5B4FD-D6E6-11F8-CA2D-693135AE0B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Product family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3448-DB82-1594-1C9E-5D544E65E4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5ED59-9A97-8167-D0B7-247A78B785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16</a:t>
            </a:fld>
            <a:endParaRPr lang="de-DE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35F92C-0B48-3C71-C2FB-DDCD8702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598" y="880820"/>
            <a:ext cx="3339411" cy="2151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60BC83-8F24-F7D3-B0F4-7EE51824E3B8}"/>
              </a:ext>
            </a:extLst>
          </p:cNvPr>
          <p:cNvSpPr txBox="1"/>
          <p:nvPr/>
        </p:nvSpPr>
        <p:spPr>
          <a:xfrm>
            <a:off x="5044466" y="3161830"/>
            <a:ext cx="1857676" cy="25955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GB" sz="1400" noProof="0" dirty="0">
                <a:solidFill>
                  <a:schemeClr val="tx1"/>
                </a:solidFill>
              </a:rPr>
              <a:t>XPLORA Core (Software)</a:t>
            </a:r>
            <a:endParaRPr lang="en-AT" sz="1400" noProof="0" dirty="0" err="1">
              <a:solidFill>
                <a:schemeClr val="tx1"/>
              </a:solidFill>
            </a:endParaRPr>
          </a:p>
        </p:txBody>
      </p:sp>
      <p:pic>
        <p:nvPicPr>
          <p:cNvPr id="14" name="Picture 13" descr="A computer monitor and a machine&#10;&#10;AI-generated content may be incorrect.">
            <a:extLst>
              <a:ext uri="{FF2B5EF4-FFF2-40B4-BE49-F238E27FC236}">
                <a16:creationId xmlns:a16="http://schemas.microsoft.com/office/drawing/2014/main" id="{0DBD6816-A5CC-DA12-553F-4C85D21EC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5" y="2720660"/>
            <a:ext cx="3479692" cy="1661009"/>
          </a:xfrm>
          <a:prstGeom prst="rect">
            <a:avLst/>
          </a:prstGeom>
        </p:spPr>
      </p:pic>
      <p:pic>
        <p:nvPicPr>
          <p:cNvPr id="16" name="Picture 15" descr="A computer and a box&#10;&#10;AI-generated content may be incorrect.">
            <a:extLst>
              <a:ext uri="{FF2B5EF4-FFF2-40B4-BE49-F238E27FC236}">
                <a16:creationId xmlns:a16="http://schemas.microsoft.com/office/drawing/2014/main" id="{4E4ED1F4-7241-5C11-4AFB-CF5703434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52" y="2639534"/>
            <a:ext cx="3502515" cy="1742136"/>
          </a:xfrm>
          <a:prstGeom prst="rect">
            <a:avLst/>
          </a:prstGeom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EF4B81FB-F37C-6627-E342-24CADF40CD33}"/>
              </a:ext>
            </a:extLst>
          </p:cNvPr>
          <p:cNvCxnSpPr>
            <a:cxnSpLocks/>
          </p:cNvCxnSpPr>
          <p:nvPr/>
        </p:nvCxnSpPr>
        <p:spPr>
          <a:xfrm>
            <a:off x="5973304" y="3551165"/>
            <a:ext cx="2133748" cy="1251147"/>
          </a:xfrm>
          <a:prstGeom prst="bentConnector3">
            <a:avLst>
              <a:gd name="adj1" fmla="val 77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D45EA649-3015-8057-226B-F97EC5D09F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51050" y="3551163"/>
            <a:ext cx="2318155" cy="1243297"/>
          </a:xfrm>
          <a:prstGeom prst="bentConnector3">
            <a:avLst>
              <a:gd name="adj1" fmla="val -18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BB530C-CF02-83C4-492A-23DB3A802261}"/>
              </a:ext>
            </a:extLst>
          </p:cNvPr>
          <p:cNvSpPr txBox="1"/>
          <p:nvPr/>
        </p:nvSpPr>
        <p:spPr>
          <a:xfrm>
            <a:off x="843098" y="4934631"/>
            <a:ext cx="3135013" cy="14364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GB" sz="1400" b="1" noProof="0" dirty="0">
                <a:solidFill>
                  <a:schemeClr val="accent1"/>
                </a:solidFill>
              </a:rPr>
              <a:t>XPLORA Pro</a:t>
            </a:r>
            <a:endParaRPr lang="en-GB" sz="1400" b="1" dirty="0">
              <a:solidFill>
                <a:schemeClr val="accent1"/>
              </a:solidFill>
            </a:endParaRPr>
          </a:p>
          <a:p>
            <a:pPr marL="285750" indent="-285750"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chemeClr val="tx1"/>
                </a:solidFill>
              </a:rPr>
              <a:t>Real-time simulation and modifications</a:t>
            </a:r>
          </a:p>
          <a:p>
            <a:pPr marL="285750" indent="-285750"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Hardware in the Loop</a:t>
            </a:r>
          </a:p>
          <a:p>
            <a:pPr marL="285750" indent="-285750"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No further HW necessary</a:t>
            </a: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2997F5-9537-C4E8-DBBA-D10AD8F8D905}"/>
              </a:ext>
            </a:extLst>
          </p:cNvPr>
          <p:cNvSpPr txBox="1"/>
          <p:nvPr/>
        </p:nvSpPr>
        <p:spPr>
          <a:xfrm>
            <a:off x="8466103" y="4770257"/>
            <a:ext cx="2393576" cy="176524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GB" sz="1400" b="1" noProof="0" dirty="0">
                <a:solidFill>
                  <a:schemeClr val="accent1"/>
                </a:solidFill>
              </a:rPr>
              <a:t>XPLORA One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Non-real-time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Windows, Linux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Customer‘s  COTS laptop/PC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Cost effective</a:t>
            </a:r>
            <a:endParaRPr lang="en-GB" sz="1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820187-1C90-1966-0D1C-BC989343CC14}"/>
              </a:ext>
            </a:extLst>
          </p:cNvPr>
          <p:cNvSpPr txBox="1"/>
          <p:nvPr/>
        </p:nvSpPr>
        <p:spPr>
          <a:xfrm>
            <a:off x="4563410" y="4500280"/>
            <a:ext cx="791851" cy="21073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GB" sz="1400" noProof="0" dirty="0">
                <a:solidFill>
                  <a:schemeClr val="tx1"/>
                </a:solidFill>
              </a:rPr>
              <a:t>IZT S1000</a:t>
            </a:r>
            <a:endParaRPr lang="en-AT" sz="1400" noProof="0" dirty="0" err="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976807-2CA9-F0DF-DDB5-3826B78CA64D}"/>
              </a:ext>
            </a:extLst>
          </p:cNvPr>
          <p:cNvSpPr txBox="1"/>
          <p:nvPr/>
        </p:nvSpPr>
        <p:spPr>
          <a:xfrm>
            <a:off x="6315958" y="4500280"/>
            <a:ext cx="1630837" cy="21073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GB" sz="1400" noProof="0" dirty="0">
                <a:solidFill>
                  <a:schemeClr val="tx1"/>
                </a:solidFill>
              </a:rPr>
              <a:t>Ettus N200/X300</a:t>
            </a:r>
            <a:endParaRPr lang="en-AT" sz="1400" noProof="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56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9F7C-FA12-6DCD-42F2-D1A61969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XPLORA Trace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E2193-21CD-BFC0-9B5C-8B0F9521C2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For recording and replaying GNSS environments within the </a:t>
            </a:r>
            <a:r>
              <a:rPr lang="en-GB" dirty="0" err="1"/>
              <a:t>xplora</a:t>
            </a:r>
            <a:r>
              <a:rPr lang="en-GB" dirty="0"/>
              <a:t> family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341DD-D917-E74F-DAB5-AD7EFFDC23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F50B6-B4AF-69E7-AC53-928955B7B0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17</a:t>
            </a:fld>
            <a:endParaRPr lang="de-DE" noProof="0"/>
          </a:p>
        </p:txBody>
      </p:sp>
      <p:pic>
        <p:nvPicPr>
          <p:cNvPr id="8" name="Picture 7" descr="A computer with a computer and a box&#10;&#10;AI-generated content may be incorrect.">
            <a:extLst>
              <a:ext uri="{FF2B5EF4-FFF2-40B4-BE49-F238E27FC236}">
                <a16:creationId xmlns:a16="http://schemas.microsoft.com/office/drawing/2014/main" id="{AFF8B60B-0588-7A66-EFC8-6D19BBF57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317"/>
            <a:ext cx="1219200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8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6A222-295A-DB48-539E-F496CD1AD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FF218B5-2AB2-6301-DCD6-27916E5E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Fields of application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F8AB-4A48-A8C0-96AD-CEDC070CD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4320A-D5B7-CA11-55F8-2802DF4D2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18</a:t>
            </a:fld>
            <a:endParaRPr lang="de-DE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E09FAE-C7CC-501D-EE3D-F21058E9E9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269006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rred micro image of a street traffic">
            <a:extLst>
              <a:ext uri="{FF2B5EF4-FFF2-40B4-BE49-F238E27FC236}">
                <a16:creationId xmlns:a16="http://schemas.microsoft.com/office/drawing/2014/main" id="{A4E337C6-AC1B-80DB-9F3F-0F90B9A54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407" r="21177" b="3197"/>
          <a:stretch>
            <a:fillRect/>
          </a:stretch>
        </p:blipFill>
        <p:spPr>
          <a:xfrm>
            <a:off x="2582060" y="0"/>
            <a:ext cx="960994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7B06B-CC44-528A-5DE5-11E3F8E1F0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19</a:t>
            </a:fld>
            <a:endParaRPr lang="de-DE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32A3C-647E-838E-08F6-FEECBD6726E8}"/>
              </a:ext>
            </a:extLst>
          </p:cNvPr>
          <p:cNvSpPr/>
          <p:nvPr/>
        </p:nvSpPr>
        <p:spPr>
          <a:xfrm>
            <a:off x="0" y="0"/>
            <a:ext cx="306705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50DEB0-20DE-008C-E74E-B6994BCF6F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6550" y="1885361"/>
            <a:ext cx="5951128" cy="43884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dirty="0"/>
              <a:t>Some countries use </a:t>
            </a:r>
            <a:r>
              <a:rPr lang="en-GB" sz="2400" b="1" dirty="0">
                <a:solidFill>
                  <a:schemeClr val="bg2"/>
                </a:solidFill>
              </a:rPr>
              <a:t>GNSS for toll collection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Some </a:t>
            </a:r>
            <a:r>
              <a:rPr lang="en-GB" sz="2400" b="1" dirty="0">
                <a:solidFill>
                  <a:schemeClr val="bg2"/>
                </a:solidFill>
              </a:rPr>
              <a:t>drivers try to circumvent </a:t>
            </a:r>
            <a:r>
              <a:rPr lang="en-GB" sz="2400" dirty="0"/>
              <a:t>this by </a:t>
            </a:r>
            <a:br>
              <a:rPr lang="en-GB" sz="2400" dirty="0"/>
            </a:br>
            <a:r>
              <a:rPr lang="en-GB" sz="2400" b="1" dirty="0">
                <a:solidFill>
                  <a:schemeClr val="bg2"/>
                </a:solidFill>
              </a:rPr>
              <a:t>disturbing </a:t>
            </a:r>
            <a:r>
              <a:rPr lang="en-GB" sz="2400" dirty="0"/>
              <a:t>their</a:t>
            </a:r>
            <a:r>
              <a:rPr lang="en-GB" sz="2400" b="1" dirty="0">
                <a:solidFill>
                  <a:schemeClr val="bg2"/>
                </a:solidFill>
              </a:rPr>
              <a:t> own receivers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bg2"/>
                </a:solidFill>
              </a:rPr>
              <a:t>GIDAS</a:t>
            </a:r>
            <a:r>
              <a:rPr lang="en-GB" sz="2400" dirty="0"/>
              <a:t> can </a:t>
            </a:r>
            <a:r>
              <a:rPr lang="en-GB" sz="2400" b="1" dirty="0">
                <a:solidFill>
                  <a:schemeClr val="bg2"/>
                </a:solidFill>
              </a:rPr>
              <a:t>determine if the signal was </a:t>
            </a:r>
            <a:br>
              <a:rPr lang="en-GB" sz="2400" b="1" dirty="0">
                <a:solidFill>
                  <a:schemeClr val="bg2"/>
                </a:solidFill>
              </a:rPr>
            </a:br>
            <a:r>
              <a:rPr lang="en-GB" sz="2400" b="1" dirty="0">
                <a:solidFill>
                  <a:schemeClr val="bg2"/>
                </a:solidFill>
              </a:rPr>
              <a:t>disturbed</a:t>
            </a:r>
            <a:r>
              <a:rPr lang="en-GB" sz="2400" dirty="0"/>
              <a:t> at the given location and time</a:t>
            </a:r>
            <a:br>
              <a:rPr lang="en-GB" sz="2400" dirty="0"/>
            </a:br>
            <a:r>
              <a:rPr lang="en-GB" sz="2400" dirty="0"/>
              <a:t>and </a:t>
            </a:r>
            <a:r>
              <a:rPr lang="en-GB" sz="2400" b="1" dirty="0">
                <a:solidFill>
                  <a:schemeClr val="bg2"/>
                </a:solidFill>
              </a:rPr>
              <a:t>detect if jammers are on the move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bg2"/>
                </a:solidFill>
              </a:rPr>
              <a:t>Increased incentive </a:t>
            </a:r>
            <a:r>
              <a:rPr lang="en-GB" sz="2400" dirty="0"/>
              <a:t>to pay toll</a:t>
            </a:r>
            <a:endParaRPr lang="en-GB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9EAA9-2347-29A1-25CA-3E4E5902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900113"/>
            <a:ext cx="9773219" cy="345730"/>
          </a:xfrm>
        </p:spPr>
        <p:txBody>
          <a:bodyPr/>
          <a:lstStyle/>
          <a:p>
            <a:r>
              <a:rPr lang="en-GB" sz="3200" dirty="0">
                <a:solidFill>
                  <a:schemeClr val="accent4"/>
                </a:solidFill>
              </a:rPr>
              <a:t>Success story: toll collection</a:t>
            </a:r>
            <a:endParaRPr lang="en-AT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8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B1516C8E-F64A-4E43-B877-18E38C064AE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B1516C8E-F64A-4E43-B877-18E38C064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019E7-0BA7-4283-B00D-2B98F8BFE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62098" y="6598443"/>
            <a:ext cx="494939" cy="259557"/>
          </a:xfrm>
        </p:spPr>
        <p:txBody>
          <a:bodyPr/>
          <a:lstStyle/>
          <a:p>
            <a:fld id="{E3CBDC2B-8F86-4776-A4FE-87534A2B3DF5}" type="slidenum">
              <a:rPr lang="de-DE" noProof="0" smtClean="0"/>
              <a:pPr/>
              <a:t>2</a:t>
            </a:fld>
            <a:endParaRPr lang="de-DE" noProof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5930A4-3320-4058-8CF1-C911AE2E7B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40954" y="1679449"/>
            <a:ext cx="5280470" cy="418185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dirty="0"/>
              <a:t> OHB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dirty="0"/>
              <a:t> GNSS &amp; interferences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dirty="0"/>
              <a:t> GIDAS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dirty="0"/>
              <a:t> XPLORA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dirty="0"/>
              <a:t> Fields of Applications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5C877C-F69B-4D8E-835C-3BCBAEE152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566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sitting in front of several computers&#10;&#10;AI-generated content may be incorrect.">
            <a:extLst>
              <a:ext uri="{FF2B5EF4-FFF2-40B4-BE49-F238E27FC236}">
                <a16:creationId xmlns:a16="http://schemas.microsoft.com/office/drawing/2014/main" id="{50EB088B-A2AC-268D-F0EA-BEA4CD691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4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7E49E7-D9F6-6239-8855-F72FF1312B47}"/>
              </a:ext>
            </a:extLst>
          </p:cNvPr>
          <p:cNvSpPr/>
          <p:nvPr/>
        </p:nvSpPr>
        <p:spPr>
          <a:xfrm>
            <a:off x="-4476748" y="0"/>
            <a:ext cx="16668748" cy="6858000"/>
          </a:xfrm>
          <a:prstGeom prst="rect">
            <a:avLst/>
          </a:prstGeom>
          <a:gradFill flip="none" rotWithShape="1">
            <a:gsLst>
              <a:gs pos="35000">
                <a:schemeClr val="accent1">
                  <a:alpha val="73000"/>
                </a:schemeClr>
              </a:gs>
              <a:gs pos="74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694B0-948A-4555-EDA9-B463CCB6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488" y="600863"/>
            <a:ext cx="9773219" cy="620629"/>
          </a:xfrm>
        </p:spPr>
        <p:txBody>
          <a:bodyPr/>
          <a:lstStyle/>
          <a:p>
            <a:r>
              <a:rPr lang="en-GB" sz="3200" dirty="0">
                <a:solidFill>
                  <a:schemeClr val="bg2"/>
                </a:solidFill>
              </a:rPr>
              <a:t>Success story: ROMATSA</a:t>
            </a:r>
            <a:endParaRPr lang="en-AT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45F4C-B47D-C7D6-80DB-EF73457962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20</a:t>
            </a:fld>
            <a:endParaRPr lang="de-D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E8ACCF-D607-893E-DCA5-058C4FAD3A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3927" y="1468626"/>
            <a:ext cx="5618687" cy="4882683"/>
          </a:xfrm>
        </p:spPr>
        <p:txBody>
          <a:bodyPr/>
          <a:lstStyle/>
          <a:p>
            <a:pPr marL="270000">
              <a:spcBef>
                <a:spcPts val="0"/>
              </a:spcBef>
              <a:spcAft>
                <a:spcPts val="1800"/>
              </a:spcAft>
            </a:pPr>
            <a:r>
              <a:rPr lang="en-US" sz="2400" b="1" dirty="0">
                <a:solidFill>
                  <a:schemeClr val="accent4"/>
                </a:solidFill>
              </a:rPr>
              <a:t>Nationwide</a:t>
            </a:r>
            <a:r>
              <a:rPr lang="en-US" sz="2400" dirty="0">
                <a:solidFill>
                  <a:schemeClr val="bg2"/>
                </a:solidFill>
              </a:rPr>
              <a:t> GNSS monitoring and interference detection system on airports </a:t>
            </a:r>
            <a:r>
              <a:rPr lang="en-US" sz="2400" b="1" dirty="0">
                <a:solidFill>
                  <a:schemeClr val="accent4"/>
                </a:solidFill>
              </a:rPr>
              <a:t>using GIDAS</a:t>
            </a:r>
            <a:r>
              <a:rPr lang="en-US" sz="2400" dirty="0">
                <a:solidFill>
                  <a:schemeClr val="bg2"/>
                </a:solidFill>
              </a:rPr>
              <a:t> in Romania</a:t>
            </a:r>
          </a:p>
          <a:p>
            <a:pPr marL="270000">
              <a:spcBef>
                <a:spcPts val="0"/>
              </a:spcBef>
              <a:spcAft>
                <a:spcPts val="1800"/>
              </a:spcAft>
            </a:pPr>
            <a:r>
              <a:rPr lang="en-US" sz="2400" b="1" dirty="0">
                <a:solidFill>
                  <a:schemeClr val="accent4"/>
                </a:solidFill>
              </a:rPr>
              <a:t>16 airports </a:t>
            </a:r>
            <a:r>
              <a:rPr lang="en-US" sz="2400" dirty="0">
                <a:solidFill>
                  <a:schemeClr val="bg2"/>
                </a:solidFill>
              </a:rPr>
              <a:t>feeding data into a </a:t>
            </a:r>
            <a:r>
              <a:rPr lang="en-GB" sz="2400" dirty="0">
                <a:solidFill>
                  <a:schemeClr val="bg2"/>
                </a:solidFill>
              </a:rPr>
              <a:t>centralized nationwide airport monitoring</a:t>
            </a:r>
          </a:p>
          <a:p>
            <a:pPr marL="270000">
              <a:spcBef>
                <a:spcPts val="0"/>
              </a:spcBef>
              <a:spcAft>
                <a:spcPts val="1800"/>
              </a:spcAft>
            </a:pPr>
            <a:r>
              <a:rPr lang="en-GB" sz="2400" b="1" dirty="0">
                <a:solidFill>
                  <a:schemeClr val="accent4"/>
                </a:solidFill>
              </a:rPr>
              <a:t>24/7 real-time </a:t>
            </a:r>
            <a:r>
              <a:rPr lang="en-US" sz="2400" dirty="0">
                <a:solidFill>
                  <a:schemeClr val="bg2"/>
                </a:solidFill>
              </a:rPr>
              <a:t>GNSS signal monitoring, jamming and spoofing </a:t>
            </a:r>
            <a:r>
              <a:rPr lang="en-US" sz="2400" b="1" dirty="0">
                <a:solidFill>
                  <a:schemeClr val="accent4"/>
                </a:solidFill>
              </a:rPr>
              <a:t>detection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b="1" dirty="0">
                <a:solidFill>
                  <a:schemeClr val="accent4"/>
                </a:solidFill>
              </a:rPr>
              <a:t>alert</a:t>
            </a:r>
            <a:r>
              <a:rPr lang="en-US" sz="2400" dirty="0">
                <a:solidFill>
                  <a:schemeClr val="bg2"/>
                </a:solidFill>
              </a:rPr>
              <a:t>, </a:t>
            </a:r>
            <a:r>
              <a:rPr lang="en-US" sz="2400" b="1" dirty="0">
                <a:solidFill>
                  <a:schemeClr val="accent4"/>
                </a:solidFill>
              </a:rPr>
              <a:t>analysis</a:t>
            </a:r>
            <a:r>
              <a:rPr lang="en-US" sz="2400" dirty="0">
                <a:solidFill>
                  <a:schemeClr val="bg2"/>
                </a:solidFill>
              </a:rPr>
              <a:t> &amp; </a:t>
            </a:r>
            <a:r>
              <a:rPr lang="en-US" sz="2400" b="1" dirty="0">
                <a:solidFill>
                  <a:schemeClr val="accent4"/>
                </a:solidFill>
              </a:rPr>
              <a:t>documentation</a:t>
            </a:r>
          </a:p>
          <a:p>
            <a:pPr marL="270000"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solidFill>
                  <a:schemeClr val="bg2"/>
                </a:solidFill>
              </a:rPr>
              <a:t>GIDAS </a:t>
            </a:r>
            <a:r>
              <a:rPr lang="en-GB" sz="2400" b="1" dirty="0">
                <a:solidFill>
                  <a:schemeClr val="accent4"/>
                </a:solidFill>
              </a:rPr>
              <a:t>enables Point in Space landing </a:t>
            </a:r>
            <a:r>
              <a:rPr lang="en-GB" sz="2400" dirty="0">
                <a:solidFill>
                  <a:schemeClr val="bg2"/>
                </a:solidFill>
              </a:rPr>
              <a:t>decisions, </a:t>
            </a:r>
            <a:r>
              <a:rPr lang="en-GB" sz="2400" b="1" dirty="0">
                <a:solidFill>
                  <a:schemeClr val="accent4"/>
                </a:solidFill>
              </a:rPr>
              <a:t>less costs </a:t>
            </a:r>
            <a:r>
              <a:rPr lang="en-GB" sz="2400" dirty="0">
                <a:solidFill>
                  <a:schemeClr val="bg2"/>
                </a:solidFill>
              </a:rPr>
              <a:t>in installation and maintenance </a:t>
            </a:r>
            <a:r>
              <a:rPr lang="en-GB" sz="2400" b="1" dirty="0">
                <a:solidFill>
                  <a:schemeClr val="accent4"/>
                </a:solidFill>
              </a:rPr>
              <a:t>than ILS</a:t>
            </a:r>
            <a:r>
              <a:rPr lang="en-GB" sz="2400" dirty="0">
                <a:solidFill>
                  <a:schemeClr val="bg2"/>
                </a:solidFill>
              </a:rPr>
              <a:t>, higher </a:t>
            </a:r>
            <a:r>
              <a:rPr lang="en-GB" sz="2400" b="1" dirty="0">
                <a:solidFill>
                  <a:schemeClr val="accent4"/>
                </a:solidFill>
              </a:rPr>
              <a:t>safety</a:t>
            </a:r>
            <a:endParaRPr lang="en-AT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40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computer device&#10;&#10;AI-generated content may be incorrect.">
            <a:extLst>
              <a:ext uri="{FF2B5EF4-FFF2-40B4-BE49-F238E27FC236}">
                <a16:creationId xmlns:a16="http://schemas.microsoft.com/office/drawing/2014/main" id="{A4CF8331-CDEF-1DA8-16B0-97444EB61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1"/>
          <a:stretch>
            <a:fillRect/>
          </a:stretch>
        </p:blipFill>
        <p:spPr>
          <a:xfrm>
            <a:off x="0" y="0"/>
            <a:ext cx="1221522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DBC0B8-856B-3935-5CD7-7C8F3D002B37}"/>
              </a:ext>
            </a:extLst>
          </p:cNvPr>
          <p:cNvSpPr/>
          <p:nvPr/>
        </p:nvSpPr>
        <p:spPr>
          <a:xfrm>
            <a:off x="-1" y="0"/>
            <a:ext cx="13226251" cy="6858000"/>
          </a:xfrm>
          <a:prstGeom prst="rect">
            <a:avLst/>
          </a:prstGeom>
          <a:gradFill>
            <a:gsLst>
              <a:gs pos="42000">
                <a:srgbClr val="8AA1BF">
                  <a:alpha val="88000"/>
                </a:srgbClr>
              </a:gs>
              <a:gs pos="70000">
                <a:schemeClr val="bg1">
                  <a:lumMod val="76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A71CD-5147-CBF7-BD03-140CD916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803910"/>
            <a:ext cx="9773219" cy="345730"/>
          </a:xfrm>
        </p:spPr>
        <p:txBody>
          <a:bodyPr/>
          <a:lstStyle/>
          <a:p>
            <a:r>
              <a:rPr lang="en-GB" sz="3200" dirty="0"/>
              <a:t>Success story: timeservers</a:t>
            </a:r>
            <a:endParaRPr lang="en-AT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50C72-1DAB-7DE1-35EA-7282EE9A4C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21</a:t>
            </a:fld>
            <a:endParaRPr lang="de-D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EF07B2-6C2D-58A9-FC51-51E7141F4E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2" y="1649745"/>
            <a:ext cx="5761037" cy="39484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</a:pPr>
            <a:r>
              <a:rPr lang="en-GB" sz="2400" dirty="0" err="1">
                <a:solidFill>
                  <a:schemeClr val="accent1"/>
                </a:solidFill>
              </a:rPr>
              <a:t>Mobatime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b="1" dirty="0">
                <a:solidFill>
                  <a:schemeClr val="accent1"/>
                </a:solidFill>
              </a:rPr>
              <a:t>integrated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b="1" dirty="0">
                <a:solidFill>
                  <a:schemeClr val="accent1"/>
                </a:solidFill>
              </a:rPr>
              <a:t>GIDAS Embedded </a:t>
            </a:r>
            <a:r>
              <a:rPr lang="en-GB" sz="2400" dirty="0">
                <a:solidFill>
                  <a:schemeClr val="accent1"/>
                </a:solidFill>
              </a:rPr>
              <a:t>into the DTS 4160 &amp; DTS 4210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</a:pPr>
            <a:r>
              <a:rPr lang="en-US" sz="2400" b="1" dirty="0">
                <a:solidFill>
                  <a:schemeClr val="accent1"/>
                </a:solidFill>
              </a:rPr>
              <a:t>Alerts</a:t>
            </a:r>
            <a:r>
              <a:rPr lang="en-US" sz="2400" dirty="0">
                <a:solidFill>
                  <a:schemeClr val="accent1"/>
                </a:solidFill>
              </a:rPr>
              <a:t> to the user of occurring interferences</a:t>
            </a:r>
            <a:endParaRPr lang="en-GB" sz="2400" dirty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</a:pPr>
            <a:r>
              <a:rPr lang="en-US" sz="2400" dirty="0">
                <a:solidFill>
                  <a:schemeClr val="accent1"/>
                </a:solidFill>
              </a:rPr>
              <a:t>GIDAS ensures the </a:t>
            </a:r>
            <a:r>
              <a:rPr lang="en-US" sz="2400" b="1" dirty="0">
                <a:solidFill>
                  <a:schemeClr val="accent1"/>
                </a:solidFill>
              </a:rPr>
              <a:t>time server does not rely on compromised signals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</a:pPr>
            <a:r>
              <a:rPr lang="en-US" sz="2400" dirty="0">
                <a:solidFill>
                  <a:schemeClr val="accent1"/>
                </a:solidFill>
              </a:rPr>
              <a:t>For </a:t>
            </a:r>
            <a:r>
              <a:rPr lang="en-US" sz="2400" b="1" dirty="0">
                <a:solidFill>
                  <a:schemeClr val="accent1"/>
                </a:solidFill>
              </a:rPr>
              <a:t>time-critical applications</a:t>
            </a:r>
            <a:r>
              <a:rPr lang="en-US" sz="2400" dirty="0">
                <a:solidFill>
                  <a:schemeClr val="accent1"/>
                </a:solidFill>
              </a:rPr>
              <a:t> like power plants, financial institutions and others</a:t>
            </a:r>
          </a:p>
        </p:txBody>
      </p:sp>
    </p:spTree>
    <p:extLst>
      <p:ext uri="{BB962C8B-B14F-4D97-AF65-F5344CB8AC3E}">
        <p14:creationId xmlns:p14="http://schemas.microsoft.com/office/powerpoint/2010/main" val="2904582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white protective suits&#10;&#10;AI-generated content may be incorrect.">
            <a:extLst>
              <a:ext uri="{FF2B5EF4-FFF2-40B4-BE49-F238E27FC236}">
                <a16:creationId xmlns:a16="http://schemas.microsoft.com/office/drawing/2014/main" id="{353482BB-BCC4-B439-077F-2EA0AB833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2666" b="12085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62017-75EF-5497-A7BA-2666E4FB62F5}"/>
              </a:ext>
            </a:extLst>
          </p:cNvPr>
          <p:cNvSpPr/>
          <p:nvPr/>
        </p:nvSpPr>
        <p:spPr>
          <a:xfrm>
            <a:off x="-2120900" y="0"/>
            <a:ext cx="14312900" cy="6858000"/>
          </a:xfrm>
          <a:prstGeom prst="rect">
            <a:avLst/>
          </a:prstGeom>
          <a:gradFill flip="none" rotWithShape="1">
            <a:gsLst>
              <a:gs pos="600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accent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F9C42-47D5-A4ED-8044-EC4C998D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846" y="278094"/>
            <a:ext cx="5022604" cy="963458"/>
          </a:xfrm>
        </p:spPr>
        <p:txBody>
          <a:bodyPr/>
          <a:lstStyle/>
          <a:p>
            <a:r>
              <a:rPr lang="en-GB" sz="3200" dirty="0">
                <a:solidFill>
                  <a:schemeClr val="bg2"/>
                </a:solidFill>
              </a:rPr>
              <a:t>Success story: </a:t>
            </a:r>
            <a:br>
              <a:rPr lang="en-GB" sz="3200" dirty="0">
                <a:solidFill>
                  <a:schemeClr val="bg2"/>
                </a:solidFill>
              </a:rPr>
            </a:br>
            <a:r>
              <a:rPr lang="en-GB" sz="3200" dirty="0" err="1">
                <a:solidFill>
                  <a:schemeClr val="bg2"/>
                </a:solidFill>
              </a:rPr>
              <a:t>spaceborn</a:t>
            </a:r>
            <a:r>
              <a:rPr lang="en-GB" sz="3200" dirty="0">
                <a:solidFill>
                  <a:schemeClr val="bg2"/>
                </a:solidFill>
              </a:rPr>
              <a:t> resilience (ESA)</a:t>
            </a:r>
            <a:endParaRPr lang="en-AT" sz="32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D2448-5953-12BF-CCBE-869DD17CDD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22</a:t>
            </a:fld>
            <a:endParaRPr lang="de-D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CF22E3-C134-48C8-114D-7CB494AC45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4417" y="1450578"/>
            <a:ext cx="4375150" cy="493883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bg2"/>
                </a:solidFill>
              </a:rPr>
              <a:t>Risk assessment for space-borne GNSS receivers </a:t>
            </a:r>
            <a:r>
              <a:rPr lang="en-US" sz="2400" b="1" dirty="0">
                <a:solidFill>
                  <a:schemeClr val="accent4"/>
                </a:solidFill>
              </a:rPr>
              <a:t>using XPLORA </a:t>
            </a:r>
            <a:r>
              <a:rPr lang="en-US" sz="2400" dirty="0">
                <a:solidFill>
                  <a:schemeClr val="bg1"/>
                </a:solidFill>
              </a:rPr>
              <a:t>in different missions and scenarios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bg2"/>
                </a:solidFill>
              </a:rPr>
              <a:t>XPLORA </a:t>
            </a:r>
            <a:r>
              <a:rPr lang="en-US" sz="2400" b="1" dirty="0">
                <a:solidFill>
                  <a:schemeClr val="accent4"/>
                </a:solidFill>
              </a:rPr>
              <a:t>enabled simulation </a:t>
            </a:r>
            <a:r>
              <a:rPr lang="en-US" sz="2400" dirty="0">
                <a:solidFill>
                  <a:schemeClr val="bg2"/>
                </a:solidFill>
              </a:rPr>
              <a:t>of </a:t>
            </a:r>
            <a:r>
              <a:rPr lang="en-US" sz="2400" b="1" dirty="0">
                <a:solidFill>
                  <a:schemeClr val="accent4"/>
                </a:solidFill>
              </a:rPr>
              <a:t>Jamming </a:t>
            </a:r>
            <a:r>
              <a:rPr lang="en-US" sz="2400" dirty="0">
                <a:solidFill>
                  <a:schemeClr val="bg1"/>
                </a:solidFill>
              </a:rPr>
              <a:t>&amp;</a:t>
            </a:r>
            <a:r>
              <a:rPr lang="en-US" sz="2400" b="1" dirty="0">
                <a:solidFill>
                  <a:schemeClr val="accent4"/>
                </a:solidFill>
              </a:rPr>
              <a:t> Spoofing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bg2"/>
                </a:solidFill>
              </a:rPr>
              <a:t>GEO satellites </a:t>
            </a:r>
            <a:r>
              <a:rPr lang="en-US" sz="2400" b="1" dirty="0">
                <a:solidFill>
                  <a:schemeClr val="accent4"/>
                </a:solidFill>
              </a:rPr>
              <a:t>especially vulnerable</a:t>
            </a:r>
            <a:r>
              <a:rPr lang="en-US" sz="2400" dirty="0">
                <a:solidFill>
                  <a:schemeClr val="bg2"/>
                </a:solidFill>
              </a:rPr>
              <a:t> due to low C/N0 ratio and nadir pointing antennas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err="1">
                <a:solidFill>
                  <a:schemeClr val="bg2"/>
                </a:solidFill>
              </a:rPr>
              <a:t>Reflectomety</a:t>
            </a:r>
            <a:r>
              <a:rPr lang="en-US" sz="2400" dirty="0">
                <a:solidFill>
                  <a:schemeClr val="bg2"/>
                </a:solidFill>
              </a:rPr>
              <a:t>, occultation and timing in GEO </a:t>
            </a:r>
            <a:r>
              <a:rPr lang="en-US" sz="2400" b="1" dirty="0">
                <a:solidFill>
                  <a:schemeClr val="accent4"/>
                </a:solidFill>
              </a:rPr>
              <a:t>vulnerable</a:t>
            </a:r>
            <a:r>
              <a:rPr lang="en-US" sz="2400" dirty="0">
                <a:solidFill>
                  <a:schemeClr val="bg2"/>
                </a:solidFill>
              </a:rPr>
              <a:t> to interferences</a:t>
            </a:r>
            <a:endParaRPr lang="en-AT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40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cket launching from a tower&#10;&#10;AI-generated content may be incorrect.">
            <a:extLst>
              <a:ext uri="{FF2B5EF4-FFF2-40B4-BE49-F238E27FC236}">
                <a16:creationId xmlns:a16="http://schemas.microsoft.com/office/drawing/2014/main" id="{B93E657F-9AC8-09B4-6C7F-7F1836331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032" b="39809"/>
          <a:stretch>
            <a:fillRect/>
          </a:stretch>
        </p:blipFill>
        <p:spPr>
          <a:xfrm>
            <a:off x="4376536" y="0"/>
            <a:ext cx="781546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4764A2-BB7A-A462-6313-419B0142D5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8AA1BF"/>
              </a:gs>
              <a:gs pos="67000">
                <a:schemeClr val="bg1">
                  <a:alpha val="21000"/>
                  <a:lumMod val="7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999EB-163C-A8DD-F8CC-1E2946532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135849"/>
            <a:ext cx="9773219" cy="345730"/>
          </a:xfrm>
        </p:spPr>
        <p:txBody>
          <a:bodyPr/>
          <a:lstStyle/>
          <a:p>
            <a:r>
              <a:rPr lang="en-GB" sz="3200" dirty="0"/>
              <a:t>Success story: Sounding rockets</a:t>
            </a:r>
            <a:endParaRPr lang="en-AT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057FC-C887-E889-BB4A-FDF07A1DBE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23</a:t>
            </a:fld>
            <a:endParaRPr lang="de-DE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560875-C8B7-3024-8097-AC14FE9E4C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2" y="2275002"/>
            <a:ext cx="5856860" cy="4140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  <a:buClr>
                <a:schemeClr val="bg2"/>
              </a:buClr>
            </a:pPr>
            <a:r>
              <a:rPr lang="en-GB" sz="2400" b="1" dirty="0">
                <a:solidFill>
                  <a:schemeClr val="accent1"/>
                </a:solidFill>
              </a:rPr>
              <a:t>Simulation</a:t>
            </a:r>
            <a:r>
              <a:rPr lang="en-GB" sz="2400" dirty="0">
                <a:solidFill>
                  <a:schemeClr val="accent1"/>
                </a:solidFill>
              </a:rPr>
              <a:t> of flight path </a:t>
            </a:r>
            <a:r>
              <a:rPr lang="en-GB" sz="2400" b="1" dirty="0">
                <a:solidFill>
                  <a:schemeClr val="accent1"/>
                </a:solidFill>
              </a:rPr>
              <a:t>using XPLORA</a:t>
            </a:r>
            <a:br>
              <a:rPr lang="en-GB" sz="2400" b="1" dirty="0">
                <a:solidFill>
                  <a:schemeClr val="accent1"/>
                </a:solidFill>
              </a:rPr>
            </a:br>
            <a:r>
              <a:rPr lang="en-GB" sz="1800" dirty="0"/>
              <a:t>testing of navigational flight hardware in the lab</a:t>
            </a:r>
          </a:p>
          <a:p>
            <a:pPr>
              <a:spcBef>
                <a:spcPts val="0"/>
              </a:spcBef>
              <a:spcAft>
                <a:spcPts val="3000"/>
              </a:spcAft>
              <a:buClr>
                <a:schemeClr val="bg2"/>
              </a:buClr>
            </a:pPr>
            <a:r>
              <a:rPr lang="en-GB" sz="2400" b="1" dirty="0">
                <a:solidFill>
                  <a:schemeClr val="accent1"/>
                </a:solidFill>
              </a:rPr>
              <a:t>Rocket Factory Augsburg </a:t>
            </a:r>
            <a:r>
              <a:rPr lang="en-GB" sz="2400" dirty="0">
                <a:solidFill>
                  <a:schemeClr val="accent1"/>
                </a:solidFill>
              </a:rPr>
              <a:t>&amp; </a:t>
            </a:r>
            <a:r>
              <a:rPr lang="en-GB" sz="2400" b="1" dirty="0">
                <a:solidFill>
                  <a:schemeClr val="accent1"/>
                </a:solidFill>
              </a:rPr>
              <a:t>OHB</a:t>
            </a:r>
            <a:r>
              <a:rPr lang="en-GB" sz="2400" dirty="0">
                <a:solidFill>
                  <a:schemeClr val="accent1"/>
                </a:solidFill>
              </a:rPr>
              <a:t> (TEXUS)</a:t>
            </a:r>
          </a:p>
          <a:p>
            <a:pPr>
              <a:spcBef>
                <a:spcPts val="0"/>
              </a:spcBef>
              <a:spcAft>
                <a:spcPts val="3000"/>
              </a:spcAft>
              <a:buClr>
                <a:schemeClr val="bg2"/>
              </a:buClr>
            </a:pPr>
            <a:r>
              <a:rPr lang="en-GB" sz="2400" dirty="0">
                <a:solidFill>
                  <a:schemeClr val="accent1"/>
                </a:solidFill>
              </a:rPr>
              <a:t>Hardware design for TEXUS</a:t>
            </a:r>
            <a:br>
              <a:rPr lang="en-GB" dirty="0"/>
            </a:br>
            <a:r>
              <a:rPr lang="en-GB" sz="1800" dirty="0"/>
              <a:t>for more </a:t>
            </a:r>
            <a:r>
              <a:rPr lang="en-GB" sz="1800" b="1" dirty="0">
                <a:solidFill>
                  <a:schemeClr val="accent1"/>
                </a:solidFill>
              </a:rPr>
              <a:t>resilience</a:t>
            </a:r>
            <a:r>
              <a:rPr lang="en-GB" sz="1800" dirty="0"/>
              <a:t> against interference </a:t>
            </a:r>
            <a:br>
              <a:rPr lang="en-GB" sz="1800" dirty="0"/>
            </a:br>
            <a:r>
              <a:rPr lang="en-GB" sz="1800" dirty="0"/>
              <a:t>&amp; </a:t>
            </a:r>
            <a:r>
              <a:rPr lang="en-GB" sz="1800" b="1" dirty="0">
                <a:solidFill>
                  <a:schemeClr val="accent1"/>
                </a:solidFill>
              </a:rPr>
              <a:t>lower power </a:t>
            </a:r>
            <a:r>
              <a:rPr lang="en-GB" sz="1800" dirty="0"/>
              <a:t>needed onboard</a:t>
            </a:r>
            <a:endParaRPr lang="en-AT" sz="1800" dirty="0"/>
          </a:p>
        </p:txBody>
      </p:sp>
    </p:spTree>
    <p:extLst>
      <p:ext uri="{BB962C8B-B14F-4D97-AF65-F5344CB8AC3E}">
        <p14:creationId xmlns:p14="http://schemas.microsoft.com/office/powerpoint/2010/main" val="4114518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85FC0-3A26-B1FA-2F90-0D6AEEA5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43D01C1A-3FCF-6513-52A5-7FF1F06FD8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43D01C1A-3FCF-6513-52A5-7FF1F06FD8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9772CA1-42AA-4EDC-E770-3C894A0BE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DE" dirty="0"/>
              <a:t>Thank you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EF167E-EF0D-0434-9C5B-B0E0FEC013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59BE2C-65E8-259E-7461-4112214743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24</a:t>
            </a:fld>
            <a:endParaRPr lang="de-DE" noProof="0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3929DDA-C438-DEF9-02BB-3E83523123AE}"/>
              </a:ext>
            </a:extLst>
          </p:cNvPr>
          <p:cNvSpPr txBox="1">
            <a:spLocks/>
          </p:cNvSpPr>
          <p:nvPr/>
        </p:nvSpPr>
        <p:spPr>
          <a:xfrm>
            <a:off x="334962" y="3018636"/>
            <a:ext cx="3195638" cy="3369463"/>
          </a:xfrm>
          <a:prstGeom prst="rect">
            <a:avLst/>
          </a:prstGeom>
        </p:spPr>
        <p:txBody>
          <a:bodyPr/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b="1" dirty="0">
                <a:solidFill>
                  <a:schemeClr val="bg1"/>
                </a:solidFill>
              </a:rPr>
              <a:t>OHB Austria GmbH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Kärntner Straße 7b/1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A-8020 Graz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Austria</a:t>
            </a:r>
          </a:p>
          <a:p>
            <a:pPr marL="0" indent="0">
              <a:buNone/>
            </a:pPr>
            <a:endParaRPr lang="de-DE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Phone: </a:t>
            </a:r>
            <a:r>
              <a:rPr lang="de-DE" dirty="0">
                <a:solidFill>
                  <a:schemeClr val="bg1"/>
                </a:solidFill>
              </a:rPr>
              <a:t>	</a:t>
            </a:r>
            <a:r>
              <a:rPr lang="de-AT" dirty="0">
                <a:solidFill>
                  <a:schemeClr val="bg1"/>
                </a:solidFill>
              </a:rPr>
              <a:t>+43-316-890971-0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Email: </a:t>
            </a:r>
            <a:r>
              <a:rPr lang="de-DE" dirty="0">
                <a:solidFill>
                  <a:schemeClr val="bg1"/>
                </a:solidFill>
              </a:rPr>
              <a:t>	office</a:t>
            </a:r>
            <a:r>
              <a:rPr lang="de-AT" dirty="0">
                <a:solidFill>
                  <a:schemeClr val="bg1"/>
                </a:solidFill>
              </a:rPr>
              <a:t>@ohb-austria.at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Web:	</a:t>
            </a:r>
            <a:r>
              <a:rPr lang="de-DE" dirty="0">
                <a:solidFill>
                  <a:schemeClr val="bg1"/>
                </a:solidFill>
              </a:rPr>
              <a:t>ohb-austria.at</a:t>
            </a:r>
          </a:p>
        </p:txBody>
      </p:sp>
    </p:spTree>
    <p:extLst>
      <p:ext uri="{BB962C8B-B14F-4D97-AF65-F5344CB8AC3E}">
        <p14:creationId xmlns:p14="http://schemas.microsoft.com/office/powerpoint/2010/main" val="358991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9F020FD2-2275-4126-BA7B-3C0B88000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9F020FD2-2275-4126-BA7B-3C0B88000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DD278A6-65F4-41CE-8247-D543DDEA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1" y="379757"/>
            <a:ext cx="5435600" cy="345730"/>
          </a:xfrm>
        </p:spPr>
        <p:txBody>
          <a:bodyPr vert="horz"/>
          <a:lstStyle/>
          <a:p>
            <a:r>
              <a:rPr lang="en-GB" dirty="0"/>
              <a:t>OHB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AAEB1-583C-4919-B16A-F511660FE6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62098" y="6598443"/>
            <a:ext cx="494939" cy="259557"/>
          </a:xfrm>
        </p:spPr>
        <p:txBody>
          <a:bodyPr/>
          <a:lstStyle/>
          <a:p>
            <a:fld id="{E3CBDC2B-8F86-4776-A4FE-87534A2B3DF5}" type="slidenum">
              <a:rPr lang="de-DE" noProof="0" smtClean="0"/>
              <a:pPr/>
              <a:t>3</a:t>
            </a:fld>
            <a:endParaRPr lang="de-DE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9D8E2-68C0-42B8-B3E1-F40F4047C5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6551" y="2022332"/>
            <a:ext cx="5435600" cy="3497687"/>
          </a:xfrm>
        </p:spPr>
        <p:txBody>
          <a:bodyPr/>
          <a:lstStyle/>
          <a:p>
            <a:r>
              <a:rPr lang="en-GB" sz="2400" dirty="0"/>
              <a:t>Group covers </a:t>
            </a:r>
            <a:r>
              <a:rPr lang="en-GB" sz="2400" b="1" dirty="0">
                <a:solidFill>
                  <a:schemeClr val="accent1"/>
                </a:solidFill>
              </a:rPr>
              <a:t>entire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b="1" dirty="0">
                <a:solidFill>
                  <a:schemeClr val="accent1"/>
                </a:solidFill>
              </a:rPr>
              <a:t>satellite lifetime</a:t>
            </a:r>
            <a:br>
              <a:rPr lang="en-GB" sz="2400" b="1" dirty="0"/>
            </a:br>
            <a:r>
              <a:rPr lang="en-GB" dirty="0"/>
              <a:t>from idea &gt; design &gt; assembly &gt; orbit &gt; deorbit</a:t>
            </a:r>
            <a:endParaRPr lang="en-GB" sz="4000" dirty="0"/>
          </a:p>
          <a:p>
            <a:pPr>
              <a:spcBef>
                <a:spcPts val="1800"/>
              </a:spcBef>
            </a:pPr>
            <a:r>
              <a:rPr lang="en-GB" sz="2400" dirty="0"/>
              <a:t>More than </a:t>
            </a:r>
            <a:r>
              <a:rPr lang="en-GB" sz="2400" b="1" dirty="0">
                <a:solidFill>
                  <a:schemeClr val="accent1"/>
                </a:solidFill>
              </a:rPr>
              <a:t>3500 employees</a:t>
            </a:r>
            <a:br>
              <a:rPr lang="en-GB" sz="2400" b="1" dirty="0"/>
            </a:br>
            <a:r>
              <a:rPr lang="en-GB" dirty="0"/>
              <a:t>around the globe, mostly in Germany</a:t>
            </a:r>
          </a:p>
          <a:p>
            <a:pPr>
              <a:spcBef>
                <a:spcPts val="1800"/>
              </a:spcBef>
            </a:pPr>
            <a:r>
              <a:rPr lang="en-GB" sz="2400" dirty="0"/>
              <a:t>One of </a:t>
            </a:r>
            <a:r>
              <a:rPr lang="en-GB" sz="2400" b="1" dirty="0">
                <a:solidFill>
                  <a:schemeClr val="accent1"/>
                </a:solidFill>
              </a:rPr>
              <a:t>top three </a:t>
            </a:r>
            <a:r>
              <a:rPr lang="en-GB" sz="2400" dirty="0"/>
              <a:t>European companies</a:t>
            </a:r>
            <a:br>
              <a:rPr lang="en-GB" sz="2400" dirty="0"/>
            </a:br>
            <a:r>
              <a:rPr lang="en-GB" dirty="0"/>
              <a:t>in the space industry</a:t>
            </a:r>
            <a:endParaRPr lang="en-GB" sz="2400" dirty="0"/>
          </a:p>
          <a:p>
            <a:pPr>
              <a:spcBef>
                <a:spcPts val="1800"/>
              </a:spcBef>
            </a:pPr>
            <a:r>
              <a:rPr lang="en-GB" sz="2400" b="1" dirty="0">
                <a:solidFill>
                  <a:schemeClr val="accent1"/>
                </a:solidFill>
              </a:rPr>
              <a:t>OHB Austria </a:t>
            </a:r>
            <a:r>
              <a:rPr lang="en-GB" sz="2400" dirty="0"/>
              <a:t>since 2019 part of OHB</a:t>
            </a:r>
            <a:br>
              <a:rPr lang="en-US" sz="2400" dirty="0"/>
            </a:br>
            <a:r>
              <a:rPr lang="en-US" dirty="0"/>
              <a:t>offices in Graz and Vienna, ~20 employees</a:t>
            </a:r>
            <a:endParaRPr lang="en-GB" sz="2400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54D720B-8E24-4BD7-A8D1-1A3380D0A6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395DDF-EC94-4EFA-895F-186905A813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80A8F237-EE7C-46F1-865F-518C75BBEEA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5986"/>
          <a:stretch/>
        </p:blipFill>
        <p:spPr>
          <a:xfrm>
            <a:off x="6095999" y="0"/>
            <a:ext cx="6096000" cy="6595267"/>
          </a:xfr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1758382-9DDB-442B-9252-2068A8B7FC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550" y="725487"/>
            <a:ext cx="9773219" cy="221599"/>
          </a:xfrm>
        </p:spPr>
        <p:txBody>
          <a:bodyPr/>
          <a:lstStyle/>
          <a:p>
            <a:r>
              <a:rPr lang="de-DE" dirty="0"/>
              <a:t>HQ in Bremen, germany</a:t>
            </a:r>
          </a:p>
        </p:txBody>
      </p:sp>
      <p:pic>
        <p:nvPicPr>
          <p:cNvPr id="6" name="Picture 5" descr="A close up of a blue wall&#10;&#10;AI-generated content may be incorrect.">
            <a:extLst>
              <a:ext uri="{FF2B5EF4-FFF2-40B4-BE49-F238E27FC236}">
                <a16:creationId xmlns:a16="http://schemas.microsoft.com/office/drawing/2014/main" id="{0167DA3E-1DA9-D84D-4EE0-06876A0F93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48" r="53486" b="-48"/>
          <a:stretch/>
        </p:blipFill>
        <p:spPr>
          <a:xfrm>
            <a:off x="6095998" y="-1"/>
            <a:ext cx="6096001" cy="65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7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0A551F-650D-52D1-AFAF-5A7BE5F9E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1148" b="47980"/>
          <a:stretch>
            <a:fillRect/>
          </a:stretch>
        </p:blipFill>
        <p:spPr>
          <a:xfrm>
            <a:off x="5584511" y="2403517"/>
            <a:ext cx="6607489" cy="4194926"/>
          </a:xfrm>
          <a:prstGeom prst="rect">
            <a:avLst/>
          </a:prstGeom>
        </p:spPr>
      </p:pic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149D6C87-DA28-2CAD-2AF9-0417F91878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9941" y="1852136"/>
            <a:ext cx="6035971" cy="4190623"/>
          </a:xfrm>
        </p:spPr>
        <p:txBody>
          <a:bodyPr/>
          <a:lstStyle/>
          <a:p>
            <a:pPr algn="just">
              <a:spcAft>
                <a:spcPts val="1800"/>
              </a:spcAft>
            </a:pPr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GPS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best-known example of </a:t>
            </a:r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GNSS </a:t>
            </a:r>
            <a:b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(Global Navigation Satellite System)</a:t>
            </a:r>
          </a:p>
          <a:p>
            <a:pPr algn="just">
              <a:spcAft>
                <a:spcPts val="180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Networks of satellites </a:t>
            </a:r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providing geolocation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&amp; </a:t>
            </a:r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time globally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, free of charge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Other examples: Galileo, BeiDou,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NavIC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,… </a:t>
            </a:r>
          </a:p>
          <a:p>
            <a:pPr algn="just">
              <a:spcAft>
                <a:spcPts val="180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Require </a:t>
            </a:r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at least 4 signals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to determine 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fr-FR" sz="24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Lat</a:t>
            </a:r>
            <a:r>
              <a:rPr lang="fr-FR" sz="24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fr-FR" sz="24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Lon</a:t>
            </a:r>
            <a:r>
              <a:rPr lang="fr-FR" sz="24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fr-FR" sz="2400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Height</a:t>
            </a:r>
            <a:r>
              <a:rPr lang="fr-FR" sz="24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and Time</a:t>
            </a:r>
          </a:p>
          <a:p>
            <a:pPr algn="just">
              <a:spcAft>
                <a:spcPts val="1800"/>
              </a:spcAft>
            </a:pPr>
            <a:r>
              <a:rPr lang="fr-FR" sz="24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The </a:t>
            </a:r>
            <a:r>
              <a:rPr lang="fr-FR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signal</a:t>
            </a:r>
            <a:r>
              <a:rPr lang="fr-FR" sz="24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latin typeface="Aptos" panose="020B0004020202020204" pitchFamily="34" charset="0"/>
              </a:rPr>
              <a:t>weak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making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it</a:t>
            </a:r>
            <a:r>
              <a:rPr lang="fr-FR" sz="2400" dirty="0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latin typeface="Aptos" panose="020B0004020202020204" pitchFamily="34" charset="0"/>
              </a:rPr>
              <a:t>vulnerable</a:t>
            </a:r>
            <a:endParaRPr lang="en-US" sz="24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C4F26-9786-C107-0104-4B356BA2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What does </a:t>
            </a:r>
            <a:r>
              <a:rPr lang="en-US" dirty="0" err="1"/>
              <a:t>Gnss</a:t>
            </a:r>
            <a:r>
              <a:rPr lang="en-US" dirty="0"/>
              <a:t> mean?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50D5E-E4BB-4851-1B8D-76DCDE6BEF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Some basics</a:t>
            </a:r>
            <a:endParaRPr lang="en-AT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96962-83BB-105B-FFA8-1F2D1ED86F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4962" y="6598443"/>
            <a:ext cx="10254016" cy="259557"/>
          </a:xfrm>
        </p:spPr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72E71-86C3-6DB8-64E0-E9F4FE4854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>
                <a:latin typeface="+mj-lt"/>
              </a:rPr>
              <a:pPr/>
              <a:t>4</a:t>
            </a:fld>
            <a:endParaRPr lang="de-DE" noProof="0"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4EF558-49CA-6813-7744-C8EE6B3A9CB1}"/>
              </a:ext>
            </a:extLst>
          </p:cNvPr>
          <p:cNvSpPr/>
          <p:nvPr/>
        </p:nvSpPr>
        <p:spPr>
          <a:xfrm>
            <a:off x="9305355" y="4269489"/>
            <a:ext cx="90311" cy="903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AT" sz="1400" noProof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D51451-5B40-7736-98D2-558450210E60}"/>
              </a:ext>
            </a:extLst>
          </p:cNvPr>
          <p:cNvCxnSpPr>
            <a:cxnSpLocks/>
          </p:cNvCxnSpPr>
          <p:nvPr/>
        </p:nvCxnSpPr>
        <p:spPr>
          <a:xfrm>
            <a:off x="7362201" y="2692754"/>
            <a:ext cx="1943154" cy="1621891"/>
          </a:xfrm>
          <a:prstGeom prst="straightConnector1">
            <a:avLst/>
          </a:prstGeom>
          <a:ln w="19050">
            <a:solidFill>
              <a:srgbClr val="F9906F"/>
            </a:solidFill>
            <a:prstDash val="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624CEB-9A63-40E0-0D68-FA851B425B29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8554855" y="2046929"/>
            <a:ext cx="763726" cy="2235786"/>
          </a:xfrm>
          <a:prstGeom prst="straightConnector1">
            <a:avLst/>
          </a:prstGeom>
          <a:ln w="19050">
            <a:solidFill>
              <a:srgbClr val="F9906F"/>
            </a:solidFill>
            <a:prstDash val="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528170D-1ABB-CDB5-A132-BBC1BBFEBC72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9350511" y="2046929"/>
            <a:ext cx="711514" cy="2222560"/>
          </a:xfrm>
          <a:prstGeom prst="straightConnector1">
            <a:avLst/>
          </a:prstGeom>
          <a:ln w="19050">
            <a:solidFill>
              <a:srgbClr val="F9906F"/>
            </a:solidFill>
            <a:prstDash val="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37CC50-086E-F2B0-FF49-06015B93EF4C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9395666" y="2921840"/>
            <a:ext cx="1806823" cy="1392805"/>
          </a:xfrm>
          <a:prstGeom prst="straightConnector1">
            <a:avLst/>
          </a:prstGeom>
          <a:ln w="19050">
            <a:solidFill>
              <a:srgbClr val="F9906F"/>
            </a:solidFill>
            <a:prstDash val="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098" name="Picture 2" descr="Space Situational Awareness → Watch the space with radar">
            <a:extLst>
              <a:ext uri="{FF2B5EF4-FFF2-40B4-BE49-F238E27FC236}">
                <a16:creationId xmlns:a16="http://schemas.microsoft.com/office/drawing/2014/main" id="{8A2B1056-E272-A708-9EAC-C8EA1891B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100">
                        <a14:foregroundMark x1="60200" y1="34667" x2="63050" y2="40000"/>
                        <a14:foregroundMark x1="62400" y1="41222" x2="60750" y2="43222"/>
                        <a14:foregroundMark x1="69050" y1="63000" x2="65750" y2="57444"/>
                        <a14:foregroundMark x1="65750" y1="57444" x2="68250" y2="56222"/>
                        <a14:foregroundMark x1="77150" y1="33778" x2="90100" y2="23111"/>
                        <a14:foregroundMark x1="72600" y1="43889" x2="74350" y2="51667"/>
                        <a14:foregroundMark x1="70000" y1="40000" x2="72050" y2="51444"/>
                        <a14:foregroundMark x1="71400" y1="45778" x2="73050" y2="55444"/>
                        <a14:backgroundMark x1="13050" y1="55444" x2="30550" y2="52111"/>
                        <a14:backgroundMark x1="30550" y1="52111" x2="44000" y2="36889"/>
                        <a14:backgroundMark x1="48800" y1="30889" x2="40850" y2="32667"/>
                        <a14:backgroundMark x1="40850" y1="32667" x2="44800" y2="35222"/>
                        <a14:backgroundMark x1="44800" y1="35222" x2="44800" y2="35222"/>
                        <a14:backgroundMark x1="62300" y1="29667" x2="66400" y2="35000"/>
                        <a14:backgroundMark x1="66400" y1="35000" x2="66400" y2="35000"/>
                        <a14:backgroundMark x1="72600" y1="29667" x2="72200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0" r="4968" b="11281"/>
          <a:stretch/>
        </p:blipFill>
        <p:spPr bwMode="auto">
          <a:xfrm rot="20185367">
            <a:off x="6879500" y="2192924"/>
            <a:ext cx="881913" cy="72788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pace Situational Awareness → Watch the space with radar">
            <a:extLst>
              <a:ext uri="{FF2B5EF4-FFF2-40B4-BE49-F238E27FC236}">
                <a16:creationId xmlns:a16="http://schemas.microsoft.com/office/drawing/2014/main" id="{AEA5D46C-FAD1-2C85-D26F-0CE03E06D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100">
                        <a14:foregroundMark x1="60200" y1="34667" x2="63050" y2="40000"/>
                        <a14:foregroundMark x1="62400" y1="41222" x2="60750" y2="43222"/>
                        <a14:foregroundMark x1="69050" y1="63000" x2="65750" y2="57444"/>
                        <a14:foregroundMark x1="65750" y1="57444" x2="68250" y2="56222"/>
                        <a14:foregroundMark x1="77150" y1="33778" x2="90100" y2="23111"/>
                        <a14:foregroundMark x1="72600" y1="43889" x2="74350" y2="51667"/>
                        <a14:foregroundMark x1="70000" y1="40000" x2="72050" y2="51444"/>
                        <a14:foregroundMark x1="71400" y1="45778" x2="73050" y2="55444"/>
                        <a14:backgroundMark x1="13050" y1="55444" x2="30550" y2="52111"/>
                        <a14:backgroundMark x1="30550" y1="52111" x2="44000" y2="36889"/>
                        <a14:backgroundMark x1="48800" y1="30889" x2="40850" y2="32667"/>
                        <a14:backgroundMark x1="40850" y1="32667" x2="44800" y2="35222"/>
                        <a14:backgroundMark x1="44800" y1="35222" x2="44800" y2="35222"/>
                        <a14:backgroundMark x1="62300" y1="29667" x2="66400" y2="35000"/>
                        <a14:backgroundMark x1="66400" y1="35000" x2="66400" y2="35000"/>
                        <a14:backgroundMark x1="72600" y1="29667" x2="72200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0" r="4968" b="11281"/>
          <a:stretch/>
        </p:blipFill>
        <p:spPr bwMode="auto">
          <a:xfrm rot="21027491">
            <a:off x="8089415" y="1529614"/>
            <a:ext cx="881913" cy="72788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pace Situational Awareness → Watch the space with radar">
            <a:extLst>
              <a:ext uri="{FF2B5EF4-FFF2-40B4-BE49-F238E27FC236}">
                <a16:creationId xmlns:a16="http://schemas.microsoft.com/office/drawing/2014/main" id="{A4D22DE1-AC65-493D-8052-CFA26BF4E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100">
                        <a14:foregroundMark x1="60200" y1="34667" x2="63050" y2="40000"/>
                        <a14:foregroundMark x1="62400" y1="41222" x2="60750" y2="43222"/>
                        <a14:foregroundMark x1="69050" y1="63000" x2="65750" y2="57444"/>
                        <a14:foregroundMark x1="65750" y1="57444" x2="68250" y2="56222"/>
                        <a14:foregroundMark x1="77150" y1="33778" x2="90100" y2="23111"/>
                        <a14:foregroundMark x1="72600" y1="43889" x2="74350" y2="51667"/>
                        <a14:foregroundMark x1="70000" y1="40000" x2="72050" y2="51444"/>
                        <a14:foregroundMark x1="71400" y1="45778" x2="73050" y2="55444"/>
                        <a14:backgroundMark x1="13050" y1="55444" x2="30550" y2="52111"/>
                        <a14:backgroundMark x1="30550" y1="52111" x2="44000" y2="36889"/>
                        <a14:backgroundMark x1="48800" y1="30889" x2="40850" y2="32667"/>
                        <a14:backgroundMark x1="40850" y1="32667" x2="44800" y2="35222"/>
                        <a14:backgroundMark x1="44800" y1="35222" x2="44800" y2="35222"/>
                        <a14:backgroundMark x1="62300" y1="29667" x2="66400" y2="35000"/>
                        <a14:backgroundMark x1="66400" y1="35000" x2="66400" y2="35000"/>
                        <a14:backgroundMark x1="72600" y1="29667" x2="72200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0" r="4968" b="11281"/>
          <a:stretch/>
        </p:blipFill>
        <p:spPr bwMode="auto">
          <a:xfrm rot="368601">
            <a:off x="9668812" y="1506652"/>
            <a:ext cx="881913" cy="72788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ace Situational Awareness → Watch the space with radar">
            <a:extLst>
              <a:ext uri="{FF2B5EF4-FFF2-40B4-BE49-F238E27FC236}">
                <a16:creationId xmlns:a16="http://schemas.microsoft.com/office/drawing/2014/main" id="{0255D152-EEEF-576C-3F32-E29EEB74F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100">
                        <a14:foregroundMark x1="60200" y1="34667" x2="63050" y2="40000"/>
                        <a14:foregroundMark x1="62400" y1="41222" x2="60750" y2="43222"/>
                        <a14:foregroundMark x1="69050" y1="63000" x2="65750" y2="57444"/>
                        <a14:foregroundMark x1="65750" y1="57444" x2="68250" y2="56222"/>
                        <a14:foregroundMark x1="77150" y1="33778" x2="90100" y2="23111"/>
                        <a14:foregroundMark x1="72600" y1="43889" x2="74350" y2="51667"/>
                        <a14:foregroundMark x1="70000" y1="40000" x2="72050" y2="51444"/>
                        <a14:foregroundMark x1="71400" y1="45778" x2="73050" y2="55444"/>
                        <a14:backgroundMark x1="13050" y1="55444" x2="30550" y2="52111"/>
                        <a14:backgroundMark x1="30550" y1="52111" x2="44000" y2="36889"/>
                        <a14:backgroundMark x1="48800" y1="30889" x2="40850" y2="32667"/>
                        <a14:backgroundMark x1="40850" y1="32667" x2="44800" y2="35222"/>
                        <a14:backgroundMark x1="44800" y1="35222" x2="44800" y2="35222"/>
                        <a14:backgroundMark x1="62300" y1="29667" x2="66400" y2="35000"/>
                        <a14:backgroundMark x1="66400" y1="35000" x2="66400" y2="35000"/>
                        <a14:backgroundMark x1="72600" y1="29667" x2="72200" y2="3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0" r="4968" b="11281"/>
          <a:stretch/>
        </p:blipFill>
        <p:spPr bwMode="auto">
          <a:xfrm rot="1062612">
            <a:off x="10934980" y="2328814"/>
            <a:ext cx="881913" cy="72788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66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A9CE-26C7-98E1-AA18-CEA0232B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GNSS Interferences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72E23-72CB-EFCA-628B-493DD9862E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Some context</a:t>
            </a:r>
          </a:p>
          <a:p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9ED78-B5DC-1628-EC95-FA9D0BD47F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9C108-1743-564F-C5BB-090B6E3F12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5</a:t>
            </a:fld>
            <a:endParaRPr lang="de-DE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A8FFC1-9ED6-FAED-F612-D840AB8E314F}"/>
              </a:ext>
            </a:extLst>
          </p:cNvPr>
          <p:cNvSpPr txBox="1">
            <a:spLocks/>
          </p:cNvSpPr>
          <p:nvPr/>
        </p:nvSpPr>
        <p:spPr>
          <a:xfrm>
            <a:off x="9175871" y="2318271"/>
            <a:ext cx="1410421" cy="46814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/>
            <a:r>
              <a:rPr lang="en-US" sz="2800" b="0" dirty="0"/>
              <a:t>Spoofing</a:t>
            </a:r>
            <a:endParaRPr lang="en-US" sz="2400" b="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D915574-5162-34C7-3323-8E65DD1D0EE5}"/>
              </a:ext>
            </a:extLst>
          </p:cNvPr>
          <p:cNvSpPr txBox="1">
            <a:spLocks/>
          </p:cNvSpPr>
          <p:nvPr/>
        </p:nvSpPr>
        <p:spPr>
          <a:xfrm>
            <a:off x="5100533" y="2292526"/>
            <a:ext cx="1635731" cy="519637"/>
          </a:xfrm>
          <a:prstGeom prst="rect">
            <a:avLst/>
          </a:prstGeom>
        </p:spPr>
        <p:txBody>
          <a:bodyPr/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>
              <a:buClr>
                <a:schemeClr val="tx1"/>
              </a:buClr>
              <a:buSzPct val="100000"/>
            </a:pPr>
            <a:r>
              <a:rPr lang="en-US" sz="2800" b="0" dirty="0"/>
              <a:t>Jamming</a:t>
            </a:r>
            <a:endParaRPr lang="en-US" sz="2400" b="0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445B357-3BE9-CAED-3AA5-B056E8B52D53}"/>
              </a:ext>
            </a:extLst>
          </p:cNvPr>
          <p:cNvSpPr txBox="1">
            <a:spLocks/>
          </p:cNvSpPr>
          <p:nvPr/>
        </p:nvSpPr>
        <p:spPr>
          <a:xfrm>
            <a:off x="804544" y="1811074"/>
            <a:ext cx="2307712" cy="476462"/>
          </a:xfrm>
          <a:prstGeom prst="rect">
            <a:avLst/>
          </a:prstGeom>
        </p:spPr>
        <p:txBody>
          <a:bodyPr/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accent2"/>
                </a:solidFill>
              </a:rPr>
              <a:t>Unintentional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10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EFFFCD0-4121-D2F5-E135-7642DF0E18E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00" y="3420000"/>
            <a:ext cx="3240000" cy="2592000"/>
          </a:xfrm>
          <a:prstGeom prst="rect">
            <a:avLst/>
          </a:prstGeom>
        </p:spPr>
      </p:pic>
      <p:pic>
        <p:nvPicPr>
          <p:cNvPr id="11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184F57-34E7-C43D-A620-D05686B876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-347" r="206" b="347"/>
          <a:stretch/>
        </p:blipFill>
        <p:spPr>
          <a:xfrm>
            <a:off x="4070746" y="3420000"/>
            <a:ext cx="3695307" cy="2592000"/>
          </a:xfrm>
          <a:prstGeom prst="rect">
            <a:avLst/>
          </a:prstGeom>
        </p:spPr>
      </p:pic>
      <p:pic>
        <p:nvPicPr>
          <p:cNvPr id="12" name="Grafik 24">
            <a:extLst>
              <a:ext uri="{FF2B5EF4-FFF2-40B4-BE49-F238E27FC236}">
                <a16:creationId xmlns:a16="http://schemas.microsoft.com/office/drawing/2014/main" id="{7166CC71-BB25-4189-5907-DD8E2022FE22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" y="3420000"/>
            <a:ext cx="3240000" cy="2592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B935E-741A-5AF1-4151-2A76BDEAEF88}"/>
              </a:ext>
            </a:extLst>
          </p:cNvPr>
          <p:cNvSpPr txBox="1">
            <a:spLocks/>
          </p:cNvSpPr>
          <p:nvPr/>
        </p:nvSpPr>
        <p:spPr>
          <a:xfrm>
            <a:off x="6913551" y="1811074"/>
            <a:ext cx="1853377" cy="476462"/>
          </a:xfrm>
          <a:prstGeom prst="rect">
            <a:avLst/>
          </a:prstGeom>
        </p:spPr>
        <p:txBody>
          <a:bodyPr/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accent2"/>
                </a:solidFill>
              </a:rPr>
              <a:t>Intentional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B30F744-CD89-9D78-F555-916248C5BEF9}"/>
              </a:ext>
            </a:extLst>
          </p:cNvPr>
          <p:cNvSpPr txBox="1">
            <a:spLocks/>
          </p:cNvSpPr>
          <p:nvPr/>
        </p:nvSpPr>
        <p:spPr>
          <a:xfrm>
            <a:off x="739467" y="2259272"/>
            <a:ext cx="2437866" cy="519637"/>
          </a:xfrm>
          <a:prstGeom prst="rect">
            <a:avLst/>
          </a:prstGeom>
        </p:spPr>
        <p:txBody>
          <a:bodyPr/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7">
              <a:buClr>
                <a:schemeClr val="tx1"/>
              </a:buClr>
              <a:buSzPct val="100000"/>
            </a:pPr>
            <a:r>
              <a:rPr lang="en-US" sz="2800" b="0" dirty="0"/>
              <a:t>e.g. Multipath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41333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0935-5C12-50D8-E960-8C07F7C8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4B39D1-871B-2108-24AF-2FD85675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29" r="17305"/>
          <a:stretch>
            <a:fillRect/>
          </a:stretch>
        </p:blipFill>
        <p:spPr>
          <a:xfrm>
            <a:off x="12192000" y="0"/>
            <a:ext cx="632379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D01D958-3F00-48AD-3425-73DD9725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Spoofing</a:t>
            </a:r>
            <a:endParaRPr lang="en-A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7BC57E-0D1F-022F-A47F-F64A1324CD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And its effects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67123-EE24-6C36-9415-AFA03A9660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97316-9037-256E-25FE-1D2C228420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6</a:t>
            </a:fld>
            <a:endParaRPr lang="de-DE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8046E4-E687-39D8-BF51-BF3E02CC31F3}"/>
              </a:ext>
            </a:extLst>
          </p:cNvPr>
          <p:cNvSpPr txBox="1"/>
          <p:nvPr/>
        </p:nvSpPr>
        <p:spPr>
          <a:xfrm>
            <a:off x="12289279" y="6118388"/>
            <a:ext cx="4009667" cy="60983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1400" noProof="0" dirty="0">
                <a:solidFill>
                  <a:schemeClr val="bg1"/>
                </a:solidFill>
              </a:rPr>
              <a:t>Source: </a:t>
            </a:r>
            <a:r>
              <a:rPr lang="en-US" sz="1400" dirty="0">
                <a:solidFill>
                  <a:schemeClr val="bg1"/>
                </a:solidFill>
                <a:hlinkClick r:id="rId3"/>
              </a:rPr>
              <a:t>gpswise.aero</a:t>
            </a:r>
            <a:br>
              <a:rPr lang="en-US" sz="1400" noProof="0" dirty="0">
                <a:solidFill>
                  <a:schemeClr val="bg1"/>
                </a:solidFill>
              </a:rPr>
            </a:br>
            <a:r>
              <a:rPr lang="en-US" sz="1400" noProof="0" dirty="0">
                <a:solidFill>
                  <a:schemeClr val="bg1"/>
                </a:solidFill>
              </a:rPr>
              <a:t>Dez </a:t>
            </a:r>
            <a:r>
              <a:rPr lang="en-US" sz="1400" dirty="0">
                <a:solidFill>
                  <a:schemeClr val="bg1"/>
                </a:solidFill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st </a:t>
            </a:r>
            <a:r>
              <a:rPr lang="en-US" sz="1400" noProof="0" dirty="0">
                <a:solidFill>
                  <a:schemeClr val="bg1"/>
                </a:solidFill>
              </a:rPr>
              <a:t>2025 , 24h</a:t>
            </a:r>
            <a:endParaRPr lang="en-AT" sz="1400" noProof="0" dirty="0" err="1">
              <a:solidFill>
                <a:schemeClr val="bg1"/>
              </a:solidFill>
            </a:endParaRP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D6342115-D265-B082-3541-3F0328FB195A}"/>
              </a:ext>
            </a:extLst>
          </p:cNvPr>
          <p:cNvSpPr txBox="1">
            <a:spLocks/>
          </p:cNvSpPr>
          <p:nvPr/>
        </p:nvSpPr>
        <p:spPr>
          <a:xfrm>
            <a:off x="0" y="1819373"/>
            <a:ext cx="12192000" cy="477907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2508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9900" b="1" dirty="0">
                <a:solidFill>
                  <a:schemeClr val="tx2"/>
                </a:solidFill>
              </a:rPr>
              <a:t>500</a:t>
            </a:r>
            <a:r>
              <a:rPr lang="en-US" sz="6600" b="1" dirty="0">
                <a:solidFill>
                  <a:schemeClr val="tx2"/>
                </a:solidFill>
              </a:rPr>
              <a:t>%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0249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0CC55-45F6-16CB-E70E-A2B5C7025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BE81C-97C4-E61D-29B3-9D2A6D7C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29" r="17305"/>
          <a:stretch>
            <a:fillRect/>
          </a:stretch>
        </p:blipFill>
        <p:spPr>
          <a:xfrm>
            <a:off x="5868202" y="0"/>
            <a:ext cx="632379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1591020-F010-777F-EC30-D7864DDE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Spoofing</a:t>
            </a:r>
            <a:endParaRPr lang="en-A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81AFD3-69F7-7E40-8AF9-70C14A970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And its effects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0A9F4-AA42-80FD-DBF3-25667DACE3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9D5FF-2D01-B7DA-1209-9FEF8F97AC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7</a:t>
            </a:fld>
            <a:endParaRPr lang="de-DE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F9BC27-35A9-3E64-E365-D69A0DD8F9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6551" y="2115909"/>
            <a:ext cx="5435600" cy="511413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</a:rPr>
              <a:t>500% increase</a:t>
            </a:r>
            <a:r>
              <a:rPr lang="en-US" sz="3200" b="1" baseline="30000" dirty="0">
                <a:solidFill>
                  <a:schemeClr val="tx2"/>
                </a:solidFill>
              </a:rPr>
              <a:t>*</a:t>
            </a:r>
            <a:br>
              <a:rPr lang="en-US" sz="3200" b="1" baseline="30000" dirty="0">
                <a:solidFill>
                  <a:schemeClr val="tx2"/>
                </a:solidFill>
              </a:rPr>
            </a:br>
            <a:r>
              <a:rPr lang="en-US" dirty="0"/>
              <a:t>of events within 2024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</a:rPr>
              <a:t>Europe and Middle East</a:t>
            </a:r>
            <a:br>
              <a:rPr lang="en-US" dirty="0"/>
            </a:br>
            <a:r>
              <a:rPr lang="en-US" dirty="0"/>
              <a:t>most affected, other theaters e.g. Kashmir arising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</a:rPr>
              <a:t>Unpredictable Effects</a:t>
            </a:r>
            <a:br>
              <a:rPr lang="en-US" sz="1400" dirty="0"/>
            </a:br>
            <a:r>
              <a:rPr lang="en-US" sz="1400" dirty="0"/>
              <a:t>on unsecured systems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*Source: Report of the 2024 GPS Spoofing Workgroup by </a:t>
            </a:r>
            <a:r>
              <a:rPr lang="en-US" dirty="0" err="1"/>
              <a:t>OPSGroup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A8C2CB-BF1E-D34B-8D5E-6962052C4517}"/>
              </a:ext>
            </a:extLst>
          </p:cNvPr>
          <p:cNvSpPr txBox="1"/>
          <p:nvPr/>
        </p:nvSpPr>
        <p:spPr>
          <a:xfrm>
            <a:off x="6237270" y="6118388"/>
            <a:ext cx="4009667" cy="60983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>
                <a:solidFill>
                  <a:schemeClr val="bg1"/>
                </a:solidFill>
                <a:hlinkClick r:id="rId3"/>
              </a:rPr>
              <a:t>gpswise.aero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Dez 1</a:t>
            </a:r>
            <a:r>
              <a:rPr lang="en-US" sz="1400" baseline="30000" dirty="0">
                <a:solidFill>
                  <a:schemeClr val="bg1"/>
                </a:solidFill>
              </a:rPr>
              <a:t>st </a:t>
            </a:r>
            <a:r>
              <a:rPr lang="en-US" sz="1400" dirty="0">
                <a:solidFill>
                  <a:schemeClr val="bg1"/>
                </a:solidFill>
              </a:rPr>
              <a:t>2025 , 24h</a:t>
            </a:r>
            <a:endParaRPr lang="en-AT" sz="1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9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37FC5B-812E-AF78-BBCE-A5B83BAC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GIDAS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CFC8E-B638-04D1-00D2-01949A9C1B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BE8FF-99DC-3FFE-08B3-3319C4A30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8</a:t>
            </a:fld>
            <a:endParaRPr lang="de-DE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92CA10-37EF-EDA4-4521-7436724403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52433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8B9FA-8B5E-ADFA-5331-FB184EFA44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/>
              <a:t>G</a:t>
            </a:r>
            <a:r>
              <a:rPr lang="en-GB" dirty="0"/>
              <a:t>NSS </a:t>
            </a:r>
            <a:r>
              <a:rPr lang="en-GB" b="1" dirty="0"/>
              <a:t>I</a:t>
            </a:r>
            <a:r>
              <a:rPr lang="en-GB" dirty="0"/>
              <a:t>nterference </a:t>
            </a:r>
            <a:r>
              <a:rPr lang="en-GB" b="1" dirty="0"/>
              <a:t>D</a:t>
            </a:r>
            <a:r>
              <a:rPr lang="en-GB" dirty="0"/>
              <a:t>etection &amp; </a:t>
            </a:r>
            <a:r>
              <a:rPr lang="en-GB" b="1" dirty="0"/>
              <a:t>A</a:t>
            </a:r>
            <a:r>
              <a:rPr lang="en-GB" dirty="0"/>
              <a:t>nalysis </a:t>
            </a:r>
            <a:r>
              <a:rPr lang="en-GB" b="1" dirty="0"/>
              <a:t>S</a:t>
            </a:r>
            <a:r>
              <a:rPr lang="en-GB" dirty="0"/>
              <a:t>ystem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34199-F176-F964-55D2-C2BF9B123E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Product overview 2025 // OHB Austria // public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256AC-C5DF-2958-7266-F499615619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BDC2B-8F86-4776-A4FE-87534A2B3DF5}" type="slidenum">
              <a:rPr lang="de-DE" noProof="0" smtClean="0"/>
              <a:pPr/>
              <a:t>9</a:t>
            </a:fld>
            <a:endParaRPr lang="de-DE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C2D886-566F-CC04-E071-7648931067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962" y="1419407"/>
            <a:ext cx="6083105" cy="5179035"/>
          </a:xfrm>
        </p:spPr>
        <p:txBody>
          <a:bodyPr/>
          <a:lstStyle/>
          <a:p>
            <a:pPr marL="289175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GIDAS is our </a:t>
            </a:r>
            <a:r>
              <a:rPr lang="en-GB" sz="2400" b="1" dirty="0">
                <a:solidFill>
                  <a:schemeClr val="accent1"/>
                </a:solidFill>
              </a:rPr>
              <a:t>solution</a:t>
            </a:r>
            <a:r>
              <a:rPr lang="en-GB" sz="2400" dirty="0"/>
              <a:t> for</a:t>
            </a:r>
            <a:endParaRPr lang="en-GB" sz="2400" b="0" dirty="0"/>
          </a:p>
          <a:p>
            <a:pPr marL="574925" lvl="2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b="0" dirty="0"/>
              <a:t>GNSS signal </a:t>
            </a:r>
            <a:r>
              <a:rPr lang="en-GB" sz="2400" b="1" dirty="0">
                <a:solidFill>
                  <a:schemeClr val="accent1"/>
                </a:solidFill>
              </a:rPr>
              <a:t>monitoring, interference</a:t>
            </a:r>
            <a:r>
              <a:rPr lang="en-GB" sz="2400" b="0" dirty="0">
                <a:solidFill>
                  <a:schemeClr val="accent1"/>
                </a:solidFill>
              </a:rPr>
              <a:t> </a:t>
            </a:r>
            <a:r>
              <a:rPr lang="en-GB" sz="2400" b="1" dirty="0">
                <a:solidFill>
                  <a:schemeClr val="accent1"/>
                </a:solidFill>
              </a:rPr>
              <a:t>detection, classification </a:t>
            </a:r>
            <a:r>
              <a:rPr lang="en-GB" sz="2400" dirty="0"/>
              <a:t>&amp;</a:t>
            </a:r>
            <a:r>
              <a:rPr lang="en-GB" sz="2400" b="1" dirty="0"/>
              <a:t> </a:t>
            </a:r>
            <a:r>
              <a:rPr lang="en-GB" sz="2400" b="1" dirty="0">
                <a:solidFill>
                  <a:schemeClr val="accent1"/>
                </a:solidFill>
              </a:rPr>
              <a:t>alert</a:t>
            </a:r>
            <a:br>
              <a:rPr lang="en-GB" sz="2400" b="1" dirty="0">
                <a:solidFill>
                  <a:schemeClr val="accent1"/>
                </a:solidFill>
              </a:rPr>
            </a:br>
            <a:r>
              <a:rPr lang="en-GB" dirty="0"/>
              <a:t>with up to 10 independent detectors</a:t>
            </a:r>
            <a:endParaRPr lang="en-GB" sz="2400" dirty="0"/>
          </a:p>
          <a:p>
            <a:pPr marL="574925" lvl="2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accent1"/>
                </a:solidFill>
              </a:rPr>
              <a:t>Analysis and comparison </a:t>
            </a:r>
            <a:r>
              <a:rPr lang="en-GB" sz="2400" b="0" dirty="0"/>
              <a:t>of interferences</a:t>
            </a:r>
          </a:p>
          <a:p>
            <a:pPr marL="574925" lvl="2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/>
                </a:solidFill>
              </a:rPr>
              <a:t>Highly customizable</a:t>
            </a:r>
            <a:br>
              <a:rPr lang="en-US" sz="4000" b="1" dirty="0">
                <a:solidFill>
                  <a:schemeClr val="accent1"/>
                </a:solidFill>
              </a:rPr>
            </a:br>
            <a:r>
              <a:rPr lang="en-US" dirty="0"/>
              <a:t>to fit your specific needs</a:t>
            </a:r>
            <a:endParaRPr lang="en-GB" dirty="0"/>
          </a:p>
          <a:p>
            <a:pPr marL="574925" lvl="2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/>
                </a:solidFill>
              </a:rPr>
              <a:t>Offline</a:t>
            </a:r>
            <a:r>
              <a:rPr lang="en-US" sz="2400" dirty="0"/>
              <a:t>, no cloud solution</a:t>
            </a:r>
            <a:br>
              <a:rPr lang="en-US" sz="2400" dirty="0"/>
            </a:br>
            <a:r>
              <a:rPr lang="en-US" dirty="0"/>
              <a:t>Web-application, available for all devices in the same network </a:t>
            </a:r>
          </a:p>
          <a:p>
            <a:pPr marL="574925" lvl="2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/>
                </a:solidFill>
              </a:rPr>
              <a:t>All civil GNSS Frequency bands</a:t>
            </a:r>
            <a:br>
              <a:rPr lang="en-US" sz="2400" dirty="0"/>
            </a:br>
            <a:r>
              <a:rPr lang="en-US" dirty="0"/>
              <a:t>with extension also GSM/LTE Band </a:t>
            </a:r>
          </a:p>
          <a:p>
            <a:pPr marL="574925" lvl="2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Algorithm </a:t>
            </a:r>
            <a:r>
              <a:rPr lang="en-US" sz="2400" b="1" dirty="0">
                <a:solidFill>
                  <a:schemeClr val="accent1"/>
                </a:solidFill>
              </a:rPr>
              <a:t>developed under ESA contract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dirty="0"/>
              <a:t>with technical reviews conducted by ESA (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B41244-F3AE-1D21-77EC-1C51CF19D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GIDAS</a:t>
            </a:r>
            <a:endParaRPr lang="en-A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DC8BDF-C45D-C832-601B-E91673859BB6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-21766" r="24155" b="-13102"/>
          <a:stretch/>
        </p:blipFill>
        <p:spPr bwMode="auto">
          <a:xfrm>
            <a:off x="6853286" y="0"/>
            <a:ext cx="5338713" cy="65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226AD5-3852-6734-DB77-2A65277DD593}"/>
              </a:ext>
            </a:extLst>
          </p:cNvPr>
          <p:cNvSpPr txBox="1"/>
          <p:nvPr/>
        </p:nvSpPr>
        <p:spPr>
          <a:xfrm>
            <a:off x="10193520" y="5876972"/>
            <a:ext cx="1816228" cy="46191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1400" noProof="0" dirty="0">
                <a:solidFill>
                  <a:schemeClr val="tx1"/>
                </a:solidFill>
              </a:rPr>
              <a:t>MS – Monitoring Sensor</a:t>
            </a:r>
            <a:br>
              <a:rPr lang="en-US" sz="1400" noProof="0" dirty="0">
                <a:solidFill>
                  <a:schemeClr val="tx1"/>
                </a:solidFill>
              </a:rPr>
            </a:br>
            <a:r>
              <a:rPr lang="en-US" sz="1400" dirty="0"/>
              <a:t>MC – Monitoring Center</a:t>
            </a:r>
            <a:endParaRPr lang="en-AT" sz="1400" noProof="0" dirty="0" err="1">
              <a:solidFill>
                <a:schemeClr val="tx1"/>
              </a:solidFill>
            </a:endParaRPr>
          </a:p>
        </p:txBody>
      </p:sp>
      <p:pic>
        <p:nvPicPr>
          <p:cNvPr id="2" name="Picture 1" descr="A computer tower with many lights&#10;&#10;Description automatically generated with medium confidence">
            <a:extLst>
              <a:ext uri="{FF2B5EF4-FFF2-40B4-BE49-F238E27FC236}">
                <a16:creationId xmlns:a16="http://schemas.microsoft.com/office/drawing/2014/main" id="{5E4308E6-7160-685D-9B4E-2053DEF7A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2" b="89976" l="9984" r="89976">
                        <a14:foregroundMark x1="17421" y1="13622" x2="66330" y2="21787"/>
                        <a14:foregroundMark x1="66330" y1="21787" x2="73727" y2="58205"/>
                        <a14:foregroundMark x1="31487" y1="9378" x2="52627" y2="14268"/>
                        <a14:foregroundMark x1="52627" y1="14268" x2="53557" y2="38965"/>
                        <a14:foregroundMark x1="53072" y1="8003" x2="79830" y2="23929"/>
                        <a14:foregroundMark x1="79830" y1="23929" x2="84034" y2="33791"/>
                        <a14:foregroundMark x1="46968" y1="8003" x2="54972" y2="19725"/>
                        <a14:foregroundMark x1="41350" y1="8933" x2="54972" y2="17825"/>
                        <a14:foregroundMark x1="50283" y1="6589" x2="52142" y2="19240"/>
                        <a14:foregroundMark x1="52142" y1="7761" x2="52627" y2="17623"/>
                        <a14:foregroundMark x1="52385" y1="8448" x2="52627" y2="16896"/>
                        <a14:foregroundMark x1="52627" y1="8448" x2="53072" y2="13137"/>
                        <a14:foregroundMark x1="53072" y1="5659" x2="50040" y2="5861"/>
                        <a14:foregroundMark x1="53072" y1="5659" x2="5307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4042" y1="5659" x2="54042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314" y1="5659" x2="53314" y2="5659"/>
                        <a14:foregroundMark x1="53072" y1="5659" x2="53557" y2="10550"/>
                        <a14:foregroundMark x1="54042" y1="88925" x2="57761" y2="89167"/>
                        <a14:foregroundMark x1="52142" y1="4931" x2="53800" y2="4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511" y="3046594"/>
            <a:ext cx="995498" cy="938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white electronic device with a green button&#10;&#10;Description automatically generated">
            <a:extLst>
              <a:ext uri="{FF2B5EF4-FFF2-40B4-BE49-F238E27FC236}">
                <a16:creationId xmlns:a16="http://schemas.microsoft.com/office/drawing/2014/main" id="{5648BA78-42B0-8C9F-187B-31B1A6608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122" y="907224"/>
            <a:ext cx="1199389" cy="8697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-up of a white object&#10;&#10;Description automatically generated">
            <a:extLst>
              <a:ext uri="{FF2B5EF4-FFF2-40B4-BE49-F238E27FC236}">
                <a16:creationId xmlns:a16="http://schemas.microsoft.com/office/drawing/2014/main" id="{8A62E06B-69B1-19F4-F99D-4003F508C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8" b="99263" l="10000" r="90000">
                        <a14:foregroundMark x1="65246" y1="64865" x2="66393" y2="78870"/>
                        <a14:foregroundMark x1="34918" y1="78378" x2="35246" y2="89435"/>
                        <a14:foregroundMark x1="49672" y1="89435" x2="50820" y2="99263"/>
                        <a14:foregroundMark x1="64754" y1="82064" x2="65246" y2="88698"/>
                        <a14:foregroundMark x1="34918" y1="91155" x2="35246" y2="97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31" y="647667"/>
            <a:ext cx="1068764" cy="75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white electronic device with a green button&#10;&#10;Description automatically generated">
            <a:extLst>
              <a:ext uri="{FF2B5EF4-FFF2-40B4-BE49-F238E27FC236}">
                <a16:creationId xmlns:a16="http://schemas.microsoft.com/office/drawing/2014/main" id="{89FA0920-6BFD-886E-C8AD-53FAA005F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731" y="3046594"/>
            <a:ext cx="1199389" cy="8697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-up of a white object&#10;&#10;Description automatically generated">
            <a:extLst>
              <a:ext uri="{FF2B5EF4-FFF2-40B4-BE49-F238E27FC236}">
                <a16:creationId xmlns:a16="http://schemas.microsoft.com/office/drawing/2014/main" id="{2BAF1ABB-8570-7FD1-B8CC-85EBBB037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8" b="99263" l="10000" r="90000">
                        <a14:foregroundMark x1="65246" y1="64865" x2="66393" y2="78870"/>
                        <a14:foregroundMark x1="34918" y1="78378" x2="35246" y2="89435"/>
                        <a14:foregroundMark x1="49672" y1="89435" x2="50820" y2="99263"/>
                        <a14:foregroundMark x1="64754" y1="82064" x2="65246" y2="88698"/>
                        <a14:foregroundMark x1="34918" y1="91155" x2="35246" y2="97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391" y="2749505"/>
            <a:ext cx="1068764" cy="75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electronic device with a green button&#10;&#10;Description automatically generated">
            <a:extLst>
              <a:ext uri="{FF2B5EF4-FFF2-40B4-BE49-F238E27FC236}">
                <a16:creationId xmlns:a16="http://schemas.microsoft.com/office/drawing/2014/main" id="{F8490249-C641-0976-68E1-69A04B65D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95" y="5057376"/>
            <a:ext cx="1199389" cy="8697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lose-up of a white object&#10;&#10;Description automatically generated">
            <a:extLst>
              <a:ext uri="{FF2B5EF4-FFF2-40B4-BE49-F238E27FC236}">
                <a16:creationId xmlns:a16="http://schemas.microsoft.com/office/drawing/2014/main" id="{C7BFC7B2-9625-52BE-894A-9F96B932A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8" b="99263" l="10000" r="90000">
                        <a14:foregroundMark x1="65246" y1="64865" x2="66393" y2="78870"/>
                        <a14:foregroundMark x1="34918" y1="78378" x2="35246" y2="89435"/>
                        <a14:foregroundMark x1="49672" y1="89435" x2="50820" y2="99263"/>
                        <a14:foregroundMark x1="64754" y1="82064" x2="65246" y2="88698"/>
                        <a14:foregroundMark x1="34918" y1="91155" x2="35246" y2="97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604" y="4797819"/>
            <a:ext cx="1068764" cy="75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2382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HB Standard Masterslide 2021">
  <a:themeElements>
    <a:clrScheme name="OHB">
      <a:dk1>
        <a:srgbClr val="696969"/>
      </a:dk1>
      <a:lt1>
        <a:sysClr val="window" lastClr="FFFFFF"/>
      </a:lt1>
      <a:dk2>
        <a:srgbClr val="DC3C0A"/>
      </a:dk2>
      <a:lt2>
        <a:srgbClr val="F2F2F2"/>
      </a:lt2>
      <a:accent1>
        <a:srgbClr val="003255"/>
      </a:accent1>
      <a:accent2>
        <a:srgbClr val="005C7B"/>
      </a:accent2>
      <a:accent3>
        <a:srgbClr val="6E9BB4"/>
      </a:accent3>
      <a:accent4>
        <a:srgbClr val="91CBF0"/>
      </a:accent4>
      <a:accent5>
        <a:srgbClr val="DC3C0A"/>
      </a:accent5>
      <a:accent6>
        <a:srgbClr val="696969"/>
      </a:accent6>
      <a:hlink>
        <a:srgbClr val="696969"/>
      </a:hlink>
      <a:folHlink>
        <a:srgbClr val="DC3C0A"/>
      </a:folHlink>
    </a:clrScheme>
    <a:fontScheme name="Custom 163">
      <a:majorFont>
        <a:latin typeface="Calibri 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 rtl="0">
          <a:defRPr sz="1400" noProof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271463" indent="-271463" algn="l" rtl="0">
          <a:spcBef>
            <a:spcPts val="600"/>
          </a:spcBef>
          <a:spcAft>
            <a:spcPts val="600"/>
          </a:spcAft>
          <a:buClr>
            <a:schemeClr val="accent3"/>
          </a:buClr>
          <a:buFont typeface="Wingdings" panose="05000000000000000000" pitchFamily="2" charset="2"/>
          <a:buChar char="§"/>
          <a:defRPr sz="1400" noProof="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FE1980FB-C8D9-4E91-BE1B-BCE57D2A40B5}" vid="{5F4B8A58-B2A0-4346-B523-F4795B1A6C7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547267-a770-42a1-ab93-734fe731d298" xsi:nil="true"/>
    <lcf76f155ced4ddcb4097134ff3c332f xmlns="a28c6065-7eb6-48d5-9509-da4047dfc9b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1D75C0A3AD884C9EB3CC0DDD2EE83B" ma:contentTypeVersion="16" ma:contentTypeDescription="Create a new document." ma:contentTypeScope="" ma:versionID="608f490ae53077a9dc523c07ab4e9479">
  <xsd:schema xmlns:xsd="http://www.w3.org/2001/XMLSchema" xmlns:xs="http://www.w3.org/2001/XMLSchema" xmlns:p="http://schemas.microsoft.com/office/2006/metadata/properties" xmlns:ns2="a28c6065-7eb6-48d5-9509-da4047dfc9b7" xmlns:ns3="dc547267-a770-42a1-ab93-734fe731d298" targetNamespace="http://schemas.microsoft.com/office/2006/metadata/properties" ma:root="true" ma:fieldsID="073a7c8a19d24120b05b1360de52a9f6" ns2:_="" ns3:_="">
    <xsd:import namespace="a28c6065-7eb6-48d5-9509-da4047dfc9b7"/>
    <xsd:import namespace="dc547267-a770-42a1-ab93-734fe731d2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c6065-7eb6-48d5-9509-da4047dfc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88f12aa-3b99-497e-a23a-b209b6dca4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47267-a770-42a1-ab93-734fe731d29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ac53e27-c17f-40f2-9e04-5359b683207e}" ma:internalName="TaxCatchAll" ma:showField="CatchAllData" ma:web="dc547267-a770-42a1-ab93-734fe731d2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8054F3-9DE6-4287-8641-ADE32C643051}">
  <ds:schemaRefs>
    <ds:schemaRef ds:uri="http://purl.org/dc/elements/1.1/"/>
    <ds:schemaRef ds:uri="http://schemas.microsoft.com/office/2006/documentManagement/types"/>
    <ds:schemaRef ds:uri="dc547267-a770-42a1-ab93-734fe731d298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28c6065-7eb6-48d5-9509-da4047dfc9b7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CD88B09-ADF2-4CA0-84A7-867D1F3598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D88CA1-BEC2-4C18-A59C-F075DFE0C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c6065-7eb6-48d5-9509-da4047dfc9b7"/>
    <ds:schemaRef ds:uri="dc547267-a770-42a1-ab93-734fe731d2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OHB_Austria_Blank_Master_EN</Template>
  <TotalTime>1986</TotalTime>
  <Words>1138</Words>
  <Application>Microsoft Office PowerPoint</Application>
  <PresentationFormat>Widescreen</PresentationFormat>
  <Paragraphs>194</Paragraphs>
  <Slides>24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Arial</vt:lpstr>
      <vt:lpstr>Arial Black</vt:lpstr>
      <vt:lpstr>Calibri</vt:lpstr>
      <vt:lpstr>Calibri </vt:lpstr>
      <vt:lpstr>Söhne</vt:lpstr>
      <vt:lpstr>Symbol</vt:lpstr>
      <vt:lpstr>Wingdings</vt:lpstr>
      <vt:lpstr>OHB Standard Masterslide 2021</vt:lpstr>
      <vt:lpstr>think-cell Slide</vt:lpstr>
      <vt:lpstr>Product overview</vt:lpstr>
      <vt:lpstr>PowerPoint Presentation</vt:lpstr>
      <vt:lpstr>OHB</vt:lpstr>
      <vt:lpstr>What does Gnss mean?</vt:lpstr>
      <vt:lpstr>GNSS Interferences</vt:lpstr>
      <vt:lpstr>Spoofing</vt:lpstr>
      <vt:lpstr>Spoofing</vt:lpstr>
      <vt:lpstr>GIDAS</vt:lpstr>
      <vt:lpstr>GIDAS</vt:lpstr>
      <vt:lpstr>functionality</vt:lpstr>
      <vt:lpstr>functionality</vt:lpstr>
      <vt:lpstr>GIDAS</vt:lpstr>
      <vt:lpstr>Summary GIDAS</vt:lpstr>
      <vt:lpstr>XPLORA</vt:lpstr>
      <vt:lpstr>XPLORA</vt:lpstr>
      <vt:lpstr>XPLORA</vt:lpstr>
      <vt:lpstr>XPLORA Trace</vt:lpstr>
      <vt:lpstr>Fields of application</vt:lpstr>
      <vt:lpstr>Success story: toll collection</vt:lpstr>
      <vt:lpstr>Success story: ROMATSA</vt:lpstr>
      <vt:lpstr>Success story: timeservers</vt:lpstr>
      <vt:lpstr>Success story:  spaceborn resilience (ESA)</vt:lpstr>
      <vt:lpstr>Success story: Sounding rockets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Cornelia Aichhorn</dc:creator>
  <cp:lastModifiedBy>Blerjona Gashi</cp:lastModifiedBy>
  <cp:revision>133</cp:revision>
  <cp:lastPrinted>2024-11-07T08:53:52Z</cp:lastPrinted>
  <dcterms:created xsi:type="dcterms:W3CDTF">2024-11-07T08:37:48Z</dcterms:created>
  <dcterms:modified xsi:type="dcterms:W3CDTF">2026-02-13T12:27:33Z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0x010100391D75C0A3AD884C9EB3CC0DDD2EE83B</vt:lpwstr>
  </property>
  <property fmtid="{D5CDD505-2E9C-101B-9397-08002B2CF9AE}" pid="3" name="MediaServiceImageTags">
    <vt:lpwstr/>
  </property>
</Properties>
</file>